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DD15C-E023-4764-AEBC-E643621C6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1A5298-3864-4357-8571-D4B5FBD90C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6D0456-C793-4565-9A34-78FDE66A7128}"/>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5" name="Footer Placeholder 4">
            <a:extLst>
              <a:ext uri="{FF2B5EF4-FFF2-40B4-BE49-F238E27FC236}">
                <a16:creationId xmlns:a16="http://schemas.microsoft.com/office/drawing/2014/main" id="{5D6C12FF-8E3C-491B-B97F-A1FA24C5DC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656D43-74CB-4CB9-BB50-43B4DCC093A2}"/>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999540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9371-2D0C-4257-956B-2CFDF710B5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A384EC-A83D-43CA-9305-A23D3D589B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FBD58F-C3FA-411B-B2D7-4E2D1A9CA0EF}"/>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5" name="Footer Placeholder 4">
            <a:extLst>
              <a:ext uri="{FF2B5EF4-FFF2-40B4-BE49-F238E27FC236}">
                <a16:creationId xmlns:a16="http://schemas.microsoft.com/office/drawing/2014/main" id="{E0C844BE-4AA9-47F6-99FD-77031121A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877F96-9699-4F5B-97E9-28984F342406}"/>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220744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DEC1-7C97-42C3-BE0A-DC766BA538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2DAB6D-B8C7-4A22-9F6C-8B1953D061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0A344B-171D-4992-80F9-CBBED87B962B}"/>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5" name="Footer Placeholder 4">
            <a:extLst>
              <a:ext uri="{FF2B5EF4-FFF2-40B4-BE49-F238E27FC236}">
                <a16:creationId xmlns:a16="http://schemas.microsoft.com/office/drawing/2014/main" id="{1FDFDFD7-4B81-46DB-A061-54EBBF91B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6E6B12-D67E-4928-A47C-D73E2CA98211}"/>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2378021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1ECBF-CF47-428A-97B5-99DB239144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D79EF3-54B1-4CC1-9B0F-B5EED764FF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DAA4FC-6686-4D0D-87ED-A7FA2A79B9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806385-0B7F-4253-9B0C-105B793FAE72}"/>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6" name="Footer Placeholder 5">
            <a:extLst>
              <a:ext uri="{FF2B5EF4-FFF2-40B4-BE49-F238E27FC236}">
                <a16:creationId xmlns:a16="http://schemas.microsoft.com/office/drawing/2014/main" id="{D6E61631-647B-45F5-B1BF-8233A3AE8D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62BCC2-307C-4FA1-BE7C-57FC19046660}"/>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560834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079A8-6C1B-4824-ABA0-455AEE7401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26D569-7F6A-44E6-B96F-80A99AA1CC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0C8C70-70D5-4225-90D3-7609DAA320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A06407-AB4A-4BF7-8D62-8B6D8C097D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42AB74-25D8-4F3D-9879-FDA967644C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6BF6EC-EDC9-4CC4-8896-D010E3159C41}"/>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8" name="Footer Placeholder 7">
            <a:extLst>
              <a:ext uri="{FF2B5EF4-FFF2-40B4-BE49-F238E27FC236}">
                <a16:creationId xmlns:a16="http://schemas.microsoft.com/office/drawing/2014/main" id="{7F01FE0B-8F73-4644-A9C6-AAFAB1D30C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83BCD1-6461-4C72-AB13-3EC7CBDCFA98}"/>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52611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7008-1E7F-42E3-B0F0-0DD57AF640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B7B884-683A-48CA-816B-909272EF13E7}"/>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4" name="Footer Placeholder 3">
            <a:extLst>
              <a:ext uri="{FF2B5EF4-FFF2-40B4-BE49-F238E27FC236}">
                <a16:creationId xmlns:a16="http://schemas.microsoft.com/office/drawing/2014/main" id="{A8F3DD6A-536A-4055-B5A4-A73F15BCAA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34DE0E-888F-4A2E-A102-69C5103D9649}"/>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744548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5D137B-3A28-4D8E-8D6C-9A4C812C65AD}"/>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3" name="Footer Placeholder 2">
            <a:extLst>
              <a:ext uri="{FF2B5EF4-FFF2-40B4-BE49-F238E27FC236}">
                <a16:creationId xmlns:a16="http://schemas.microsoft.com/office/drawing/2014/main" id="{BAAE0F61-43B0-409B-97D3-A62916B715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CE29D7E-EE4A-4D28-9686-CBB1BBB4A42A}"/>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009993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972D-718C-45E7-A837-A47437D929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790129-3681-46E2-A44A-D9CD4AD950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0A85AC-2314-4B69-8897-CF4E6051B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E40379-004D-4153-B18E-31DF40955F92}"/>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6" name="Footer Placeholder 5">
            <a:extLst>
              <a:ext uri="{FF2B5EF4-FFF2-40B4-BE49-F238E27FC236}">
                <a16:creationId xmlns:a16="http://schemas.microsoft.com/office/drawing/2014/main" id="{385EABB8-58FD-4124-BBAD-961735F3B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B7954-7004-4A85-A994-7F35D06383BA}"/>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636008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A496-D303-4484-B4E8-16F4547730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B7D085-55E0-4FDE-8C74-F8DEA459C6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F859DE-6CE3-40DE-A2F2-AE7900BD9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8AE5D0-C9A7-4198-B8C5-E765AC4A07C8}"/>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6" name="Footer Placeholder 5">
            <a:extLst>
              <a:ext uri="{FF2B5EF4-FFF2-40B4-BE49-F238E27FC236}">
                <a16:creationId xmlns:a16="http://schemas.microsoft.com/office/drawing/2014/main" id="{0ABCD7D8-44E3-4911-86A6-2081791F0B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425044-879B-4EDA-B321-06FB88D44CF7}"/>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1567104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180A2-471B-4818-8A13-8DA8BBA0F8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611946-AE92-499D-9C76-8A2818BA9E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20AB5-A37C-40F5-861A-301F7E42FA26}"/>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5" name="Footer Placeholder 4">
            <a:extLst>
              <a:ext uri="{FF2B5EF4-FFF2-40B4-BE49-F238E27FC236}">
                <a16:creationId xmlns:a16="http://schemas.microsoft.com/office/drawing/2014/main" id="{468032AC-E68D-4A74-9603-88893B98D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2DF68-AFBD-4D50-9969-D542BB142E66}"/>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2944304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7AE12D-40F0-4B22-9841-56D20F8DC9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AC2889-06D9-46FB-8BB5-67480F012F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9C5AE-FCA5-4D70-A607-A9B6B39C4E91}"/>
              </a:ext>
            </a:extLst>
          </p:cNvPr>
          <p:cNvSpPr>
            <a:spLocks noGrp="1"/>
          </p:cNvSpPr>
          <p:nvPr>
            <p:ph type="dt" sz="half" idx="10"/>
          </p:nvPr>
        </p:nvSpPr>
        <p:spPr/>
        <p:txBody>
          <a:bodyPr/>
          <a:lstStyle/>
          <a:p>
            <a:fld id="{FC18A445-DBC0-461D-A16A-CFAC6BF5B3D9}" type="datetimeFigureOut">
              <a:rPr lang="en-GB" smtClean="0"/>
              <a:t>08/12/2019</a:t>
            </a:fld>
            <a:endParaRPr lang="en-GB"/>
          </a:p>
        </p:txBody>
      </p:sp>
      <p:sp>
        <p:nvSpPr>
          <p:cNvPr id="5" name="Footer Placeholder 4">
            <a:extLst>
              <a:ext uri="{FF2B5EF4-FFF2-40B4-BE49-F238E27FC236}">
                <a16:creationId xmlns:a16="http://schemas.microsoft.com/office/drawing/2014/main" id="{6CB041A6-D475-4CF0-823C-9370A2C505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75191A-5D55-4620-A830-71914F121A0E}"/>
              </a:ext>
            </a:extLst>
          </p:cNvPr>
          <p:cNvSpPr>
            <a:spLocks noGrp="1"/>
          </p:cNvSpPr>
          <p:nvPr>
            <p:ph type="sldNum" sz="quarter" idx="12"/>
          </p:nvPr>
        </p:nvSpPr>
        <p:spPr/>
        <p:txBody>
          <a:bodyPr/>
          <a:lstStyle/>
          <a:p>
            <a:fld id="{483E2378-85A0-4CC1-A7AB-76637DE29206}" type="slidenum">
              <a:rPr lang="en-GB" smtClean="0"/>
              <a:t>‹#›</a:t>
            </a:fld>
            <a:endParaRPr lang="en-GB"/>
          </a:p>
        </p:txBody>
      </p:sp>
    </p:spTree>
    <p:extLst>
      <p:ext uri="{BB962C8B-B14F-4D97-AF65-F5344CB8AC3E}">
        <p14:creationId xmlns:p14="http://schemas.microsoft.com/office/powerpoint/2010/main" val="4144126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8C4271-4AAF-4B30-BFC1-A849AF206C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5D8C3C-544E-4FB2-A27F-C335FC34AC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EE1E5-2838-4ED7-B96B-7C90DABD2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8A445-DBC0-461D-A16A-CFAC6BF5B3D9}" type="datetimeFigureOut">
              <a:rPr lang="en-GB" smtClean="0"/>
              <a:t>08/12/2019</a:t>
            </a:fld>
            <a:endParaRPr lang="en-GB"/>
          </a:p>
        </p:txBody>
      </p:sp>
      <p:sp>
        <p:nvSpPr>
          <p:cNvPr id="5" name="Footer Placeholder 4">
            <a:extLst>
              <a:ext uri="{FF2B5EF4-FFF2-40B4-BE49-F238E27FC236}">
                <a16:creationId xmlns:a16="http://schemas.microsoft.com/office/drawing/2014/main" id="{22361885-A7B1-46B1-99F5-86345289AD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EE1910-77F7-4780-B5AA-043BF3CD15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E2378-85A0-4CC1-A7AB-76637DE29206}" type="slidenum">
              <a:rPr lang="en-GB" smtClean="0"/>
              <a:t>‹#›</a:t>
            </a:fld>
            <a:endParaRPr lang="en-GB"/>
          </a:p>
        </p:txBody>
      </p:sp>
    </p:spTree>
    <p:extLst>
      <p:ext uri="{BB962C8B-B14F-4D97-AF65-F5344CB8AC3E}">
        <p14:creationId xmlns:p14="http://schemas.microsoft.com/office/powerpoint/2010/main" val="1829457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6945-CB61-4723-BC7C-2615C72ABBC2}"/>
              </a:ext>
            </a:extLst>
          </p:cNvPr>
          <p:cNvSpPr>
            <a:spLocks noGrp="1"/>
          </p:cNvSpPr>
          <p:nvPr>
            <p:ph type="ctrTitle"/>
          </p:nvPr>
        </p:nvSpPr>
        <p:spPr>
          <a:xfrm>
            <a:off x="655320" y="365125"/>
            <a:ext cx="5120114" cy="1692794"/>
          </a:xfrm>
        </p:spPr>
        <p:txBody>
          <a:bodyPr vert="horz" lIns="91440" tIns="45720" rIns="91440" bIns="45720" rtlCol="0" anchor="ctr">
            <a:normAutofit/>
          </a:bodyPr>
          <a:lstStyle/>
          <a:p>
            <a:r>
              <a:rPr lang="en-US" sz="4400" b="1" u="sng" dirty="0">
                <a:latin typeface="Times New Roman" panose="02020603050405020304" pitchFamily="18" charset="0"/>
                <a:cs typeface="Times New Roman" panose="02020603050405020304" pitchFamily="18" charset="0"/>
              </a:rPr>
              <a:t>Pinochet: Pawn and President</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AAA05AA-97A2-46A7-AB82-E64F687BD2C2}"/>
              </a:ext>
            </a:extLst>
          </p:cNvPr>
          <p:cNvSpPr txBox="1"/>
          <p:nvPr/>
        </p:nvSpPr>
        <p:spPr>
          <a:xfrm>
            <a:off x="655319" y="1811338"/>
            <a:ext cx="4571999" cy="519857"/>
          </a:xfrm>
          <a:prstGeom prst="rect">
            <a:avLst/>
          </a:prstGeom>
        </p:spPr>
        <p:txBody>
          <a:bodyPr vert="horz" lIns="91440" tIns="45720" rIns="91440" bIns="45720" rtlCol="0">
            <a:normAutofit fontScale="85000" lnSpcReduction="10000"/>
          </a:bodyPr>
          <a:lstStyle/>
          <a:p>
            <a:pPr algn="just">
              <a:lnSpc>
                <a:spcPct val="90000"/>
              </a:lnSpc>
              <a:spcAft>
                <a:spcPts val="600"/>
              </a:spcAft>
            </a:pPr>
            <a:r>
              <a:rPr lang="en-US" sz="1050" b="1" dirty="0">
                <a:latin typeface="Times New Roman" panose="02020603050405020304" pitchFamily="18" charset="0"/>
                <a:cs typeface="Times New Roman" panose="02020603050405020304" pitchFamily="18" charset="0"/>
              </a:rPr>
              <a:t>Being a short biographic on Chilean President, and Captain General Augusto José Ramón Pinochet Ugarte, with particular reference to his impacts upon the armed forces, and the history of warfare, both in his native Chile, and internationally.</a:t>
            </a:r>
          </a:p>
        </p:txBody>
      </p:sp>
      <p:pic>
        <p:nvPicPr>
          <p:cNvPr id="5" name="Picture 4">
            <a:extLst>
              <a:ext uri="{FF2B5EF4-FFF2-40B4-BE49-F238E27FC236}">
                <a16:creationId xmlns:a16="http://schemas.microsoft.com/office/drawing/2014/main" id="{6A1AB198-D92F-4079-B27D-F1A3E54137FA}"/>
              </a:ext>
            </a:extLst>
          </p:cNvPr>
          <p:cNvPicPr>
            <a:picLocks noChangeAspect="1"/>
          </p:cNvPicPr>
          <p:nvPr/>
        </p:nvPicPr>
        <p:blipFill rotWithShape="1">
          <a:blip r:embed="rId2"/>
          <a:srcRect r="1" b="21515"/>
          <a:stretch/>
        </p:blipFill>
        <p:spPr>
          <a:xfrm>
            <a:off x="5882638" y="10"/>
            <a:ext cx="6309361" cy="6956673"/>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TextBox 5">
            <a:extLst>
              <a:ext uri="{FF2B5EF4-FFF2-40B4-BE49-F238E27FC236}">
                <a16:creationId xmlns:a16="http://schemas.microsoft.com/office/drawing/2014/main" id="{76201425-0FA4-434D-99CB-17E59358EC1C}"/>
              </a:ext>
            </a:extLst>
          </p:cNvPr>
          <p:cNvSpPr txBox="1"/>
          <p:nvPr/>
        </p:nvSpPr>
        <p:spPr>
          <a:xfrm>
            <a:off x="-1" y="2316480"/>
            <a:ext cx="6586331" cy="5940088"/>
          </a:xfrm>
          <a:prstGeom prst="rect">
            <a:avLst/>
          </a:prstGeom>
          <a:noFill/>
        </p:spPr>
        <p:txBody>
          <a:bodyPr wrap="square" rtlCol="0">
            <a:spAutoFit/>
          </a:bodyPr>
          <a:lstStyle/>
          <a:p>
            <a:pPr algn="just"/>
            <a:r>
              <a:rPr lang="en-GB" sz="2400" b="1" u="sng" dirty="0">
                <a:latin typeface="Times New Roman" panose="02020603050405020304" pitchFamily="18" charset="0"/>
                <a:cs typeface="Times New Roman" panose="02020603050405020304" pitchFamily="18" charset="0"/>
              </a:rPr>
              <a:t>Background Information</a:t>
            </a:r>
          </a:p>
          <a:p>
            <a:pPr algn="just"/>
            <a:r>
              <a:rPr lang="en-GB" sz="2000" b="1" dirty="0">
                <a:latin typeface="Times New Roman" panose="02020603050405020304" pitchFamily="18" charset="0"/>
                <a:cs typeface="Times New Roman" panose="02020603050405020304" pitchFamily="18" charset="0"/>
              </a:rPr>
              <a:t>Born</a:t>
            </a:r>
            <a:r>
              <a:rPr lang="en-GB" sz="2000" dirty="0">
                <a:latin typeface="Times New Roman" panose="02020603050405020304" pitchFamily="18" charset="0"/>
                <a:cs typeface="Times New Roman" panose="02020603050405020304" pitchFamily="18" charset="0"/>
              </a:rPr>
              <a:t>: 25</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November 1915, Valparaiso, Chile</a:t>
            </a:r>
          </a:p>
          <a:p>
            <a:pPr algn="just"/>
            <a:r>
              <a:rPr lang="en-GB" sz="2000" b="1" dirty="0">
                <a:latin typeface="Times New Roman" panose="02020603050405020304" pitchFamily="18" charset="0"/>
                <a:cs typeface="Times New Roman" panose="02020603050405020304" pitchFamily="18" charset="0"/>
              </a:rPr>
              <a:t>Died</a:t>
            </a:r>
            <a:r>
              <a:rPr lang="en-GB" sz="2000" dirty="0">
                <a:latin typeface="Times New Roman" panose="02020603050405020304" pitchFamily="18" charset="0"/>
                <a:cs typeface="Times New Roman" panose="02020603050405020304" pitchFamily="18" charset="0"/>
              </a:rPr>
              <a:t>: 10</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December 2006, Santiago, Chile</a:t>
            </a:r>
            <a:endParaRPr lang="en-GB" sz="2000" b="1" dirty="0">
              <a:latin typeface="Times New Roman" panose="02020603050405020304" pitchFamily="18" charset="0"/>
              <a:cs typeface="Times New Roman" panose="02020603050405020304" pitchFamily="18" charset="0"/>
            </a:endParaRPr>
          </a:p>
          <a:p>
            <a:pPr algn="just"/>
            <a:r>
              <a:rPr lang="en-GB" sz="2000" b="1" dirty="0">
                <a:latin typeface="Times New Roman" panose="02020603050405020304" pitchFamily="18" charset="0"/>
                <a:cs typeface="Times New Roman" panose="02020603050405020304" pitchFamily="18" charset="0"/>
              </a:rPr>
              <a:t>Positions</a:t>
            </a:r>
            <a:r>
              <a:rPr lang="en-GB" sz="20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President of Chile</a:t>
            </a:r>
            <a:r>
              <a:rPr lang="en-GB" sz="2000" dirty="0">
                <a:latin typeface="Times New Roman" panose="02020603050405020304" pitchFamily="18" charset="0"/>
                <a:cs typeface="Times New Roman" panose="02020603050405020304" pitchFamily="18" charset="0"/>
              </a:rPr>
              <a:t>:17</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December 1974 –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March 1990</a:t>
            </a:r>
          </a:p>
          <a:p>
            <a:pPr marL="285750" indent="-285750" algn="jus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President of the Government Junta of Chile</a:t>
            </a:r>
            <a:r>
              <a:rPr lang="en-GB" sz="2000" dirty="0">
                <a:latin typeface="Times New Roman" panose="02020603050405020304" pitchFamily="18" charset="0"/>
                <a:cs typeface="Times New Roman" panose="02020603050405020304" pitchFamily="18" charset="0"/>
              </a:rPr>
              <a:t>: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September 1973 –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March 1981</a:t>
            </a:r>
          </a:p>
          <a:p>
            <a:pPr marL="285750" indent="-285750" algn="jus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Commander-in-Chief of the Chilean Army</a:t>
            </a:r>
            <a:r>
              <a:rPr lang="en-GB" sz="2000" dirty="0">
                <a:latin typeface="Times New Roman" panose="02020603050405020304" pitchFamily="18" charset="0"/>
                <a:cs typeface="Times New Roman" panose="02020603050405020304" pitchFamily="18" charset="0"/>
              </a:rPr>
              <a:t>: 23</a:t>
            </a:r>
            <a:r>
              <a:rPr lang="en-GB" sz="2000" baseline="30000" dirty="0">
                <a:latin typeface="Times New Roman" panose="02020603050405020304" pitchFamily="18" charset="0"/>
                <a:cs typeface="Times New Roman" panose="02020603050405020304" pitchFamily="18" charset="0"/>
              </a:rPr>
              <a:t>rd</a:t>
            </a:r>
            <a:r>
              <a:rPr lang="en-GB" sz="2000" dirty="0">
                <a:latin typeface="Times New Roman" panose="02020603050405020304" pitchFamily="18" charset="0"/>
                <a:cs typeface="Times New Roman" panose="02020603050405020304" pitchFamily="18" charset="0"/>
              </a:rPr>
              <a:t> August 1973 –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March 1998</a:t>
            </a:r>
          </a:p>
          <a:p>
            <a:pPr marL="285750" indent="-285750" algn="jus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Senator for Life of Chile</a:t>
            </a:r>
            <a:r>
              <a:rPr lang="en-GB" sz="2000" dirty="0">
                <a:latin typeface="Times New Roman" panose="02020603050405020304" pitchFamily="18" charset="0"/>
                <a:cs typeface="Times New Roman" panose="02020603050405020304" pitchFamily="18" charset="0"/>
              </a:rPr>
              <a:t>: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March 1998 – 4</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July 2002</a:t>
            </a:r>
          </a:p>
          <a:p>
            <a:pPr marL="285750" indent="-285750" algn="just">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algn="just"/>
            <a:r>
              <a:rPr lang="en-GB" sz="2000" i="1" dirty="0">
                <a:latin typeface="Times New Roman" panose="02020603050405020304" pitchFamily="18" charset="0"/>
                <a:cs typeface="Times New Roman" panose="02020603050405020304" pitchFamily="18" charset="0"/>
              </a:rPr>
              <a:t>“No single leaf moves in this country if I’m not the one moving it. I want that to be clear.”</a:t>
            </a:r>
          </a:p>
          <a:p>
            <a:pPr algn="just"/>
            <a:r>
              <a:rPr lang="en-GB" sz="2000" b="1" dirty="0">
                <a:latin typeface="Times New Roman" panose="02020603050405020304" pitchFamily="18" charset="0"/>
                <a:cs typeface="Times New Roman" panose="02020603050405020304" pitchFamily="18" charset="0"/>
              </a:rPr>
              <a:t> -Pinochet, October 1981</a:t>
            </a:r>
          </a:p>
          <a:p>
            <a:pPr algn="just"/>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algn="ctr"/>
            <a:endParaRPr lang="en-GB"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	</a:t>
            </a:r>
          </a:p>
          <a:p>
            <a:pPr algn="ctr"/>
            <a:endParaRPr lang="en-GB" sz="1600" dirty="0">
              <a:latin typeface="Times New Roman" panose="02020603050405020304" pitchFamily="18" charset="0"/>
              <a:cs typeface="Times New Roman" panose="02020603050405020304" pitchFamily="18" charset="0"/>
            </a:endParaRPr>
          </a:p>
          <a:p>
            <a:pPr algn="just"/>
            <a:endParaRPr lang="en-GB" sz="16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CC99AC14-21A4-4540-913C-5B8EAFF6D3AC}"/>
              </a:ext>
            </a:extLst>
          </p:cNvPr>
          <p:cNvPicPr>
            <a:picLocks noChangeAspect="1"/>
          </p:cNvPicPr>
          <p:nvPr/>
        </p:nvPicPr>
        <p:blipFill>
          <a:blip r:embed="rId3"/>
          <a:stretch>
            <a:fillRect/>
          </a:stretch>
        </p:blipFill>
        <p:spPr>
          <a:xfrm>
            <a:off x="0" y="0"/>
            <a:ext cx="1012873" cy="674021"/>
          </a:xfrm>
          <a:prstGeom prst="rect">
            <a:avLst/>
          </a:prstGeom>
        </p:spPr>
      </p:pic>
    </p:spTree>
    <p:extLst>
      <p:ext uri="{BB962C8B-B14F-4D97-AF65-F5344CB8AC3E}">
        <p14:creationId xmlns:p14="http://schemas.microsoft.com/office/powerpoint/2010/main" val="3007916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E9BF4F-6874-4484-BE77-214565C26F50}"/>
              </a:ext>
            </a:extLst>
          </p:cNvPr>
          <p:cNvPicPr>
            <a:picLocks noChangeAspect="1"/>
          </p:cNvPicPr>
          <p:nvPr/>
        </p:nvPicPr>
        <p:blipFill rotWithShape="1">
          <a:blip r:embed="rId2"/>
          <a:srcRect t="24554" r="9091" b="5396"/>
          <a:stretch/>
        </p:blipFill>
        <p:spPr>
          <a:xfrm>
            <a:off x="-1" y="10"/>
            <a:ext cx="12192000" cy="6857990"/>
          </a:xfrm>
          <a:prstGeom prst="rect">
            <a:avLst/>
          </a:prstGeom>
        </p:spPr>
      </p:pic>
      <p:sp>
        <p:nvSpPr>
          <p:cNvPr id="18" name="Rectangle 17">
            <a:extLst>
              <a:ext uri="{FF2B5EF4-FFF2-40B4-BE49-F238E27FC236}">
                <a16:creationId xmlns:a16="http://schemas.microsoft.com/office/drawing/2014/main" id="{724CD679-7405-4CD3-A92A-9469F279A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C6844-4497-4140-8651-EBF5F2175011}"/>
              </a:ext>
            </a:extLst>
          </p:cNvPr>
          <p:cNvSpPr>
            <a:spLocks noGrp="1"/>
          </p:cNvSpPr>
          <p:nvPr>
            <p:ph type="title"/>
          </p:nvPr>
        </p:nvSpPr>
        <p:spPr>
          <a:xfrm>
            <a:off x="244119" y="208533"/>
            <a:ext cx="5735590" cy="692615"/>
          </a:xfrm>
        </p:spPr>
        <p:txBody>
          <a:bodyPr>
            <a:normAutofit/>
          </a:bodyPr>
          <a:lstStyle/>
          <a:p>
            <a:pPr algn="ctr"/>
            <a:r>
              <a:rPr lang="en-GB" sz="4000" b="1" u="sng" dirty="0">
                <a:latin typeface="Times New Roman" panose="02020603050405020304" pitchFamily="18" charset="0"/>
                <a:cs typeface="Times New Roman" panose="02020603050405020304" pitchFamily="18" charset="0"/>
              </a:rPr>
              <a:t>An Inevitable Coup</a:t>
            </a:r>
          </a:p>
        </p:txBody>
      </p:sp>
      <p:sp>
        <p:nvSpPr>
          <p:cNvPr id="3" name="Content Placeholder 2">
            <a:extLst>
              <a:ext uri="{FF2B5EF4-FFF2-40B4-BE49-F238E27FC236}">
                <a16:creationId xmlns:a16="http://schemas.microsoft.com/office/drawing/2014/main" id="{CE48ADC7-0B3C-4285-A3FA-1BCB084D9E5A}"/>
              </a:ext>
            </a:extLst>
          </p:cNvPr>
          <p:cNvSpPr>
            <a:spLocks noGrp="1"/>
          </p:cNvSpPr>
          <p:nvPr>
            <p:ph idx="1"/>
          </p:nvPr>
        </p:nvSpPr>
        <p:spPr>
          <a:xfrm>
            <a:off x="336884" y="768626"/>
            <a:ext cx="5735590" cy="5645426"/>
          </a:xfrm>
        </p:spPr>
        <p:txBody>
          <a:bodyPr>
            <a:normAutofit/>
          </a:bodyPr>
          <a:lstStyle/>
          <a:p>
            <a:pPr algn="just"/>
            <a:r>
              <a:rPr lang="en-GB" sz="1550" dirty="0">
                <a:latin typeface="Times New Roman" panose="02020603050405020304" pitchFamily="18" charset="0"/>
                <a:cs typeface="Times New Roman" panose="02020603050405020304" pitchFamily="18" charset="0"/>
              </a:rPr>
              <a:t>Despite holding highly conservative political views, Pinochet spent the year before the Coup D'état on the 11</a:t>
            </a:r>
            <a:r>
              <a:rPr lang="en-GB" sz="1550" baseline="30000" dirty="0">
                <a:latin typeface="Times New Roman" panose="02020603050405020304" pitchFamily="18" charset="0"/>
                <a:cs typeface="Times New Roman" panose="02020603050405020304" pitchFamily="18" charset="0"/>
              </a:rPr>
              <a:t>th</a:t>
            </a:r>
            <a:r>
              <a:rPr lang="en-GB" sz="1550" dirty="0">
                <a:latin typeface="Times New Roman" panose="02020603050405020304" pitchFamily="18" charset="0"/>
                <a:cs typeface="Times New Roman" panose="02020603050405020304" pitchFamily="18" charset="0"/>
              </a:rPr>
              <a:t> September 1973 as one of Salvador Allende’s (Democratic Socialist President of Chile: 3</a:t>
            </a:r>
            <a:r>
              <a:rPr lang="en-GB" sz="1550" baseline="30000" dirty="0">
                <a:latin typeface="Times New Roman" panose="02020603050405020304" pitchFamily="18" charset="0"/>
                <a:cs typeface="Times New Roman" panose="02020603050405020304" pitchFamily="18" charset="0"/>
              </a:rPr>
              <a:t>rd</a:t>
            </a:r>
            <a:r>
              <a:rPr lang="en-GB" sz="1550" dirty="0">
                <a:latin typeface="Times New Roman" panose="02020603050405020304" pitchFamily="18" charset="0"/>
                <a:cs typeface="Times New Roman" panose="02020603050405020304" pitchFamily="18" charset="0"/>
              </a:rPr>
              <a:t> November 1970 – 11</a:t>
            </a:r>
            <a:r>
              <a:rPr lang="en-GB" sz="1550" baseline="30000" dirty="0">
                <a:latin typeface="Times New Roman" panose="02020603050405020304" pitchFamily="18" charset="0"/>
                <a:cs typeface="Times New Roman" panose="02020603050405020304" pitchFamily="18" charset="0"/>
              </a:rPr>
              <a:t>th</a:t>
            </a:r>
            <a:r>
              <a:rPr lang="en-GB" sz="1550" dirty="0">
                <a:latin typeface="Times New Roman" panose="02020603050405020304" pitchFamily="18" charset="0"/>
                <a:cs typeface="Times New Roman" panose="02020603050405020304" pitchFamily="18" charset="0"/>
              </a:rPr>
              <a:t> September 1973; primary protectors, and enforcers of his regime. Allende seemed to trust Pinochet, enough to see him promoted to General, under his regime, and made Commander-in-Chief of the Chilean Army.</a:t>
            </a:r>
          </a:p>
          <a:p>
            <a:pPr algn="just"/>
            <a:r>
              <a:rPr lang="en-GB" sz="1550" dirty="0">
                <a:latin typeface="Times New Roman" panose="02020603050405020304" pitchFamily="18" charset="0"/>
                <a:cs typeface="Times New Roman" panose="02020603050405020304" pitchFamily="18" charset="0"/>
              </a:rPr>
              <a:t>However, in 1973, and in a nation with a military who’s highest figures – such as Pinochet – held highly right-wing values, no Socialist government could hope to go unchallenged. That challenge  came from the USA, as might be expected during the Cold War period, which’s economic policy towards Chile – including the nation be cut off from loan from various USA based banks, like Chase Manhattan, following Allende’s election in 1970 – frustrated factions which were ideologically opposed to him, as they saw Allende’s promises unfulfilled. </a:t>
            </a:r>
          </a:p>
          <a:p>
            <a:pPr algn="just"/>
            <a:r>
              <a:rPr lang="en-GB" sz="1550" dirty="0">
                <a:latin typeface="Times New Roman" panose="02020603050405020304" pitchFamily="18" charset="0"/>
                <a:cs typeface="Times New Roman" panose="02020603050405020304" pitchFamily="18" charset="0"/>
              </a:rPr>
              <a:t>This manipulation from the USA allowed lead to the hostile environment in which the Chilean military, under Pinochet, was able to take power in a Coup D'état. Taking place in Santiago, on the 11</a:t>
            </a:r>
            <a:r>
              <a:rPr lang="en-GB" sz="1550" baseline="30000" dirty="0">
                <a:latin typeface="Times New Roman" panose="02020603050405020304" pitchFamily="18" charset="0"/>
                <a:cs typeface="Times New Roman" panose="02020603050405020304" pitchFamily="18" charset="0"/>
              </a:rPr>
              <a:t>th</a:t>
            </a:r>
            <a:r>
              <a:rPr lang="en-GB" sz="1550" dirty="0">
                <a:latin typeface="Times New Roman" panose="02020603050405020304" pitchFamily="18" charset="0"/>
                <a:cs typeface="Times New Roman" panose="02020603050405020304" pitchFamily="18" charset="0"/>
              </a:rPr>
              <a:t> September 1973, the Coup saw the presidential palace subjected to varying degrees of machine gun fire, as well as bombs being dropped setting parts of the building alight, Allende’s private residence was also bombed, and the Communist Party’s headquarters was raided.</a:t>
            </a:r>
          </a:p>
        </p:txBody>
      </p:sp>
      <p:pic>
        <p:nvPicPr>
          <p:cNvPr id="6" name="Picture 5">
            <a:extLst>
              <a:ext uri="{FF2B5EF4-FFF2-40B4-BE49-F238E27FC236}">
                <a16:creationId xmlns:a16="http://schemas.microsoft.com/office/drawing/2014/main" id="{591A1BDA-EFAA-4892-91CC-08B567F728C5}"/>
              </a:ext>
            </a:extLst>
          </p:cNvPr>
          <p:cNvPicPr>
            <a:picLocks noChangeAspect="1"/>
          </p:cNvPicPr>
          <p:nvPr/>
        </p:nvPicPr>
        <p:blipFill>
          <a:blip r:embed="rId3"/>
          <a:stretch>
            <a:fillRect/>
          </a:stretch>
        </p:blipFill>
        <p:spPr>
          <a:xfrm>
            <a:off x="0" y="-38704"/>
            <a:ext cx="969647" cy="646747"/>
          </a:xfrm>
          <a:prstGeom prst="rect">
            <a:avLst/>
          </a:prstGeom>
        </p:spPr>
      </p:pic>
    </p:spTree>
    <p:extLst>
      <p:ext uri="{BB962C8B-B14F-4D97-AF65-F5344CB8AC3E}">
        <p14:creationId xmlns:p14="http://schemas.microsoft.com/office/powerpoint/2010/main" val="1092698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C9DCC51-A4B8-4FB5-8EE3-3B2FEF74368A}"/>
              </a:ext>
            </a:extLst>
          </p:cNvPr>
          <p:cNvPicPr>
            <a:picLocks noChangeAspect="1"/>
          </p:cNvPicPr>
          <p:nvPr/>
        </p:nvPicPr>
        <p:blipFill>
          <a:blip r:embed="rId2"/>
          <a:stretch>
            <a:fillRect/>
          </a:stretch>
        </p:blipFill>
        <p:spPr>
          <a:xfrm>
            <a:off x="-4" y="0"/>
            <a:ext cx="969348" cy="646232"/>
          </a:xfrm>
          <a:prstGeom prst="rect">
            <a:avLst/>
          </a:prstGeom>
        </p:spPr>
      </p:pic>
      <p:sp>
        <p:nvSpPr>
          <p:cNvPr id="2" name="Title 1">
            <a:extLst>
              <a:ext uri="{FF2B5EF4-FFF2-40B4-BE49-F238E27FC236}">
                <a16:creationId xmlns:a16="http://schemas.microsoft.com/office/drawing/2014/main" id="{B0F2B870-848A-4B1A-A4DD-BEFCB863759C}"/>
              </a:ext>
            </a:extLst>
          </p:cNvPr>
          <p:cNvSpPr>
            <a:spLocks noGrp="1"/>
          </p:cNvSpPr>
          <p:nvPr>
            <p:ph type="title"/>
          </p:nvPr>
        </p:nvSpPr>
        <p:spPr>
          <a:xfrm>
            <a:off x="969343" y="0"/>
            <a:ext cx="3669711" cy="636104"/>
          </a:xfrm>
        </p:spPr>
        <p:txBody>
          <a:bodyPr vert="horz" lIns="91440" tIns="45720" rIns="91440" bIns="45720" rtlCol="0" anchor="ctr">
            <a:noAutofit/>
          </a:bodyPr>
          <a:lstStyle/>
          <a:p>
            <a:pPr algn="ctr"/>
            <a:r>
              <a:rPr lang="en-US" sz="2800" b="1" u="sng" dirty="0">
                <a:latin typeface="Times New Roman" panose="02020603050405020304" pitchFamily="18" charset="0"/>
                <a:cs typeface="Times New Roman" panose="02020603050405020304" pitchFamily="18" charset="0"/>
              </a:rPr>
              <a:t>Securing Supremacy</a:t>
            </a:r>
          </a:p>
        </p:txBody>
      </p:sp>
      <p:sp>
        <p:nvSpPr>
          <p:cNvPr id="4" name="TextBox 3">
            <a:extLst>
              <a:ext uri="{FF2B5EF4-FFF2-40B4-BE49-F238E27FC236}">
                <a16:creationId xmlns:a16="http://schemas.microsoft.com/office/drawing/2014/main" id="{F5A2DC25-F60C-4682-94A5-8BABA20DDF34}"/>
              </a:ext>
            </a:extLst>
          </p:cNvPr>
          <p:cNvSpPr txBox="1"/>
          <p:nvPr/>
        </p:nvSpPr>
        <p:spPr>
          <a:xfrm>
            <a:off x="0" y="636104"/>
            <a:ext cx="4639054" cy="6221896"/>
          </a:xfrm>
          <a:prstGeom prst="rect">
            <a:avLst/>
          </a:prstGeom>
        </p:spPr>
        <p:txBody>
          <a:bodyPr vert="horz" lIns="91440" tIns="45720" rIns="91440" bIns="45720" rtlCol="0">
            <a:normAutofit lnSpcReduction="10000"/>
          </a:bodyPr>
          <a:lstStyle/>
          <a:p>
            <a:pPr marL="285750" indent="-22860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On the day of the Coup the Chilean Military took over all pro-Communist radio stations, effectively silencing the 44% of the population who, polls showed, supported Allende’s regime. Over the following 24 hours, troops fought their way through left-wing resistance, while endeavoring to secure key locations, including four banks, eight factories and three newspaper offices. Thus further silencing civilian opposition, and taking control of economic resources. Thousands were killed resisting the military. Any factories still held by armed resistance were to be destroyed by bombs.</a:t>
            </a:r>
          </a:p>
          <a:p>
            <a:pPr marL="285750" indent="-22860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military also imposed a curfew, only workers in the essential services being permitted to leave their homes. In doing this effectively limiting the amount of support that the left-wing resistance might gain.</a:t>
            </a:r>
          </a:p>
          <a:p>
            <a:pPr marL="285750" indent="-22860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military were able to arrest high-ranking figures in Allende’s democratically elected government, Allende himself dying shortly after offering his surrender. Officially, Allende died via suicide, although some report that he was shot by a military Captain, during the assault on the presidential palace.</a:t>
            </a:r>
          </a:p>
          <a:p>
            <a:pPr marL="285750" indent="-228600" algn="just">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Within a few days of the Coup, on the 13</a:t>
            </a:r>
            <a:r>
              <a:rPr lang="en-US" sz="1600" baseline="30000" dirty="0">
                <a:latin typeface="Times New Roman" panose="02020603050405020304" pitchFamily="18" charset="0"/>
                <a:cs typeface="Times New Roman" panose="02020603050405020304" pitchFamily="18" charset="0"/>
              </a:rPr>
              <a:t>th</a:t>
            </a:r>
            <a:r>
              <a:rPr lang="en-US" sz="1600" dirty="0">
                <a:latin typeface="Times New Roman" panose="02020603050405020304" pitchFamily="18" charset="0"/>
                <a:cs typeface="Times New Roman" panose="02020603050405020304" pitchFamily="18" charset="0"/>
              </a:rPr>
              <a:t> of September, Pinochet was the new president of Chile, and had established a cabinet consisting almost entirely of his military allies. He shut down the democratically elected congress, preferring to rule by decree.</a:t>
            </a:r>
          </a:p>
        </p:txBody>
      </p:sp>
      <p:pic>
        <p:nvPicPr>
          <p:cNvPr id="7" name="Picture 6">
            <a:extLst>
              <a:ext uri="{FF2B5EF4-FFF2-40B4-BE49-F238E27FC236}">
                <a16:creationId xmlns:a16="http://schemas.microsoft.com/office/drawing/2014/main" id="{67553BE3-CBC0-4289-A1BD-E249C9D1ABF6}"/>
              </a:ext>
            </a:extLst>
          </p:cNvPr>
          <p:cNvPicPr>
            <a:picLocks noChangeAspect="1"/>
          </p:cNvPicPr>
          <p:nvPr/>
        </p:nvPicPr>
        <p:blipFill rotWithShape="1">
          <a:blip r:embed="rId3"/>
          <a:srcRect r="8865"/>
          <a:stretch/>
        </p:blipFill>
        <p:spPr>
          <a:xfrm>
            <a:off x="4639056" y="10"/>
            <a:ext cx="7552944" cy="6857990"/>
          </a:xfrm>
          <a:prstGeom prst="rect">
            <a:avLst/>
          </a:prstGeom>
          <a:effectLst/>
        </p:spPr>
      </p:pic>
    </p:spTree>
    <p:extLst>
      <p:ext uri="{BB962C8B-B14F-4D97-AF65-F5344CB8AC3E}">
        <p14:creationId xmlns:p14="http://schemas.microsoft.com/office/powerpoint/2010/main" val="2099739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0886CA-5999-47E1-B082-6B306DE8BAAC}"/>
              </a:ext>
            </a:extLst>
          </p:cNvPr>
          <p:cNvSpPr>
            <a:spLocks noGrp="1"/>
          </p:cNvSpPr>
          <p:nvPr>
            <p:ph type="title"/>
          </p:nvPr>
        </p:nvSpPr>
        <p:spPr>
          <a:xfrm>
            <a:off x="-47627" y="978408"/>
            <a:ext cx="6436225" cy="1106424"/>
          </a:xfrm>
        </p:spPr>
        <p:txBody>
          <a:bodyPr>
            <a:normAutofit/>
          </a:bodyPr>
          <a:lstStyle/>
          <a:p>
            <a:pPr algn="ctr"/>
            <a:r>
              <a:rPr lang="en-GB" sz="2900" b="1" u="sng" dirty="0">
                <a:latin typeface="Times New Roman" panose="02020603050405020304" pitchFamily="18" charset="0"/>
                <a:cs typeface="Times New Roman" panose="02020603050405020304" pitchFamily="18" charset="0"/>
              </a:rPr>
              <a:t>General’s Conscription</a:t>
            </a:r>
          </a:p>
        </p:txBody>
      </p:sp>
      <p:sp>
        <p:nvSpPr>
          <p:cNvPr id="14" name="Rectangle 13">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0D2BD0-CC0B-4D7A-9711-8AE08236C546}"/>
              </a:ext>
            </a:extLst>
          </p:cNvPr>
          <p:cNvSpPr>
            <a:spLocks noGrp="1"/>
          </p:cNvSpPr>
          <p:nvPr>
            <p:ph idx="1"/>
          </p:nvPr>
        </p:nvSpPr>
        <p:spPr>
          <a:xfrm>
            <a:off x="-9519" y="1885624"/>
            <a:ext cx="6334109" cy="4972376"/>
          </a:xfrm>
        </p:spPr>
        <p:txBody>
          <a:bodyPr>
            <a:normAutofit/>
          </a:bodyPr>
          <a:lstStyle/>
          <a:p>
            <a:pPr algn="just"/>
            <a:r>
              <a:rPr lang="en-GB" sz="1600" dirty="0">
                <a:latin typeface="Times New Roman" panose="02020603050405020304" pitchFamily="18" charset="0"/>
                <a:cs typeface="Times New Roman" panose="02020603050405020304" pitchFamily="18" charset="0"/>
              </a:rPr>
              <a:t>Opposition to Pinochet’s military dictatorship did not end with the death of Allende, and the purging of Santiago. 370,000 young men were conscripted into the service of the armed forces, placed at the front-line of an internal war of many fronts, designed to protect the revolution.</a:t>
            </a:r>
          </a:p>
          <a:p>
            <a:pPr algn="just"/>
            <a:r>
              <a:rPr lang="en-GB" sz="1600" dirty="0">
                <a:latin typeface="Times New Roman" panose="02020603050405020304" pitchFamily="18" charset="0"/>
                <a:cs typeface="Times New Roman" panose="02020603050405020304" pitchFamily="18" charset="0"/>
              </a:rPr>
              <a:t>These conscripts were the guards at the borders, in anticipation of a war with Bolivia, or Argentina, they were the guards at the prisons holding political rebels, and they were the enforcers of martial law in cities like Santiago. In the last case, the military had license to hurt, kill, and detain civilians, even to torture them. Estimates in 2011 suggest that 3330 died or disappeared over the 1973-1990 period, and 40,000 were taken as political prisoners, and tortured. Pinochet ran Chile, it seems, on the Machiavellian principle – that the ends justify the means.</a:t>
            </a:r>
          </a:p>
          <a:p>
            <a:pPr algn="just"/>
            <a:r>
              <a:rPr lang="en-GB" sz="1600" dirty="0">
                <a:latin typeface="Times New Roman" panose="02020603050405020304" pitchFamily="18" charset="0"/>
                <a:cs typeface="Times New Roman" panose="02020603050405020304" pitchFamily="18" charset="0"/>
              </a:rPr>
              <a:t>Pinochet, it can certainly be said, knew that knowledge is power, his repression of knowledge – to keep his subjects weak – is evidence of this. Some of the most controversial knowledge, that of the conscripted soldiers, was repressed with dexterity. Conscripts, who often violated human rights, were ordered to forget, upon the pain of heavy-handed reprisal, and forgetting was helped along by the soldiers’ consciences, wishing to repress what they had done. The result was years of silence from the conscripts.</a:t>
            </a:r>
          </a:p>
          <a:p>
            <a:endParaRPr lang="en-GB" sz="11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57B46EE-698E-4181-BB2F-5999972210DC}"/>
              </a:ext>
            </a:extLst>
          </p:cNvPr>
          <p:cNvPicPr>
            <a:picLocks noChangeAspect="1"/>
          </p:cNvPicPr>
          <p:nvPr/>
        </p:nvPicPr>
        <p:blipFill rotWithShape="1">
          <a:blip r:embed="rId2"/>
          <a:srcRect t="813" r="3" b="15133"/>
          <a:stretch/>
        </p:blipFill>
        <p:spPr>
          <a:xfrm>
            <a:off x="6388618" y="0"/>
            <a:ext cx="5457817" cy="3337549"/>
          </a:xfrm>
          <a:prstGeom prst="rect">
            <a:avLst/>
          </a:prstGeom>
        </p:spPr>
      </p:pic>
      <p:pic>
        <p:nvPicPr>
          <p:cNvPr id="5" name="Picture 4">
            <a:extLst>
              <a:ext uri="{FF2B5EF4-FFF2-40B4-BE49-F238E27FC236}">
                <a16:creationId xmlns:a16="http://schemas.microsoft.com/office/drawing/2014/main" id="{99C54F9B-4969-403B-B267-EA790EDD93A0}"/>
              </a:ext>
            </a:extLst>
          </p:cNvPr>
          <p:cNvPicPr>
            <a:picLocks noChangeAspect="1"/>
          </p:cNvPicPr>
          <p:nvPr/>
        </p:nvPicPr>
        <p:blipFill rotWithShape="1">
          <a:blip r:embed="rId3"/>
          <a:srcRect t="5557" r="3" b="3"/>
          <a:stretch/>
        </p:blipFill>
        <p:spPr>
          <a:xfrm>
            <a:off x="6388598" y="3557015"/>
            <a:ext cx="5457817" cy="3337561"/>
          </a:xfrm>
          <a:prstGeom prst="rect">
            <a:avLst/>
          </a:prstGeom>
        </p:spPr>
      </p:pic>
      <p:pic>
        <p:nvPicPr>
          <p:cNvPr id="6" name="Picture 5">
            <a:extLst>
              <a:ext uri="{FF2B5EF4-FFF2-40B4-BE49-F238E27FC236}">
                <a16:creationId xmlns:a16="http://schemas.microsoft.com/office/drawing/2014/main" id="{D839A39C-6884-41A1-99B3-F87D46ACA5EB}"/>
              </a:ext>
            </a:extLst>
          </p:cNvPr>
          <p:cNvPicPr>
            <a:picLocks noChangeAspect="1"/>
          </p:cNvPicPr>
          <p:nvPr/>
        </p:nvPicPr>
        <p:blipFill>
          <a:blip r:embed="rId4"/>
          <a:stretch>
            <a:fillRect/>
          </a:stretch>
        </p:blipFill>
        <p:spPr>
          <a:xfrm>
            <a:off x="0" y="-6306"/>
            <a:ext cx="969348" cy="646232"/>
          </a:xfrm>
          <a:prstGeom prst="rect">
            <a:avLst/>
          </a:prstGeom>
        </p:spPr>
      </p:pic>
    </p:spTree>
    <p:extLst>
      <p:ext uri="{BB962C8B-B14F-4D97-AF65-F5344CB8AC3E}">
        <p14:creationId xmlns:p14="http://schemas.microsoft.com/office/powerpoint/2010/main" val="1457383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B316C1D-9021-469C-B026-9517B87A824B}"/>
              </a:ext>
            </a:extLst>
          </p:cNvPr>
          <p:cNvPicPr>
            <a:picLocks noChangeAspect="1"/>
          </p:cNvPicPr>
          <p:nvPr/>
        </p:nvPicPr>
        <p:blipFill rotWithShape="1">
          <a:blip r:embed="rId2">
            <a:alphaModFix amt="35000"/>
          </a:blip>
          <a:srcRect b="19929"/>
          <a:stretch/>
        </p:blipFill>
        <p:spPr>
          <a:xfrm>
            <a:off x="20" y="1"/>
            <a:ext cx="12191980" cy="6857999"/>
          </a:xfrm>
          <a:prstGeom prst="rect">
            <a:avLst/>
          </a:prstGeom>
        </p:spPr>
      </p:pic>
      <p:sp>
        <p:nvSpPr>
          <p:cNvPr id="2" name="Title 1">
            <a:extLst>
              <a:ext uri="{FF2B5EF4-FFF2-40B4-BE49-F238E27FC236}">
                <a16:creationId xmlns:a16="http://schemas.microsoft.com/office/drawing/2014/main" id="{55A7C656-AB4B-4639-A350-458B340F2F69}"/>
              </a:ext>
            </a:extLst>
          </p:cNvPr>
          <p:cNvSpPr>
            <a:spLocks noGrp="1"/>
          </p:cNvSpPr>
          <p:nvPr>
            <p:ph type="title"/>
          </p:nvPr>
        </p:nvSpPr>
        <p:spPr>
          <a:xfrm>
            <a:off x="0" y="1065862"/>
            <a:ext cx="4653349" cy="4726276"/>
          </a:xfrm>
        </p:spPr>
        <p:txBody>
          <a:bodyPr>
            <a:normAutofit/>
          </a:bodyPr>
          <a:lstStyle/>
          <a:p>
            <a:pPr algn="ctr"/>
            <a:r>
              <a:rPr lang="en-GB" b="1" u="sng" dirty="0">
                <a:solidFill>
                  <a:srgbClr val="FFFFFF"/>
                </a:solidFill>
                <a:latin typeface="Times New Roman" panose="02020603050405020304" pitchFamily="18" charset="0"/>
                <a:cs typeface="Times New Roman" panose="02020603050405020304" pitchFamily="18" charset="0"/>
              </a:rPr>
              <a:t>Friends and Foes; The Falklands</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B0C459-A9C7-47E0-8125-E3B66D477195}"/>
              </a:ext>
            </a:extLst>
          </p:cNvPr>
          <p:cNvSpPr>
            <a:spLocks noGrp="1"/>
          </p:cNvSpPr>
          <p:nvPr>
            <p:ph idx="1"/>
          </p:nvPr>
        </p:nvSpPr>
        <p:spPr>
          <a:xfrm>
            <a:off x="4653372" y="1"/>
            <a:ext cx="7538605" cy="6857998"/>
          </a:xfrm>
        </p:spPr>
        <p:txBody>
          <a:bodyPr anchor="ctr">
            <a:normAutofit/>
          </a:bodyPr>
          <a:lstStyle/>
          <a:p>
            <a:pPr algn="just"/>
            <a:r>
              <a:rPr lang="en-GB" sz="1800" dirty="0">
                <a:solidFill>
                  <a:srgbClr val="FFFFFF"/>
                </a:solidFill>
                <a:latin typeface="Times New Roman" panose="02020603050405020304" pitchFamily="18" charset="0"/>
                <a:cs typeface="Times New Roman" panose="02020603050405020304" pitchFamily="18" charset="0"/>
              </a:rPr>
              <a:t>Despite the fact that the Coup against Allende was largely opposed in Europe, relations between Pinochet’s Chile, and the UK under Prime Minister Margaret Thatcher were rather more cordial however. This relationship payed off during the Falklands conflict with Argentina in 1982. Bypassing the usual machinery of government, Thatcher sent a representative of the RAF to Santiago, so as to meet with the head of the Chilean Airforce, </a:t>
            </a:r>
            <a:r>
              <a:rPr lang="en-GB" sz="1800" dirty="0" err="1">
                <a:solidFill>
                  <a:srgbClr val="FFFFFF"/>
                </a:solidFill>
                <a:latin typeface="Times New Roman" panose="02020603050405020304" pitchFamily="18" charset="0"/>
                <a:cs typeface="Times New Roman" panose="02020603050405020304" pitchFamily="18" charset="0"/>
              </a:rPr>
              <a:t>Matthei</a:t>
            </a:r>
            <a:r>
              <a:rPr lang="en-GB" sz="1800" dirty="0">
                <a:solidFill>
                  <a:srgbClr val="FFFFFF"/>
                </a:solidFill>
                <a:latin typeface="Times New Roman" panose="02020603050405020304" pitchFamily="18" charset="0"/>
                <a:cs typeface="Times New Roman" panose="02020603050405020304" pitchFamily="18" charset="0"/>
              </a:rPr>
              <a:t> – the representative did not meet with Pinochet by design, thus allowing the dictator plausible deniability – and ensure Chilean support in the Falklands conflict. All this despite Chile’s official policy of strict neutrality with Argentina.</a:t>
            </a:r>
          </a:p>
          <a:p>
            <a:pPr algn="just"/>
            <a:r>
              <a:rPr lang="en-GB" sz="1800" dirty="0">
                <a:solidFill>
                  <a:srgbClr val="FFFFFF"/>
                </a:solidFill>
                <a:latin typeface="Times New Roman" panose="02020603050405020304" pitchFamily="18" charset="0"/>
                <a:cs typeface="Times New Roman" panose="02020603050405020304" pitchFamily="18" charset="0"/>
              </a:rPr>
              <a:t>The Chileans allowed the UK free access to an air operations centre at Punta Arenas, allowing the British forces to monitor Argentine air-space with the centre’s long-range radar, and grounded communications equipment. As well as this the representative sent by Thatcher was briefed on the Argentinian Airforce by the Chilean intelligence services. </a:t>
            </a:r>
          </a:p>
          <a:p>
            <a:pPr algn="just"/>
            <a:r>
              <a:rPr lang="en-GB" sz="1800" dirty="0">
                <a:solidFill>
                  <a:srgbClr val="FFFFFF"/>
                </a:solidFill>
                <a:latin typeface="Times New Roman" panose="02020603050405020304" pitchFamily="18" charset="0"/>
                <a:cs typeface="Times New Roman" panose="02020603050405020304" pitchFamily="18" charset="0"/>
              </a:rPr>
              <a:t>So valuable was this information that, on the 8</a:t>
            </a:r>
            <a:r>
              <a:rPr lang="en-GB" sz="1800" baseline="30000" dirty="0">
                <a:solidFill>
                  <a:srgbClr val="FFFFFF"/>
                </a:solidFill>
                <a:latin typeface="Times New Roman" panose="02020603050405020304" pitchFamily="18" charset="0"/>
                <a:cs typeface="Times New Roman" panose="02020603050405020304" pitchFamily="18" charset="0"/>
              </a:rPr>
              <a:t>th</a:t>
            </a:r>
            <a:r>
              <a:rPr lang="en-GB" sz="1800" dirty="0">
                <a:solidFill>
                  <a:srgbClr val="FFFFFF"/>
                </a:solidFill>
                <a:latin typeface="Times New Roman" panose="02020603050405020304" pitchFamily="18" charset="0"/>
                <a:cs typeface="Times New Roman" panose="02020603050405020304" pitchFamily="18" charset="0"/>
              </a:rPr>
              <a:t> June 1982 – when this information was unavailable – two British attack transports were destroyed in a surprise attack, and significant amounts of lives were lost. It can only be assumed that many such surprise attack would have payed off, were it not for the assistance of Pinochet.</a:t>
            </a:r>
          </a:p>
          <a:p>
            <a:pPr algn="just"/>
            <a:r>
              <a:rPr lang="en-GB" sz="1800" dirty="0">
                <a:solidFill>
                  <a:srgbClr val="FFFFFF"/>
                </a:solidFill>
                <a:latin typeface="Times New Roman" panose="02020603050405020304" pitchFamily="18" charset="0"/>
                <a:cs typeface="Times New Roman" panose="02020603050405020304" pitchFamily="18" charset="0"/>
              </a:rPr>
              <a:t>The British were also permitted to base SAS troops in Santiago, and aircraft at the airport on San Felix; shortening supply lines, and maximising response times, and giving aircraft much better range.</a:t>
            </a:r>
          </a:p>
          <a:p>
            <a:pPr algn="just"/>
            <a:r>
              <a:rPr lang="en-GB" sz="1800" dirty="0">
                <a:solidFill>
                  <a:srgbClr val="FFFFFF"/>
                </a:solidFill>
                <a:latin typeface="Times New Roman" panose="02020603050405020304" pitchFamily="18" charset="0"/>
                <a:cs typeface="Times New Roman" panose="02020603050405020304" pitchFamily="18" charset="0"/>
              </a:rPr>
              <a:t>This information was only declassified in 2012, some 30 years after it happened, though it had long been rumoured. </a:t>
            </a:r>
          </a:p>
        </p:txBody>
      </p:sp>
      <p:pic>
        <p:nvPicPr>
          <p:cNvPr id="5" name="Picture 4">
            <a:extLst>
              <a:ext uri="{FF2B5EF4-FFF2-40B4-BE49-F238E27FC236}">
                <a16:creationId xmlns:a16="http://schemas.microsoft.com/office/drawing/2014/main" id="{EB013DE4-FF85-420C-AB5C-BEFC8DA90805}"/>
              </a:ext>
            </a:extLst>
          </p:cNvPr>
          <p:cNvPicPr>
            <a:picLocks noChangeAspect="1"/>
          </p:cNvPicPr>
          <p:nvPr/>
        </p:nvPicPr>
        <p:blipFill>
          <a:blip r:embed="rId3"/>
          <a:stretch>
            <a:fillRect/>
          </a:stretch>
        </p:blipFill>
        <p:spPr>
          <a:xfrm>
            <a:off x="0" y="0"/>
            <a:ext cx="969348" cy="646232"/>
          </a:xfrm>
          <a:prstGeom prst="rect">
            <a:avLst/>
          </a:prstGeom>
        </p:spPr>
      </p:pic>
    </p:spTree>
    <p:extLst>
      <p:ext uri="{BB962C8B-B14F-4D97-AF65-F5344CB8AC3E}">
        <p14:creationId xmlns:p14="http://schemas.microsoft.com/office/powerpoint/2010/main" val="36282066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0D49321-3850-4566-959E-A7E7E424DE6B}"/>
              </a:ext>
            </a:extLst>
          </p:cNvPr>
          <p:cNvSpPr>
            <a:spLocks noGrp="1"/>
          </p:cNvSpPr>
          <p:nvPr>
            <p:ph type="title"/>
          </p:nvPr>
        </p:nvSpPr>
        <p:spPr>
          <a:xfrm>
            <a:off x="5963478" y="0"/>
            <a:ext cx="6228522" cy="520159"/>
          </a:xfrm>
        </p:spPr>
        <p:txBody>
          <a:bodyPr>
            <a:normAutofit fontScale="90000"/>
          </a:bodyPr>
          <a:lstStyle/>
          <a:p>
            <a:pPr algn="ctr"/>
            <a:r>
              <a:rPr lang="en-GB" sz="3600" dirty="0">
                <a:latin typeface="Times New Roman" panose="02020603050405020304" pitchFamily="18" charset="0"/>
                <a:cs typeface="Times New Roman" panose="02020603050405020304" pitchFamily="18" charset="0"/>
              </a:rPr>
              <a:t>Assassination Plot, and Protest</a:t>
            </a:r>
          </a:p>
        </p:txBody>
      </p:sp>
      <p:sp>
        <p:nvSpPr>
          <p:cNvPr id="3" name="Content Placeholder 2">
            <a:extLst>
              <a:ext uri="{FF2B5EF4-FFF2-40B4-BE49-F238E27FC236}">
                <a16:creationId xmlns:a16="http://schemas.microsoft.com/office/drawing/2014/main" id="{41C4824E-738B-4AB1-B4DB-C2AA251CF186}"/>
              </a:ext>
            </a:extLst>
          </p:cNvPr>
          <p:cNvSpPr>
            <a:spLocks noGrp="1"/>
          </p:cNvSpPr>
          <p:nvPr>
            <p:ph idx="1"/>
          </p:nvPr>
        </p:nvSpPr>
        <p:spPr>
          <a:xfrm>
            <a:off x="5779130" y="445621"/>
            <a:ext cx="6417734" cy="6758609"/>
          </a:xfrm>
        </p:spPr>
        <p:txBody>
          <a:bodyPr>
            <a:normAutofit/>
          </a:bodyPr>
          <a:lstStyle/>
          <a:p>
            <a:pPr algn="just"/>
            <a:r>
              <a:rPr lang="en-GB" sz="1500" dirty="0">
                <a:latin typeface="Times New Roman" panose="02020603050405020304" pitchFamily="18" charset="0"/>
                <a:cs typeface="Times New Roman" panose="02020603050405020304" pitchFamily="18" charset="0"/>
              </a:rPr>
              <a:t>Opposition to his rule persisted throughout Pinochet’s tenure as Chilean President, and example of this opposition being the attempt to assassinate him in 1986. An attempt was made, by the group El Frente, to ambush Pinochet’s car, whilst he was being driven to his country home, the ambush failed, Pinochet’s driver reversed, and the President was unharmed. However, this failed assassination attempt marked and increase in aggression, both from Pinochet’s regime, and from the El Frente resistance.</a:t>
            </a:r>
          </a:p>
          <a:p>
            <a:pPr algn="just"/>
            <a:r>
              <a:rPr lang="en-GB" sz="1500" dirty="0">
                <a:latin typeface="Times New Roman" panose="02020603050405020304" pitchFamily="18" charset="0"/>
                <a:cs typeface="Times New Roman" panose="02020603050405020304" pitchFamily="18" charset="0"/>
              </a:rPr>
              <a:t>Five of Pinochet’s body guards were killed, and twenty-two wounded, in this attempt upon the General’s life. In response, Pinochet had four citizens, of communist inclination, but with no known connection to any resistance groups, abducted and executed. </a:t>
            </a:r>
          </a:p>
          <a:p>
            <a:pPr algn="just"/>
            <a:r>
              <a:rPr lang="en-GB" sz="1500" dirty="0">
                <a:latin typeface="Times New Roman" panose="02020603050405020304" pitchFamily="18" charset="0"/>
                <a:cs typeface="Times New Roman" panose="02020603050405020304" pitchFamily="18" charset="0"/>
              </a:rPr>
              <a:t>El Frente took a more aggressive stance also, instead of peaceful protesting – as they had formerly been doing – they would resit through violence, and sabotage, despite limited numbers. One example of this new tactic was the General Strike of 2</a:t>
            </a:r>
            <a:r>
              <a:rPr lang="en-GB" sz="1500" baseline="30000" dirty="0">
                <a:latin typeface="Times New Roman" panose="02020603050405020304" pitchFamily="18" charset="0"/>
                <a:cs typeface="Times New Roman" panose="02020603050405020304" pitchFamily="18" charset="0"/>
              </a:rPr>
              <a:t>nd</a:t>
            </a:r>
            <a:r>
              <a:rPr lang="en-GB" sz="1500" dirty="0">
                <a:latin typeface="Times New Roman" panose="02020603050405020304" pitchFamily="18" charset="0"/>
                <a:cs typeface="Times New Roman" panose="02020603050405020304" pitchFamily="18" charset="0"/>
              </a:rPr>
              <a:t> July 1986.</a:t>
            </a:r>
          </a:p>
          <a:p>
            <a:pPr algn="just"/>
            <a:r>
              <a:rPr lang="en-GB" sz="1500" dirty="0">
                <a:latin typeface="Times New Roman" panose="02020603050405020304" pitchFamily="18" charset="0"/>
                <a:cs typeface="Times New Roman" panose="02020603050405020304" pitchFamily="18" charset="0"/>
              </a:rPr>
              <a:t>The Chilean Army retaliated to the strike by arresting 18 year-old photographer Rodrigo Rojas, and 19 year-old student of engineering Carmen Quintana. They were both set on fire, though the army initially denied involvement, and claimed that the teenagers had been accidently hit by the petrol bombs being hurled by the protesters, though given that Rojas was found, under medical examination, to have been the victim of severe violence, the Army’s story of an accident seems doubtful. Rojas died in hospital, four days after, Quintana survived. A number of others were shot by troops, including a 13 year-old girl who was caught in the cross-fire while out shopping.</a:t>
            </a:r>
          </a:p>
          <a:p>
            <a:pPr algn="just"/>
            <a:r>
              <a:rPr lang="en-GB" sz="1500" dirty="0">
                <a:latin typeface="Times New Roman" panose="02020603050405020304" pitchFamily="18" charset="0"/>
                <a:cs typeface="Times New Roman" panose="02020603050405020304" pitchFamily="18" charset="0"/>
              </a:rPr>
              <a:t>An army captain was later </a:t>
            </a:r>
            <a:r>
              <a:rPr lang="en-GB" sz="1600" dirty="0">
                <a:latin typeface="Times New Roman" panose="02020603050405020304" pitchFamily="18" charset="0"/>
                <a:cs typeface="Times New Roman" panose="02020603050405020304" pitchFamily="18" charset="0"/>
              </a:rPr>
              <a:t>reprimanded for the ignition of the teenagers, and sentenced to 300 days in prison. He faced no further reprisal.</a:t>
            </a:r>
          </a:p>
        </p:txBody>
      </p:sp>
      <p:pic>
        <p:nvPicPr>
          <p:cNvPr id="4" name="Picture 3">
            <a:extLst>
              <a:ext uri="{FF2B5EF4-FFF2-40B4-BE49-F238E27FC236}">
                <a16:creationId xmlns:a16="http://schemas.microsoft.com/office/drawing/2014/main" id="{AE1C285D-ED3E-47DA-B34A-F9641CD7AF87}"/>
              </a:ext>
            </a:extLst>
          </p:cNvPr>
          <p:cNvPicPr>
            <a:picLocks noChangeAspect="1"/>
          </p:cNvPicPr>
          <p:nvPr/>
        </p:nvPicPr>
        <p:blipFill rotWithShape="1">
          <a:blip r:embed="rId2"/>
          <a:srcRect t="3873" b="5702"/>
          <a:stretch/>
        </p:blipFill>
        <p:spPr>
          <a:xfrm>
            <a:off x="-4863" y="2353934"/>
            <a:ext cx="5846166" cy="2941982"/>
          </a:xfrm>
          <a:prstGeom prst="rect">
            <a:avLst/>
          </a:prstGeom>
        </p:spPr>
      </p:pic>
      <p:pic>
        <p:nvPicPr>
          <p:cNvPr id="5" name="Picture 4">
            <a:extLst>
              <a:ext uri="{FF2B5EF4-FFF2-40B4-BE49-F238E27FC236}">
                <a16:creationId xmlns:a16="http://schemas.microsoft.com/office/drawing/2014/main" id="{D8E41D7D-3D34-4E7C-9095-E237D93BB448}"/>
              </a:ext>
            </a:extLst>
          </p:cNvPr>
          <p:cNvPicPr>
            <a:picLocks noChangeAspect="1"/>
          </p:cNvPicPr>
          <p:nvPr/>
        </p:nvPicPr>
        <p:blipFill>
          <a:blip r:embed="rId3"/>
          <a:stretch>
            <a:fillRect/>
          </a:stretch>
        </p:blipFill>
        <p:spPr>
          <a:xfrm>
            <a:off x="0" y="0"/>
            <a:ext cx="969348" cy="646232"/>
          </a:xfrm>
          <a:prstGeom prst="rect">
            <a:avLst/>
          </a:prstGeom>
        </p:spPr>
      </p:pic>
    </p:spTree>
    <p:extLst>
      <p:ext uri="{BB962C8B-B14F-4D97-AF65-F5344CB8AC3E}">
        <p14:creationId xmlns:p14="http://schemas.microsoft.com/office/powerpoint/2010/main" val="32928004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19BF1-791E-4A4B-B46E-B2E8E4C8124C}"/>
              </a:ext>
            </a:extLst>
          </p:cNvPr>
          <p:cNvSpPr>
            <a:spLocks noGrp="1"/>
          </p:cNvSpPr>
          <p:nvPr>
            <p:ph type="title"/>
          </p:nvPr>
        </p:nvSpPr>
        <p:spPr>
          <a:xfrm>
            <a:off x="7434725" y="0"/>
            <a:ext cx="3812385" cy="418869"/>
          </a:xfrm>
        </p:spPr>
        <p:txBody>
          <a:bodyPr>
            <a:normAutofit fontScale="90000"/>
          </a:bodyPr>
          <a:lstStyle/>
          <a:p>
            <a:pPr algn="ctr"/>
            <a:r>
              <a:rPr lang="en-GB" sz="3600" b="1" dirty="0">
                <a:latin typeface="Times New Roman" panose="02020603050405020304" pitchFamily="18" charset="0"/>
                <a:cs typeface="Times New Roman" panose="02020603050405020304" pitchFamily="18" charset="0"/>
              </a:rPr>
              <a:t>The Fall</a:t>
            </a:r>
          </a:p>
        </p:txBody>
      </p:sp>
      <p:sp>
        <p:nvSpPr>
          <p:cNvPr id="11" name="Rectangle 10">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person, man, table, food&#10;&#10;Description automatically generated">
            <a:extLst>
              <a:ext uri="{FF2B5EF4-FFF2-40B4-BE49-F238E27FC236}">
                <a16:creationId xmlns:a16="http://schemas.microsoft.com/office/drawing/2014/main" id="{91F1214B-126F-4831-87FB-89F7C44CF5D5}"/>
              </a:ext>
            </a:extLst>
          </p:cNvPr>
          <p:cNvPicPr>
            <a:picLocks noChangeAspect="1"/>
          </p:cNvPicPr>
          <p:nvPr/>
        </p:nvPicPr>
        <p:blipFill rotWithShape="1">
          <a:blip r:embed="rId2"/>
          <a:srcRect t="10104" r="-1" b="-1"/>
          <a:stretch/>
        </p:blipFill>
        <p:spPr>
          <a:xfrm>
            <a:off x="0" y="2980273"/>
            <a:ext cx="5751443" cy="3877727"/>
          </a:xfrm>
          <a:prstGeom prst="rect">
            <a:avLst/>
          </a:prstGeom>
        </p:spPr>
      </p:pic>
      <p:sp useBgFill="1">
        <p:nvSpPr>
          <p:cNvPr id="13" name="Rectangle 12">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D72CB9-2374-4086-A9A7-8F01E2E51BF2}"/>
              </a:ext>
            </a:extLst>
          </p:cNvPr>
          <p:cNvSpPr>
            <a:spLocks noGrp="1"/>
          </p:cNvSpPr>
          <p:nvPr>
            <p:ph idx="1"/>
          </p:nvPr>
        </p:nvSpPr>
        <p:spPr>
          <a:xfrm>
            <a:off x="5751443" y="347408"/>
            <a:ext cx="6440557" cy="6510592"/>
          </a:xfrm>
        </p:spPr>
        <p:txBody>
          <a:bodyPr anchor="ctr">
            <a:normAutofit fontScale="92500" lnSpcReduction="10000"/>
          </a:bodyPr>
          <a:lstStyle/>
          <a:p>
            <a:pPr algn="just"/>
            <a:r>
              <a:rPr lang="en-GB" sz="1800" dirty="0">
                <a:latin typeface="Times New Roman" panose="02020603050405020304" pitchFamily="18" charset="0"/>
                <a:cs typeface="Times New Roman" panose="02020603050405020304" pitchFamily="18" charset="0"/>
              </a:rPr>
              <a:t>In the end, in 1989, Pinochet fell from power, not at the hands of a violent revolution – as in Allende’s case, - but by his own ego. In the 1980 Constitution, under the rather misguided impression that the people favoured him, Pinochet had restored some measure of democracy, via an obligatory plebiscite, which came to pass in 1988. In the run up to this, convinced of his success, he restored rival political parties, which much to his disappointment came to bite him, in October 1989 he lost the vote, with no more than 43% of the vote, and yielded the presidency to Christian Democrat Alwin. Truly his reign of terror did end, not with a bang, but with a whimper.</a:t>
            </a:r>
          </a:p>
          <a:p>
            <a:pPr algn="just"/>
            <a:r>
              <a:rPr lang="en-GB" sz="1800" dirty="0">
                <a:latin typeface="Times New Roman" panose="02020603050405020304" pitchFamily="18" charset="0"/>
                <a:cs typeface="Times New Roman" panose="02020603050405020304" pitchFamily="18" charset="0"/>
              </a:rPr>
              <a:t>Under Alwin, the government investigated the previous regime, finding atrocities committed under military rule in their multitudes. However this investigation soon ended when Pinochet took command of 57,000 troops at army headquarters, and requested that it end.</a:t>
            </a:r>
          </a:p>
          <a:p>
            <a:pPr algn="just"/>
            <a:r>
              <a:rPr lang="en-GB" sz="1800" dirty="0">
                <a:latin typeface="Times New Roman" panose="02020603050405020304" pitchFamily="18" charset="0"/>
                <a:cs typeface="Times New Roman" panose="02020603050405020304" pitchFamily="18" charset="0"/>
              </a:rPr>
              <a:t>In 1998, following the Chilean Communist Party’s filing charges of human rights violations against Pinochet, Pinochet stepped down as Commander-in-Chief of the Chilean Army. This was the blood-soaked old General’s final piece of glory, later on that day – entering the senate building, to which he – as a former President – was assigned as a life-long member, he met violence from those many who opposed him, as well as accusations of being an assassin. From this point on controversy, and accusations of human rights violations dogged him where-ever he went. Towards the end of his life, even military colleagues reviled him.</a:t>
            </a:r>
          </a:p>
          <a:p>
            <a:pPr algn="just"/>
            <a:r>
              <a:rPr lang="en-GB" sz="1800" dirty="0">
                <a:latin typeface="Times New Roman" panose="02020603050405020304" pitchFamily="18" charset="0"/>
                <a:cs typeface="Times New Roman" panose="02020603050405020304" pitchFamily="18" charset="0"/>
              </a:rPr>
              <a:t>Despite all this, at his death in 2006, he received a funeral, at which he was mourned by some 60,000 people. Further, special pains were taken to ensure than his body were not desecrated.</a:t>
            </a:r>
          </a:p>
          <a:p>
            <a:pPr algn="just"/>
            <a:endParaRPr lang="en-GB" sz="800" dirty="0">
              <a:latin typeface="Times New Roman" panose="02020603050405020304" pitchFamily="18" charset="0"/>
              <a:cs typeface="Times New Roman" panose="02020603050405020304" pitchFamily="18" charset="0"/>
            </a:endParaRPr>
          </a:p>
          <a:p>
            <a:endParaRPr lang="en-GB" sz="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4069130-5898-4CF5-86A6-8897BA3D20B5}"/>
              </a:ext>
            </a:extLst>
          </p:cNvPr>
          <p:cNvPicPr>
            <a:picLocks noChangeAspect="1"/>
          </p:cNvPicPr>
          <p:nvPr/>
        </p:nvPicPr>
        <p:blipFill>
          <a:blip r:embed="rId3"/>
          <a:stretch>
            <a:fillRect/>
          </a:stretch>
        </p:blipFill>
        <p:spPr>
          <a:xfrm>
            <a:off x="0" y="0"/>
            <a:ext cx="5751442" cy="2978365"/>
          </a:xfrm>
          <a:prstGeom prst="rect">
            <a:avLst/>
          </a:prstGeom>
        </p:spPr>
      </p:pic>
      <p:pic>
        <p:nvPicPr>
          <p:cNvPr id="6" name="Picture 5">
            <a:extLst>
              <a:ext uri="{FF2B5EF4-FFF2-40B4-BE49-F238E27FC236}">
                <a16:creationId xmlns:a16="http://schemas.microsoft.com/office/drawing/2014/main" id="{7343BE57-9442-48F9-A37C-8E9B3820D94E}"/>
              </a:ext>
            </a:extLst>
          </p:cNvPr>
          <p:cNvPicPr>
            <a:picLocks noChangeAspect="1"/>
          </p:cNvPicPr>
          <p:nvPr/>
        </p:nvPicPr>
        <p:blipFill>
          <a:blip r:embed="rId4"/>
          <a:stretch>
            <a:fillRect/>
          </a:stretch>
        </p:blipFill>
        <p:spPr>
          <a:xfrm>
            <a:off x="-24458" y="0"/>
            <a:ext cx="969348" cy="646232"/>
          </a:xfrm>
          <a:prstGeom prst="rect">
            <a:avLst/>
          </a:prstGeom>
        </p:spPr>
      </p:pic>
    </p:spTree>
    <p:extLst>
      <p:ext uri="{BB962C8B-B14F-4D97-AF65-F5344CB8AC3E}">
        <p14:creationId xmlns:p14="http://schemas.microsoft.com/office/powerpoint/2010/main" val="2062616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AE43C4-0B5B-4EAE-A4C0-DBDD9F15D246}"/>
              </a:ext>
            </a:extLst>
          </p:cNvPr>
          <p:cNvSpPr>
            <a:spLocks noGrp="1"/>
          </p:cNvSpPr>
          <p:nvPr>
            <p:ph idx="1"/>
          </p:nvPr>
        </p:nvSpPr>
        <p:spPr>
          <a:xfrm>
            <a:off x="0" y="-26504"/>
            <a:ext cx="12192000" cy="6858000"/>
          </a:xfrm>
        </p:spPr>
        <p:txBody>
          <a:bodyPr>
            <a:normAutofit/>
          </a:bodyPr>
          <a:lstStyle/>
          <a:p>
            <a:pPr marL="0" indent="0">
              <a:buNone/>
            </a:pPr>
            <a:r>
              <a:rPr lang="en-GB" sz="1400" b="1" u="sng" dirty="0">
                <a:latin typeface="Times New Roman" panose="02020603050405020304" pitchFamily="18" charset="0"/>
                <a:cs typeface="Times New Roman" panose="02020603050405020304" pitchFamily="18" charset="0"/>
              </a:rPr>
              <a:t>Bibliography</a:t>
            </a:r>
          </a:p>
          <a:p>
            <a:pPr marL="0" indent="0">
              <a:buNone/>
            </a:pPr>
            <a:r>
              <a:rPr lang="en-GB" sz="1100" b="1" dirty="0">
                <a:latin typeface="Times New Roman" panose="02020603050405020304" pitchFamily="18" charset="0"/>
                <a:cs typeface="Times New Roman" panose="02020603050405020304" pitchFamily="18" charset="0"/>
              </a:rPr>
              <a:t>Primary Sources</a:t>
            </a:r>
          </a:p>
          <a:p>
            <a:pPr marL="0" indent="0">
              <a:buNone/>
            </a:pPr>
            <a:r>
              <a:rPr lang="en-GB" sz="1100" dirty="0">
                <a:latin typeface="Times New Roman" panose="02020603050405020304" pitchFamily="18" charset="0"/>
                <a:cs typeface="Times New Roman" panose="02020603050405020304" pitchFamily="18" charset="0"/>
              </a:rPr>
              <a:t>Christian, S., “5 KILLED IN CHILE ON THE FIRST DAY OF GENERAL STRIKE”, The New York Times, 03/07/1986</a:t>
            </a:r>
          </a:p>
          <a:p>
            <a:pPr marL="0" indent="0">
              <a:buNone/>
            </a:pPr>
            <a:r>
              <a:rPr lang="en-GB" sz="1100" dirty="0">
                <a:latin typeface="Times New Roman" panose="02020603050405020304" pitchFamily="18" charset="0"/>
                <a:cs typeface="Times New Roman" panose="02020603050405020304" pitchFamily="18" charset="0"/>
              </a:rPr>
              <a:t>https://www.nytimes.com/1986/07/03/world/5-killed-in-chile-on-the-first-day-of-general-strike.html, [Accessed 08/12/2019].</a:t>
            </a:r>
          </a:p>
          <a:p>
            <a:pPr marL="0" indent="0">
              <a:buNone/>
            </a:pPr>
            <a:r>
              <a:rPr lang="en-GB" sz="1100" dirty="0">
                <a:latin typeface="Times New Roman" panose="02020603050405020304" pitchFamily="18" charset="0"/>
                <a:cs typeface="Times New Roman" panose="02020603050405020304" pitchFamily="18" charset="0"/>
              </a:rPr>
              <a:t>Gott, R., “Allende 'dead' as generals seize power”, </a:t>
            </a:r>
            <a:r>
              <a:rPr lang="en-GB" sz="1100" i="1" dirty="0">
                <a:latin typeface="Times New Roman" panose="02020603050405020304" pitchFamily="18" charset="0"/>
                <a:cs typeface="Times New Roman" panose="02020603050405020304" pitchFamily="18" charset="0"/>
              </a:rPr>
              <a:t>The Guardian</a:t>
            </a:r>
            <a:r>
              <a:rPr lang="en-GB" sz="1100" dirty="0">
                <a:latin typeface="Times New Roman" panose="02020603050405020304" pitchFamily="18" charset="0"/>
                <a:cs typeface="Times New Roman" panose="02020603050405020304" pitchFamily="18" charset="0"/>
              </a:rPr>
              <a:t>, 12/09/1973.</a:t>
            </a:r>
          </a:p>
          <a:p>
            <a:pPr marL="0" indent="0">
              <a:buNone/>
            </a:pPr>
            <a:r>
              <a:rPr lang="en-GB" sz="1100" dirty="0">
                <a:latin typeface="Times New Roman" panose="02020603050405020304" pitchFamily="18" charset="0"/>
                <a:cs typeface="Times New Roman" panose="02020603050405020304" pitchFamily="18" charset="0"/>
              </a:rPr>
              <a:t>https://www.theguardian.com/world/1973/sep/12/chile.fromthearchive1, [Accessed 02/12/2019].</a:t>
            </a:r>
          </a:p>
          <a:p>
            <a:pPr marL="0" indent="0">
              <a:buNone/>
            </a:pPr>
            <a:r>
              <a:rPr lang="en-GB" sz="1100" dirty="0">
                <a:latin typeface="Times New Roman" panose="02020603050405020304" pitchFamily="18" charset="0"/>
                <a:cs typeface="Times New Roman" panose="02020603050405020304" pitchFamily="18" charset="0"/>
              </a:rPr>
              <a:t>Gott, R., “Junta stifles protest”, </a:t>
            </a:r>
            <a:r>
              <a:rPr lang="en-GB" sz="1100" i="1" dirty="0">
                <a:latin typeface="Times New Roman" panose="02020603050405020304" pitchFamily="18" charset="0"/>
                <a:cs typeface="Times New Roman" panose="02020603050405020304" pitchFamily="18" charset="0"/>
              </a:rPr>
              <a:t>The Guardian</a:t>
            </a:r>
            <a:r>
              <a:rPr lang="en-GB" sz="1100" dirty="0">
                <a:latin typeface="Times New Roman" panose="02020603050405020304" pitchFamily="18" charset="0"/>
                <a:cs typeface="Times New Roman" panose="02020603050405020304" pitchFamily="18" charset="0"/>
              </a:rPr>
              <a:t>, 13/09/1973. </a:t>
            </a:r>
          </a:p>
          <a:p>
            <a:pPr marL="0" indent="0">
              <a:buNone/>
            </a:pPr>
            <a:r>
              <a:rPr lang="en-GB" sz="1100" dirty="0">
                <a:latin typeface="Times New Roman" panose="02020603050405020304" pitchFamily="18" charset="0"/>
                <a:cs typeface="Times New Roman" panose="02020603050405020304" pitchFamily="18" charset="0"/>
              </a:rPr>
              <a:t>https://www.theguardian.com/world/1973/sep/13/chile.fromthearchive, [Accessed 02/12/2019].</a:t>
            </a:r>
          </a:p>
          <a:p>
            <a:pPr marL="0" indent="0">
              <a:buNone/>
            </a:pPr>
            <a:r>
              <a:rPr lang="en-GB" sz="1100" dirty="0">
                <a:latin typeface="Times New Roman" panose="02020603050405020304" pitchFamily="18" charset="0"/>
                <a:cs typeface="Times New Roman" panose="02020603050405020304" pitchFamily="18" charset="0"/>
              </a:rPr>
              <a:t>Gott, R., “Junta general names himself as new President of Chile”, </a:t>
            </a:r>
            <a:r>
              <a:rPr lang="en-GB" sz="1100" i="1" dirty="0">
                <a:latin typeface="Times New Roman" panose="02020603050405020304" pitchFamily="18" charset="0"/>
                <a:cs typeface="Times New Roman" panose="02020603050405020304" pitchFamily="18" charset="0"/>
              </a:rPr>
              <a:t>The Guardian</a:t>
            </a:r>
            <a:r>
              <a:rPr lang="en-GB" sz="1100" dirty="0">
                <a:latin typeface="Times New Roman" panose="02020603050405020304" pitchFamily="18" charset="0"/>
                <a:cs typeface="Times New Roman" panose="02020603050405020304" pitchFamily="18" charset="0"/>
              </a:rPr>
              <a:t>, 14/09/1973.</a:t>
            </a:r>
          </a:p>
          <a:p>
            <a:pPr marL="0" indent="0">
              <a:buNone/>
            </a:pPr>
            <a:r>
              <a:rPr lang="en-GB" sz="1100" dirty="0">
                <a:latin typeface="Times New Roman" panose="02020603050405020304" pitchFamily="18" charset="0"/>
                <a:cs typeface="Times New Roman" panose="02020603050405020304" pitchFamily="18" charset="0"/>
              </a:rPr>
              <a:t>https://www.theguardian.com/world/1973/sep/14/chile.fromthearchive, [Accessed 02/12/2019].</a:t>
            </a:r>
          </a:p>
          <a:p>
            <a:pPr marL="0" indent="0">
              <a:buNone/>
            </a:pPr>
            <a:r>
              <a:rPr lang="en-GB" sz="1100" b="1" dirty="0">
                <a:latin typeface="Times New Roman" panose="02020603050405020304" pitchFamily="18" charset="0"/>
                <a:cs typeface="Times New Roman" panose="02020603050405020304" pitchFamily="18" charset="0"/>
              </a:rPr>
              <a:t>Secondary Sources</a:t>
            </a:r>
          </a:p>
          <a:p>
            <a:pPr marL="0" indent="0">
              <a:buNone/>
            </a:pPr>
            <a:r>
              <a:rPr lang="en-GB" sz="1100" dirty="0">
                <a:latin typeface="Times New Roman" panose="02020603050405020304" pitchFamily="18" charset="0"/>
                <a:cs typeface="Times New Roman" panose="02020603050405020304" pitchFamily="18" charset="0"/>
              </a:rPr>
              <a:t>Alexander, H., “'Without Chile's help, we would have lost the Falklands’”, </a:t>
            </a:r>
            <a:r>
              <a:rPr lang="en-GB" sz="1100" i="1" dirty="0">
                <a:latin typeface="Times New Roman" panose="02020603050405020304" pitchFamily="18" charset="0"/>
                <a:cs typeface="Times New Roman" panose="02020603050405020304" pitchFamily="18" charset="0"/>
              </a:rPr>
              <a:t>The Telegraph</a:t>
            </a:r>
            <a:r>
              <a:rPr lang="en-GB" sz="1100" dirty="0">
                <a:latin typeface="Times New Roman" panose="02020603050405020304" pitchFamily="18" charset="0"/>
                <a:cs typeface="Times New Roman" panose="02020603050405020304" pitchFamily="18" charset="0"/>
              </a:rPr>
              <a:t>, 07/07/2014</a:t>
            </a:r>
          </a:p>
          <a:p>
            <a:pPr marL="0" indent="0">
              <a:buNone/>
            </a:pPr>
            <a:r>
              <a:rPr lang="en-GB" sz="1100" dirty="0">
                <a:latin typeface="Times New Roman" panose="02020603050405020304" pitchFamily="18" charset="0"/>
                <a:cs typeface="Times New Roman" panose="02020603050405020304" pitchFamily="18" charset="0"/>
              </a:rPr>
              <a:t>https://www.telegraph.co.uk/news/worldnews/southamerica/falklandislands/10947350/Without-Chiles-help-we-would-have-lost-the-Falklands.html. [Accessed 02/12/2019].</a:t>
            </a:r>
          </a:p>
          <a:p>
            <a:pPr marL="0" indent="0">
              <a:buNone/>
            </a:pPr>
            <a:r>
              <a:rPr lang="en-GB" sz="1100" i="1" dirty="0">
                <a:latin typeface="Times New Roman" panose="02020603050405020304" pitchFamily="18" charset="0"/>
                <a:cs typeface="Times New Roman" panose="02020603050405020304" pitchFamily="18" charset="0"/>
              </a:rPr>
              <a:t>Augusto Pinochet: The Life and Legacy of Chile’s Controversial Dictator</a:t>
            </a:r>
            <a:r>
              <a:rPr lang="en-GB" sz="1100" dirty="0">
                <a:latin typeface="Times New Roman" panose="02020603050405020304" pitchFamily="18" charset="0"/>
                <a:cs typeface="Times New Roman" panose="02020603050405020304" pitchFamily="18" charset="0"/>
              </a:rPr>
              <a:t>, (Charles River Editors, Michigan, 2016).</a:t>
            </a:r>
          </a:p>
          <a:p>
            <a:pPr marL="0" indent="0">
              <a:buNone/>
            </a:pPr>
            <a:r>
              <a:rPr lang="en-GB" sz="1100" dirty="0">
                <a:latin typeface="Times New Roman" panose="02020603050405020304" pitchFamily="18" charset="0"/>
                <a:cs typeface="Times New Roman" panose="02020603050405020304" pitchFamily="18" charset="0"/>
              </a:rPr>
              <a:t>Clark, K., “</a:t>
            </a:r>
            <a:r>
              <a:rPr lang="en-GB" sz="1100" dirty="0" err="1">
                <a:latin typeface="Times New Roman" panose="02020603050405020304" pitchFamily="18" charset="0"/>
                <a:cs typeface="Times New Roman" panose="02020603050405020304" pitchFamily="18" charset="0"/>
              </a:rPr>
              <a:t>Volodia</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Teitelboim</a:t>
            </a:r>
            <a:r>
              <a:rPr lang="en-GB" sz="1100" dirty="0">
                <a:latin typeface="Times New Roman" panose="02020603050405020304" pitchFamily="18" charset="0"/>
                <a:cs typeface="Times New Roman" panose="02020603050405020304" pitchFamily="18" charset="0"/>
              </a:rPr>
              <a:t>; Stalwart of the Chilean Communist party, friend of Allende and award-winning writer”, </a:t>
            </a:r>
            <a:r>
              <a:rPr lang="en-GB" sz="1100" i="1" dirty="0">
                <a:latin typeface="Times New Roman" panose="02020603050405020304" pitchFamily="18" charset="0"/>
                <a:cs typeface="Times New Roman" panose="02020603050405020304" pitchFamily="18" charset="0"/>
              </a:rPr>
              <a:t>The Guardian</a:t>
            </a:r>
            <a:r>
              <a:rPr lang="en-GB" sz="1100" dirty="0">
                <a:latin typeface="Times New Roman" panose="02020603050405020304" pitchFamily="18" charset="0"/>
                <a:cs typeface="Times New Roman" panose="02020603050405020304" pitchFamily="18" charset="0"/>
              </a:rPr>
              <a:t>, 14/02/2008</a:t>
            </a:r>
          </a:p>
          <a:p>
            <a:pPr marL="0" indent="0">
              <a:buNone/>
            </a:pPr>
            <a:r>
              <a:rPr lang="en-GB" sz="1100" dirty="0">
                <a:latin typeface="Times New Roman" panose="02020603050405020304" pitchFamily="18" charset="0"/>
                <a:cs typeface="Times New Roman" panose="02020603050405020304" pitchFamily="18" charset="0"/>
              </a:rPr>
              <a:t>https://www.theguardian.com/books/2008/feb/14/culture.obituaries, [Accessed 08/12/2019].</a:t>
            </a:r>
          </a:p>
          <a:p>
            <a:pPr marL="0" indent="0">
              <a:buNone/>
            </a:pPr>
            <a:r>
              <a:rPr lang="en-GB" sz="1100" dirty="0">
                <a:latin typeface="Times New Roman" panose="02020603050405020304" pitchFamily="18" charset="0"/>
                <a:cs typeface="Times New Roman" panose="02020603050405020304" pitchFamily="18" charset="0"/>
              </a:rPr>
              <a:t>Clark, V. F., </a:t>
            </a:r>
            <a:r>
              <a:rPr lang="en-GB" sz="1100" i="1" dirty="0">
                <a:latin typeface="Times New Roman" panose="02020603050405020304" pitchFamily="18" charset="0"/>
                <a:cs typeface="Times New Roman" panose="02020603050405020304" pitchFamily="18" charset="0"/>
              </a:rPr>
              <a:t>Salvador Allende: Revolutionary Democrat</a:t>
            </a:r>
            <a:r>
              <a:rPr lang="en-GB" sz="1100" dirty="0">
                <a:latin typeface="Times New Roman" panose="02020603050405020304" pitchFamily="18" charset="0"/>
                <a:cs typeface="Times New Roman" panose="02020603050405020304" pitchFamily="18" charset="0"/>
              </a:rPr>
              <a:t>, (Pluto Press, London, 2013).</a:t>
            </a:r>
          </a:p>
          <a:p>
            <a:pPr marL="0" indent="0">
              <a:buNone/>
            </a:pPr>
            <a:r>
              <a:rPr lang="en-GB" sz="1100" dirty="0">
                <a:latin typeface="Times New Roman" panose="02020603050405020304" pitchFamily="18" charset="0"/>
                <a:cs typeface="Times New Roman" panose="02020603050405020304" pitchFamily="18" charset="0"/>
              </a:rPr>
              <a:t>Esty, F., </a:t>
            </a:r>
            <a:r>
              <a:rPr lang="en-GB" sz="1100" i="1" dirty="0">
                <a:latin typeface="Times New Roman" panose="02020603050405020304" pitchFamily="18" charset="0"/>
                <a:cs typeface="Times New Roman" panose="02020603050405020304" pitchFamily="18" charset="0"/>
              </a:rPr>
              <a:t>An Analysis Of U.S.- Economic Policy Toward Chile During The Cold War</a:t>
            </a:r>
            <a:r>
              <a:rPr lang="en-GB" sz="1100" dirty="0">
                <a:latin typeface="Times New Roman" panose="02020603050405020304" pitchFamily="18" charset="0"/>
                <a:cs typeface="Times New Roman" panose="02020603050405020304" pitchFamily="18" charset="0"/>
              </a:rPr>
              <a:t>, (Bucknell Digital Commons, Pennsylvania, 2013).</a:t>
            </a:r>
          </a:p>
          <a:p>
            <a:pPr marL="0" indent="0">
              <a:buNone/>
            </a:pPr>
            <a:r>
              <a:rPr lang="en-GB" sz="1100" dirty="0">
                <a:latin typeface="Times New Roman" panose="02020603050405020304" pitchFamily="18" charset="0"/>
                <a:cs typeface="Times New Roman" panose="02020603050405020304" pitchFamily="18" charset="0"/>
              </a:rPr>
              <a:t>Frazier, L. J., </a:t>
            </a:r>
            <a:r>
              <a:rPr lang="en-GB" sz="1100" i="1" dirty="0">
                <a:latin typeface="Times New Roman" panose="02020603050405020304" pitchFamily="18" charset="0"/>
                <a:cs typeface="Times New Roman" panose="02020603050405020304" pitchFamily="18" charset="0"/>
              </a:rPr>
              <a:t>Salt in the Sand; Memory, Violence, and the Nation-State in Chile, 1890 to the Present</a:t>
            </a:r>
            <a:r>
              <a:rPr lang="en-GB" sz="1100" dirty="0">
                <a:latin typeface="Times New Roman" panose="02020603050405020304" pitchFamily="18" charset="0"/>
                <a:cs typeface="Times New Roman" panose="02020603050405020304" pitchFamily="18" charset="0"/>
              </a:rPr>
              <a:t>, (Duke University Press, Durham, 2007).</a:t>
            </a:r>
          </a:p>
          <a:p>
            <a:pPr marL="0" indent="0">
              <a:buNone/>
            </a:pPr>
            <a:r>
              <a:rPr lang="en-GB" sz="1100" dirty="0">
                <a:latin typeface="Times New Roman" panose="02020603050405020304" pitchFamily="18" charset="0"/>
                <a:cs typeface="Times New Roman" panose="02020603050405020304" pitchFamily="18" charset="0"/>
              </a:rPr>
              <a:t>Fuentes, C. A., “After Pinochet: Civilian Policies toward the Military in the 1990s Chilean Democracy.” </a:t>
            </a:r>
            <a:r>
              <a:rPr lang="en-GB" sz="1100" i="1" dirty="0">
                <a:latin typeface="Times New Roman" panose="02020603050405020304" pitchFamily="18" charset="0"/>
                <a:cs typeface="Times New Roman" panose="02020603050405020304" pitchFamily="18" charset="0"/>
              </a:rPr>
              <a:t>Journal of Interamerican Studies and World Affairs</a:t>
            </a:r>
            <a:r>
              <a:rPr lang="en-GB" sz="1100" dirty="0">
                <a:latin typeface="Times New Roman" panose="02020603050405020304" pitchFamily="18" charset="0"/>
                <a:cs typeface="Times New Roman" panose="02020603050405020304" pitchFamily="18" charset="0"/>
              </a:rPr>
              <a:t>, vol. 42, no. 3, 2000, pp. 111–142.</a:t>
            </a:r>
          </a:p>
          <a:p>
            <a:pPr marL="0" indent="0">
              <a:buNone/>
            </a:pPr>
            <a:r>
              <a:rPr lang="en-GB" sz="1100" dirty="0">
                <a:latin typeface="Times New Roman" panose="02020603050405020304" pitchFamily="18" charset="0"/>
                <a:cs typeface="Times New Roman" panose="02020603050405020304" pitchFamily="18" charset="0"/>
              </a:rPr>
              <a:t>https://www.jstor.org/stable/166440?read-now=1&amp;seq=9#page_scan_tab_contents [</a:t>
            </a:r>
            <a:r>
              <a:rPr lang="en-GB" sz="1100" dirty="0" err="1">
                <a:latin typeface="Times New Roman" panose="02020603050405020304" pitchFamily="18" charset="0"/>
                <a:cs typeface="Times New Roman" panose="02020603050405020304" pitchFamily="18" charset="0"/>
              </a:rPr>
              <a:t>Accesed</a:t>
            </a:r>
            <a:r>
              <a:rPr lang="en-GB" sz="1100" dirty="0">
                <a:latin typeface="Times New Roman" panose="02020603050405020304" pitchFamily="18" charset="0"/>
                <a:cs typeface="Times New Roman" panose="02020603050405020304" pitchFamily="18" charset="0"/>
              </a:rPr>
              <a:t> 02/12/2019].</a:t>
            </a:r>
          </a:p>
          <a:p>
            <a:pPr marL="0" indent="0">
              <a:buNone/>
            </a:pPr>
            <a:r>
              <a:rPr lang="en-GB" sz="1100" dirty="0">
                <a:latin typeface="Times New Roman" panose="02020603050405020304" pitchFamily="18" charset="0"/>
                <a:cs typeface="Times New Roman" panose="02020603050405020304" pitchFamily="18" charset="0"/>
              </a:rPr>
              <a:t>O’Sullivan, J., “Chile’s Valuable Role in the Falklands War”, The National Review. </a:t>
            </a:r>
          </a:p>
          <a:p>
            <a:pPr marL="0" indent="0">
              <a:buNone/>
            </a:pPr>
            <a:r>
              <a:rPr lang="en-GB" sz="1100" dirty="0">
                <a:latin typeface="Times New Roman" panose="02020603050405020304" pitchFamily="18" charset="0"/>
                <a:cs typeface="Times New Roman" panose="02020603050405020304" pitchFamily="18" charset="0"/>
              </a:rPr>
              <a:t>https://www.nationalreview.com/corner/chiles-valuable-role-falklands-war-john-osullivan/ [Accessed 02/12/2019].</a:t>
            </a:r>
          </a:p>
          <a:p>
            <a:pPr marL="0" indent="0">
              <a:buNone/>
            </a:pPr>
            <a:r>
              <a:rPr lang="en-GB" sz="1100" dirty="0">
                <a:latin typeface="Times New Roman" panose="02020603050405020304" pitchFamily="18" charset="0"/>
                <a:cs typeface="Times New Roman" panose="02020603050405020304" pitchFamily="18" charset="0"/>
              </a:rPr>
              <a:t>Passmore, L., </a:t>
            </a:r>
            <a:r>
              <a:rPr lang="en-GB" sz="1100" i="1" dirty="0">
                <a:latin typeface="Times New Roman" panose="02020603050405020304" pitchFamily="18" charset="0"/>
                <a:cs typeface="Times New Roman" panose="02020603050405020304" pitchFamily="18" charset="0"/>
              </a:rPr>
              <a:t>The Wars Inside Chile's Barracks: Remembering Military Service Under Pinochet</a:t>
            </a:r>
            <a:r>
              <a:rPr lang="en-GB" sz="1100" dirty="0">
                <a:latin typeface="Times New Roman" panose="02020603050405020304" pitchFamily="18" charset="0"/>
                <a:cs typeface="Times New Roman" panose="02020603050405020304" pitchFamily="18" charset="0"/>
              </a:rPr>
              <a:t>, (The University of Wisconsin Press, Wisconsin, 2017).</a:t>
            </a:r>
          </a:p>
          <a:p>
            <a:pPr marL="0" indent="0" algn="just">
              <a:buNone/>
            </a:pP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7669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2393</Words>
  <Application>Microsoft Office PowerPoint</Application>
  <PresentationFormat>Widescreen</PresentationFormat>
  <Paragraphs>71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Pinochet: Pawn and President</vt:lpstr>
      <vt:lpstr>An Inevitable Coup</vt:lpstr>
      <vt:lpstr>Securing Supremacy</vt:lpstr>
      <vt:lpstr>General’s Conscription</vt:lpstr>
      <vt:lpstr>Friends and Foes; The Falklands</vt:lpstr>
      <vt:lpstr>Assassination Plot, and Protest</vt:lpstr>
      <vt:lpstr>The Fall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Pinochet: Pawn and President</dc:title>
  <dc:creator>Samuel Lawrence</dc:creator>
  <cp:lastModifiedBy>Samuel Lawrence</cp:lastModifiedBy>
  <cp:revision>2</cp:revision>
  <dcterms:created xsi:type="dcterms:W3CDTF">2019-12-08T20:43:43Z</dcterms:created>
  <dcterms:modified xsi:type="dcterms:W3CDTF">2019-12-08T20:49:04Z</dcterms:modified>
</cp:coreProperties>
</file>