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2.xml" ContentType="application/vnd.openxmlformats-officedocument.presentationml.tags+xml"/>
  <Override PartName="/ppt/notesSlides/notesSlide8.xml" ContentType="application/vnd.openxmlformats-officedocument.presentationml.notesSlide+xml"/>
  <Override PartName="/ppt/tags/tag3.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4.xml" ContentType="application/vnd.openxmlformats-officedocument.presentationml.tags+xml"/>
  <Override PartName="/ppt/notesSlides/notesSlide13.xml" ContentType="application/vnd.openxmlformats-officedocument.presentationml.notesSlide+xml"/>
  <Override PartName="/ppt/tags/tag5.xml" ContentType="application/vnd.openxmlformats-officedocument.presentationml.tags+xml"/>
  <Override PartName="/ppt/notesSlides/notesSlide14.xml" ContentType="application/vnd.openxmlformats-officedocument.presentationml.notesSlide+xml"/>
  <Override PartName="/ppt/tags/tag6.xml" ContentType="application/vnd.openxmlformats-officedocument.presentationml.tags+xml"/>
  <Override PartName="/ppt/notesSlides/notesSlide15.xml" ContentType="application/vnd.openxmlformats-officedocument.presentationml.notesSlide+xml"/>
  <Override PartName="/ppt/tags/tag7.xml" ContentType="application/vnd.openxmlformats-officedocument.presentationml.tags+xml"/>
  <Override PartName="/ppt/notesSlides/notesSlide16.xml" ContentType="application/vnd.openxmlformats-officedocument.presentationml.notesSlide+xml"/>
  <Override PartName="/ppt/tags/tag8.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sldIdLst>
    <p:sldId id="256" r:id="rId2"/>
    <p:sldId id="278" r:id="rId3"/>
    <p:sldId id="257" r:id="rId4"/>
    <p:sldId id="273" r:id="rId5"/>
    <p:sldId id="282" r:id="rId6"/>
    <p:sldId id="283" r:id="rId7"/>
    <p:sldId id="275" r:id="rId8"/>
    <p:sldId id="260" r:id="rId9"/>
    <p:sldId id="259" r:id="rId10"/>
    <p:sldId id="267" r:id="rId11"/>
    <p:sldId id="284" r:id="rId12"/>
    <p:sldId id="265" r:id="rId13"/>
    <p:sldId id="274" r:id="rId14"/>
    <p:sldId id="279" r:id="rId15"/>
    <p:sldId id="270" r:id="rId16"/>
    <p:sldId id="266" r:id="rId17"/>
    <p:sldId id="268" r:id="rId18"/>
    <p:sldId id="271" r:id="rId19"/>
    <p:sldId id="272" r:id="rId20"/>
    <p:sldId id="276" r:id="rId21"/>
    <p:sldId id="261" r:id="rId22"/>
    <p:sldId id="269" r:id="rId23"/>
    <p:sldId id="262" r:id="rId24"/>
    <p:sldId id="280" r:id="rId25"/>
    <p:sldId id="263" r:id="rId26"/>
    <p:sldId id="264" r:id="rId27"/>
    <p:sldId id="281" r:id="rId2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74" autoAdjust="0"/>
    <p:restoredTop sz="77917" autoAdjust="0"/>
  </p:normalViewPr>
  <p:slideViewPr>
    <p:cSldViewPr snapToGrid="0" showGuides="1">
      <p:cViewPr varScale="1">
        <p:scale>
          <a:sx n="43" d="100"/>
          <a:sy n="43" d="100"/>
        </p:scale>
        <p:origin x="96" y="48"/>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57" d="100"/>
          <a:sy n="57" d="100"/>
        </p:scale>
        <p:origin x="2832"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1A9FEC06-27AC-4326-890D-3992B4AECF94}" type="datetimeFigureOut">
              <a:rPr lang="en-GB" smtClean="0"/>
              <a:t>13/03/2019</a:t>
            </a:fld>
            <a:endParaRPr lang="en-GB" dirty="0"/>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63456F1E-6D23-4148-A74E-1FF360634A87}" type="slidenum">
              <a:rPr lang="en-GB" smtClean="0"/>
              <a:t>‹#›</a:t>
            </a:fld>
            <a:endParaRPr lang="en-GB" dirty="0"/>
          </a:p>
        </p:txBody>
      </p:sp>
    </p:spTree>
    <p:extLst>
      <p:ext uri="{BB962C8B-B14F-4D97-AF65-F5344CB8AC3E}">
        <p14:creationId xmlns:p14="http://schemas.microsoft.com/office/powerpoint/2010/main" val="10031928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3456F1E-6D23-4148-A74E-1FF360634A87}" type="slidenum">
              <a:rPr lang="en-GB" smtClean="0"/>
              <a:t>1</a:t>
            </a:fld>
            <a:endParaRPr lang="en-GB" dirty="0"/>
          </a:p>
        </p:txBody>
      </p:sp>
    </p:spTree>
    <p:extLst>
      <p:ext uri="{BB962C8B-B14F-4D97-AF65-F5344CB8AC3E}">
        <p14:creationId xmlns:p14="http://schemas.microsoft.com/office/powerpoint/2010/main" val="37872885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63456F1E-6D23-4148-A74E-1FF360634A87}" type="slidenum">
              <a:rPr lang="en-GB" smtClean="0"/>
              <a:t>2</a:t>
            </a:fld>
            <a:endParaRPr lang="en-GB" dirty="0"/>
          </a:p>
        </p:txBody>
      </p:sp>
    </p:spTree>
    <p:extLst>
      <p:ext uri="{BB962C8B-B14F-4D97-AF65-F5344CB8AC3E}">
        <p14:creationId xmlns:p14="http://schemas.microsoft.com/office/powerpoint/2010/main" val="8244011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63456F1E-6D23-4148-A74E-1FF360634A87}" type="slidenum">
              <a:rPr lang="en-GB" smtClean="0"/>
              <a:t>3</a:t>
            </a:fld>
            <a:endParaRPr lang="en-GB" dirty="0"/>
          </a:p>
        </p:txBody>
      </p:sp>
    </p:spTree>
    <p:extLst>
      <p:ext uri="{BB962C8B-B14F-4D97-AF65-F5344CB8AC3E}">
        <p14:creationId xmlns:p14="http://schemas.microsoft.com/office/powerpoint/2010/main" val="38563261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3456F1E-6D23-4148-A74E-1FF360634A87}" type="slidenum">
              <a:rPr lang="en-GB" smtClean="0"/>
              <a:t>4</a:t>
            </a:fld>
            <a:endParaRPr lang="en-GB" dirty="0"/>
          </a:p>
        </p:txBody>
      </p:sp>
    </p:spTree>
    <p:extLst>
      <p:ext uri="{BB962C8B-B14F-4D97-AF65-F5344CB8AC3E}">
        <p14:creationId xmlns:p14="http://schemas.microsoft.com/office/powerpoint/2010/main" val="37190836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3456F1E-6D23-4148-A74E-1FF360634A87}" type="slidenum">
              <a:rPr lang="en-GB" smtClean="0"/>
              <a:t>5</a:t>
            </a:fld>
            <a:endParaRPr lang="en-GB" dirty="0"/>
          </a:p>
        </p:txBody>
      </p:sp>
    </p:spTree>
    <p:extLst>
      <p:ext uri="{BB962C8B-B14F-4D97-AF65-F5344CB8AC3E}">
        <p14:creationId xmlns:p14="http://schemas.microsoft.com/office/powerpoint/2010/main" val="3438464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baseline="0" dirty="0" smtClean="0"/>
          </a:p>
          <a:p>
            <a:endParaRPr lang="en-US" i="0" dirty="0"/>
          </a:p>
        </p:txBody>
      </p:sp>
      <p:sp>
        <p:nvSpPr>
          <p:cNvPr id="4" name="Slide Number Placeholder 3"/>
          <p:cNvSpPr>
            <a:spLocks noGrp="1"/>
          </p:cNvSpPr>
          <p:nvPr>
            <p:ph type="sldNum" sz="quarter" idx="10"/>
          </p:nvPr>
        </p:nvSpPr>
        <p:spPr/>
        <p:txBody>
          <a:bodyPr/>
          <a:lstStyle/>
          <a:p>
            <a:fld id="{63456F1E-6D23-4148-A74E-1FF360634A87}" type="slidenum">
              <a:rPr lang="en-GB" smtClean="0"/>
              <a:t>6</a:t>
            </a:fld>
            <a:endParaRPr lang="en-GB" dirty="0"/>
          </a:p>
        </p:txBody>
      </p:sp>
    </p:spTree>
    <p:extLst>
      <p:ext uri="{BB962C8B-B14F-4D97-AF65-F5344CB8AC3E}">
        <p14:creationId xmlns:p14="http://schemas.microsoft.com/office/powerpoint/2010/main" val="5977975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3456F1E-6D23-4148-A74E-1FF360634A87}" type="slidenum">
              <a:rPr lang="en-GB" smtClean="0"/>
              <a:t>7</a:t>
            </a:fld>
            <a:endParaRPr lang="en-GB" dirty="0"/>
          </a:p>
        </p:txBody>
      </p:sp>
    </p:spTree>
    <p:extLst>
      <p:ext uri="{BB962C8B-B14F-4D97-AF65-F5344CB8AC3E}">
        <p14:creationId xmlns:p14="http://schemas.microsoft.com/office/powerpoint/2010/main" val="19457917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a:lnSpc>
                <a:spcPct val="107000"/>
              </a:lnSpc>
              <a:spcBef>
                <a:spcPts val="0"/>
              </a:spcBef>
              <a:spcAft>
                <a:spcPts val="800"/>
              </a:spcAft>
            </a:pPr>
            <a:r>
              <a:rPr lang="en-GB" dirty="0" smtClean="0"/>
              <a:t>I prefer the term associated conditions to ‘comorbidity’! As you can see from the table</a:t>
            </a:r>
            <a:r>
              <a:rPr lang="en-GB" baseline="0" dirty="0" smtClean="0"/>
              <a:t> above the list is long. </a:t>
            </a:r>
            <a:r>
              <a:rPr lang="en-GB" sz="1200" dirty="0" smtClean="0">
                <a:effectLst/>
                <a:latin typeface="Century Gothic" panose="020B0502020202020204" pitchFamily="34" charset="0"/>
                <a:ea typeface="Calibri" panose="020F0502020204030204" pitchFamily="34" charset="0"/>
                <a:cs typeface="Times New Roman" panose="02020603050405020304" pitchFamily="18" charset="0"/>
              </a:rPr>
              <a:t>Sensory Processing Disorder and Pathological Demand Avoidance although often associated with ASC are nevertheless important considerations for us as part of the holistic approach I hope we take towards our students. In addition as we here are aware, many of our students have sleep patterns which affect their performance and although DSPS is usually included in a diagnosis of ADHD/ADD, I have included it on this list due to the common co-occurrence of the two conditions.</a:t>
            </a:r>
            <a:endParaRPr lang="en-US" sz="1200" dirty="0" smtClean="0">
              <a:effectLst/>
              <a:latin typeface="Century Gothic" panose="020B0502020202020204" pitchFamily="34" charset="0"/>
              <a:ea typeface="Calibri" panose="020F0502020204030204" pitchFamily="34" charset="0"/>
              <a:cs typeface="Times New Roman" panose="02020603050405020304" pitchFamily="18" charset="0"/>
            </a:endParaRPr>
          </a:p>
          <a:p>
            <a:endParaRPr lang="en-GB" dirty="0" smtClean="0"/>
          </a:p>
          <a:p>
            <a:r>
              <a:rPr lang="en-GB" dirty="0" smtClean="0"/>
              <a:t>Kaplan et al (1998) proposed the term Atypical Brain Development to cover the degree of association found between</a:t>
            </a:r>
            <a:r>
              <a:rPr lang="en-GB" baseline="0" dirty="0" smtClean="0"/>
              <a:t> ASC, DCD, ADHD and Reading disability. They pointed out in their paper that the high incidence of crossover could be simplified by thinking of it in terms of a single </a:t>
            </a:r>
            <a:r>
              <a:rPr lang="en-GB" baseline="0" dirty="0" err="1" smtClean="0"/>
              <a:t>etiology</a:t>
            </a:r>
            <a:r>
              <a:rPr lang="en-GB" baseline="0" dirty="0" smtClean="0"/>
              <a:t>. This does not seem to be have made much impact on the diagnostic criteria but can perhaps be helpful in consideration of the individuals we are working with as they are rarely diagnosed JUST with dyspraxia. </a:t>
            </a:r>
          </a:p>
          <a:p>
            <a:endParaRPr lang="en-GB" baseline="0" dirty="0" smtClean="0"/>
          </a:p>
          <a:p>
            <a:r>
              <a:rPr lang="en-GB" baseline="0" dirty="0" smtClean="0"/>
              <a:t>Patrick states this about the relationship of ASC and DCD, ‘it is as if I am looking at some of the traits of dyspraxia through a microscope to find them magnified’ (Patrick, p.22). It is her opinion that cognitive empathy is found in individuals with DCD but not those with ASC(Patrick, p.22). However in my experience there is different presentation in male and female ASC and I therefore disagree with this sweeping statement, but I am offering it to you for your consideration. As I mentioned, it's rare for an individual to be affected by a single learning difficulty.  People will usually have two or more simultaneous conditions, ranging from mild to severe.  For example, research suggests that 52% of children with dyslexia also have features of dyspraxia, and up to 50% of people with dyspraxia will also have ADHD.</a:t>
            </a:r>
          </a:p>
          <a:p>
            <a:r>
              <a:rPr lang="en-GB" baseline="0" dirty="0" smtClean="0"/>
              <a:t>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63456F1E-6D23-4148-A74E-1FF360634A87}" type="slidenum">
              <a:rPr lang="en-GB" smtClean="0"/>
              <a:t>8</a:t>
            </a:fld>
            <a:endParaRPr lang="en-GB" dirty="0"/>
          </a:p>
        </p:txBody>
      </p:sp>
    </p:spTree>
    <p:extLst>
      <p:ext uri="{BB962C8B-B14F-4D97-AF65-F5344CB8AC3E}">
        <p14:creationId xmlns:p14="http://schemas.microsoft.com/office/powerpoint/2010/main" val="7364064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3456F1E-6D23-4148-A74E-1FF360634A87}" type="slidenum">
              <a:rPr lang="en-GB" smtClean="0"/>
              <a:t>9</a:t>
            </a:fld>
            <a:endParaRPr lang="en-GB" dirty="0"/>
          </a:p>
        </p:txBody>
      </p:sp>
    </p:spTree>
    <p:extLst>
      <p:ext uri="{BB962C8B-B14F-4D97-AF65-F5344CB8AC3E}">
        <p14:creationId xmlns:p14="http://schemas.microsoft.com/office/powerpoint/2010/main" val="33925321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sz="1400" dirty="0" smtClean="0">
              <a:effectLst/>
              <a:latin typeface="Century Gothic" panose="020B0502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63456F1E-6D23-4148-A74E-1FF360634A87}" type="slidenum">
              <a:rPr lang="en-GB" smtClean="0"/>
              <a:t>10</a:t>
            </a:fld>
            <a:endParaRPr lang="en-GB" dirty="0"/>
          </a:p>
        </p:txBody>
      </p:sp>
    </p:spTree>
    <p:extLst>
      <p:ext uri="{BB962C8B-B14F-4D97-AF65-F5344CB8AC3E}">
        <p14:creationId xmlns:p14="http://schemas.microsoft.com/office/powerpoint/2010/main" val="22706435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3456F1E-6D23-4148-A74E-1FF360634A87}" type="slidenum">
              <a:rPr lang="en-GB" smtClean="0"/>
              <a:t>11</a:t>
            </a:fld>
            <a:endParaRPr lang="en-GB" dirty="0"/>
          </a:p>
        </p:txBody>
      </p:sp>
    </p:spTree>
    <p:extLst>
      <p:ext uri="{BB962C8B-B14F-4D97-AF65-F5344CB8AC3E}">
        <p14:creationId xmlns:p14="http://schemas.microsoft.com/office/powerpoint/2010/main" val="17082157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smtClean="0">
              <a:latin typeface="Century Gothic" panose="020B0502020202020204" pitchFamily="34" charset="0"/>
            </a:endParaRPr>
          </a:p>
        </p:txBody>
      </p:sp>
      <p:sp>
        <p:nvSpPr>
          <p:cNvPr id="4" name="Slide Number Placeholder 3"/>
          <p:cNvSpPr>
            <a:spLocks noGrp="1"/>
          </p:cNvSpPr>
          <p:nvPr>
            <p:ph type="sldNum" sz="quarter" idx="10"/>
          </p:nvPr>
        </p:nvSpPr>
        <p:spPr/>
        <p:txBody>
          <a:bodyPr/>
          <a:lstStyle/>
          <a:p>
            <a:fld id="{63456F1E-6D23-4148-A74E-1FF360634A87}" type="slidenum">
              <a:rPr lang="en-GB" smtClean="0"/>
              <a:t>12</a:t>
            </a:fld>
            <a:endParaRPr lang="en-GB" dirty="0"/>
          </a:p>
        </p:txBody>
      </p:sp>
    </p:spTree>
    <p:extLst>
      <p:ext uri="{BB962C8B-B14F-4D97-AF65-F5344CB8AC3E}">
        <p14:creationId xmlns:p14="http://schemas.microsoft.com/office/powerpoint/2010/main" val="21686785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endParaRPr lang="en-GB" sz="1400" dirty="0" smtClean="0">
              <a:effectLst/>
              <a:latin typeface="Century Gothic" panose="020B0502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63456F1E-6D23-4148-A74E-1FF360634A87}" type="slidenum">
              <a:rPr lang="en-GB" smtClean="0"/>
              <a:t>13</a:t>
            </a:fld>
            <a:endParaRPr lang="en-GB" dirty="0"/>
          </a:p>
        </p:txBody>
      </p:sp>
    </p:spTree>
    <p:extLst>
      <p:ext uri="{BB962C8B-B14F-4D97-AF65-F5344CB8AC3E}">
        <p14:creationId xmlns:p14="http://schemas.microsoft.com/office/powerpoint/2010/main" val="20867096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endParaRPr kumimoji="0" lang="en-GB" sz="1400" b="0" i="0" u="none" strike="noStrike" kern="1200" cap="none" spc="0" normalizeH="0" baseline="0" noProof="0" dirty="0" smtClean="0">
              <a:ln>
                <a:noFill/>
              </a:ln>
              <a:solidFill>
                <a:prstClr val="black"/>
              </a:solidFill>
              <a:effectLst/>
              <a:uLnTx/>
              <a:uFillTx/>
              <a:latin typeface="Century Gothic" panose="020B0502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63456F1E-6D23-4148-A74E-1FF360634A87}" type="slidenum">
              <a:rPr lang="en-GB" smtClean="0"/>
              <a:t>14</a:t>
            </a:fld>
            <a:endParaRPr lang="en-GB" dirty="0"/>
          </a:p>
        </p:txBody>
      </p:sp>
    </p:spTree>
    <p:extLst>
      <p:ext uri="{BB962C8B-B14F-4D97-AF65-F5344CB8AC3E}">
        <p14:creationId xmlns:p14="http://schemas.microsoft.com/office/powerpoint/2010/main" val="9521846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3456F1E-6D23-4148-A74E-1FF360634A87}" type="slidenum">
              <a:rPr lang="en-GB" smtClean="0"/>
              <a:t>15</a:t>
            </a:fld>
            <a:endParaRPr lang="en-GB" dirty="0"/>
          </a:p>
        </p:txBody>
      </p:sp>
    </p:spTree>
    <p:extLst>
      <p:ext uri="{BB962C8B-B14F-4D97-AF65-F5344CB8AC3E}">
        <p14:creationId xmlns:p14="http://schemas.microsoft.com/office/powerpoint/2010/main" val="34950184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3456F1E-6D23-4148-A74E-1FF360634A87}" type="slidenum">
              <a:rPr lang="en-GB" smtClean="0"/>
              <a:t>16</a:t>
            </a:fld>
            <a:endParaRPr lang="en-GB" dirty="0"/>
          </a:p>
        </p:txBody>
      </p:sp>
    </p:spTree>
    <p:extLst>
      <p:ext uri="{BB962C8B-B14F-4D97-AF65-F5344CB8AC3E}">
        <p14:creationId xmlns:p14="http://schemas.microsoft.com/office/powerpoint/2010/main" val="20907380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63456F1E-6D23-4148-A74E-1FF360634A87}" type="slidenum">
              <a:rPr lang="en-GB" smtClean="0"/>
              <a:t>17</a:t>
            </a:fld>
            <a:endParaRPr lang="en-GB" dirty="0"/>
          </a:p>
        </p:txBody>
      </p:sp>
    </p:spTree>
    <p:extLst>
      <p:ext uri="{BB962C8B-B14F-4D97-AF65-F5344CB8AC3E}">
        <p14:creationId xmlns:p14="http://schemas.microsoft.com/office/powerpoint/2010/main" val="36556168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3456F1E-6D23-4148-A74E-1FF360634A87}" type="slidenum">
              <a:rPr lang="en-GB" smtClean="0"/>
              <a:t>18</a:t>
            </a:fld>
            <a:endParaRPr lang="en-GB" dirty="0"/>
          </a:p>
        </p:txBody>
      </p:sp>
    </p:spTree>
    <p:extLst>
      <p:ext uri="{BB962C8B-B14F-4D97-AF65-F5344CB8AC3E}">
        <p14:creationId xmlns:p14="http://schemas.microsoft.com/office/powerpoint/2010/main" val="41973995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ndParaRPr>
          </a:p>
        </p:txBody>
      </p:sp>
      <p:sp>
        <p:nvSpPr>
          <p:cNvPr id="4" name="Slide Number Placeholder 3"/>
          <p:cNvSpPr>
            <a:spLocks noGrp="1"/>
          </p:cNvSpPr>
          <p:nvPr>
            <p:ph type="sldNum" sz="quarter" idx="10"/>
          </p:nvPr>
        </p:nvSpPr>
        <p:spPr/>
        <p:txBody>
          <a:bodyPr/>
          <a:lstStyle/>
          <a:p>
            <a:fld id="{63456F1E-6D23-4148-A74E-1FF360634A87}" type="slidenum">
              <a:rPr lang="en-GB" smtClean="0"/>
              <a:t>19</a:t>
            </a:fld>
            <a:endParaRPr lang="en-GB" dirty="0"/>
          </a:p>
        </p:txBody>
      </p:sp>
    </p:spTree>
    <p:extLst>
      <p:ext uri="{BB962C8B-B14F-4D97-AF65-F5344CB8AC3E}">
        <p14:creationId xmlns:p14="http://schemas.microsoft.com/office/powerpoint/2010/main" val="30819935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3456F1E-6D23-4148-A74E-1FF360634A87}" type="slidenum">
              <a:rPr lang="en-GB" smtClean="0"/>
              <a:t>20</a:t>
            </a:fld>
            <a:endParaRPr lang="en-GB" dirty="0"/>
          </a:p>
        </p:txBody>
      </p:sp>
    </p:spTree>
    <p:extLst>
      <p:ext uri="{BB962C8B-B14F-4D97-AF65-F5344CB8AC3E}">
        <p14:creationId xmlns:p14="http://schemas.microsoft.com/office/powerpoint/2010/main" val="17427399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3456F1E-6D23-4148-A74E-1FF360634A87}" type="slidenum">
              <a:rPr lang="en-GB" smtClean="0"/>
              <a:t>21</a:t>
            </a:fld>
            <a:endParaRPr lang="en-GB" dirty="0"/>
          </a:p>
        </p:txBody>
      </p:sp>
    </p:spTree>
    <p:extLst>
      <p:ext uri="{BB962C8B-B14F-4D97-AF65-F5344CB8AC3E}">
        <p14:creationId xmlns:p14="http://schemas.microsoft.com/office/powerpoint/2010/main" val="33738740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3456F1E-6D23-4148-A74E-1FF360634A87}" type="slidenum">
              <a:rPr lang="en-GB" smtClean="0"/>
              <a:t>22</a:t>
            </a:fld>
            <a:endParaRPr lang="en-GB" dirty="0"/>
          </a:p>
        </p:txBody>
      </p:sp>
    </p:spTree>
    <p:extLst>
      <p:ext uri="{BB962C8B-B14F-4D97-AF65-F5344CB8AC3E}">
        <p14:creationId xmlns:p14="http://schemas.microsoft.com/office/powerpoint/2010/main" val="1377042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3456F1E-6D23-4148-A74E-1FF360634A87}" type="slidenum">
              <a:rPr lang="en-GB" smtClean="0"/>
              <a:t>23</a:t>
            </a:fld>
            <a:endParaRPr lang="en-GB" dirty="0"/>
          </a:p>
        </p:txBody>
      </p:sp>
    </p:spTree>
    <p:extLst>
      <p:ext uri="{BB962C8B-B14F-4D97-AF65-F5344CB8AC3E}">
        <p14:creationId xmlns:p14="http://schemas.microsoft.com/office/powerpoint/2010/main" val="8654791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63456F1E-6D23-4148-A74E-1FF360634A87}" type="slidenum">
              <a:rPr lang="en-GB" smtClean="0"/>
              <a:t>24</a:t>
            </a:fld>
            <a:endParaRPr lang="en-GB" dirty="0"/>
          </a:p>
        </p:txBody>
      </p:sp>
    </p:spTree>
    <p:extLst>
      <p:ext uri="{BB962C8B-B14F-4D97-AF65-F5344CB8AC3E}">
        <p14:creationId xmlns:p14="http://schemas.microsoft.com/office/powerpoint/2010/main" val="394163888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456F1E-6D23-4148-A74E-1FF360634A87}" type="slidenum">
              <a:rPr lang="en-GB" smtClean="0"/>
              <a:t>25</a:t>
            </a:fld>
            <a:endParaRPr lang="en-GB" dirty="0"/>
          </a:p>
        </p:txBody>
      </p:sp>
    </p:spTree>
    <p:extLst>
      <p:ext uri="{BB962C8B-B14F-4D97-AF65-F5344CB8AC3E}">
        <p14:creationId xmlns:p14="http://schemas.microsoft.com/office/powerpoint/2010/main" val="123210623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3456F1E-6D23-4148-A74E-1FF360634A87}" type="slidenum">
              <a:rPr lang="en-GB" smtClean="0"/>
              <a:t>26</a:t>
            </a:fld>
            <a:endParaRPr lang="en-GB" dirty="0"/>
          </a:p>
        </p:txBody>
      </p:sp>
    </p:spTree>
    <p:extLst>
      <p:ext uri="{BB962C8B-B14F-4D97-AF65-F5344CB8AC3E}">
        <p14:creationId xmlns:p14="http://schemas.microsoft.com/office/powerpoint/2010/main" val="41976311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456F1E-6D23-4148-A74E-1FF360634A87}" type="slidenum">
              <a:rPr lang="en-GB" smtClean="0"/>
              <a:t>27</a:t>
            </a:fld>
            <a:endParaRPr lang="en-GB" dirty="0"/>
          </a:p>
        </p:txBody>
      </p:sp>
    </p:spTree>
    <p:extLst>
      <p:ext uri="{BB962C8B-B14F-4D97-AF65-F5344CB8AC3E}">
        <p14:creationId xmlns:p14="http://schemas.microsoft.com/office/powerpoint/2010/main" val="33611146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048559A-5091-4DDE-AE69-D1E19605EA1B}" type="datetimeFigureOut">
              <a:rPr lang="en-GB" smtClean="0"/>
              <a:t>13/03/2019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FD5465A-E75D-4C57-980C-C2505BAB1DF7}" type="slidenum">
              <a:rPr lang="en-GB" smtClean="0"/>
              <a:t>‹#›</a:t>
            </a:fld>
            <a:endParaRPr lang="en-GB" dirty="0"/>
          </a:p>
        </p:txBody>
      </p:sp>
    </p:spTree>
    <p:extLst>
      <p:ext uri="{BB962C8B-B14F-4D97-AF65-F5344CB8AC3E}">
        <p14:creationId xmlns:p14="http://schemas.microsoft.com/office/powerpoint/2010/main" val="4092368936"/>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048559A-5091-4DDE-AE69-D1E19605EA1B}" type="datetimeFigureOut">
              <a:rPr lang="en-GB" smtClean="0"/>
              <a:t>13/03/2019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FD5465A-E75D-4C57-980C-C2505BAB1DF7}" type="slidenum">
              <a:rPr lang="en-GB" smtClean="0"/>
              <a:t>‹#›</a:t>
            </a:fld>
            <a:endParaRPr lang="en-GB" dirty="0"/>
          </a:p>
        </p:txBody>
      </p:sp>
    </p:spTree>
    <p:extLst>
      <p:ext uri="{BB962C8B-B14F-4D97-AF65-F5344CB8AC3E}">
        <p14:creationId xmlns:p14="http://schemas.microsoft.com/office/powerpoint/2010/main" val="3157865844"/>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048559A-5091-4DDE-AE69-D1E19605EA1B}" type="datetimeFigureOut">
              <a:rPr lang="en-GB" smtClean="0"/>
              <a:t>13/03/2019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FD5465A-E75D-4C57-980C-C2505BAB1DF7}" type="slidenum">
              <a:rPr lang="en-GB" smtClean="0"/>
              <a:t>‹#›</a:t>
            </a:fld>
            <a:endParaRPr lang="en-GB" dirty="0"/>
          </a:p>
        </p:txBody>
      </p:sp>
    </p:spTree>
    <p:extLst>
      <p:ext uri="{BB962C8B-B14F-4D97-AF65-F5344CB8AC3E}">
        <p14:creationId xmlns:p14="http://schemas.microsoft.com/office/powerpoint/2010/main" val="1876821166"/>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048559A-5091-4DDE-AE69-D1E19605EA1B}" type="datetimeFigureOut">
              <a:rPr lang="en-GB" smtClean="0"/>
              <a:t>13/03/2019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FD5465A-E75D-4C57-980C-C2505BAB1DF7}" type="slidenum">
              <a:rPr lang="en-GB" smtClean="0"/>
              <a:t>‹#›</a:t>
            </a:fld>
            <a:endParaRPr lang="en-GB" dirty="0"/>
          </a:p>
        </p:txBody>
      </p:sp>
    </p:spTree>
    <p:extLst>
      <p:ext uri="{BB962C8B-B14F-4D97-AF65-F5344CB8AC3E}">
        <p14:creationId xmlns:p14="http://schemas.microsoft.com/office/powerpoint/2010/main" val="199272817"/>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048559A-5091-4DDE-AE69-D1E19605EA1B}" type="datetimeFigureOut">
              <a:rPr lang="en-GB" smtClean="0"/>
              <a:t>13/03/2019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FD5465A-E75D-4C57-980C-C2505BAB1DF7}" type="slidenum">
              <a:rPr lang="en-GB" smtClean="0"/>
              <a:t>‹#›</a:t>
            </a:fld>
            <a:endParaRPr lang="en-GB" dirty="0"/>
          </a:p>
        </p:txBody>
      </p:sp>
    </p:spTree>
    <p:extLst>
      <p:ext uri="{BB962C8B-B14F-4D97-AF65-F5344CB8AC3E}">
        <p14:creationId xmlns:p14="http://schemas.microsoft.com/office/powerpoint/2010/main" val="898462951"/>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048559A-5091-4DDE-AE69-D1E19605EA1B}" type="datetimeFigureOut">
              <a:rPr lang="en-GB" smtClean="0"/>
              <a:t>13/03/2019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FD5465A-E75D-4C57-980C-C2505BAB1DF7}" type="slidenum">
              <a:rPr lang="en-GB" smtClean="0"/>
              <a:t>‹#›</a:t>
            </a:fld>
            <a:endParaRPr lang="en-GB" dirty="0"/>
          </a:p>
        </p:txBody>
      </p:sp>
    </p:spTree>
    <p:extLst>
      <p:ext uri="{BB962C8B-B14F-4D97-AF65-F5344CB8AC3E}">
        <p14:creationId xmlns:p14="http://schemas.microsoft.com/office/powerpoint/2010/main" val="103209563"/>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48559A-5091-4DDE-AE69-D1E19605EA1B}" type="datetimeFigureOut">
              <a:rPr lang="en-GB" smtClean="0"/>
              <a:t>13/03/2019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4FD5465A-E75D-4C57-980C-C2505BAB1DF7}" type="slidenum">
              <a:rPr lang="en-GB" smtClean="0"/>
              <a:t>‹#›</a:t>
            </a:fld>
            <a:endParaRPr lang="en-GB" dirty="0"/>
          </a:p>
        </p:txBody>
      </p:sp>
    </p:spTree>
    <p:extLst>
      <p:ext uri="{BB962C8B-B14F-4D97-AF65-F5344CB8AC3E}">
        <p14:creationId xmlns:p14="http://schemas.microsoft.com/office/powerpoint/2010/main" val="769796759"/>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048559A-5091-4DDE-AE69-D1E19605EA1B}" type="datetimeFigureOut">
              <a:rPr lang="en-GB" smtClean="0"/>
              <a:t>13/03/2019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FD5465A-E75D-4C57-980C-C2505BAB1DF7}" type="slidenum">
              <a:rPr lang="en-GB" smtClean="0"/>
              <a:t>‹#›</a:t>
            </a:fld>
            <a:endParaRPr lang="en-GB" dirty="0"/>
          </a:p>
        </p:txBody>
      </p:sp>
    </p:spTree>
    <p:extLst>
      <p:ext uri="{BB962C8B-B14F-4D97-AF65-F5344CB8AC3E}">
        <p14:creationId xmlns:p14="http://schemas.microsoft.com/office/powerpoint/2010/main" val="3081122444"/>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FD5465A-E75D-4C57-980C-C2505BAB1DF7}" type="slidenum">
              <a:rPr lang="en-GB" smtClean="0"/>
              <a:t>‹#›</a:t>
            </a:fld>
            <a:endParaRPr lang="en-GB" dirty="0"/>
          </a:p>
        </p:txBody>
      </p:sp>
      <p:sp>
        <p:nvSpPr>
          <p:cNvPr id="5" name="Date Placeholder 4"/>
          <p:cNvSpPr>
            <a:spLocks noGrp="1"/>
          </p:cNvSpPr>
          <p:nvPr>
            <p:ph type="dt" sz="half" idx="10"/>
          </p:nvPr>
        </p:nvSpPr>
        <p:spPr/>
        <p:txBody>
          <a:bodyPr/>
          <a:lstStyle/>
          <a:p>
            <a:fld id="{5048559A-5091-4DDE-AE69-D1E19605EA1B}" type="datetimeFigureOut">
              <a:rPr lang="en-GB" smtClean="0"/>
              <a:t>13/03/2019</a:t>
            </a:fld>
            <a:endParaRPr lang="en-GB" dirty="0"/>
          </a:p>
        </p:txBody>
      </p:sp>
    </p:spTree>
    <p:extLst>
      <p:ext uri="{BB962C8B-B14F-4D97-AF65-F5344CB8AC3E}">
        <p14:creationId xmlns:p14="http://schemas.microsoft.com/office/powerpoint/2010/main" val="2691089647"/>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048559A-5091-4DDE-AE69-D1E19605EA1B}" type="datetimeFigureOut">
              <a:rPr lang="en-GB" smtClean="0"/>
              <a:t>13/03/2019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FD5465A-E75D-4C57-980C-C2505BAB1DF7}" type="slidenum">
              <a:rPr lang="en-GB" smtClean="0"/>
              <a:t>‹#›</a:t>
            </a:fld>
            <a:endParaRPr lang="en-GB" dirty="0"/>
          </a:p>
        </p:txBody>
      </p:sp>
    </p:spTree>
    <p:extLst>
      <p:ext uri="{BB962C8B-B14F-4D97-AF65-F5344CB8AC3E}">
        <p14:creationId xmlns:p14="http://schemas.microsoft.com/office/powerpoint/2010/main" val="2201672788"/>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048559A-5091-4DDE-AE69-D1E19605EA1B}" type="datetimeFigureOut">
              <a:rPr lang="en-GB" smtClean="0"/>
              <a:t>13/03/2019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FD5465A-E75D-4C57-980C-C2505BAB1DF7}"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20796800"/>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048559A-5091-4DDE-AE69-D1E19605EA1B}" type="datetimeFigureOut">
              <a:rPr lang="en-GB" smtClean="0"/>
              <a:t>13/03/2019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FD5465A-E75D-4C57-980C-C2505BAB1DF7}" type="slidenum">
              <a:rPr lang="en-GB" smtClean="0"/>
              <a:t>‹#›</a:t>
            </a:fld>
            <a:endParaRPr lang="en-GB" dirty="0"/>
          </a:p>
        </p:txBody>
      </p:sp>
    </p:spTree>
    <p:extLst>
      <p:ext uri="{BB962C8B-B14F-4D97-AF65-F5344CB8AC3E}">
        <p14:creationId xmlns:p14="http://schemas.microsoft.com/office/powerpoint/2010/main" val="3293066412"/>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048559A-5091-4DDE-AE69-D1E19605EA1B}" type="datetimeFigureOut">
              <a:rPr lang="en-GB" smtClean="0"/>
              <a:t>13/03/2019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FD5465A-E75D-4C57-980C-C2505BAB1DF7}"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51755413"/>
      </p:ext>
    </p:extLst>
  </p:cSld>
  <p:clrMapOvr>
    <a:masterClrMapping/>
  </p:clrMapOvr>
  <p:transition spd="slow">
    <p:wip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048559A-5091-4DDE-AE69-D1E19605EA1B}" type="datetimeFigureOut">
              <a:rPr lang="en-GB" smtClean="0"/>
              <a:t>13/03/2019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FD5465A-E75D-4C57-980C-C2505BAB1DF7}" type="slidenum">
              <a:rPr lang="en-GB" smtClean="0"/>
              <a:t>‹#›</a:t>
            </a:fld>
            <a:endParaRPr lang="en-GB" dirty="0"/>
          </a:p>
        </p:txBody>
      </p:sp>
    </p:spTree>
    <p:extLst>
      <p:ext uri="{BB962C8B-B14F-4D97-AF65-F5344CB8AC3E}">
        <p14:creationId xmlns:p14="http://schemas.microsoft.com/office/powerpoint/2010/main" val="3602887016"/>
      </p:ext>
    </p:extLst>
  </p:cSld>
  <p:clrMapOvr>
    <a:masterClrMapping/>
  </p:clrMapOvr>
  <p:transition spd="slow">
    <p:wip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048559A-5091-4DDE-AE69-D1E19605EA1B}" type="datetimeFigureOut">
              <a:rPr lang="en-GB" smtClean="0"/>
              <a:t>13/03/2019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FD5465A-E75D-4C57-980C-C2505BAB1DF7}" type="slidenum">
              <a:rPr lang="en-GB" smtClean="0"/>
              <a:t>‹#›</a:t>
            </a:fld>
            <a:endParaRPr lang="en-GB" dirty="0"/>
          </a:p>
        </p:txBody>
      </p:sp>
    </p:spTree>
    <p:extLst>
      <p:ext uri="{BB962C8B-B14F-4D97-AF65-F5344CB8AC3E}">
        <p14:creationId xmlns:p14="http://schemas.microsoft.com/office/powerpoint/2010/main" val="2652533163"/>
      </p:ext>
    </p:extLst>
  </p:cSld>
  <p:clrMapOvr>
    <a:masterClrMapping/>
  </p:clrMapOvr>
  <p:transition spd="slow">
    <p:wip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048559A-5091-4DDE-AE69-D1E19605EA1B}" type="datetimeFigureOut">
              <a:rPr lang="en-GB" smtClean="0"/>
              <a:t>13/03/2019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FD5465A-E75D-4C57-980C-C2505BAB1DF7}" type="slidenum">
              <a:rPr lang="en-GB" smtClean="0"/>
              <a:t>‹#›</a:t>
            </a:fld>
            <a:endParaRPr lang="en-GB" dirty="0"/>
          </a:p>
        </p:txBody>
      </p:sp>
    </p:spTree>
    <p:extLst>
      <p:ext uri="{BB962C8B-B14F-4D97-AF65-F5344CB8AC3E}">
        <p14:creationId xmlns:p14="http://schemas.microsoft.com/office/powerpoint/2010/main" val="925629944"/>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2">
                <a:lumMod val="75000"/>
              </a:schemeClr>
            </a:gs>
            <a:gs pos="100000">
              <a:schemeClr val="bg1">
                <a:shade val="94000"/>
                <a:lumMod val="96000"/>
              </a:schemeClr>
            </a:gs>
          </a:gsLst>
          <a:path path="rect">
            <a:fillToRect l="100000" t="100000"/>
          </a:path>
          <a:tileRect r="-100000" b="-100000"/>
        </a:gradFill>
        <a:effectLst/>
      </p:bgPr>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048559A-5091-4DDE-AE69-D1E19605EA1B}" type="datetimeFigureOut">
              <a:rPr lang="en-GB" smtClean="0"/>
              <a:t>13/03/2019</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FD5465A-E75D-4C57-980C-C2505BAB1DF7}" type="slidenum">
              <a:rPr lang="en-GB" smtClean="0"/>
              <a:t>‹#›</a:t>
            </a:fld>
            <a:endParaRPr lang="en-GB" dirty="0"/>
          </a:p>
        </p:txBody>
      </p:sp>
    </p:spTree>
    <p:extLst>
      <p:ext uri="{BB962C8B-B14F-4D97-AF65-F5344CB8AC3E}">
        <p14:creationId xmlns:p14="http://schemas.microsoft.com/office/powerpoint/2010/main" val="1883690033"/>
      </p:ext>
    </p:extLst>
  </p:cSld>
  <p:clrMap bg1="dk1" tx1="lt1" bg2="dk2" tx2="lt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ransition spd="slow">
    <p:wipe/>
  </p:transition>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movementmattersuk.org/dcd-dyspraxia-adhd-spld/uk-dcd-consensus/what-is-dcd-dyspraxia-.aspx"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6.xml"/><Relationship Id="rId1" Type="http://schemas.openxmlformats.org/officeDocument/2006/relationships/tags" Target="../tags/tag4.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tags" Target="../tags/tag5.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7.xml"/><Relationship Id="rId1" Type="http://schemas.openxmlformats.org/officeDocument/2006/relationships/tags" Target="../tags/tag6.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ags" Target="../tags/tag7.xm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s://www.facebook.com/dyspraxicdoctor"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hyperlink" Target="https://www.youtube.com/watch?v=9n-Tta_0nBE" TargetMode="External"/><Relationship Id="rId4" Type="http://schemas.openxmlformats.org/officeDocument/2006/relationships/hyperlink" Target="https://www.youtube.com/watch?v=6mfv9H5hglA"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www.ncbi.nlm.nih.gov/pubmed/2218636" TargetMode="External"/><Relationship Id="rId3" Type="http://schemas.openxmlformats.org/officeDocument/2006/relationships/hyperlink" Target="https://dyspraxiafoundation.org.uk/about-dyspraxia/dyspraxia-glance/" TargetMode="External"/><Relationship Id="rId7" Type="http://schemas.openxmlformats.org/officeDocument/2006/relationships/hyperlink" Target="https://www.ncbi.nlm.nih.gov/pubmed/23417140"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hyperlink" Target="http://www.movementmattersuk.org/" TargetMode="External"/><Relationship Id="rId11" Type="http://schemas.openxmlformats.org/officeDocument/2006/relationships/hyperlink" Target="http://www.sciencedaily.com/releases/2016/03/160303132951.htm" TargetMode="External"/><Relationship Id="rId5" Type="http://schemas.openxmlformats.org/officeDocument/2006/relationships/hyperlink" Target="https://www.mentalhealth.org.uk/learning-disabilities/a-to-z/d/dyspraxia" TargetMode="External"/><Relationship Id="rId10" Type="http://schemas.openxmlformats.org/officeDocument/2006/relationships/hyperlink" Target="https://www.registerednursing.org/nclex/sensory-perceptual-alterations" TargetMode="External"/><Relationship Id="rId4" Type="http://schemas.openxmlformats.org/officeDocument/2006/relationships/hyperlink" Target="https://dyspraxiafoundation.org.uk/wp-content/uploads/2017/02/Dyspraxia-Mental-Health-Consultation-March-2016.pdf" TargetMode="External"/><Relationship Id="rId9" Type="http://schemas.openxmlformats.org/officeDocument/2006/relationships/hyperlink" Target="https://prezi.com/3bveqqjs1o0a/perceptual-disability-disorder"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google.com/search?q=images+of+chaos+and+confusion&amp;safe=strict" TargetMode="External"/><Relationship Id="rId7" Type="http://schemas.openxmlformats.org/officeDocument/2006/relationships/hyperlink" Target="https://dyspraxiafoundation.org.uk/" TargetMode="Externa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hyperlink" Target="https://blog.tlsslim.com/2017/08/4-anxiety-traps-tips" TargetMode="External"/><Relationship Id="rId5" Type="http://schemas.openxmlformats.org/officeDocument/2006/relationships/hyperlink" Target="https://www.google.com/imgres?imgurl=https://pics.me.me/the-easy-way-my-way-" TargetMode="External"/><Relationship Id="rId4" Type="http://schemas.openxmlformats.org/officeDocument/2006/relationships/hyperlink" Target="http://www.oursideofsuicide.com/2016/01/07/dealing-with-anxiety-after-a-suici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latin typeface="Century Gothic" panose="020B0502020202020204" pitchFamily="34" charset="0"/>
              </a:rPr>
              <a:t>DCD/dyspraxia, </a:t>
            </a:r>
            <a:br>
              <a:rPr lang="en-GB" dirty="0" smtClean="0">
                <a:latin typeface="Century Gothic" panose="020B0502020202020204" pitchFamily="34" charset="0"/>
              </a:rPr>
            </a:br>
            <a:r>
              <a:rPr lang="en-GB" dirty="0" smtClean="0">
                <a:latin typeface="Century Gothic" panose="020B0502020202020204" pitchFamily="34" charset="0"/>
              </a:rPr>
              <a:t>daily living difficulties and mood disorders</a:t>
            </a:r>
            <a:endParaRPr lang="en-GB" dirty="0">
              <a:latin typeface="Century Gothic" panose="020B0502020202020204" pitchFamily="34" charset="0"/>
            </a:endParaRPr>
          </a:p>
        </p:txBody>
      </p:sp>
      <p:sp>
        <p:nvSpPr>
          <p:cNvPr id="3" name="Subtitle 2"/>
          <p:cNvSpPr>
            <a:spLocks noGrp="1"/>
          </p:cNvSpPr>
          <p:nvPr>
            <p:ph type="subTitle" idx="1"/>
          </p:nvPr>
        </p:nvSpPr>
        <p:spPr>
          <a:xfrm>
            <a:off x="1507067" y="4343400"/>
            <a:ext cx="7766936" cy="804332"/>
          </a:xfrm>
        </p:spPr>
        <p:txBody>
          <a:bodyPr>
            <a:normAutofit/>
          </a:bodyPr>
          <a:lstStyle/>
          <a:p>
            <a:pPr algn="ctr"/>
            <a:r>
              <a:rPr lang="en-GB" sz="2000" dirty="0" smtClean="0">
                <a:latin typeface="Century Gothic" panose="020B0502020202020204" pitchFamily="34" charset="0"/>
              </a:rPr>
              <a:t>A staff CPD seminar by Kim Eames</a:t>
            </a:r>
            <a:endParaRPr lang="en-GB" sz="2000" dirty="0">
              <a:latin typeface="Century Gothic" panose="020B0502020202020204" pitchFamily="34" charset="0"/>
            </a:endParaRPr>
          </a:p>
        </p:txBody>
      </p:sp>
    </p:spTree>
    <p:extLst>
      <p:ext uri="{BB962C8B-B14F-4D97-AF65-F5344CB8AC3E}">
        <p14:creationId xmlns:p14="http://schemas.microsoft.com/office/powerpoint/2010/main" val="442711765"/>
      </p:ext>
    </p:extLst>
  </p:cSld>
  <p:clrMapOvr>
    <a:masterClrMapping/>
  </p:clrMapOvr>
  <p:transition spd="slow" advTm="68625">
    <p:wip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5133416" y="1548671"/>
            <a:ext cx="4508924" cy="3863084"/>
          </a:xfrm>
          <a:prstGeom prst="rect">
            <a:avLst/>
          </a:prstGeom>
        </p:spPr>
      </p:pic>
      <p:sp>
        <p:nvSpPr>
          <p:cNvPr id="5" name="TextBox 4"/>
          <p:cNvSpPr txBox="1"/>
          <p:nvPr/>
        </p:nvSpPr>
        <p:spPr>
          <a:xfrm flipH="1">
            <a:off x="485190" y="1548671"/>
            <a:ext cx="4273419" cy="3785652"/>
          </a:xfrm>
          <a:prstGeom prst="rect">
            <a:avLst/>
          </a:prstGeom>
          <a:noFill/>
        </p:spPr>
        <p:txBody>
          <a:bodyPr wrap="square" rtlCol="0">
            <a:spAutoFit/>
          </a:bodyPr>
          <a:lstStyle/>
          <a:p>
            <a:r>
              <a:rPr lang="en-GB" sz="6000" dirty="0" smtClean="0">
                <a:solidFill>
                  <a:schemeClr val="accent1"/>
                </a:solidFill>
                <a:latin typeface="Century Gothic" panose="020B0502020202020204" pitchFamily="34" charset="0"/>
              </a:rPr>
              <a:t>‘Dyspraxia is like dyslexia of life!’ </a:t>
            </a:r>
            <a:endParaRPr lang="en-GB" sz="6000" dirty="0">
              <a:solidFill>
                <a:schemeClr val="accent1"/>
              </a:solidFill>
              <a:latin typeface="Century Gothic" panose="020B0502020202020204" pitchFamily="34" charset="0"/>
            </a:endParaRPr>
          </a:p>
        </p:txBody>
      </p:sp>
    </p:spTree>
    <p:custDataLst>
      <p:tags r:id="rId1"/>
    </p:custDataLst>
    <p:extLst>
      <p:ext uri="{BB962C8B-B14F-4D97-AF65-F5344CB8AC3E}">
        <p14:creationId xmlns:p14="http://schemas.microsoft.com/office/powerpoint/2010/main" val="3253132774"/>
      </p:ext>
    </p:extLst>
  </p:cSld>
  <p:clrMapOvr>
    <a:masterClrMapping/>
  </p:clrMapOvr>
  <p:transition spd="slow" advTm="47953">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447868"/>
            <a:ext cx="8596668" cy="766569"/>
          </a:xfrm>
        </p:spPr>
        <p:txBody>
          <a:bodyPr>
            <a:normAutofit/>
          </a:bodyPr>
          <a:lstStyle/>
          <a:p>
            <a:r>
              <a:rPr lang="en-GB" dirty="0" smtClean="0">
                <a:latin typeface="Century Gothic" panose="020B0502020202020204" pitchFamily="34" charset="0"/>
              </a:rPr>
              <a:t>Aims</a:t>
            </a:r>
            <a:endParaRPr lang="en-GB" dirty="0">
              <a:latin typeface="Century Gothic" panose="020B0502020202020204" pitchFamily="34" charset="0"/>
            </a:endParaRPr>
          </a:p>
        </p:txBody>
      </p:sp>
      <p:sp>
        <p:nvSpPr>
          <p:cNvPr id="3" name="Content Placeholder 2"/>
          <p:cNvSpPr>
            <a:spLocks noGrp="1"/>
          </p:cNvSpPr>
          <p:nvPr>
            <p:ph idx="1"/>
          </p:nvPr>
        </p:nvSpPr>
        <p:spPr>
          <a:xfrm>
            <a:off x="677333" y="1214438"/>
            <a:ext cx="9866842" cy="5086350"/>
          </a:xfrm>
        </p:spPr>
        <p:txBody>
          <a:bodyPr>
            <a:noAutofit/>
          </a:bodyPr>
          <a:lstStyle/>
          <a:p>
            <a:pPr>
              <a:buFont typeface="Wingdings" panose="05000000000000000000" pitchFamily="2" charset="2"/>
              <a:buChar char="Ø"/>
            </a:pPr>
            <a:endParaRPr lang="en-GB" sz="800" dirty="0"/>
          </a:p>
          <a:p>
            <a:pPr lvl="0"/>
            <a:r>
              <a:rPr lang="en-GB" sz="3200" dirty="0" smtClean="0">
                <a:latin typeface="Century Gothic" panose="020B0502020202020204" pitchFamily="34" charset="0"/>
              </a:rPr>
              <a:t>Brief history and associated conditions</a:t>
            </a:r>
          </a:p>
          <a:p>
            <a:pPr lvl="0"/>
            <a:r>
              <a:rPr lang="en-GB" sz="3200" dirty="0" smtClean="0">
                <a:latin typeface="Century Gothic" panose="020B0502020202020204" pitchFamily="34" charset="0"/>
              </a:rPr>
              <a:t>Which is the correct terminology: </a:t>
            </a:r>
            <a:r>
              <a:rPr lang="en-GB" sz="3200" dirty="0">
                <a:latin typeface="Century Gothic" panose="020B0502020202020204" pitchFamily="34" charset="0"/>
              </a:rPr>
              <a:t>DCD </a:t>
            </a:r>
            <a:r>
              <a:rPr lang="en-GB" sz="3200" dirty="0" smtClean="0">
                <a:latin typeface="Century Gothic" panose="020B0502020202020204" pitchFamily="34" charset="0"/>
              </a:rPr>
              <a:t>or dyspraxia?</a:t>
            </a:r>
            <a:endParaRPr lang="en-GB" sz="3200" dirty="0">
              <a:latin typeface="Century Gothic" panose="020B0502020202020204" pitchFamily="34" charset="0"/>
            </a:endParaRPr>
          </a:p>
          <a:p>
            <a:r>
              <a:rPr lang="en-GB" sz="3200" dirty="0">
                <a:latin typeface="Century Gothic" panose="020B0502020202020204" pitchFamily="34" charset="0"/>
              </a:rPr>
              <a:t>To remind staff of the impact on daily </a:t>
            </a:r>
            <a:r>
              <a:rPr lang="en-GB" sz="3200" dirty="0" smtClean="0">
                <a:latin typeface="Century Gothic" panose="020B0502020202020204" pitchFamily="34" charset="0"/>
              </a:rPr>
              <a:t>life of </a:t>
            </a:r>
            <a:r>
              <a:rPr lang="en-GB" sz="3200" dirty="0">
                <a:latin typeface="Century Gothic" panose="020B0502020202020204" pitchFamily="34" charset="0"/>
              </a:rPr>
              <a:t>a diagnosis of DCD, dyspraxia and associated conditions </a:t>
            </a:r>
            <a:endParaRPr lang="en-GB" sz="3200" dirty="0" smtClean="0">
              <a:latin typeface="Century Gothic" panose="020B0502020202020204" pitchFamily="34" charset="0"/>
            </a:endParaRPr>
          </a:p>
          <a:p>
            <a:r>
              <a:rPr lang="en-GB" sz="3200" dirty="0" smtClean="0">
                <a:latin typeface="Century Gothic" panose="020B0502020202020204" pitchFamily="34" charset="0"/>
              </a:rPr>
              <a:t>To </a:t>
            </a:r>
            <a:r>
              <a:rPr lang="en-GB" sz="3200" dirty="0">
                <a:latin typeface="Century Gothic" panose="020B0502020202020204" pitchFamily="34" charset="0"/>
              </a:rPr>
              <a:t>concentrate on the non-motor difficulties associated with the </a:t>
            </a:r>
            <a:r>
              <a:rPr lang="en-GB" sz="3200" dirty="0" smtClean="0">
                <a:latin typeface="Century Gothic" panose="020B0502020202020204" pitchFamily="34" charset="0"/>
              </a:rPr>
              <a:t>condition</a:t>
            </a:r>
          </a:p>
          <a:p>
            <a:pPr marL="0" indent="0">
              <a:buNone/>
            </a:pPr>
            <a:endParaRPr lang="en-GB" sz="2800" dirty="0"/>
          </a:p>
        </p:txBody>
      </p:sp>
    </p:spTree>
    <p:extLst>
      <p:ext uri="{BB962C8B-B14F-4D97-AF65-F5344CB8AC3E}">
        <p14:creationId xmlns:p14="http://schemas.microsoft.com/office/powerpoint/2010/main" val="1880926953"/>
      </p:ext>
    </p:extLst>
  </p:cSld>
  <p:clrMapOvr>
    <a:masterClrMapping/>
  </p:clrMapOvr>
  <p:transition spd="slow" advTm="86051">
    <p:wip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entury Gothic" panose="020B0502020202020204" pitchFamily="34" charset="0"/>
              </a:rPr>
              <a:t>O</a:t>
            </a:r>
            <a:r>
              <a:rPr lang="en-GB" dirty="0" smtClean="0">
                <a:latin typeface="Century Gothic" panose="020B0502020202020204" pitchFamily="34" charset="0"/>
              </a:rPr>
              <a:t>bjectives</a:t>
            </a:r>
            <a:endParaRPr lang="en-GB" dirty="0">
              <a:latin typeface="Century Gothic" panose="020B0502020202020204" pitchFamily="34" charset="0"/>
            </a:endParaRPr>
          </a:p>
        </p:txBody>
      </p:sp>
      <p:sp>
        <p:nvSpPr>
          <p:cNvPr id="3" name="Content Placeholder 2"/>
          <p:cNvSpPr>
            <a:spLocks noGrp="1"/>
          </p:cNvSpPr>
          <p:nvPr>
            <p:ph idx="1"/>
          </p:nvPr>
        </p:nvSpPr>
        <p:spPr>
          <a:xfrm>
            <a:off x="677334" y="1414463"/>
            <a:ext cx="8596668" cy="4626899"/>
          </a:xfrm>
        </p:spPr>
        <p:txBody>
          <a:bodyPr>
            <a:normAutofit fontScale="92500" lnSpcReduction="10000"/>
          </a:bodyPr>
          <a:lstStyle/>
          <a:p>
            <a:pPr marL="0" lvl="0" indent="0">
              <a:buClr>
                <a:srgbClr val="5FCBEF"/>
              </a:buClr>
              <a:buNone/>
            </a:pPr>
            <a:r>
              <a:rPr lang="en-GB" sz="2000" dirty="0" smtClean="0">
                <a:solidFill>
                  <a:prstClr val="white">
                    <a:lumMod val="75000"/>
                    <a:lumOff val="25000"/>
                  </a:prstClr>
                </a:solidFill>
              </a:rPr>
              <a:t> </a:t>
            </a:r>
            <a:endParaRPr lang="en-GB" sz="2000" dirty="0">
              <a:solidFill>
                <a:prstClr val="white">
                  <a:lumMod val="75000"/>
                  <a:lumOff val="25000"/>
                </a:prstClr>
              </a:solidFill>
            </a:endParaRPr>
          </a:p>
          <a:p>
            <a:pPr lvl="1">
              <a:buClr>
                <a:srgbClr val="5FCBEF"/>
              </a:buClr>
            </a:pPr>
            <a:r>
              <a:rPr lang="en-GB" sz="2800" dirty="0" smtClean="0">
                <a:solidFill>
                  <a:prstClr val="white">
                    <a:lumMod val="75000"/>
                    <a:lumOff val="25000"/>
                  </a:prstClr>
                </a:solidFill>
                <a:latin typeface="Century Gothic" panose="020B0502020202020204" pitchFamily="34" charset="0"/>
              </a:rPr>
              <a:t>To understand the correct terminology: DCD/dyspraxia?</a:t>
            </a:r>
            <a:endParaRPr lang="en-GB" sz="2800" dirty="0">
              <a:solidFill>
                <a:prstClr val="white">
                  <a:lumMod val="75000"/>
                  <a:lumOff val="25000"/>
                </a:prstClr>
              </a:solidFill>
              <a:latin typeface="Century Gothic" panose="020B0502020202020204" pitchFamily="34" charset="0"/>
            </a:endParaRPr>
          </a:p>
          <a:p>
            <a:pPr lvl="1">
              <a:buClr>
                <a:srgbClr val="5FCBEF"/>
              </a:buClr>
            </a:pPr>
            <a:r>
              <a:rPr lang="en-GB" sz="2800" dirty="0">
                <a:solidFill>
                  <a:prstClr val="white">
                    <a:lumMod val="75000"/>
                    <a:lumOff val="25000"/>
                  </a:prstClr>
                </a:solidFill>
                <a:latin typeface="Century Gothic" panose="020B0502020202020204" pitchFamily="34" charset="0"/>
              </a:rPr>
              <a:t>To emphasise the relationship between DCD/dyspraxia and mood </a:t>
            </a:r>
            <a:r>
              <a:rPr lang="en-GB" sz="2800" dirty="0" smtClean="0">
                <a:solidFill>
                  <a:prstClr val="white">
                    <a:lumMod val="75000"/>
                    <a:lumOff val="25000"/>
                  </a:prstClr>
                </a:solidFill>
                <a:latin typeface="Century Gothic" panose="020B0502020202020204" pitchFamily="34" charset="0"/>
              </a:rPr>
              <a:t>disorders</a:t>
            </a:r>
          </a:p>
          <a:p>
            <a:pPr lvl="1">
              <a:buClr>
                <a:srgbClr val="5FCBEF"/>
              </a:buClr>
            </a:pPr>
            <a:r>
              <a:rPr lang="en-GB" sz="2800" dirty="0" smtClean="0">
                <a:solidFill>
                  <a:prstClr val="white">
                    <a:lumMod val="75000"/>
                    <a:lumOff val="25000"/>
                  </a:prstClr>
                </a:solidFill>
                <a:latin typeface="Century Gothic" panose="020B0502020202020204" pitchFamily="34" charset="0"/>
              </a:rPr>
              <a:t>Look at the strengths of dyspraxic thinking</a:t>
            </a:r>
            <a:endParaRPr lang="en-GB" sz="2800" dirty="0">
              <a:solidFill>
                <a:prstClr val="white">
                  <a:lumMod val="75000"/>
                  <a:lumOff val="25000"/>
                </a:prstClr>
              </a:solidFill>
              <a:latin typeface="Century Gothic" panose="020B0502020202020204" pitchFamily="34" charset="0"/>
            </a:endParaRPr>
          </a:p>
          <a:p>
            <a:pPr lvl="1">
              <a:buClr>
                <a:srgbClr val="5FCBEF"/>
              </a:buClr>
            </a:pPr>
            <a:r>
              <a:rPr lang="en-GB" sz="2800" dirty="0">
                <a:solidFill>
                  <a:prstClr val="white">
                    <a:lumMod val="75000"/>
                    <a:lumOff val="25000"/>
                  </a:prstClr>
                </a:solidFill>
                <a:latin typeface="Century Gothic" panose="020B0502020202020204" pitchFamily="34" charset="0"/>
              </a:rPr>
              <a:t>To share our suggestions for coping strategies for students</a:t>
            </a:r>
          </a:p>
          <a:p>
            <a:pPr lvl="1">
              <a:buClr>
                <a:srgbClr val="5FCBEF"/>
              </a:buClr>
            </a:pPr>
            <a:r>
              <a:rPr lang="en-GB" sz="2800" dirty="0">
                <a:solidFill>
                  <a:prstClr val="white">
                    <a:lumMod val="75000"/>
                    <a:lumOff val="25000"/>
                  </a:prstClr>
                </a:solidFill>
                <a:latin typeface="Century Gothic" panose="020B0502020202020204" pitchFamily="34" charset="0"/>
              </a:rPr>
              <a:t>To help to integrate the work done by the MHMs and the SSLs and SAs as proposed at ADHD seminar</a:t>
            </a:r>
          </a:p>
        </p:txBody>
      </p:sp>
    </p:spTree>
    <p:extLst>
      <p:ext uri="{BB962C8B-B14F-4D97-AF65-F5344CB8AC3E}">
        <p14:creationId xmlns:p14="http://schemas.microsoft.com/office/powerpoint/2010/main" val="1942994802"/>
      </p:ext>
    </p:extLst>
  </p:cSld>
  <p:clrMapOvr>
    <a:masterClrMapping/>
  </p:clrMapOvr>
  <p:transition spd="slow" advTm="74768">
    <p:wip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entury Gothic" panose="020B0502020202020204" pitchFamily="34" charset="0"/>
              </a:rPr>
              <a:t>DCD/dyspraxia overview</a:t>
            </a:r>
            <a:endParaRPr lang="en-US" dirty="0">
              <a:latin typeface="Century Gothic" panose="020B0502020202020204" pitchFamily="34" charset="0"/>
            </a:endParaRPr>
          </a:p>
        </p:txBody>
      </p:sp>
      <p:sp>
        <p:nvSpPr>
          <p:cNvPr id="3" name="Content Placeholder 2"/>
          <p:cNvSpPr>
            <a:spLocks noGrp="1"/>
          </p:cNvSpPr>
          <p:nvPr>
            <p:ph idx="1"/>
          </p:nvPr>
        </p:nvSpPr>
        <p:spPr/>
        <p:txBody>
          <a:bodyPr>
            <a:normAutofit lnSpcReduction="10000"/>
          </a:bodyPr>
          <a:lstStyle/>
          <a:p>
            <a:r>
              <a:rPr lang="en-US" dirty="0">
                <a:latin typeface="Century Gothic" panose="020B0502020202020204" pitchFamily="34" charset="0"/>
              </a:rPr>
              <a:t>Movements such as running, jumping and balancing are difficult to control.</a:t>
            </a:r>
          </a:p>
          <a:p>
            <a:r>
              <a:rPr lang="en-US" dirty="0">
                <a:latin typeface="Century Gothic" panose="020B0502020202020204" pitchFamily="34" charset="0"/>
              </a:rPr>
              <a:t>	Movements can be slow and hesitant, and are not picked up instinctively.</a:t>
            </a:r>
          </a:p>
          <a:p>
            <a:r>
              <a:rPr lang="en-US" dirty="0">
                <a:latin typeface="Century Gothic" panose="020B0502020202020204" pitchFamily="34" charset="0"/>
              </a:rPr>
              <a:t>	A lack of confidence in tackling new skills.  </a:t>
            </a:r>
          </a:p>
          <a:p>
            <a:r>
              <a:rPr lang="en-US" dirty="0">
                <a:latin typeface="Century Gothic" panose="020B0502020202020204" pitchFamily="34" charset="0"/>
              </a:rPr>
              <a:t>	The control of fine motor skills such as writing and art work are usually more difficult.</a:t>
            </a:r>
          </a:p>
          <a:p>
            <a:r>
              <a:rPr lang="en-US" dirty="0">
                <a:latin typeface="Century Gothic" panose="020B0502020202020204" pitchFamily="34" charset="0"/>
              </a:rPr>
              <a:t>	Problems with conceptual skills can occur.  These may include mastering jigsaws and sorting games when young, and </a:t>
            </a:r>
            <a:r>
              <a:rPr lang="en-US" dirty="0" err="1">
                <a:latin typeface="Century Gothic" panose="020B0502020202020204" pitchFamily="34" charset="0"/>
              </a:rPr>
              <a:t>analysing</a:t>
            </a:r>
            <a:r>
              <a:rPr lang="en-US" dirty="0">
                <a:latin typeface="Century Gothic" panose="020B0502020202020204" pitchFamily="34" charset="0"/>
              </a:rPr>
              <a:t> scientific or mathematical problems when older.</a:t>
            </a:r>
          </a:p>
          <a:p>
            <a:r>
              <a:rPr lang="en-US" dirty="0">
                <a:latin typeface="Century Gothic" panose="020B0502020202020204" pitchFamily="34" charset="0"/>
              </a:rPr>
              <a:t>	‘Routine’ tasks such as driving, household chores, cooking and self-grooming may present greater difficulties.</a:t>
            </a:r>
          </a:p>
        </p:txBody>
      </p:sp>
    </p:spTree>
    <p:extLst>
      <p:ext uri="{BB962C8B-B14F-4D97-AF65-F5344CB8AC3E}">
        <p14:creationId xmlns:p14="http://schemas.microsoft.com/office/powerpoint/2010/main" val="4242659009"/>
      </p:ext>
    </p:extLst>
  </p:cSld>
  <p:clrMapOvr>
    <a:masterClrMapping/>
  </p:clrMapOvr>
  <p:transition spd="slow">
    <p:wip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8778" y="417051"/>
            <a:ext cx="8596668" cy="1320800"/>
          </a:xfrm>
        </p:spPr>
        <p:txBody>
          <a:bodyPr/>
          <a:lstStyle/>
          <a:p>
            <a:pPr algn="ctr"/>
            <a:r>
              <a:rPr lang="en-GB" dirty="0" smtClean="0">
                <a:latin typeface="Century Gothic" panose="020B0502020202020204" pitchFamily="34" charset="0"/>
              </a:rPr>
              <a:t>Dyspraxia Foundation</a:t>
            </a:r>
            <a:endParaRPr lang="en-US" dirty="0">
              <a:latin typeface="Century Gothic" panose="020B0502020202020204" pitchFamily="34" charset="0"/>
            </a:endParaRPr>
          </a:p>
        </p:txBody>
      </p:sp>
      <p:sp>
        <p:nvSpPr>
          <p:cNvPr id="3" name="Rectangle 2"/>
          <p:cNvSpPr/>
          <p:nvPr/>
        </p:nvSpPr>
        <p:spPr>
          <a:xfrm>
            <a:off x="3644801" y="5837905"/>
            <a:ext cx="4004622" cy="369332"/>
          </a:xfrm>
          <a:prstGeom prst="rect">
            <a:avLst/>
          </a:prstGeom>
        </p:spPr>
        <p:txBody>
          <a:bodyPr wrap="none">
            <a:spAutoFit/>
          </a:bodyPr>
          <a:lstStyle/>
          <a:p>
            <a:r>
              <a:rPr lang="en-US" dirty="0"/>
              <a:t>https://dyspraxiafoundation.org.uk/</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90356" y="1563980"/>
            <a:ext cx="3213548" cy="3787396"/>
          </a:xfrm>
          <a:prstGeom prst="rect">
            <a:avLst/>
          </a:prstGeom>
        </p:spPr>
      </p:pic>
    </p:spTree>
    <p:extLst>
      <p:ext uri="{BB962C8B-B14F-4D97-AF65-F5344CB8AC3E}">
        <p14:creationId xmlns:p14="http://schemas.microsoft.com/office/powerpoint/2010/main" val="2335182289"/>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77334" y="609600"/>
            <a:ext cx="8596668" cy="819150"/>
          </a:xfrm>
        </p:spPr>
        <p:txBody>
          <a:bodyPr/>
          <a:lstStyle/>
          <a:p>
            <a:r>
              <a:rPr lang="en-GB" dirty="0">
                <a:solidFill>
                  <a:srgbClr val="5FCBEF"/>
                </a:solidFill>
                <a:latin typeface="Century Gothic" panose="020B0502020202020204" pitchFamily="34" charset="0"/>
              </a:rPr>
              <a:t>DCD: facts and figures</a:t>
            </a:r>
            <a:endParaRPr lang="en-GB" dirty="0">
              <a:latin typeface="Century Gothic" panose="020B0502020202020204" pitchFamily="34" charset="0"/>
            </a:endParaRPr>
          </a:p>
        </p:txBody>
      </p:sp>
      <p:sp>
        <p:nvSpPr>
          <p:cNvPr id="2" name="Rectangle 1"/>
          <p:cNvSpPr/>
          <p:nvPr/>
        </p:nvSpPr>
        <p:spPr>
          <a:xfrm>
            <a:off x="677333" y="1543050"/>
            <a:ext cx="9195329" cy="3096745"/>
          </a:xfrm>
          <a:prstGeom prst="rect">
            <a:avLst/>
          </a:prstGeom>
        </p:spPr>
        <p:txBody>
          <a:bodyPr wrap="square">
            <a:spAutoFit/>
          </a:bodyPr>
          <a:lstStyle/>
          <a:p>
            <a:pPr marL="342900" lvl="0" indent="-342900">
              <a:lnSpc>
                <a:spcPct val="107000"/>
              </a:lnSpc>
              <a:spcAft>
                <a:spcPts val="0"/>
              </a:spcAft>
              <a:buFont typeface="Symbol" panose="05050102010706020507" pitchFamily="18" charset="2"/>
              <a:buChar char=""/>
            </a:pPr>
            <a:r>
              <a:rPr lang="en-GB" sz="2000" dirty="0">
                <a:latin typeface="Century Gothic" panose="020B0502020202020204" pitchFamily="34" charset="0"/>
                <a:ea typeface="Calibri" panose="020F0502020204030204" pitchFamily="34" charset="0"/>
                <a:cs typeface="Times New Roman" panose="02020603050405020304" pitchFamily="18" charset="0"/>
              </a:rPr>
              <a:t>Dyspraxia is thought to affect at least 10% of the population of </a:t>
            </a:r>
            <a:r>
              <a:rPr lang="en-GB" sz="2000" dirty="0" smtClean="0">
                <a:latin typeface="Century Gothic" panose="020B0502020202020204" pitchFamily="34" charset="0"/>
                <a:ea typeface="Calibri" panose="020F0502020204030204" pitchFamily="34" charset="0"/>
                <a:cs typeface="Times New Roman" panose="02020603050405020304" pitchFamily="18" charset="0"/>
              </a:rPr>
              <a:t>GB, although figures vary from 2-6% according to various sources.</a:t>
            </a:r>
            <a:endParaRPr lang="en-GB" sz="2000" dirty="0">
              <a:latin typeface="Century Gothic" panose="020B0502020202020204" pitchFamily="34" charset="0"/>
              <a:ea typeface="Calibri" panose="020F0502020204030204" pitchFamily="34" charset="0"/>
              <a:cs typeface="Times New Roman" panose="02020603050405020304" pitchFamily="18" charset="0"/>
            </a:endParaRPr>
          </a:p>
          <a:p>
            <a:pPr marL="457200">
              <a:lnSpc>
                <a:spcPct val="107000"/>
              </a:lnSpc>
              <a:spcAft>
                <a:spcPts val="0"/>
              </a:spcAft>
            </a:pPr>
            <a:r>
              <a:rPr lang="en-GB" sz="2000" dirty="0">
                <a:latin typeface="Century Gothic" panose="020B0502020202020204" pitchFamily="34" charset="0"/>
                <a:ea typeface="Calibri" panose="020F0502020204030204" pitchFamily="34" charset="0"/>
                <a:cs typeface="Times New Roman" panose="02020603050405020304" pitchFamily="18" charset="0"/>
              </a:rPr>
              <a:t> </a:t>
            </a:r>
          </a:p>
          <a:p>
            <a:pPr marL="342900" lvl="0" indent="-342900">
              <a:lnSpc>
                <a:spcPct val="107000"/>
              </a:lnSpc>
              <a:spcAft>
                <a:spcPts val="800"/>
              </a:spcAft>
              <a:buFont typeface="Symbol" panose="05050102010706020507" pitchFamily="18" charset="2"/>
              <a:buChar char=""/>
            </a:pPr>
            <a:r>
              <a:rPr lang="en-GB" sz="2000" dirty="0">
                <a:latin typeface="Century Gothic" panose="020B0502020202020204" pitchFamily="34" charset="0"/>
                <a:ea typeface="Calibri" panose="020F0502020204030204" pitchFamily="34" charset="0"/>
                <a:cs typeface="Times New Roman" panose="02020603050405020304" pitchFamily="18" charset="0"/>
              </a:rPr>
              <a:t>52% children with dyslexia also have features associated with dyspraxia (Kaplan et al, </a:t>
            </a:r>
            <a:r>
              <a:rPr lang="en-GB" sz="2000" dirty="0" smtClean="0">
                <a:latin typeface="Century Gothic" panose="020B0502020202020204" pitchFamily="34" charset="0"/>
                <a:ea typeface="Calibri" panose="020F0502020204030204" pitchFamily="34" charset="0"/>
                <a:cs typeface="Times New Roman" panose="02020603050405020304" pitchFamily="18" charset="0"/>
              </a:rPr>
              <a:t>1998) </a:t>
            </a:r>
          </a:p>
          <a:p>
            <a:pPr lvl="0">
              <a:lnSpc>
                <a:spcPct val="107000"/>
              </a:lnSpc>
              <a:spcAft>
                <a:spcPts val="800"/>
              </a:spcAft>
            </a:pPr>
            <a:endParaRPr lang="en-GB" sz="1000" dirty="0">
              <a:latin typeface="Century Gothic" panose="020B050202020202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2000" dirty="0">
                <a:latin typeface="Century Gothic" panose="020B0502020202020204" pitchFamily="34" charset="0"/>
                <a:ea typeface="Calibri" panose="020F0502020204030204" pitchFamily="34" charset="0"/>
                <a:cs typeface="Times New Roman" panose="02020603050405020304" pitchFamily="18" charset="0"/>
              </a:rPr>
              <a:t>50% of people with dyspraxia also have ADHD </a:t>
            </a:r>
            <a:endParaRPr lang="en-GB" sz="2000" dirty="0" smtClean="0">
              <a:latin typeface="Century Gothic" panose="020B0502020202020204" pitchFamily="34" charset="0"/>
              <a:ea typeface="Calibri" panose="020F0502020204030204" pitchFamily="34" charset="0"/>
              <a:cs typeface="Times New Roman" panose="02020603050405020304" pitchFamily="18" charset="0"/>
            </a:endParaRPr>
          </a:p>
          <a:p>
            <a:pPr lvl="0">
              <a:lnSpc>
                <a:spcPct val="107000"/>
              </a:lnSpc>
              <a:spcAft>
                <a:spcPts val="0"/>
              </a:spcAft>
            </a:pPr>
            <a:endParaRPr lang="en-GB" sz="2000" dirty="0">
              <a:latin typeface="Century Gothic" panose="020B0502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latin typeface="Century Gothic" panose="020B0502020202020204" pitchFamily="34"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41387159"/>
      </p:ext>
    </p:extLst>
  </p:cSld>
  <p:clrMapOvr>
    <a:masterClrMapping/>
  </p:clrMapOvr>
  <p:transition spd="slow" advTm="49702">
    <p:wip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93432"/>
            <a:ext cx="8596668" cy="756138"/>
          </a:xfrm>
        </p:spPr>
        <p:txBody>
          <a:bodyPr/>
          <a:lstStyle/>
          <a:p>
            <a:pPr algn="ctr"/>
            <a:r>
              <a:rPr lang="en-GB" dirty="0" smtClean="0">
                <a:latin typeface="Century Gothic" panose="020B0502020202020204" pitchFamily="34" charset="0"/>
              </a:rPr>
              <a:t>Associated conditions</a:t>
            </a:r>
            <a:endParaRPr lang="en-GB" dirty="0">
              <a:latin typeface="Century Gothic" panose="020B0502020202020204" pitchFamily="34" charset="0"/>
            </a:endParaRPr>
          </a:p>
        </p:txBody>
      </p:sp>
      <p:graphicFrame>
        <p:nvGraphicFramePr>
          <p:cNvPr id="4" name="Table 3"/>
          <p:cNvGraphicFramePr>
            <a:graphicFrameLocks noGrp="1"/>
          </p:cNvGraphicFramePr>
          <p:nvPr>
            <p:extLst>
              <p:ext uri="{D42A27DB-BD31-4B8C-83A1-F6EECF244321}">
                <p14:modId xmlns:p14="http://schemas.microsoft.com/office/powerpoint/2010/main" val="310781880"/>
              </p:ext>
            </p:extLst>
          </p:nvPr>
        </p:nvGraphicFramePr>
        <p:xfrm>
          <a:off x="861646" y="1198952"/>
          <a:ext cx="9060023" cy="5058168"/>
        </p:xfrm>
        <a:graphic>
          <a:graphicData uri="http://schemas.openxmlformats.org/drawingml/2006/table">
            <a:tbl>
              <a:tblPr firstRow="1" bandRow="1">
                <a:tableStyleId>{5C22544A-7EE6-4342-B048-85BDC9FD1C3A}</a:tableStyleId>
              </a:tblPr>
              <a:tblGrid>
                <a:gridCol w="2882487"/>
                <a:gridCol w="3088768"/>
                <a:gridCol w="3088768"/>
              </a:tblGrid>
              <a:tr h="834738">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2000" b="0" dirty="0" smtClean="0">
                          <a:solidFill>
                            <a:schemeClr val="bg1"/>
                          </a:solidFill>
                          <a:latin typeface="Century Gothic" panose="020B0502020202020204" pitchFamily="34" charset="0"/>
                        </a:rPr>
                        <a:t>ASC</a:t>
                      </a: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2000" b="0" dirty="0" smtClean="0">
                          <a:solidFill>
                            <a:schemeClr val="bg1"/>
                          </a:solidFill>
                          <a:latin typeface="Century Gothic" panose="020B0502020202020204" pitchFamily="34" charset="0"/>
                        </a:rPr>
                        <a:t>ADHD/ADD</a:t>
                      </a:r>
                    </a:p>
                    <a:p>
                      <a:endParaRPr lang="en-GB" sz="2000" b="0" dirty="0"/>
                    </a:p>
                  </a:txBody>
                  <a:tcPr/>
                </a:tc>
                <a:tc>
                  <a:txBody>
                    <a:bodyPr/>
                    <a:lstStyle/>
                    <a:p>
                      <a:r>
                        <a:rPr lang="en-GB" sz="2000" b="0" dirty="0" smtClean="0">
                          <a:solidFill>
                            <a:schemeClr val="bg1"/>
                          </a:solidFill>
                          <a:latin typeface="Century Gothic" panose="020B0502020202020204" pitchFamily="34" charset="0"/>
                        </a:rPr>
                        <a:t>Dyslexia</a:t>
                      </a:r>
                      <a:endParaRPr lang="en-GB" sz="2000" b="0" dirty="0">
                        <a:solidFill>
                          <a:schemeClr val="bg1"/>
                        </a:solidFill>
                      </a:endParaRPr>
                    </a:p>
                  </a:txBody>
                  <a:tcPr/>
                </a:tc>
              </a:tr>
              <a:tr h="942267">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2000" dirty="0" smtClean="0">
                          <a:latin typeface="Century Gothic" panose="020B0502020202020204" pitchFamily="34" charset="0"/>
                        </a:rPr>
                        <a:t>Dyscalculia</a:t>
                      </a: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2000" b="0" dirty="0" smtClean="0">
                          <a:solidFill>
                            <a:schemeClr val="bg1"/>
                          </a:solidFill>
                          <a:latin typeface="Century Gothic" panose="020B0502020202020204" pitchFamily="34" charset="0"/>
                        </a:rPr>
                        <a:t>Pathological</a:t>
                      </a:r>
                      <a:r>
                        <a:rPr lang="en-GB" sz="2000" b="0" dirty="0" smtClean="0">
                          <a:latin typeface="Century Gothic" panose="020B0502020202020204" pitchFamily="34" charset="0"/>
                        </a:rPr>
                        <a:t> </a:t>
                      </a:r>
                      <a:r>
                        <a:rPr lang="en-GB" sz="2000" b="0" dirty="0" smtClean="0">
                          <a:solidFill>
                            <a:schemeClr val="bg1"/>
                          </a:solidFill>
                          <a:latin typeface="Century Gothic" panose="020B0502020202020204" pitchFamily="34" charset="0"/>
                        </a:rPr>
                        <a:t>Demand </a:t>
                      </a:r>
                    </a:p>
                    <a:p>
                      <a:pPr marL="0" marR="0" indent="0" algn="l" defTabSz="457200" rtl="0" eaLnBrk="1" fontAlgn="auto" latinLnBrk="0" hangingPunct="1">
                        <a:lnSpc>
                          <a:spcPct val="100000"/>
                        </a:lnSpc>
                        <a:spcBef>
                          <a:spcPts val="0"/>
                        </a:spcBef>
                        <a:spcAft>
                          <a:spcPts val="0"/>
                        </a:spcAft>
                        <a:buClrTx/>
                        <a:buSzTx/>
                        <a:buFontTx/>
                        <a:buNone/>
                        <a:tabLst/>
                        <a:defRPr/>
                      </a:pPr>
                      <a:r>
                        <a:rPr lang="en-GB" sz="2000" b="0" dirty="0" smtClean="0">
                          <a:solidFill>
                            <a:schemeClr val="bg1"/>
                          </a:solidFill>
                          <a:latin typeface="Century Gothic" panose="020B0502020202020204" pitchFamily="34" charset="0"/>
                        </a:rPr>
                        <a:t>Avoidance</a:t>
                      </a:r>
                      <a:endParaRPr lang="en-GB" sz="2000" dirty="0" smtClean="0">
                        <a:latin typeface="Century Gothic" panose="020B0502020202020204" pitchFamily="34" charset="0"/>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2000" dirty="0" smtClean="0">
                          <a:latin typeface="Century Gothic" panose="020B0502020202020204" pitchFamily="34" charset="0"/>
                        </a:rPr>
                        <a:t>Sensory Processing Disorder</a:t>
                      </a:r>
                    </a:p>
                  </a:txBody>
                  <a:tcPr/>
                </a:tc>
              </a:tr>
              <a:tr h="847898">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2000" dirty="0" smtClean="0">
                          <a:latin typeface="Century Gothic" panose="020B0502020202020204" pitchFamily="34" charset="0"/>
                        </a:rPr>
                        <a:t>Dysgraphia</a:t>
                      </a:r>
                    </a:p>
                    <a:p>
                      <a:endParaRPr lang="en-GB" sz="2000" dirty="0">
                        <a:latin typeface="Century Gothic" panose="020B0502020202020204" pitchFamily="34" charset="0"/>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2000" dirty="0" smtClean="0">
                          <a:latin typeface="Century Gothic" panose="020B0502020202020204" pitchFamily="34" charset="0"/>
                        </a:rPr>
                        <a:t>Visual perception deficits</a:t>
                      </a: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2000" dirty="0" smtClean="0">
                          <a:latin typeface="Century Gothic" panose="020B0502020202020204" pitchFamily="34" charset="0"/>
                        </a:rPr>
                        <a:t>Specific Language Impairment</a:t>
                      </a:r>
                    </a:p>
                  </a:txBody>
                  <a:tcPr/>
                </a:tc>
              </a:tr>
              <a:tr h="864523">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2000" dirty="0" smtClean="0">
                          <a:latin typeface="Century Gothic" panose="020B0502020202020204" pitchFamily="34" charset="0"/>
                        </a:rPr>
                        <a:t>Anxiety</a:t>
                      </a: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2000" dirty="0" smtClean="0">
                          <a:latin typeface="Century Gothic" panose="020B0502020202020204" pitchFamily="34" charset="0"/>
                        </a:rPr>
                        <a:t>Depression</a:t>
                      </a:r>
                    </a:p>
                    <a:p>
                      <a:endParaRPr lang="en-GB" sz="2000" dirty="0">
                        <a:latin typeface="Century Gothic" panose="020B0502020202020204" pitchFamily="34" charset="0"/>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2000" dirty="0" smtClean="0">
                          <a:latin typeface="Century Gothic" panose="020B0502020202020204" pitchFamily="34" charset="0"/>
                        </a:rPr>
                        <a:t>Delayed</a:t>
                      </a:r>
                      <a:r>
                        <a:rPr lang="en-GB" sz="2000" baseline="0" dirty="0" smtClean="0">
                          <a:latin typeface="Century Gothic" panose="020B0502020202020204" pitchFamily="34" charset="0"/>
                        </a:rPr>
                        <a:t> Sleep Phase Syndrome</a:t>
                      </a:r>
                      <a:endParaRPr lang="en-GB" sz="2000" dirty="0" smtClean="0">
                        <a:latin typeface="Century Gothic" panose="020B0502020202020204" pitchFamily="34" charset="0"/>
                      </a:endParaRPr>
                    </a:p>
                  </a:txBody>
                  <a:tcPr/>
                </a:tc>
              </a:tr>
              <a:tr h="831273">
                <a:tc>
                  <a:txBody>
                    <a:bodyPr/>
                    <a:lstStyle/>
                    <a:p>
                      <a:r>
                        <a:rPr lang="en-GB" sz="2000" dirty="0" smtClean="0">
                          <a:latin typeface="Century Gothic" panose="020B0502020202020204" pitchFamily="34" charset="0"/>
                        </a:rPr>
                        <a:t>EDS</a:t>
                      </a:r>
                      <a:endParaRPr lang="en-GB" sz="2000" dirty="0">
                        <a:latin typeface="Century Gothic" panose="020B0502020202020204" pitchFamily="34" charset="0"/>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2000" dirty="0" smtClean="0">
                          <a:latin typeface="Century Gothic" panose="020B0502020202020204" pitchFamily="34" charset="0"/>
                        </a:rPr>
                        <a:t>Joint hypermobility</a:t>
                      </a: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2000" dirty="0" smtClean="0">
                          <a:latin typeface="Century Gothic" panose="020B0502020202020204" pitchFamily="34" charset="0"/>
                        </a:rPr>
                        <a:t>Hypotomia (low muscle tone)</a:t>
                      </a:r>
                    </a:p>
                  </a:txBody>
                  <a:tcPr/>
                </a:tc>
              </a:tr>
              <a:tr h="737469">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2000" dirty="0" smtClean="0">
                          <a:latin typeface="Century Gothic" panose="020B0502020202020204" pitchFamily="34" charset="0"/>
                        </a:rPr>
                        <a:t>OCD</a:t>
                      </a:r>
                    </a:p>
                    <a:p>
                      <a:endParaRPr lang="en-GB" sz="2000" dirty="0"/>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2000" dirty="0" smtClean="0">
                          <a:latin typeface="Century Gothic" panose="020B0502020202020204" pitchFamily="34" charset="0"/>
                        </a:rPr>
                        <a:t>Auditory</a:t>
                      </a:r>
                      <a:r>
                        <a:rPr lang="en-GB" sz="2000" baseline="0" dirty="0" smtClean="0">
                          <a:latin typeface="Century Gothic" panose="020B0502020202020204" pitchFamily="34" charset="0"/>
                        </a:rPr>
                        <a:t> processing deficits</a:t>
                      </a:r>
                      <a:endParaRPr lang="en-GB" sz="2000" dirty="0" smtClean="0">
                        <a:latin typeface="Century Gothic" panose="020B0502020202020204" pitchFamily="34" charset="0"/>
                      </a:endParaRPr>
                    </a:p>
                  </a:txBody>
                  <a:tcPr/>
                </a:tc>
                <a:tc>
                  <a:txBody>
                    <a:bodyPr/>
                    <a:lstStyle/>
                    <a:p>
                      <a:r>
                        <a:rPr lang="en-GB" sz="2000" dirty="0" smtClean="0">
                          <a:latin typeface="Century Gothic" panose="020B0502020202020204" pitchFamily="34" charset="0"/>
                        </a:rPr>
                        <a:t>Proprioception problems</a:t>
                      </a:r>
                      <a:endParaRPr lang="en-GB" sz="2000" dirty="0">
                        <a:latin typeface="Century Gothic" panose="020B0502020202020204" pitchFamily="34" charset="0"/>
                      </a:endParaRPr>
                    </a:p>
                  </a:txBody>
                  <a:tcPr/>
                </a:tc>
              </a:tr>
            </a:tbl>
          </a:graphicData>
        </a:graphic>
      </p:graphicFrame>
    </p:spTree>
    <p:custDataLst>
      <p:tags r:id="rId1"/>
    </p:custDataLst>
    <p:extLst>
      <p:ext uri="{BB962C8B-B14F-4D97-AF65-F5344CB8AC3E}">
        <p14:creationId xmlns:p14="http://schemas.microsoft.com/office/powerpoint/2010/main" val="2091566313"/>
      </p:ext>
    </p:extLst>
  </p:cSld>
  <p:clrMapOvr>
    <a:masterClrMapping/>
  </p:clrMapOvr>
  <mc:AlternateContent xmlns:mc="http://schemas.openxmlformats.org/markup-compatibility/2006" xmlns:p14="http://schemas.microsoft.com/office/powerpoint/2010/main">
    <mc:Choice Requires="p14">
      <p:transition spd="slow" p14:dur="1500" advTm="207915">
        <p:split orient="vert"/>
      </p:transition>
    </mc:Choice>
    <mc:Fallback xmlns="">
      <p:transition spd="slow" advTm="207915">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5204" y="609600"/>
            <a:ext cx="8596668" cy="847725"/>
          </a:xfrm>
        </p:spPr>
        <p:txBody>
          <a:bodyPr>
            <a:normAutofit fontScale="90000"/>
          </a:bodyPr>
          <a:lstStyle/>
          <a:p>
            <a:pPr algn="ctr"/>
            <a:r>
              <a:rPr lang="en-GB" b="1" dirty="0">
                <a:latin typeface="Century Gothic" panose="020B0502020202020204" pitchFamily="34" charset="0"/>
              </a:rPr>
              <a:t>Brief history of diagnosis</a:t>
            </a:r>
            <a:r>
              <a:rPr lang="en-GB" dirty="0">
                <a:latin typeface="Century Gothic" panose="020B0502020202020204" pitchFamily="34" charset="0"/>
              </a:rPr>
              <a:t/>
            </a:r>
            <a:br>
              <a:rPr lang="en-GB" dirty="0">
                <a:latin typeface="Century Gothic" panose="020B0502020202020204" pitchFamily="34" charset="0"/>
              </a:rPr>
            </a:br>
            <a:endParaRPr lang="en-GB" dirty="0">
              <a:latin typeface="Century Gothic" panose="020B0502020202020204" pitchFamily="34" charset="0"/>
            </a:endParaRPr>
          </a:p>
        </p:txBody>
      </p:sp>
      <p:sp>
        <p:nvSpPr>
          <p:cNvPr id="3" name="Content Placeholder 2"/>
          <p:cNvSpPr>
            <a:spLocks noGrp="1"/>
          </p:cNvSpPr>
          <p:nvPr>
            <p:ph idx="1"/>
          </p:nvPr>
        </p:nvSpPr>
        <p:spPr>
          <a:xfrm>
            <a:off x="677333" y="1457325"/>
            <a:ext cx="9567679" cy="4756863"/>
          </a:xfrm>
        </p:spPr>
        <p:txBody>
          <a:bodyPr>
            <a:normAutofit/>
          </a:bodyPr>
          <a:lstStyle/>
          <a:p>
            <a:r>
              <a:rPr lang="en-GB" sz="3200" dirty="0" smtClean="0"/>
              <a:t>‘Then learn from me, not to judge by appearances: I am, as Miss Scatcherd said, slatternly; I seldom put and never keep, things in order; I am careless; I forget rules; I read when I should learn my lessons; I have no method; and sometimes I say, like you, I cannot bear to be subjected to systematic arrangements.’</a:t>
            </a:r>
          </a:p>
          <a:p>
            <a:endParaRPr lang="en-GB" sz="800" dirty="0" smtClean="0"/>
          </a:p>
          <a:p>
            <a:pPr marL="0" indent="0">
              <a:buNone/>
            </a:pPr>
            <a:r>
              <a:rPr lang="en-GB" dirty="0" smtClean="0"/>
              <a:t>    (Bronte 1953 (original v.1847), p.74 from Patrick p.16)</a:t>
            </a:r>
            <a:endParaRPr lang="en-GB" dirty="0"/>
          </a:p>
        </p:txBody>
      </p:sp>
    </p:spTree>
    <p:custDataLst>
      <p:tags r:id="rId1"/>
    </p:custDataLst>
    <p:extLst>
      <p:ext uri="{BB962C8B-B14F-4D97-AF65-F5344CB8AC3E}">
        <p14:creationId xmlns:p14="http://schemas.microsoft.com/office/powerpoint/2010/main" val="677335810"/>
      </p:ext>
    </p:extLst>
  </p:cSld>
  <p:clrMapOvr>
    <a:masterClrMapping/>
  </p:clrMapOvr>
  <p:transition spd="slow" advTm="270207">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circle(in)">
                                      <p:cBhvr>
                                        <p:cTn id="12"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328614"/>
            <a:ext cx="8596668" cy="885825"/>
          </a:xfrm>
        </p:spPr>
        <p:txBody>
          <a:bodyPr>
            <a:normAutofit fontScale="90000"/>
          </a:bodyPr>
          <a:lstStyle/>
          <a:p>
            <a:r>
              <a:rPr lang="en-GB" b="1" dirty="0" smtClean="0">
                <a:latin typeface="Century Gothic" panose="020B0502020202020204" pitchFamily="34" charset="0"/>
              </a:rPr>
              <a:t>Developmental Coordination Disorder defined:</a:t>
            </a:r>
            <a:endParaRPr lang="en-GB" b="1" dirty="0">
              <a:latin typeface="Century Gothic" panose="020B0502020202020204" pitchFamily="34" charset="0"/>
            </a:endParaRPr>
          </a:p>
        </p:txBody>
      </p:sp>
      <p:sp>
        <p:nvSpPr>
          <p:cNvPr id="3" name="Content Placeholder 2"/>
          <p:cNvSpPr>
            <a:spLocks noGrp="1"/>
          </p:cNvSpPr>
          <p:nvPr>
            <p:ph idx="1"/>
          </p:nvPr>
        </p:nvSpPr>
        <p:spPr>
          <a:xfrm>
            <a:off x="677333" y="1530220"/>
            <a:ext cx="10034210" cy="4999168"/>
          </a:xfrm>
        </p:spPr>
        <p:txBody>
          <a:bodyPr/>
          <a:lstStyle/>
          <a:p>
            <a:pPr lvl="0" defTabSz="914400">
              <a:spcBef>
                <a:spcPts val="0"/>
              </a:spcBef>
              <a:buClrTx/>
              <a:buSzTx/>
              <a:buFont typeface="Wingdings" panose="05000000000000000000" pitchFamily="2" charset="2"/>
              <a:buChar char="Ø"/>
            </a:pPr>
            <a:r>
              <a:rPr lang="en-GB" sz="2800" dirty="0">
                <a:solidFill>
                  <a:prstClr val="white"/>
                </a:solidFill>
                <a:latin typeface="Century Gothic" panose="020B0502020202020204" pitchFamily="34" charset="0"/>
              </a:rPr>
              <a:t>‘Specific Developmental Disorder of</a:t>
            </a:r>
          </a:p>
          <a:p>
            <a:pPr marL="0" lvl="0" indent="0" defTabSz="914400">
              <a:spcBef>
                <a:spcPts val="0"/>
              </a:spcBef>
              <a:buClrTx/>
              <a:buSzTx/>
              <a:buNone/>
            </a:pPr>
            <a:r>
              <a:rPr lang="en-GB" sz="2800" dirty="0" smtClean="0">
                <a:solidFill>
                  <a:prstClr val="white"/>
                </a:solidFill>
                <a:latin typeface="Century Gothic" panose="020B0502020202020204" pitchFamily="34" charset="0"/>
              </a:rPr>
              <a:t>    Motor </a:t>
            </a:r>
            <a:r>
              <a:rPr lang="en-GB" sz="2800" dirty="0">
                <a:solidFill>
                  <a:prstClr val="white"/>
                </a:solidFill>
                <a:latin typeface="Century Gothic" panose="020B0502020202020204" pitchFamily="34" charset="0"/>
              </a:rPr>
              <a:t>Function’ according to </a:t>
            </a:r>
            <a:r>
              <a:rPr lang="en-GB" sz="2800" dirty="0" smtClean="0">
                <a:solidFill>
                  <a:prstClr val="white"/>
                </a:solidFill>
                <a:latin typeface="Century Gothic" panose="020B0502020202020204" pitchFamily="34" charset="0"/>
              </a:rPr>
              <a:t>the ICD10 (world Health Organisation)</a:t>
            </a:r>
          </a:p>
          <a:p>
            <a:pPr lvl="0" defTabSz="914400">
              <a:spcBef>
                <a:spcPts val="0"/>
              </a:spcBef>
              <a:buClrTx/>
              <a:buSzTx/>
              <a:buFont typeface="Wingdings" panose="05000000000000000000" pitchFamily="2" charset="2"/>
              <a:buChar char="Ø"/>
            </a:pPr>
            <a:endParaRPr lang="en-GB" sz="2800" dirty="0">
              <a:solidFill>
                <a:prstClr val="white"/>
              </a:solidFill>
              <a:latin typeface="Century Gothic" panose="020B0502020202020204" pitchFamily="34" charset="0"/>
            </a:endParaRPr>
          </a:p>
          <a:p>
            <a:pPr lvl="0" defTabSz="914400">
              <a:spcBef>
                <a:spcPts val="0"/>
              </a:spcBef>
              <a:buClrTx/>
              <a:buSzTx/>
              <a:buFont typeface="Wingdings" panose="05000000000000000000" pitchFamily="2" charset="2"/>
              <a:buChar char="Ø"/>
            </a:pPr>
            <a:r>
              <a:rPr lang="en-GB" sz="2800" dirty="0">
                <a:solidFill>
                  <a:prstClr val="white"/>
                </a:solidFill>
                <a:latin typeface="Century Gothic" panose="020B0502020202020204" pitchFamily="34" charset="0"/>
              </a:rPr>
              <a:t>DCD is diagnosed when motor coordination difficulties are out of keeping with the rest of development, not attributable to a learning disability or medical condition and have a significant negative effect on activities of daily living or on academic achievement (DSM-IV-TR; American Psychiatric Association, 2000-TR). </a:t>
            </a:r>
            <a:endParaRPr lang="en-GB" sz="2800" dirty="0" smtClean="0">
              <a:solidFill>
                <a:prstClr val="white"/>
              </a:solidFill>
              <a:latin typeface="Century Gothic" panose="020B0502020202020204" pitchFamily="34" charset="0"/>
            </a:endParaRPr>
          </a:p>
          <a:p>
            <a:pPr lvl="0" defTabSz="914400">
              <a:spcBef>
                <a:spcPts val="0"/>
              </a:spcBef>
              <a:buClrTx/>
              <a:buSzTx/>
              <a:buFont typeface="Wingdings" panose="05000000000000000000" pitchFamily="2" charset="2"/>
              <a:buChar char="Ø"/>
            </a:pPr>
            <a:endParaRPr lang="en-GB" sz="2400" dirty="0">
              <a:solidFill>
                <a:prstClr val="white"/>
              </a:solidFill>
            </a:endParaRPr>
          </a:p>
          <a:p>
            <a:pPr lvl="0" defTabSz="914400">
              <a:spcBef>
                <a:spcPts val="0"/>
              </a:spcBef>
              <a:buClrTx/>
              <a:buSzTx/>
              <a:buFont typeface="Wingdings" panose="05000000000000000000" pitchFamily="2" charset="2"/>
              <a:buChar char="Ø"/>
            </a:pPr>
            <a:endParaRPr lang="en-GB" sz="2400" dirty="0" smtClean="0">
              <a:solidFill>
                <a:srgbClr val="FF0000"/>
              </a:solidFill>
              <a:latin typeface="Calibri" panose="020F0502020204030204" pitchFamily="34" charset="0"/>
            </a:endParaRPr>
          </a:p>
          <a:p>
            <a:pPr marL="0" lvl="0" indent="0" defTabSz="914400">
              <a:spcBef>
                <a:spcPts val="0"/>
              </a:spcBef>
              <a:buClrTx/>
              <a:buSzTx/>
              <a:buNone/>
            </a:pPr>
            <a:endParaRPr lang="en-GB" sz="2400" dirty="0">
              <a:solidFill>
                <a:srgbClr val="FF0000"/>
              </a:solidFill>
              <a:latin typeface="Calibri" panose="020F0502020204030204" pitchFamily="34" charset="0"/>
            </a:endParaRPr>
          </a:p>
        </p:txBody>
      </p:sp>
    </p:spTree>
    <p:extLst>
      <p:ext uri="{BB962C8B-B14F-4D97-AF65-F5344CB8AC3E}">
        <p14:creationId xmlns:p14="http://schemas.microsoft.com/office/powerpoint/2010/main" val="530992547"/>
      </p:ext>
    </p:extLst>
  </p:cSld>
  <p:clrMapOvr>
    <a:masterClrMapping/>
  </p:clrMapOvr>
  <p:transition spd="slow" advTm="158382">
    <p:wip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18846" y="914400"/>
            <a:ext cx="7275875" cy="5413661"/>
          </a:xfrm>
          <a:prstGeom prst="rect">
            <a:avLst/>
          </a:prstGeom>
        </p:spPr>
        <p:txBody>
          <a:bodyPr wrap="square">
            <a:spAutoFit/>
          </a:bodyPr>
          <a:lstStyle/>
          <a:p>
            <a:endParaRPr lang="en-US" dirty="0">
              <a:solidFill>
                <a:schemeClr val="accent1"/>
              </a:solidFill>
              <a:latin typeface="Century Gothic" panose="020B0502020202020204" pitchFamily="34" charset="0"/>
              <a:hlinkClick r:id="rId3"/>
            </a:endParaRPr>
          </a:p>
          <a:p>
            <a:pPr lvl="0">
              <a:lnSpc>
                <a:spcPct val="107000"/>
              </a:lnSpc>
              <a:spcAft>
                <a:spcPts val="800"/>
              </a:spcAft>
              <a:defRPr/>
            </a:pPr>
            <a:r>
              <a:rPr lang="en-GB" sz="3600" dirty="0">
                <a:solidFill>
                  <a:prstClr val="white"/>
                </a:solidFill>
                <a:latin typeface="Century Gothic" panose="020B0502020202020204" pitchFamily="34" charset="0"/>
              </a:rPr>
              <a:t>Developmental Coordination Disorder (DCD), also known as dyspraxia, is a common disorder affecting fine and/or gross motor coordination in children and </a:t>
            </a:r>
            <a:r>
              <a:rPr lang="en-GB" sz="3600" dirty="0" smtClean="0">
                <a:solidFill>
                  <a:prstClr val="white"/>
                </a:solidFill>
                <a:latin typeface="Century Gothic" panose="020B0502020202020204" pitchFamily="34" charset="0"/>
              </a:rPr>
              <a:t>adults</a:t>
            </a:r>
            <a:endParaRPr lang="en-GB" sz="3600" dirty="0">
              <a:solidFill>
                <a:prstClr val="white"/>
              </a:solidFill>
              <a:latin typeface="Century Gothic" panose="020B0502020202020204" pitchFamily="34" charset="0"/>
            </a:endParaRPr>
          </a:p>
          <a:p>
            <a:endParaRPr lang="en-US" dirty="0" smtClean="0">
              <a:latin typeface="Century Gothic" panose="020B0502020202020204" pitchFamily="34" charset="0"/>
              <a:hlinkClick r:id="rId3"/>
            </a:endParaRPr>
          </a:p>
          <a:p>
            <a:endParaRPr lang="en-US" dirty="0">
              <a:latin typeface="Century Gothic" panose="020B0502020202020204" pitchFamily="34" charset="0"/>
              <a:hlinkClick r:id="rId3"/>
            </a:endParaRPr>
          </a:p>
          <a:p>
            <a:endParaRPr lang="en-US" dirty="0" smtClean="0">
              <a:latin typeface="Century Gothic" panose="020B0502020202020204" pitchFamily="34" charset="0"/>
              <a:hlinkClick r:id="rId3"/>
            </a:endParaRPr>
          </a:p>
          <a:p>
            <a:r>
              <a:rPr lang="en-US" dirty="0" smtClean="0">
                <a:latin typeface="Century Gothic" panose="020B0502020202020204" pitchFamily="34" charset="0"/>
                <a:hlinkClick r:id="rId3"/>
              </a:rPr>
              <a:t>http</a:t>
            </a:r>
            <a:r>
              <a:rPr lang="en-US" dirty="0">
                <a:latin typeface="Century Gothic" panose="020B0502020202020204" pitchFamily="34" charset="0"/>
                <a:hlinkClick r:id="rId3"/>
              </a:rPr>
              <a:t>://www.movementmattersuk.org/dcd-dyspraxia-adhd-spld/uk-dcd-consensus/what-is-dcd-dyspraxia-.</a:t>
            </a:r>
            <a:r>
              <a:rPr lang="en-US" dirty="0" smtClean="0">
                <a:latin typeface="Century Gothic" panose="020B0502020202020204" pitchFamily="34" charset="0"/>
                <a:hlinkClick r:id="rId3"/>
              </a:rPr>
              <a:t>aspx</a:t>
            </a:r>
            <a:r>
              <a:rPr lang="en-US" dirty="0" smtClean="0">
                <a:latin typeface="Century Gothic" panose="020B0502020202020204" pitchFamily="34" charset="0"/>
              </a:rPr>
              <a:t> </a:t>
            </a:r>
            <a:endParaRPr lang="en-US" dirty="0">
              <a:latin typeface="Century Gothic" panose="020B0502020202020204" pitchFamily="34" charset="0"/>
            </a:endParaRPr>
          </a:p>
        </p:txBody>
      </p:sp>
    </p:spTree>
    <p:extLst>
      <p:ext uri="{BB962C8B-B14F-4D97-AF65-F5344CB8AC3E}">
        <p14:creationId xmlns:p14="http://schemas.microsoft.com/office/powerpoint/2010/main" val="2472599004"/>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257177"/>
            <a:ext cx="8801203" cy="1460112"/>
          </a:xfrm>
        </p:spPr>
        <p:txBody>
          <a:bodyPr>
            <a:normAutofit/>
          </a:bodyPr>
          <a:lstStyle/>
          <a:p>
            <a:pPr>
              <a:lnSpc>
                <a:spcPct val="107000"/>
              </a:lnSpc>
              <a:spcAft>
                <a:spcPts val="800"/>
              </a:spcAft>
            </a:pPr>
            <a:r>
              <a:rPr lang="en-GB" sz="4000" b="1" dirty="0">
                <a:latin typeface="Century Gothic" panose="020B0502020202020204" pitchFamily="34" charset="0"/>
                <a:ea typeface="Calibri" panose="020F0502020204030204" pitchFamily="34" charset="0"/>
                <a:cs typeface="Times New Roman" panose="02020603050405020304" pitchFamily="18" charset="0"/>
              </a:rPr>
              <a:t>Recognition of associated non-motor difficulties</a:t>
            </a:r>
            <a:endParaRPr lang="en-GB" sz="4000" dirty="0">
              <a:effectLst/>
              <a:latin typeface="Century Gothic" panose="020B0502020202020204" pitchFamily="34" charset="0"/>
              <a:ea typeface="Calibri" panose="020F0502020204030204" pitchFamily="34" charset="0"/>
              <a:cs typeface="Times New Roman" panose="02020603050405020304" pitchFamily="18" charset="0"/>
            </a:endParaRPr>
          </a:p>
        </p:txBody>
      </p:sp>
      <p:sp>
        <p:nvSpPr>
          <p:cNvPr id="3" name="Content Placeholder 2"/>
          <p:cNvSpPr>
            <a:spLocks noGrp="1"/>
          </p:cNvSpPr>
          <p:nvPr>
            <p:ph idx="1"/>
          </p:nvPr>
        </p:nvSpPr>
        <p:spPr>
          <a:xfrm>
            <a:off x="357189" y="1895707"/>
            <a:ext cx="10615612" cy="4605106"/>
          </a:xfrm>
        </p:spPr>
        <p:txBody>
          <a:bodyPr>
            <a:noAutofit/>
          </a:bodyPr>
          <a:lstStyle/>
          <a:p>
            <a:r>
              <a:rPr lang="en-GB" sz="2800" dirty="0" smtClean="0">
                <a:latin typeface="Century Gothic" panose="020B0502020202020204" pitchFamily="34" charset="0"/>
              </a:rPr>
              <a:t>The </a:t>
            </a:r>
            <a:r>
              <a:rPr lang="en-GB" sz="2800" dirty="0">
                <a:latin typeface="Century Gothic" panose="020B0502020202020204" pitchFamily="34" charset="0"/>
              </a:rPr>
              <a:t>Dyspraxia Foundation adds to the Movement Matters description, recognising the </a:t>
            </a:r>
            <a:r>
              <a:rPr lang="en-GB" sz="2800" b="1" dirty="0">
                <a:latin typeface="Century Gothic" panose="020B0502020202020204" pitchFamily="34" charset="0"/>
              </a:rPr>
              <a:t>many non-motor </a:t>
            </a:r>
            <a:r>
              <a:rPr lang="en-GB" sz="2800" dirty="0">
                <a:latin typeface="Century Gothic" panose="020B0502020202020204" pitchFamily="34" charset="0"/>
              </a:rPr>
              <a:t>difficulties that may also be experienced by people with the condition and which can have a significant impact on daily life activities. These include memory, perception and processing as well as additional problems with planning, organising and carrying out movements in the right order in everyday situations. Dyspraxia can also affect articulation and </a:t>
            </a:r>
            <a:r>
              <a:rPr lang="en-GB" sz="2800" dirty="0" smtClean="0">
                <a:latin typeface="Century Gothic" panose="020B0502020202020204" pitchFamily="34" charset="0"/>
              </a:rPr>
              <a:t>speech (Dyspraxia </a:t>
            </a:r>
            <a:r>
              <a:rPr lang="en-GB" sz="2800" dirty="0">
                <a:latin typeface="Century Gothic" panose="020B0502020202020204" pitchFamily="34" charset="0"/>
              </a:rPr>
              <a:t>Foundation, </a:t>
            </a:r>
            <a:r>
              <a:rPr lang="en-GB" sz="2800" dirty="0" smtClean="0">
                <a:latin typeface="Century Gothic" panose="020B0502020202020204" pitchFamily="34" charset="0"/>
              </a:rPr>
              <a:t>2015).</a:t>
            </a:r>
          </a:p>
          <a:p>
            <a:pPr marL="0" indent="0">
              <a:buNone/>
            </a:pPr>
            <a:endParaRPr lang="en-GB" sz="3200" dirty="0"/>
          </a:p>
        </p:txBody>
      </p:sp>
    </p:spTree>
    <p:extLst>
      <p:ext uri="{BB962C8B-B14F-4D97-AF65-F5344CB8AC3E}">
        <p14:creationId xmlns:p14="http://schemas.microsoft.com/office/powerpoint/2010/main" val="1891946616"/>
      </p:ext>
    </p:extLst>
  </p:cSld>
  <p:clrMapOvr>
    <a:masterClrMapping/>
  </p:clrMapOvr>
  <p:transition spd="slow" advTm="53595">
    <p:wip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latin typeface="Century Gothic" panose="020B0502020202020204" pitchFamily="34" charset="0"/>
              </a:rPr>
              <a:t>The correct terminology</a:t>
            </a:r>
            <a:endParaRPr lang="en-GB" dirty="0">
              <a:latin typeface="Century Gothic" panose="020B0502020202020204" pitchFamily="34" charset="0"/>
            </a:endParaRPr>
          </a:p>
        </p:txBody>
      </p:sp>
      <p:sp>
        <p:nvSpPr>
          <p:cNvPr id="5" name="Rectangle 4"/>
          <p:cNvSpPr/>
          <p:nvPr/>
        </p:nvSpPr>
        <p:spPr>
          <a:xfrm>
            <a:off x="427037" y="1732915"/>
            <a:ext cx="9972675" cy="4524315"/>
          </a:xfrm>
          <a:prstGeom prst="rect">
            <a:avLst/>
          </a:prstGeom>
        </p:spPr>
        <p:txBody>
          <a:bodyPr wrap="square">
            <a:spAutoFit/>
          </a:bodyPr>
          <a:lstStyle/>
          <a:p>
            <a:pPr marL="342900" lvl="0" indent="-342900">
              <a:buFont typeface="Wingdings" panose="05000000000000000000" pitchFamily="2" charset="2"/>
              <a:buChar char="Ø"/>
            </a:pPr>
            <a:endParaRPr lang="en-GB" sz="2400" dirty="0">
              <a:solidFill>
                <a:prstClr val="white"/>
              </a:solidFill>
              <a:latin typeface="Century Gothic" panose="020B0502020202020204" pitchFamily="34" charset="0"/>
            </a:endParaRPr>
          </a:p>
          <a:p>
            <a:pPr marL="457200" lvl="0" indent="-457200">
              <a:buFont typeface="Wingdings" panose="05000000000000000000" pitchFamily="2" charset="2"/>
              <a:buChar char="Ø"/>
            </a:pPr>
            <a:r>
              <a:rPr lang="en-GB" sz="4400" dirty="0" smtClean="0">
                <a:solidFill>
                  <a:prstClr val="white"/>
                </a:solidFill>
                <a:latin typeface="Century Gothic" panose="020B0502020202020204" pitchFamily="34" charset="0"/>
              </a:rPr>
              <a:t>…a </a:t>
            </a:r>
            <a:r>
              <a:rPr lang="en-GB" sz="4400" dirty="0">
                <a:solidFill>
                  <a:prstClr val="white"/>
                </a:solidFill>
                <a:latin typeface="Century Gothic" panose="020B0502020202020204" pitchFamily="34" charset="0"/>
              </a:rPr>
              <a:t>person will be given a diagnosis of dyspraxia if they have motor planning difficulties and perceptual problems (Kirby 1999, p.182). </a:t>
            </a:r>
            <a:endParaRPr lang="en-GB" sz="4400" dirty="0" smtClean="0">
              <a:solidFill>
                <a:schemeClr val="accent1"/>
              </a:solidFill>
              <a:latin typeface="Century Gothic" panose="020B0502020202020204" pitchFamily="34" charset="0"/>
            </a:endParaRPr>
          </a:p>
          <a:p>
            <a:pPr lvl="0"/>
            <a:endParaRPr lang="en-GB" sz="4400" dirty="0">
              <a:solidFill>
                <a:schemeClr val="accent1"/>
              </a:solidFill>
            </a:endParaRPr>
          </a:p>
        </p:txBody>
      </p:sp>
    </p:spTree>
    <p:custDataLst>
      <p:tags r:id="rId1"/>
    </p:custDataLst>
    <p:extLst>
      <p:ext uri="{BB962C8B-B14F-4D97-AF65-F5344CB8AC3E}">
        <p14:creationId xmlns:p14="http://schemas.microsoft.com/office/powerpoint/2010/main" val="3810180576"/>
      </p:ext>
    </p:extLst>
  </p:cSld>
  <p:clrMapOvr>
    <a:masterClrMapping/>
  </p:clrMapOvr>
  <p:transition spd="slow" advTm="54674">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circle(in)">
                                      <p:cBhvr>
                                        <p:cTn id="7" dur="20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90583" y="878561"/>
            <a:ext cx="8733453" cy="4862870"/>
          </a:xfrm>
          <a:prstGeom prst="rect">
            <a:avLst/>
          </a:prstGeom>
          <a:noFill/>
        </p:spPr>
        <p:txBody>
          <a:bodyPr wrap="square" rtlCol="0">
            <a:spAutoFit/>
          </a:bodyPr>
          <a:lstStyle/>
          <a:p>
            <a:pPr>
              <a:lnSpc>
                <a:spcPct val="150000"/>
              </a:lnSpc>
            </a:pPr>
            <a:r>
              <a:rPr lang="en-GB" sz="6000" dirty="0">
                <a:latin typeface="Century Gothic" panose="020B0502020202020204" pitchFamily="34" charset="0"/>
              </a:rPr>
              <a:t>What does </a:t>
            </a:r>
            <a:r>
              <a:rPr lang="en-GB" sz="6000" dirty="0">
                <a:solidFill>
                  <a:schemeClr val="accent1"/>
                </a:solidFill>
                <a:latin typeface="Century Gothic" panose="020B0502020202020204" pitchFamily="34" charset="0"/>
              </a:rPr>
              <a:t>‘perceptual problems’ </a:t>
            </a:r>
            <a:r>
              <a:rPr lang="en-GB" sz="6000" dirty="0">
                <a:latin typeface="Century Gothic" panose="020B0502020202020204" pitchFamily="34" charset="0"/>
              </a:rPr>
              <a:t>mean ? </a:t>
            </a:r>
          </a:p>
          <a:p>
            <a:endParaRPr lang="en-GB" sz="4000" dirty="0">
              <a:latin typeface="Century Gothic" panose="020B0502020202020204" pitchFamily="34" charset="0"/>
            </a:endParaRPr>
          </a:p>
        </p:txBody>
      </p:sp>
    </p:spTree>
    <p:custDataLst>
      <p:tags r:id="rId1"/>
    </p:custDataLst>
    <p:extLst>
      <p:ext uri="{BB962C8B-B14F-4D97-AF65-F5344CB8AC3E}">
        <p14:creationId xmlns:p14="http://schemas.microsoft.com/office/powerpoint/2010/main" val="838404812"/>
      </p:ext>
    </p:extLst>
  </p:cSld>
  <p:clrMapOvr>
    <a:masterClrMapping/>
  </p:clrMapOvr>
  <p:transition spd="slow" advTm="287363">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28700" y="861781"/>
            <a:ext cx="8315326" cy="5078313"/>
          </a:xfrm>
          <a:prstGeom prst="rect">
            <a:avLst/>
          </a:prstGeom>
        </p:spPr>
        <p:txBody>
          <a:bodyPr wrap="square">
            <a:spAutoFit/>
          </a:bodyPr>
          <a:lstStyle/>
          <a:p>
            <a:pPr lvl="0" defTabSz="457200">
              <a:spcBef>
                <a:spcPts val="1000"/>
              </a:spcBef>
              <a:buClr>
                <a:srgbClr val="5FCBEF"/>
              </a:buClr>
              <a:buSzPct val="80000"/>
            </a:pPr>
            <a:r>
              <a:rPr lang="en-GB" sz="5400" dirty="0">
                <a:solidFill>
                  <a:prstClr val="white">
                    <a:lumMod val="75000"/>
                    <a:lumOff val="25000"/>
                  </a:prstClr>
                </a:solidFill>
                <a:latin typeface="Century Gothic" panose="020B0502020202020204" pitchFamily="34" charset="0"/>
              </a:rPr>
              <a:t>It is the extent of the effects of these non-motor difficulties which fails to be recognised both by educationalists and support </a:t>
            </a:r>
            <a:r>
              <a:rPr lang="en-GB" sz="5400" dirty="0" smtClean="0">
                <a:solidFill>
                  <a:prstClr val="white">
                    <a:lumMod val="75000"/>
                    <a:lumOff val="25000"/>
                  </a:prstClr>
                </a:solidFill>
                <a:latin typeface="Century Gothic" panose="020B0502020202020204" pitchFamily="34" charset="0"/>
              </a:rPr>
              <a:t>workers.</a:t>
            </a:r>
            <a:endParaRPr lang="en-GB" sz="5400" dirty="0">
              <a:solidFill>
                <a:prstClr val="white">
                  <a:lumMod val="75000"/>
                  <a:lumOff val="25000"/>
                </a:prstClr>
              </a:solidFill>
              <a:latin typeface="Century Gothic" panose="020B0502020202020204" pitchFamily="34" charset="0"/>
            </a:endParaRPr>
          </a:p>
        </p:txBody>
      </p:sp>
    </p:spTree>
    <p:custDataLst>
      <p:tags r:id="rId1"/>
    </p:custDataLst>
    <p:extLst>
      <p:ext uri="{BB962C8B-B14F-4D97-AF65-F5344CB8AC3E}">
        <p14:creationId xmlns:p14="http://schemas.microsoft.com/office/powerpoint/2010/main" val="891404981"/>
      </p:ext>
    </p:extLst>
  </p:cSld>
  <p:clrMapOvr>
    <a:masterClrMapping/>
  </p:clrMapOvr>
  <mc:AlternateContent xmlns:mc="http://schemas.openxmlformats.org/markup-compatibility/2006" xmlns:p14="http://schemas.microsoft.com/office/powerpoint/2010/main">
    <mc:Choice Requires="p14">
      <p:transition spd="slow" p14:dur="800" advTm="135521">
        <p:circle/>
      </p:transition>
    </mc:Choice>
    <mc:Fallback xmlns="">
      <p:transition spd="slow" advTm="135521">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0659" y="727788"/>
            <a:ext cx="9323293" cy="1045028"/>
          </a:xfrm>
        </p:spPr>
        <p:txBody>
          <a:bodyPr>
            <a:normAutofit fontScale="90000"/>
          </a:bodyPr>
          <a:lstStyle/>
          <a:p>
            <a:r>
              <a:rPr lang="en-GB" dirty="0" smtClean="0">
                <a:latin typeface="Century Gothic" panose="020B0502020202020204" pitchFamily="34" charset="0"/>
              </a:rPr>
              <a:t> Anxiety: part and parcel of dyspraxic ‘wiring’</a:t>
            </a:r>
            <a:endParaRPr lang="en-GB" dirty="0">
              <a:latin typeface="Century Gothic" panose="020B0502020202020204" pitchFamily="34" charset="0"/>
            </a:endParaRPr>
          </a:p>
        </p:txBody>
      </p:sp>
      <p:pic>
        <p:nvPicPr>
          <p:cNvPr id="4" name="Content Placeholder 3"/>
          <p:cNvPicPr>
            <a:picLocks noGrp="1" noChangeAspect="1"/>
          </p:cNvPicPr>
          <p:nvPr>
            <p:ph idx="1"/>
          </p:nvPr>
        </p:nvPicPr>
        <p:blipFill>
          <a:blip r:embed="rId4"/>
          <a:stretch>
            <a:fillRect/>
          </a:stretch>
        </p:blipFill>
        <p:spPr>
          <a:xfrm>
            <a:off x="2669475" y="1894580"/>
            <a:ext cx="4479470" cy="4225915"/>
          </a:xfrm>
          <a:prstGeom prst="rect">
            <a:avLst/>
          </a:prstGeom>
        </p:spPr>
      </p:pic>
    </p:spTree>
    <p:custDataLst>
      <p:tags r:id="rId1"/>
    </p:custDataLst>
    <p:extLst>
      <p:ext uri="{BB962C8B-B14F-4D97-AF65-F5344CB8AC3E}">
        <p14:creationId xmlns:p14="http://schemas.microsoft.com/office/powerpoint/2010/main" val="3116879656"/>
      </p:ext>
    </p:extLst>
  </p:cSld>
  <p:clrMapOvr>
    <a:masterClrMapping/>
  </p:clrMapOvr>
  <p:transition spd="slow" advTm="514043">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1579479796"/>
              </p:ext>
            </p:extLst>
          </p:nvPr>
        </p:nvGraphicFramePr>
        <p:xfrm>
          <a:off x="552357" y="217301"/>
          <a:ext cx="9111596" cy="3257419"/>
        </p:xfrm>
        <a:graphic>
          <a:graphicData uri="http://schemas.openxmlformats.org/drawingml/2006/table">
            <a:tbl>
              <a:tblPr firstRow="1" bandRow="1">
                <a:tableStyleId>{5C22544A-7EE6-4342-B048-85BDC9FD1C3A}</a:tableStyleId>
              </a:tblPr>
              <a:tblGrid>
                <a:gridCol w="4555798"/>
                <a:gridCol w="4555798"/>
              </a:tblGrid>
              <a:tr h="0">
                <a:tc>
                  <a:txBody>
                    <a:bodyPr/>
                    <a:lstStyle/>
                    <a:p>
                      <a:r>
                        <a:rPr lang="en-GB" sz="2400" dirty="0" smtClean="0">
                          <a:latin typeface="Century Gothic" panose="020B0502020202020204" pitchFamily="34" charset="0"/>
                        </a:rPr>
                        <a:t>Neurological effects</a:t>
                      </a:r>
                      <a:endParaRPr lang="en-GB" sz="2400" dirty="0">
                        <a:latin typeface="Century Gothic" panose="020B0502020202020204" pitchFamily="34" charset="0"/>
                      </a:endParaRPr>
                    </a:p>
                  </a:txBody>
                  <a:tcPr/>
                </a:tc>
                <a:tc>
                  <a:txBody>
                    <a:bodyPr/>
                    <a:lstStyle/>
                    <a:p>
                      <a:r>
                        <a:rPr lang="en-GB" sz="2400" dirty="0" smtClean="0">
                          <a:latin typeface="Century Gothic" panose="020B0502020202020204" pitchFamily="34" charset="0"/>
                        </a:rPr>
                        <a:t>Emotional</a:t>
                      </a:r>
                      <a:r>
                        <a:rPr lang="en-GB" sz="2400" baseline="0" dirty="0" smtClean="0">
                          <a:latin typeface="Century Gothic" panose="020B0502020202020204" pitchFamily="34" charset="0"/>
                        </a:rPr>
                        <a:t> </a:t>
                      </a:r>
                      <a:r>
                        <a:rPr lang="en-GB" sz="2400" dirty="0" smtClean="0">
                          <a:latin typeface="Century Gothic" panose="020B0502020202020204" pitchFamily="34" charset="0"/>
                        </a:rPr>
                        <a:t>consequences</a:t>
                      </a:r>
                      <a:endParaRPr lang="en-GB" sz="2400" dirty="0">
                        <a:latin typeface="Century Gothic" panose="020B0502020202020204" pitchFamily="34" charset="0"/>
                      </a:endParaRPr>
                    </a:p>
                  </a:txBody>
                  <a:tcPr/>
                </a:tc>
              </a:tr>
              <a:tr h="370840">
                <a:tc>
                  <a:txBody>
                    <a:bodyPr/>
                    <a:lstStyle/>
                    <a:p>
                      <a:r>
                        <a:rPr lang="en-GB" sz="2400" dirty="0" smtClean="0">
                          <a:latin typeface="Century Gothic" panose="020B0502020202020204" pitchFamily="34" charset="0"/>
                        </a:rPr>
                        <a:t>Memory deficit</a:t>
                      </a:r>
                      <a:endParaRPr lang="en-GB" sz="2400" dirty="0">
                        <a:latin typeface="Century Gothic" panose="020B0502020202020204" pitchFamily="34" charset="0"/>
                      </a:endParaRPr>
                    </a:p>
                  </a:txBody>
                  <a:tcPr/>
                </a:tc>
                <a:tc>
                  <a:txBody>
                    <a:bodyPr/>
                    <a:lstStyle/>
                    <a:p>
                      <a:r>
                        <a:rPr lang="en-GB" sz="2400" dirty="0" smtClean="0">
                          <a:latin typeface="Century Gothic" panose="020B0502020202020204" pitchFamily="34" charset="0"/>
                        </a:rPr>
                        <a:t>Poor performance</a:t>
                      </a:r>
                      <a:endParaRPr lang="en-GB" sz="2400" dirty="0">
                        <a:latin typeface="Century Gothic" panose="020B0502020202020204" pitchFamily="34" charset="0"/>
                      </a:endParaRPr>
                    </a:p>
                  </a:txBody>
                  <a:tcPr/>
                </a:tc>
              </a:tr>
              <a:tr h="370840">
                <a:tc>
                  <a:txBody>
                    <a:bodyPr/>
                    <a:lstStyle/>
                    <a:p>
                      <a:r>
                        <a:rPr lang="en-GB" sz="2400" dirty="0" smtClean="0">
                          <a:latin typeface="Century Gothic" panose="020B0502020202020204" pitchFamily="34" charset="0"/>
                        </a:rPr>
                        <a:t>Sleeplessness</a:t>
                      </a:r>
                      <a:endParaRPr lang="en-GB" sz="2400" dirty="0">
                        <a:latin typeface="Century Gothic" panose="020B0502020202020204" pitchFamily="34" charset="0"/>
                      </a:endParaRPr>
                    </a:p>
                  </a:txBody>
                  <a:tcPr/>
                </a:tc>
                <a:tc>
                  <a:txBody>
                    <a:bodyPr/>
                    <a:lstStyle/>
                    <a:p>
                      <a:r>
                        <a:rPr lang="en-GB" sz="2400" dirty="0" smtClean="0">
                          <a:latin typeface="Century Gothic" panose="020B0502020202020204" pitchFamily="34" charset="0"/>
                        </a:rPr>
                        <a:t>Anxiety/self esteem</a:t>
                      </a:r>
                      <a:endParaRPr lang="en-GB" sz="2400" dirty="0">
                        <a:latin typeface="Century Gothic" panose="020B0502020202020204" pitchFamily="34" charset="0"/>
                      </a:endParaRPr>
                    </a:p>
                  </a:txBody>
                  <a:tcPr/>
                </a:tc>
              </a:tr>
              <a:tr h="605659">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2400" dirty="0" smtClean="0">
                          <a:latin typeface="Century Gothic" panose="020B0502020202020204" pitchFamily="34" charset="0"/>
                        </a:rPr>
                        <a:t>Obsessive thoughts</a:t>
                      </a:r>
                    </a:p>
                  </a:txBody>
                  <a:tcPr/>
                </a:tc>
                <a:tc>
                  <a:txBody>
                    <a:bodyPr/>
                    <a:lstStyle/>
                    <a:p>
                      <a:r>
                        <a:rPr lang="en-GB" sz="2400" dirty="0" smtClean="0">
                          <a:latin typeface="Century Gothic" panose="020B0502020202020204" pitchFamily="34" charset="0"/>
                        </a:rPr>
                        <a:t>Stress</a:t>
                      </a:r>
                      <a:endParaRPr lang="en-GB" sz="2400" b="1" dirty="0">
                        <a:latin typeface="Century Gothic" panose="020B0502020202020204" pitchFamily="34" charset="0"/>
                      </a:endParaRPr>
                    </a:p>
                  </a:txBody>
                  <a:tcPr/>
                </a:tc>
              </a:tr>
              <a:tr h="370840">
                <a:tc>
                  <a:txBody>
                    <a:bodyPr/>
                    <a:lstStyle/>
                    <a:p>
                      <a:endParaRPr lang="en-GB" sz="2400" dirty="0">
                        <a:latin typeface="Century Gothic" panose="020B0502020202020204" pitchFamily="34" charset="0"/>
                      </a:endParaRPr>
                    </a:p>
                  </a:txBody>
                  <a:tcPr/>
                </a:tc>
                <a:tc>
                  <a:txBody>
                    <a:bodyPr/>
                    <a:lstStyle/>
                    <a:p>
                      <a:r>
                        <a:rPr lang="en-GB" sz="2400" dirty="0" smtClean="0">
                          <a:latin typeface="Century Gothic" panose="020B0502020202020204" pitchFamily="34" charset="0"/>
                        </a:rPr>
                        <a:t>Emotional volatility/over reaction</a:t>
                      </a:r>
                      <a:endParaRPr lang="en-GB" sz="2400" dirty="0">
                        <a:latin typeface="Century Gothic" panose="020B0502020202020204" pitchFamily="34" charset="0"/>
                      </a:endParaRPr>
                    </a:p>
                  </a:txBody>
                  <a:tcPr/>
                </a:tc>
              </a:tr>
              <a:tr h="370840">
                <a:tc>
                  <a:txBody>
                    <a:bodyPr/>
                    <a:lstStyle/>
                    <a:p>
                      <a:endParaRPr lang="en-GB" sz="2400" dirty="0">
                        <a:latin typeface="Century Gothic" panose="020B0502020202020204" pitchFamily="34" charset="0"/>
                      </a:endParaRPr>
                    </a:p>
                  </a:txBody>
                  <a:tcPr/>
                </a:tc>
                <a:tc>
                  <a:txBody>
                    <a:bodyPr/>
                    <a:lstStyle/>
                    <a:p>
                      <a:r>
                        <a:rPr lang="en-GB" sz="2400" dirty="0" smtClean="0">
                          <a:latin typeface="Century Gothic" panose="020B0502020202020204" pitchFamily="34" charset="0"/>
                        </a:rPr>
                        <a:t>Social difficulties</a:t>
                      </a:r>
                      <a:endParaRPr lang="en-GB" sz="2400" dirty="0">
                        <a:latin typeface="Century Gothic" panose="020B0502020202020204" pitchFamily="34" charset="0"/>
                      </a:endParaRPr>
                    </a:p>
                  </a:txBody>
                  <a:tcPr/>
                </a:tc>
              </a:tr>
            </a:tbl>
          </a:graphicData>
        </a:graphic>
      </p:graphicFrame>
      <p:graphicFrame>
        <p:nvGraphicFramePr>
          <p:cNvPr id="7" name="Table 6"/>
          <p:cNvGraphicFramePr>
            <a:graphicFrameLocks noGrp="1"/>
          </p:cNvGraphicFramePr>
          <p:nvPr>
            <p:extLst>
              <p:ext uri="{D42A27DB-BD31-4B8C-83A1-F6EECF244321}">
                <p14:modId xmlns:p14="http://schemas.microsoft.com/office/powerpoint/2010/main" val="3771983402"/>
              </p:ext>
            </p:extLst>
          </p:nvPr>
        </p:nvGraphicFramePr>
        <p:xfrm>
          <a:off x="1048764" y="3675529"/>
          <a:ext cx="8128000" cy="2714121"/>
        </p:xfrm>
        <a:graphic>
          <a:graphicData uri="http://schemas.openxmlformats.org/drawingml/2006/table">
            <a:tbl>
              <a:tblPr firstRow="1" bandRow="1">
                <a:tableStyleId>{5C22544A-7EE6-4342-B048-85BDC9FD1C3A}</a:tableStyleId>
              </a:tblPr>
              <a:tblGrid>
                <a:gridCol w="4064000"/>
                <a:gridCol w="4064000"/>
              </a:tblGrid>
              <a:tr h="842313">
                <a:tc>
                  <a:txBody>
                    <a:bodyPr/>
                    <a:lstStyle/>
                    <a:p>
                      <a:r>
                        <a:rPr lang="en-GB" sz="2400" b="0" dirty="0" smtClean="0">
                          <a:solidFill>
                            <a:schemeClr val="bg1"/>
                          </a:solidFill>
                          <a:latin typeface="Century Gothic" panose="020B0502020202020204" pitchFamily="34" charset="0"/>
                        </a:rPr>
                        <a:t>Memory and organisation skills</a:t>
                      </a:r>
                      <a:endParaRPr lang="en-GB" sz="2400" b="0" dirty="0">
                        <a:solidFill>
                          <a:schemeClr val="bg1"/>
                        </a:solidFill>
                        <a:latin typeface="Century Gothic" panose="020B0502020202020204" pitchFamily="34" charset="0"/>
                      </a:endParaRPr>
                    </a:p>
                  </a:txBody>
                  <a:tcPr/>
                </a:tc>
                <a:tc>
                  <a:txBody>
                    <a:bodyPr/>
                    <a:lstStyle/>
                    <a:p>
                      <a:r>
                        <a:rPr lang="en-GB" sz="2400" b="0" dirty="0" smtClean="0">
                          <a:solidFill>
                            <a:schemeClr val="bg1"/>
                          </a:solidFill>
                          <a:latin typeface="Century Gothic" panose="020B0502020202020204" pitchFamily="34" charset="0"/>
                        </a:rPr>
                        <a:t>Positive</a:t>
                      </a:r>
                      <a:r>
                        <a:rPr lang="en-GB" sz="2400" b="0" baseline="0" dirty="0" smtClean="0">
                          <a:solidFill>
                            <a:schemeClr val="bg1"/>
                          </a:solidFill>
                          <a:latin typeface="Century Gothic" panose="020B0502020202020204" pitchFamily="34" charset="0"/>
                        </a:rPr>
                        <a:t> affirmations</a:t>
                      </a:r>
                      <a:endParaRPr lang="en-GB" sz="2400" b="0" dirty="0">
                        <a:solidFill>
                          <a:schemeClr val="bg1"/>
                        </a:solidFill>
                        <a:latin typeface="Century Gothic" panose="020B0502020202020204" pitchFamily="34" charset="0"/>
                      </a:endParaRPr>
                    </a:p>
                  </a:txBody>
                  <a:tcPr/>
                </a:tc>
              </a:tr>
              <a:tr h="467952">
                <a:tc>
                  <a:txBody>
                    <a:bodyPr/>
                    <a:lstStyle/>
                    <a:p>
                      <a:r>
                        <a:rPr lang="en-GB" sz="2400" dirty="0" smtClean="0">
                          <a:latin typeface="Century Gothic" panose="020B0502020202020204" pitchFamily="34" charset="0"/>
                        </a:rPr>
                        <a:t>Sleep strategies</a:t>
                      </a:r>
                      <a:endParaRPr lang="en-GB" sz="2400" dirty="0">
                        <a:latin typeface="Century Gothic" panose="020B0502020202020204" pitchFamily="34" charset="0"/>
                      </a:endParaRPr>
                    </a:p>
                  </a:txBody>
                  <a:tcPr/>
                </a:tc>
                <a:tc>
                  <a:txBody>
                    <a:bodyPr/>
                    <a:lstStyle/>
                    <a:p>
                      <a:r>
                        <a:rPr lang="en-GB" sz="2400" dirty="0" smtClean="0">
                          <a:latin typeface="Century Gothic" panose="020B0502020202020204" pitchFamily="34" charset="0"/>
                        </a:rPr>
                        <a:t>Focus on strengths</a:t>
                      </a:r>
                      <a:endParaRPr lang="en-GB" sz="2400" dirty="0">
                        <a:latin typeface="Century Gothic" panose="020B0502020202020204" pitchFamily="34" charset="0"/>
                      </a:endParaRPr>
                    </a:p>
                  </a:txBody>
                  <a:tcPr/>
                </a:tc>
              </a:tr>
              <a:tr h="467952">
                <a:tc>
                  <a:txBody>
                    <a:bodyPr/>
                    <a:lstStyle/>
                    <a:p>
                      <a:r>
                        <a:rPr lang="en-GB" sz="2400" dirty="0" smtClean="0">
                          <a:latin typeface="Century Gothic" panose="020B0502020202020204" pitchFamily="34" charset="0"/>
                        </a:rPr>
                        <a:t>Stoicism</a:t>
                      </a:r>
                      <a:endParaRPr lang="en-GB" sz="2400" dirty="0">
                        <a:latin typeface="Century Gothic" panose="020B0502020202020204" pitchFamily="34" charset="0"/>
                      </a:endParaRPr>
                    </a:p>
                  </a:txBody>
                  <a:tcPr/>
                </a:tc>
                <a:tc>
                  <a:txBody>
                    <a:bodyPr/>
                    <a:lstStyle/>
                    <a:p>
                      <a:r>
                        <a:rPr lang="en-GB" sz="2400" dirty="0" smtClean="0">
                          <a:latin typeface="Century Gothic" panose="020B0502020202020204" pitchFamily="34" charset="0"/>
                        </a:rPr>
                        <a:t>Self awareness</a:t>
                      </a:r>
                      <a:endParaRPr lang="en-GB" sz="2400" dirty="0">
                        <a:latin typeface="Century Gothic" panose="020B0502020202020204" pitchFamily="34" charset="0"/>
                      </a:endParaRPr>
                    </a:p>
                  </a:txBody>
                  <a:tcPr/>
                </a:tc>
              </a:tr>
              <a:tr h="467952">
                <a:tc>
                  <a:txBody>
                    <a:bodyPr/>
                    <a:lstStyle/>
                    <a:p>
                      <a:r>
                        <a:rPr lang="en-GB" sz="2400" dirty="0" smtClean="0">
                          <a:latin typeface="Century Gothic" panose="020B0502020202020204" pitchFamily="34" charset="0"/>
                        </a:rPr>
                        <a:t>Exercise/Nutrition</a:t>
                      </a:r>
                      <a:endParaRPr lang="en-GB" sz="2400" dirty="0">
                        <a:latin typeface="Century Gothic" panose="020B0502020202020204" pitchFamily="34" charset="0"/>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2400" dirty="0" smtClean="0">
                          <a:latin typeface="Century Gothic" panose="020B0502020202020204" pitchFamily="34" charset="0"/>
                        </a:rPr>
                        <a:t>Notice ‘triggers’</a:t>
                      </a:r>
                    </a:p>
                  </a:txBody>
                  <a:tcPr/>
                </a:tc>
              </a:tr>
              <a:tr h="467952">
                <a:tc>
                  <a:txBody>
                    <a:bodyPr/>
                    <a:lstStyle/>
                    <a:p>
                      <a:r>
                        <a:rPr lang="en-GB" sz="2400" dirty="0" smtClean="0">
                          <a:latin typeface="Century Gothic" panose="020B0502020202020204" pitchFamily="34" charset="0"/>
                        </a:rPr>
                        <a:t>Mindfulness</a:t>
                      </a:r>
                    </a:p>
                  </a:txBody>
                  <a:tcPr/>
                </a:tc>
                <a:tc>
                  <a:txBody>
                    <a:bodyPr/>
                    <a:lstStyle/>
                    <a:p>
                      <a:r>
                        <a:rPr lang="en-GB" sz="2400" dirty="0" smtClean="0">
                          <a:latin typeface="Century Gothic" panose="020B0502020202020204" pitchFamily="34" charset="0"/>
                        </a:rPr>
                        <a:t>Posture</a:t>
                      </a:r>
                      <a:endParaRPr lang="en-GB" sz="2400" dirty="0">
                        <a:latin typeface="Century Gothic" panose="020B0502020202020204" pitchFamily="34" charset="0"/>
                      </a:endParaRPr>
                    </a:p>
                  </a:txBody>
                  <a:tcPr/>
                </a:tc>
              </a:tr>
            </a:tbl>
          </a:graphicData>
        </a:graphic>
      </p:graphicFrame>
    </p:spTree>
    <p:custDataLst>
      <p:tags r:id="rId1"/>
    </p:custDataLst>
    <p:extLst>
      <p:ext uri="{BB962C8B-B14F-4D97-AF65-F5344CB8AC3E}">
        <p14:creationId xmlns:p14="http://schemas.microsoft.com/office/powerpoint/2010/main" val="1200199929"/>
      </p:ext>
    </p:extLst>
  </p:cSld>
  <p:clrMapOvr>
    <a:masterClrMapping/>
  </p:clrMapOvr>
  <p:transition spd="slow" advTm="112785">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071562" y="1930400"/>
            <a:ext cx="8901113" cy="4524315"/>
          </a:xfrm>
          <a:prstGeom prst="rect">
            <a:avLst/>
          </a:prstGeom>
        </p:spPr>
        <p:txBody>
          <a:bodyPr wrap="square">
            <a:spAutoFit/>
          </a:bodyPr>
          <a:lstStyle/>
          <a:p>
            <a:pPr marL="342900" lvl="0" indent="-342900" defTabSz="457200">
              <a:spcBef>
                <a:spcPts val="1000"/>
              </a:spcBef>
              <a:buClr>
                <a:srgbClr val="5FCBEF"/>
              </a:buClr>
              <a:buSzPct val="80000"/>
              <a:buFont typeface="Wingdings 3" charset="2"/>
              <a:buChar char=""/>
            </a:pPr>
            <a:r>
              <a:rPr lang="en-GB" sz="3200" dirty="0">
                <a:solidFill>
                  <a:prstClr val="white">
                    <a:lumMod val="75000"/>
                    <a:lumOff val="25000"/>
                  </a:prstClr>
                </a:solidFill>
                <a:latin typeface="Century Gothic" panose="020B0502020202020204" pitchFamily="34" charset="0"/>
              </a:rPr>
              <a:t>The current study highlights the need for further research in order to understand risk and resilience factors for good mental health and employment outcome in those with DCD, as well as increased awareness among professionals and employers of the benefits of employing those with DCD, as well as the supports required (Kirby et al, 2013).</a:t>
            </a:r>
            <a:endParaRPr lang="en-GB" sz="3200" b="1" u="sng" dirty="0">
              <a:solidFill>
                <a:prstClr val="white">
                  <a:lumMod val="75000"/>
                  <a:lumOff val="25000"/>
                </a:prstClr>
              </a:solidFill>
              <a:latin typeface="Century Gothic" panose="020B0502020202020204" pitchFamily="34" charset="0"/>
            </a:endParaRPr>
          </a:p>
        </p:txBody>
      </p:sp>
      <p:sp>
        <p:nvSpPr>
          <p:cNvPr id="2" name="Title 1"/>
          <p:cNvSpPr>
            <a:spLocks noGrp="1"/>
          </p:cNvSpPr>
          <p:nvPr>
            <p:ph type="title"/>
          </p:nvPr>
        </p:nvSpPr>
        <p:spPr>
          <a:xfrm>
            <a:off x="677333" y="442913"/>
            <a:ext cx="10066867" cy="1487487"/>
          </a:xfrm>
        </p:spPr>
        <p:txBody>
          <a:bodyPr/>
          <a:lstStyle/>
          <a:p>
            <a:r>
              <a:rPr lang="en-GB" dirty="0" smtClean="0">
                <a:latin typeface="Century Gothic" panose="020B0502020202020204" pitchFamily="34" charset="0"/>
              </a:rPr>
              <a:t>Of particular importance to us as our students transition to employment</a:t>
            </a:r>
            <a:endParaRPr lang="en-GB" dirty="0">
              <a:latin typeface="Century Gothic" panose="020B0502020202020204" pitchFamily="34" charset="0"/>
            </a:endParaRPr>
          </a:p>
        </p:txBody>
      </p:sp>
    </p:spTree>
    <p:extLst>
      <p:ext uri="{BB962C8B-B14F-4D97-AF65-F5344CB8AC3E}">
        <p14:creationId xmlns:p14="http://schemas.microsoft.com/office/powerpoint/2010/main" val="1423783400"/>
      </p:ext>
    </p:extLst>
  </p:cSld>
  <p:clrMapOvr>
    <a:masterClrMapping/>
  </p:clrMapOvr>
  <p:transition spd="slow" advTm="109639">
    <p:wip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ttps://phoebepace.files.wordpress.com/2014/09/the-easy-way-my-way.jpg?w=640"/>
          <p:cNvPicPr/>
          <p:nvPr/>
        </p:nvPicPr>
        <p:blipFill>
          <a:blip r:embed="rId3">
            <a:extLst>
              <a:ext uri="{28A0092B-C50C-407E-A947-70E740481C1C}">
                <a14:useLocalDpi xmlns:a14="http://schemas.microsoft.com/office/drawing/2010/main" val="0"/>
              </a:ext>
            </a:extLst>
          </a:blip>
          <a:srcRect/>
          <a:stretch>
            <a:fillRect/>
          </a:stretch>
        </p:blipFill>
        <p:spPr bwMode="auto">
          <a:xfrm>
            <a:off x="4604657" y="947054"/>
            <a:ext cx="4294414" cy="4898575"/>
          </a:xfrm>
          <a:prstGeom prst="rect">
            <a:avLst/>
          </a:prstGeom>
          <a:noFill/>
          <a:ln>
            <a:noFill/>
          </a:ln>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5400000">
            <a:off x="318405" y="1559377"/>
            <a:ext cx="4898573" cy="3673930"/>
          </a:xfrm>
          <a:prstGeom prst="rect">
            <a:avLst/>
          </a:prstGeom>
        </p:spPr>
      </p:pic>
    </p:spTree>
    <p:extLst>
      <p:ext uri="{BB962C8B-B14F-4D97-AF65-F5344CB8AC3E}">
        <p14:creationId xmlns:p14="http://schemas.microsoft.com/office/powerpoint/2010/main" val="718479166"/>
      </p:ext>
    </p:extLst>
  </p:cSld>
  <p:clrMapOvr>
    <a:masterClrMapping/>
  </p:clrMapOvr>
  <p:transition spd="slow" advTm="126617">
    <p:wip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9471" y="538841"/>
            <a:ext cx="9127671" cy="1567543"/>
          </a:xfrm>
        </p:spPr>
        <p:txBody>
          <a:bodyPr>
            <a:noAutofit/>
          </a:bodyPr>
          <a:lstStyle/>
          <a:p>
            <a:r>
              <a:rPr lang="en-GB" sz="4000" b="1" dirty="0" smtClean="0">
                <a:latin typeface="Century Gothic" panose="020B0502020202020204" pitchFamily="34" charset="0"/>
              </a:rPr>
              <a:t>Strengths of the dyspraxic </a:t>
            </a:r>
            <a:r>
              <a:rPr lang="en-GB" sz="4000" b="1" dirty="0" err="1" smtClean="0">
                <a:latin typeface="Century Gothic" panose="020B0502020202020204" pitchFamily="34" charset="0"/>
              </a:rPr>
              <a:t>mindset</a:t>
            </a:r>
            <a:r>
              <a:rPr lang="en-GB" sz="4000" b="1" dirty="0" smtClean="0">
                <a:latin typeface="Century Gothic" panose="020B0502020202020204" pitchFamily="34" charset="0"/>
              </a:rPr>
              <a:t>: thinking differently</a:t>
            </a:r>
            <a:endParaRPr lang="en-GB" sz="4000" b="1" dirty="0">
              <a:latin typeface="Century Gothic" panose="020B0502020202020204" pitchFamily="34" charset="0"/>
            </a:endParaRPr>
          </a:p>
        </p:txBody>
      </p:sp>
      <p:graphicFrame>
        <p:nvGraphicFramePr>
          <p:cNvPr id="4" name="Table 3"/>
          <p:cNvGraphicFramePr>
            <a:graphicFrameLocks noGrp="1"/>
          </p:cNvGraphicFramePr>
          <p:nvPr>
            <p:extLst>
              <p:ext uri="{D42A27DB-BD31-4B8C-83A1-F6EECF244321}">
                <p14:modId xmlns:p14="http://schemas.microsoft.com/office/powerpoint/2010/main" val="3383302341"/>
              </p:ext>
            </p:extLst>
          </p:nvPr>
        </p:nvGraphicFramePr>
        <p:xfrm>
          <a:off x="1812470" y="2417837"/>
          <a:ext cx="6449786" cy="3840480"/>
        </p:xfrm>
        <a:graphic>
          <a:graphicData uri="http://schemas.openxmlformats.org/drawingml/2006/table">
            <a:tbl>
              <a:tblPr firstRow="1" bandRow="1">
                <a:tableStyleId>{5C22544A-7EE6-4342-B048-85BDC9FD1C3A}</a:tableStyleId>
              </a:tblPr>
              <a:tblGrid>
                <a:gridCol w="3224893"/>
                <a:gridCol w="3224893"/>
              </a:tblGrid>
              <a:tr h="561360">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800" b="0" dirty="0" smtClean="0">
                          <a:solidFill>
                            <a:schemeClr val="bg1"/>
                          </a:solidFill>
                          <a:latin typeface="Century Gothic" panose="020B0502020202020204" pitchFamily="34" charset="0"/>
                        </a:rPr>
                        <a:t>Verbal intelligence</a:t>
                      </a: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800" b="0" dirty="0" smtClean="0">
                          <a:solidFill>
                            <a:schemeClr val="bg1"/>
                          </a:solidFill>
                          <a:latin typeface="Century Gothic" panose="020B0502020202020204" pitchFamily="34" charset="0"/>
                        </a:rPr>
                        <a:t>Attention to detail</a:t>
                      </a:r>
                    </a:p>
                    <a:p>
                      <a:endParaRPr lang="en-GB" b="0" dirty="0">
                        <a:solidFill>
                          <a:schemeClr val="bg1"/>
                        </a:solidFill>
                      </a:endParaRPr>
                    </a:p>
                  </a:txBody>
                  <a:tcPr/>
                </a:tc>
              </a:tr>
              <a:tr h="561360">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800" dirty="0" smtClean="0">
                          <a:solidFill>
                            <a:schemeClr val="bg1"/>
                          </a:solidFill>
                          <a:latin typeface="Century Gothic" panose="020B0502020202020204" pitchFamily="34" charset="0"/>
                        </a:rPr>
                        <a:t>Creativity</a:t>
                      </a:r>
                    </a:p>
                    <a:p>
                      <a:endParaRPr lang="en-GB" dirty="0">
                        <a:solidFill>
                          <a:schemeClr val="bg1"/>
                        </a:solidFill>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800" dirty="0" smtClean="0">
                          <a:solidFill>
                            <a:schemeClr val="bg1"/>
                          </a:solidFill>
                          <a:latin typeface="Century Gothic" panose="020B0502020202020204" pitchFamily="34" charset="0"/>
                        </a:rPr>
                        <a:t>Inventiveness</a:t>
                      </a:r>
                    </a:p>
                    <a:p>
                      <a:endParaRPr lang="en-GB" dirty="0">
                        <a:solidFill>
                          <a:schemeClr val="bg1"/>
                        </a:solidFill>
                      </a:endParaRPr>
                    </a:p>
                  </a:txBody>
                  <a:tcPr/>
                </a:tc>
              </a:tr>
              <a:tr h="561360">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800" dirty="0" smtClean="0">
                          <a:solidFill>
                            <a:schemeClr val="bg1"/>
                          </a:solidFill>
                          <a:latin typeface="Century Gothic" panose="020B0502020202020204" pitchFamily="34" charset="0"/>
                        </a:rPr>
                        <a:t>Lateral thinking </a:t>
                      </a:r>
                    </a:p>
                    <a:p>
                      <a:endParaRPr lang="en-GB" dirty="0">
                        <a:solidFill>
                          <a:schemeClr val="bg1"/>
                        </a:solidFill>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800" dirty="0" smtClean="0">
                          <a:solidFill>
                            <a:schemeClr val="bg1"/>
                          </a:solidFill>
                          <a:latin typeface="Century Gothic" panose="020B0502020202020204" pitchFamily="34" charset="0"/>
                        </a:rPr>
                        <a:t>Holistic thinking</a:t>
                      </a:r>
                    </a:p>
                    <a:p>
                      <a:endParaRPr lang="en-GB" dirty="0">
                        <a:solidFill>
                          <a:schemeClr val="bg1"/>
                        </a:solidFill>
                      </a:endParaRPr>
                    </a:p>
                  </a:txBody>
                  <a:tcPr/>
                </a:tc>
              </a:tr>
              <a:tr h="561360">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800" dirty="0" smtClean="0">
                          <a:solidFill>
                            <a:schemeClr val="bg1"/>
                          </a:solidFill>
                          <a:latin typeface="Century Gothic" panose="020B0502020202020204" pitchFamily="34" charset="0"/>
                        </a:rPr>
                        <a:t>Strategic thinking </a:t>
                      </a:r>
                    </a:p>
                    <a:p>
                      <a:endParaRPr lang="en-GB" dirty="0">
                        <a:solidFill>
                          <a:schemeClr val="bg1"/>
                        </a:solidFill>
                      </a:endParaRPr>
                    </a:p>
                  </a:txBody>
                  <a:tcPr/>
                </a:tc>
                <a:tc>
                  <a:txBody>
                    <a:bodyPr/>
                    <a:lstStyle/>
                    <a:p>
                      <a:r>
                        <a:rPr lang="en-GB" sz="1800" dirty="0" smtClean="0">
                          <a:solidFill>
                            <a:schemeClr val="bg1"/>
                          </a:solidFill>
                          <a:latin typeface="Century Gothic" panose="020B0502020202020204" pitchFamily="34" charset="0"/>
                        </a:rPr>
                        <a:t>Conceptual thinking</a:t>
                      </a:r>
                    </a:p>
                    <a:p>
                      <a:endParaRPr lang="en-GB" dirty="0">
                        <a:solidFill>
                          <a:schemeClr val="bg1"/>
                        </a:solidFill>
                      </a:endParaRPr>
                    </a:p>
                  </a:txBody>
                  <a:tcPr/>
                </a:tc>
              </a:tr>
              <a:tr h="561360">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800" dirty="0" smtClean="0">
                          <a:solidFill>
                            <a:schemeClr val="bg1"/>
                          </a:solidFill>
                          <a:latin typeface="Century Gothic" panose="020B0502020202020204" pitchFamily="34" charset="0"/>
                        </a:rPr>
                        <a:t>Determination</a:t>
                      </a:r>
                    </a:p>
                    <a:p>
                      <a:endParaRPr lang="en-GB" dirty="0">
                        <a:solidFill>
                          <a:schemeClr val="bg1"/>
                        </a:solidFill>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800" dirty="0" smtClean="0">
                          <a:solidFill>
                            <a:schemeClr val="bg1"/>
                          </a:solidFill>
                          <a:latin typeface="Century Gothic" panose="020B0502020202020204" pitchFamily="34" charset="0"/>
                        </a:rPr>
                        <a:t>Motivation</a:t>
                      </a:r>
                    </a:p>
                    <a:p>
                      <a:endParaRPr lang="en-GB" dirty="0">
                        <a:solidFill>
                          <a:schemeClr val="bg1"/>
                        </a:solidFill>
                      </a:endParaRPr>
                    </a:p>
                  </a:txBody>
                  <a:tcPr/>
                </a:tc>
              </a:tr>
              <a:tr h="561360">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800" dirty="0" smtClean="0">
                          <a:solidFill>
                            <a:schemeClr val="bg1"/>
                          </a:solidFill>
                          <a:latin typeface="Century Gothic" panose="020B0502020202020204" pitchFamily="34" charset="0"/>
                        </a:rPr>
                        <a:t>Empathy</a:t>
                      </a:r>
                    </a:p>
                    <a:p>
                      <a:endParaRPr lang="en-GB" dirty="0">
                        <a:solidFill>
                          <a:schemeClr val="bg1"/>
                        </a:solidFill>
                      </a:endParaRPr>
                    </a:p>
                  </a:txBody>
                  <a:tcPr/>
                </a:tc>
                <a:tc>
                  <a:txBody>
                    <a:bodyPr/>
                    <a:lstStyle/>
                    <a:p>
                      <a:r>
                        <a:rPr lang="en-GB" dirty="0" smtClean="0">
                          <a:solidFill>
                            <a:schemeClr val="bg1"/>
                          </a:solidFill>
                          <a:latin typeface="Century Gothic" panose="020B0502020202020204" pitchFamily="34" charset="0"/>
                        </a:rPr>
                        <a:t>Splinter</a:t>
                      </a:r>
                      <a:r>
                        <a:rPr lang="en-GB" baseline="0" dirty="0" smtClean="0">
                          <a:solidFill>
                            <a:schemeClr val="bg1"/>
                          </a:solidFill>
                          <a:latin typeface="Century Gothic" panose="020B0502020202020204" pitchFamily="34" charset="0"/>
                        </a:rPr>
                        <a:t> skills</a:t>
                      </a:r>
                      <a:endParaRPr lang="en-GB" dirty="0">
                        <a:solidFill>
                          <a:schemeClr val="bg1"/>
                        </a:solidFill>
                        <a:latin typeface="Century Gothic" panose="020B0502020202020204" pitchFamily="34" charset="0"/>
                      </a:endParaRPr>
                    </a:p>
                  </a:txBody>
                  <a:tcPr/>
                </a:tc>
              </a:tr>
            </a:tbl>
          </a:graphicData>
        </a:graphic>
      </p:graphicFrame>
    </p:spTree>
    <p:extLst>
      <p:ext uri="{BB962C8B-B14F-4D97-AF65-F5344CB8AC3E}">
        <p14:creationId xmlns:p14="http://schemas.microsoft.com/office/powerpoint/2010/main" val="516885316"/>
      </p:ext>
    </p:extLst>
  </p:cSld>
  <p:clrMapOvr>
    <a:masterClrMapping/>
  </p:clrMapOvr>
  <p:transition spd="slow" advTm="292">
    <p:wip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19150"/>
          </a:xfrm>
        </p:spPr>
        <p:txBody>
          <a:bodyPr/>
          <a:lstStyle/>
          <a:p>
            <a:pPr algn="ctr"/>
            <a:r>
              <a:rPr lang="en-GB" dirty="0" smtClean="0">
                <a:latin typeface="Century Gothic" panose="020B0502020202020204" pitchFamily="34" charset="0"/>
              </a:rPr>
              <a:t>Daily challenges for students </a:t>
            </a:r>
            <a:endParaRPr lang="en-GB" dirty="0">
              <a:latin typeface="Century Gothic" panose="020B0502020202020204" pitchFamily="34" charset="0"/>
            </a:endParaRPr>
          </a:p>
        </p:txBody>
      </p:sp>
      <p:sp>
        <p:nvSpPr>
          <p:cNvPr id="3" name="Content Placeholder 2"/>
          <p:cNvSpPr>
            <a:spLocks noGrp="1"/>
          </p:cNvSpPr>
          <p:nvPr>
            <p:ph idx="1"/>
          </p:nvPr>
        </p:nvSpPr>
        <p:spPr>
          <a:xfrm>
            <a:off x="677334" y="1428751"/>
            <a:ext cx="8596668" cy="4612612"/>
          </a:xfrm>
        </p:spPr>
        <p:txBody>
          <a:bodyPr>
            <a:normAutofit/>
          </a:bodyPr>
          <a:lstStyle/>
          <a:p>
            <a:r>
              <a:rPr lang="en-GB" sz="2400" dirty="0" smtClean="0">
                <a:solidFill>
                  <a:schemeClr val="tx1"/>
                </a:solidFill>
                <a:latin typeface="Century Gothic" panose="020B0502020202020204" pitchFamily="34" charset="0"/>
              </a:rPr>
              <a:t>Time management, planning and organisation</a:t>
            </a:r>
          </a:p>
          <a:p>
            <a:r>
              <a:rPr lang="en-GB" sz="2400" dirty="0" smtClean="0">
                <a:solidFill>
                  <a:schemeClr val="tx1"/>
                </a:solidFill>
                <a:latin typeface="Century Gothic" panose="020B0502020202020204" pitchFamily="34" charset="0"/>
              </a:rPr>
              <a:t>Visual processing </a:t>
            </a:r>
          </a:p>
          <a:p>
            <a:r>
              <a:rPr lang="en-GB" sz="2400" dirty="0">
                <a:solidFill>
                  <a:schemeClr val="tx1"/>
                </a:solidFill>
                <a:latin typeface="Century Gothic" panose="020B0502020202020204" pitchFamily="34" charset="0"/>
              </a:rPr>
              <a:t>A</a:t>
            </a:r>
            <a:r>
              <a:rPr lang="en-GB" sz="2400" dirty="0" smtClean="0">
                <a:solidFill>
                  <a:schemeClr val="tx1"/>
                </a:solidFill>
                <a:latin typeface="Century Gothic" panose="020B0502020202020204" pitchFamily="34" charset="0"/>
              </a:rPr>
              <a:t>uditory processing</a:t>
            </a:r>
          </a:p>
          <a:p>
            <a:r>
              <a:rPr lang="en-GB" sz="2400" dirty="0" smtClean="0">
                <a:solidFill>
                  <a:schemeClr val="tx1"/>
                </a:solidFill>
                <a:latin typeface="Century Gothic" panose="020B0502020202020204" pitchFamily="34" charset="0"/>
              </a:rPr>
              <a:t>Concentration and getting diverted</a:t>
            </a:r>
          </a:p>
          <a:p>
            <a:r>
              <a:rPr lang="en-GB" sz="2400" dirty="0" smtClean="0">
                <a:solidFill>
                  <a:schemeClr val="tx1"/>
                </a:solidFill>
                <a:latin typeface="Century Gothic" panose="020B0502020202020204" pitchFamily="34" charset="0"/>
              </a:rPr>
              <a:t>Memory and recall and retrieval of information</a:t>
            </a:r>
          </a:p>
          <a:p>
            <a:r>
              <a:rPr lang="en-GB" sz="2400" dirty="0" smtClean="0">
                <a:solidFill>
                  <a:schemeClr val="tx1"/>
                </a:solidFill>
                <a:latin typeface="Century Gothic" panose="020B0502020202020204" pitchFamily="34" charset="0"/>
              </a:rPr>
              <a:t>Multitasking</a:t>
            </a:r>
          </a:p>
          <a:p>
            <a:r>
              <a:rPr lang="en-GB" sz="2400" dirty="0" smtClean="0">
                <a:solidFill>
                  <a:schemeClr val="tx1"/>
                </a:solidFill>
                <a:latin typeface="Century Gothic" panose="020B0502020202020204" pitchFamily="34" charset="0"/>
              </a:rPr>
              <a:t>Remembering instructions</a:t>
            </a:r>
          </a:p>
          <a:p>
            <a:r>
              <a:rPr lang="en-GB" sz="2400" dirty="0" smtClean="0">
                <a:solidFill>
                  <a:schemeClr val="tx1"/>
                </a:solidFill>
                <a:latin typeface="Century Gothic" panose="020B0502020202020204" pitchFamily="34" charset="0"/>
              </a:rPr>
              <a:t>Sensory issues</a:t>
            </a:r>
          </a:p>
          <a:p>
            <a:r>
              <a:rPr lang="en-GB" sz="2400" dirty="0" smtClean="0">
                <a:solidFill>
                  <a:schemeClr val="tx1"/>
                </a:solidFill>
                <a:latin typeface="Century Gothic" panose="020B0502020202020204" pitchFamily="34" charset="0"/>
              </a:rPr>
              <a:t>Anxiety and depression</a:t>
            </a:r>
          </a:p>
          <a:p>
            <a:pPr marL="0" indent="0">
              <a:buNone/>
            </a:pPr>
            <a:endParaRPr lang="en-GB" sz="2000" dirty="0" smtClean="0">
              <a:solidFill>
                <a:srgbClr val="FF0000"/>
              </a:solidFill>
              <a:latin typeface="Century Gothic" panose="020B0502020202020204" pitchFamily="34" charset="0"/>
            </a:endParaRPr>
          </a:p>
          <a:p>
            <a:endParaRPr lang="en-GB" sz="2000" dirty="0" smtClean="0">
              <a:solidFill>
                <a:srgbClr val="FF0000"/>
              </a:solidFill>
              <a:latin typeface="Century Gothic" panose="020B0502020202020204" pitchFamily="34" charset="0"/>
            </a:endParaRPr>
          </a:p>
          <a:p>
            <a:endParaRPr lang="en-GB" sz="2000" dirty="0">
              <a:solidFill>
                <a:srgbClr val="FF0000"/>
              </a:solidFill>
              <a:latin typeface="Century Gothic" panose="020B0502020202020204" pitchFamily="34" charset="0"/>
            </a:endParaRPr>
          </a:p>
        </p:txBody>
      </p:sp>
    </p:spTree>
    <p:extLst>
      <p:ext uri="{BB962C8B-B14F-4D97-AF65-F5344CB8AC3E}">
        <p14:creationId xmlns:p14="http://schemas.microsoft.com/office/powerpoint/2010/main" val="1672945251"/>
      </p:ext>
    </p:extLst>
  </p:cSld>
  <p:clrMapOvr>
    <a:masterClrMapping/>
  </p:clrMapOvr>
  <p:transition spd="slow" advTm="52345">
    <p:wipe/>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609600"/>
            <a:ext cx="10724091" cy="847725"/>
          </a:xfrm>
        </p:spPr>
        <p:txBody>
          <a:bodyPr>
            <a:normAutofit/>
          </a:bodyPr>
          <a:lstStyle/>
          <a:p>
            <a:r>
              <a:rPr lang="en-GB" sz="4000" dirty="0" smtClean="0">
                <a:latin typeface="Century Gothic" panose="020B0502020202020204" pitchFamily="34" charset="0"/>
              </a:rPr>
              <a:t>How we can help? Strategies for success</a:t>
            </a:r>
            <a:endParaRPr lang="en-GB" sz="4000" dirty="0">
              <a:latin typeface="Century Gothic" panose="020B0502020202020204" pitchFamily="34" charset="0"/>
            </a:endParaRPr>
          </a:p>
        </p:txBody>
      </p:sp>
      <p:sp>
        <p:nvSpPr>
          <p:cNvPr id="3" name="Content Placeholder 2"/>
          <p:cNvSpPr>
            <a:spLocks noGrp="1"/>
          </p:cNvSpPr>
          <p:nvPr>
            <p:ph idx="1"/>
          </p:nvPr>
        </p:nvSpPr>
        <p:spPr>
          <a:xfrm>
            <a:off x="677334" y="1457325"/>
            <a:ext cx="9205220" cy="4584037"/>
          </a:xfrm>
        </p:spPr>
        <p:txBody>
          <a:bodyPr>
            <a:normAutofit lnSpcReduction="10000"/>
          </a:bodyPr>
          <a:lstStyle/>
          <a:p>
            <a:r>
              <a:rPr lang="en-GB" sz="2400" dirty="0" smtClean="0">
                <a:solidFill>
                  <a:schemeClr val="tx1"/>
                </a:solidFill>
                <a:latin typeface="Century Gothic" panose="020B0502020202020204" pitchFamily="34" charset="0"/>
              </a:rPr>
              <a:t>Coping strategies: Relaxation techniques and mindfulness, healthy eating and exercise, CBT and other therapy</a:t>
            </a:r>
          </a:p>
          <a:p>
            <a:r>
              <a:rPr lang="en-GB" sz="2400" dirty="0" smtClean="0">
                <a:solidFill>
                  <a:schemeClr val="tx1"/>
                </a:solidFill>
                <a:latin typeface="Century Gothic" panose="020B0502020202020204" pitchFamily="34" charset="0"/>
              </a:rPr>
              <a:t>Academic strategies: memory skills</a:t>
            </a:r>
            <a:r>
              <a:rPr lang="en-GB" sz="2400" dirty="0">
                <a:solidFill>
                  <a:schemeClr val="tx1"/>
                </a:solidFill>
                <a:latin typeface="Century Gothic" panose="020B0502020202020204" pitchFamily="34" charset="0"/>
              </a:rPr>
              <a:t>;</a:t>
            </a:r>
            <a:r>
              <a:rPr lang="en-GB" sz="2400" dirty="0" smtClean="0">
                <a:solidFill>
                  <a:schemeClr val="tx1"/>
                </a:solidFill>
                <a:latin typeface="Century Gothic" panose="020B0502020202020204" pitchFamily="34" charset="0"/>
              </a:rPr>
              <a:t> reinforcement; time to process new material; multi sensory approach; learning styles; technology for reading, word processing, note-taking and spell checking</a:t>
            </a:r>
          </a:p>
          <a:p>
            <a:r>
              <a:rPr lang="en-GB" sz="2400" dirty="0" smtClean="0">
                <a:solidFill>
                  <a:schemeClr val="tx1"/>
                </a:solidFill>
                <a:latin typeface="Century Gothic" panose="020B0502020202020204" pitchFamily="34" charset="0"/>
              </a:rPr>
              <a:t>Working together to help with organisation and planning and alleviating anxiety</a:t>
            </a:r>
          </a:p>
          <a:p>
            <a:r>
              <a:rPr lang="en-GB" sz="2400" dirty="0" smtClean="0">
                <a:solidFill>
                  <a:schemeClr val="tx1"/>
                </a:solidFill>
                <a:latin typeface="Century Gothic" panose="020B0502020202020204" pitchFamily="34" charset="0"/>
              </a:rPr>
              <a:t>Recognising and developing strengths</a:t>
            </a:r>
          </a:p>
          <a:p>
            <a:r>
              <a:rPr lang="en-GB" sz="2400" dirty="0" smtClean="0">
                <a:solidFill>
                  <a:schemeClr val="tx1"/>
                </a:solidFill>
                <a:latin typeface="Century Gothic" panose="020B0502020202020204" pitchFamily="34" charset="0"/>
              </a:rPr>
              <a:t>Working on physical dyspraxia will help in other areas for example swimming, ball skills  such as catching or juggling</a:t>
            </a:r>
            <a:endParaRPr lang="en-GB" sz="2400" dirty="0">
              <a:solidFill>
                <a:schemeClr val="tx1"/>
              </a:solidFill>
              <a:latin typeface="Century Gothic" panose="020B0502020202020204" pitchFamily="34" charset="0"/>
            </a:endParaRPr>
          </a:p>
        </p:txBody>
      </p:sp>
    </p:spTree>
    <p:extLst>
      <p:ext uri="{BB962C8B-B14F-4D97-AF65-F5344CB8AC3E}">
        <p14:creationId xmlns:p14="http://schemas.microsoft.com/office/powerpoint/2010/main" val="1731442598"/>
      </p:ext>
    </p:extLst>
  </p:cSld>
  <p:clrMapOvr>
    <a:masterClrMapping/>
  </p:clrMapOvr>
  <p:transition spd="slow" advTm="64615">
    <p:wip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85750"/>
            <a:ext cx="8596668" cy="885825"/>
          </a:xfrm>
        </p:spPr>
        <p:txBody>
          <a:bodyPr/>
          <a:lstStyle/>
          <a:p>
            <a:pPr algn="ctr"/>
            <a:r>
              <a:rPr lang="en-GB" dirty="0" smtClean="0">
                <a:latin typeface="Century Gothic" panose="020B0502020202020204" pitchFamily="34" charset="0"/>
              </a:rPr>
              <a:t>Summary</a:t>
            </a:r>
            <a:endParaRPr lang="en-GB" dirty="0">
              <a:latin typeface="Century Gothic" panose="020B0502020202020204" pitchFamily="34" charset="0"/>
            </a:endParaRPr>
          </a:p>
        </p:txBody>
      </p:sp>
      <p:sp>
        <p:nvSpPr>
          <p:cNvPr id="3" name="Content Placeholder 2"/>
          <p:cNvSpPr>
            <a:spLocks noGrp="1"/>
          </p:cNvSpPr>
          <p:nvPr>
            <p:ph idx="1"/>
          </p:nvPr>
        </p:nvSpPr>
        <p:spPr>
          <a:xfrm>
            <a:off x="263769" y="1328739"/>
            <a:ext cx="9794631" cy="4712624"/>
          </a:xfrm>
        </p:spPr>
        <p:txBody>
          <a:bodyPr>
            <a:normAutofit/>
          </a:bodyPr>
          <a:lstStyle/>
          <a:p>
            <a:pPr marL="0" indent="0">
              <a:buNone/>
            </a:pPr>
            <a:r>
              <a:rPr lang="en-GB" sz="2400" dirty="0">
                <a:latin typeface="Century Gothic" panose="020B0502020202020204" pitchFamily="34" charset="0"/>
              </a:rPr>
              <a:t>Primarily a motor disorder, </a:t>
            </a:r>
            <a:r>
              <a:rPr lang="en-GB" sz="2400" dirty="0" smtClean="0">
                <a:latin typeface="Century Gothic" panose="020B0502020202020204" pitchFamily="34" charset="0"/>
              </a:rPr>
              <a:t>DCD (dyspraxia) </a:t>
            </a:r>
            <a:r>
              <a:rPr lang="en-GB" sz="2400" dirty="0">
                <a:latin typeface="Century Gothic" panose="020B0502020202020204" pitchFamily="34" charset="0"/>
              </a:rPr>
              <a:t>comes with significant challenges that do not fall only within the motor </a:t>
            </a:r>
            <a:r>
              <a:rPr lang="en-GB" sz="2400" dirty="0" smtClean="0">
                <a:latin typeface="Century Gothic" panose="020B0502020202020204" pitchFamily="34" charset="0"/>
              </a:rPr>
              <a:t>domain (Kirby et al, 2013).</a:t>
            </a:r>
          </a:p>
          <a:p>
            <a:pPr marL="0" indent="0">
              <a:buNone/>
            </a:pPr>
            <a:r>
              <a:rPr lang="en-GB" sz="2400" dirty="0" smtClean="0">
                <a:solidFill>
                  <a:schemeClr val="tx1"/>
                </a:solidFill>
                <a:latin typeface="Century Gothic" panose="020B0502020202020204" pitchFamily="34" charset="0"/>
              </a:rPr>
              <a:t>Unrecognised by many professionals are the many associated difficulties faced by those with dyspraxia</a:t>
            </a:r>
          </a:p>
          <a:p>
            <a:pPr marL="0" indent="0">
              <a:buNone/>
            </a:pPr>
            <a:r>
              <a:rPr lang="en-GB" sz="2400" dirty="0" smtClean="0">
                <a:solidFill>
                  <a:schemeClr val="tx1"/>
                </a:solidFill>
                <a:latin typeface="Century Gothic" panose="020B0502020202020204" pitchFamily="34" charset="0"/>
              </a:rPr>
              <a:t>Anxiety plays a major part in the lives of the students we work with</a:t>
            </a:r>
          </a:p>
          <a:p>
            <a:pPr marL="0" indent="0">
              <a:buNone/>
            </a:pPr>
            <a:r>
              <a:rPr lang="en-GB" sz="2400" dirty="0" smtClean="0">
                <a:solidFill>
                  <a:schemeClr val="tx1"/>
                </a:solidFill>
                <a:latin typeface="Century Gothic" panose="020B0502020202020204" pitchFamily="34" charset="0"/>
              </a:rPr>
              <a:t>Recognising and working with strengths of the dyspraxic </a:t>
            </a:r>
            <a:r>
              <a:rPr lang="en-GB" sz="2400" dirty="0" err="1" smtClean="0">
                <a:solidFill>
                  <a:schemeClr val="tx1"/>
                </a:solidFill>
                <a:latin typeface="Century Gothic" panose="020B0502020202020204" pitchFamily="34" charset="0"/>
              </a:rPr>
              <a:t>mindset</a:t>
            </a:r>
            <a:r>
              <a:rPr lang="en-GB" sz="2400" dirty="0" smtClean="0">
                <a:solidFill>
                  <a:schemeClr val="tx1"/>
                </a:solidFill>
                <a:latin typeface="Century Gothic" panose="020B0502020202020204" pitchFamily="34" charset="0"/>
              </a:rPr>
              <a:t> can help</a:t>
            </a:r>
          </a:p>
          <a:p>
            <a:pPr marL="0" indent="0">
              <a:buNone/>
            </a:pPr>
            <a:r>
              <a:rPr lang="en-GB" sz="2400" dirty="0" smtClean="0">
                <a:solidFill>
                  <a:schemeClr val="tx1"/>
                </a:solidFill>
                <a:latin typeface="Century Gothic" panose="020B0502020202020204" pitchFamily="34" charset="0"/>
              </a:rPr>
              <a:t>Strategies for success can be learned and embodied over time for some individuals</a:t>
            </a:r>
            <a:endParaRPr lang="en-GB" sz="2400" dirty="0">
              <a:solidFill>
                <a:schemeClr val="tx1"/>
              </a:solidFill>
              <a:latin typeface="Century Gothic" panose="020B0502020202020204" pitchFamily="34" charset="0"/>
            </a:endParaRPr>
          </a:p>
        </p:txBody>
      </p:sp>
    </p:spTree>
    <p:extLst>
      <p:ext uri="{BB962C8B-B14F-4D97-AF65-F5344CB8AC3E}">
        <p14:creationId xmlns:p14="http://schemas.microsoft.com/office/powerpoint/2010/main" val="3902155473"/>
      </p:ext>
    </p:extLst>
  </p:cSld>
  <p:clrMapOvr>
    <a:masterClrMapping/>
  </p:clrMapOvr>
  <p:transition spd="slow" advTm="42801">
    <p:wipe/>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36418" y="3110250"/>
            <a:ext cx="8563708" cy="2677656"/>
          </a:xfrm>
          <a:prstGeom prst="rect">
            <a:avLst/>
          </a:prstGeom>
        </p:spPr>
        <p:txBody>
          <a:bodyPr wrap="square">
            <a:spAutoFit/>
          </a:bodyPr>
          <a:lstStyle/>
          <a:p>
            <a:pPr algn="just"/>
            <a:r>
              <a:rPr lang="en-GB" sz="2400" dirty="0" smtClean="0">
                <a:latin typeface="Century Gothic" panose="020B0502020202020204" pitchFamily="34" charset="0"/>
              </a:rPr>
              <a:t>Either </a:t>
            </a:r>
          </a:p>
          <a:p>
            <a:pPr algn="just"/>
            <a:endParaRPr lang="en-GB" sz="2400" dirty="0" smtClean="0">
              <a:latin typeface="Century Gothic" panose="020B0502020202020204" pitchFamily="34" charset="0"/>
            </a:endParaRPr>
          </a:p>
          <a:p>
            <a:pPr marL="571500" indent="-571500" algn="just">
              <a:buFont typeface="Wingdings" panose="05000000000000000000" pitchFamily="2" charset="2"/>
              <a:buChar char="Ø"/>
            </a:pPr>
            <a:r>
              <a:rPr lang="en-GB" sz="2400" dirty="0">
                <a:latin typeface="Century Gothic" panose="020B0502020202020204" pitchFamily="34" charset="0"/>
              </a:rPr>
              <a:t>B</a:t>
            </a:r>
            <a:r>
              <a:rPr lang="en-GB" sz="2400" dirty="0" smtClean="0">
                <a:latin typeface="Century Gothic" panose="020B0502020202020204" pitchFamily="34" charset="0"/>
              </a:rPr>
              <a:t>uild </a:t>
            </a:r>
            <a:r>
              <a:rPr lang="en-GB" sz="2400" dirty="0">
                <a:latin typeface="Century Gothic" panose="020B0502020202020204" pitchFamily="34" charset="0"/>
              </a:rPr>
              <a:t>on strategies for success </a:t>
            </a:r>
            <a:endParaRPr lang="en-GB" sz="2400" dirty="0" smtClean="0">
              <a:latin typeface="Century Gothic" panose="020B0502020202020204" pitchFamily="34" charset="0"/>
            </a:endParaRPr>
          </a:p>
          <a:p>
            <a:pPr algn="just"/>
            <a:r>
              <a:rPr lang="en-GB" sz="2400" dirty="0" smtClean="0">
                <a:latin typeface="Century Gothic" panose="020B0502020202020204" pitchFamily="34" charset="0"/>
              </a:rPr>
              <a:t>and/or </a:t>
            </a:r>
          </a:p>
          <a:p>
            <a:pPr marL="571500" indent="-571500" algn="just">
              <a:buFont typeface="Wingdings" panose="05000000000000000000" pitchFamily="2" charset="2"/>
              <a:buChar char="Ø"/>
            </a:pPr>
            <a:r>
              <a:rPr lang="en-GB" sz="2400" dirty="0">
                <a:latin typeface="Century Gothic" panose="020B0502020202020204" pitchFamily="34" charset="0"/>
              </a:rPr>
              <a:t>L</a:t>
            </a:r>
            <a:r>
              <a:rPr lang="en-GB" sz="2400" dirty="0" smtClean="0">
                <a:latin typeface="Century Gothic" panose="020B0502020202020204" pitchFamily="34" charset="0"/>
              </a:rPr>
              <a:t>ook </a:t>
            </a:r>
            <a:r>
              <a:rPr lang="en-GB" sz="2400" dirty="0">
                <a:latin typeface="Century Gothic" panose="020B0502020202020204" pitchFamily="34" charset="0"/>
              </a:rPr>
              <a:t>at ways the SSLs and the MHMs can coordinate our advice to dyspraxic students suffering with anxiety</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42952" y="309451"/>
            <a:ext cx="5664777" cy="3377590"/>
          </a:xfrm>
          <a:prstGeom prst="rect">
            <a:avLst/>
          </a:prstGeom>
        </p:spPr>
      </p:pic>
    </p:spTree>
    <p:extLst>
      <p:ext uri="{BB962C8B-B14F-4D97-AF65-F5344CB8AC3E}">
        <p14:creationId xmlns:p14="http://schemas.microsoft.com/office/powerpoint/2010/main" val="3575217402"/>
      </p:ext>
    </p:extLst>
  </p:cSld>
  <p:clrMapOvr>
    <a:masterClrMapping/>
  </p:clrMapOvr>
  <p:transition spd="slow" advTm="21870">
    <p:wip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04850"/>
          </a:xfrm>
        </p:spPr>
        <p:txBody>
          <a:bodyPr/>
          <a:lstStyle/>
          <a:p>
            <a:pPr algn="ctr"/>
            <a:r>
              <a:rPr lang="en-GB" dirty="0" smtClean="0">
                <a:latin typeface="Century Gothic" panose="020B0502020202020204" pitchFamily="34" charset="0"/>
              </a:rPr>
              <a:t>Links, books and organisations</a:t>
            </a:r>
            <a:endParaRPr lang="en-GB" dirty="0">
              <a:latin typeface="Century Gothic" panose="020B0502020202020204" pitchFamily="34" charset="0"/>
            </a:endParaRPr>
          </a:p>
        </p:txBody>
      </p:sp>
      <p:sp>
        <p:nvSpPr>
          <p:cNvPr id="3" name="Content Placeholder 2"/>
          <p:cNvSpPr>
            <a:spLocks noGrp="1"/>
          </p:cNvSpPr>
          <p:nvPr>
            <p:ph idx="1"/>
          </p:nvPr>
        </p:nvSpPr>
        <p:spPr>
          <a:xfrm>
            <a:off x="677334" y="2211185"/>
            <a:ext cx="8596668" cy="2942706"/>
          </a:xfrm>
        </p:spPr>
        <p:txBody>
          <a:bodyPr>
            <a:normAutofit/>
          </a:bodyPr>
          <a:lstStyle/>
          <a:p>
            <a:r>
              <a:rPr lang="en-GB" sz="2400" dirty="0" smtClean="0">
                <a:solidFill>
                  <a:schemeClr val="accent1"/>
                </a:solidFill>
                <a:latin typeface="Century Gothic" panose="020B0502020202020204" pitchFamily="34" charset="0"/>
              </a:rPr>
              <a:t>Dyspraxia Foundation especially Youth pages</a:t>
            </a:r>
          </a:p>
          <a:p>
            <a:r>
              <a:rPr lang="en-GB" sz="2400" dirty="0" smtClean="0">
                <a:solidFill>
                  <a:schemeClr val="accent1"/>
                </a:solidFill>
                <a:latin typeface="Century Gothic" panose="020B0502020202020204" pitchFamily="34" charset="0"/>
              </a:rPr>
              <a:t>Books, webinars and papers by Amanda Kirby</a:t>
            </a:r>
          </a:p>
          <a:p>
            <a:r>
              <a:rPr lang="en-GB" sz="2400" dirty="0">
                <a:solidFill>
                  <a:schemeClr val="accent1"/>
                </a:solidFill>
                <a:latin typeface="Century Gothic" panose="020B0502020202020204" pitchFamily="34" charset="0"/>
                <a:hlinkClick r:id="rId3"/>
              </a:rPr>
              <a:t>https://</a:t>
            </a:r>
            <a:r>
              <a:rPr lang="en-GB" sz="2400" dirty="0" smtClean="0">
                <a:solidFill>
                  <a:schemeClr val="accent1"/>
                </a:solidFill>
                <a:latin typeface="Century Gothic" panose="020B0502020202020204" pitchFamily="34" charset="0"/>
                <a:hlinkClick r:id="rId3"/>
              </a:rPr>
              <a:t>www.facebook.com/dyspraxicdoctor</a:t>
            </a:r>
            <a:endParaRPr lang="en-GB" sz="2400" dirty="0" smtClean="0">
              <a:solidFill>
                <a:schemeClr val="accent1"/>
              </a:solidFill>
              <a:latin typeface="Century Gothic" panose="020B0502020202020204" pitchFamily="34" charset="0"/>
            </a:endParaRPr>
          </a:p>
          <a:p>
            <a:r>
              <a:rPr lang="en-GB" sz="2400" dirty="0">
                <a:solidFill>
                  <a:schemeClr val="accent1"/>
                </a:solidFill>
                <a:latin typeface="Century Gothic" panose="020B0502020202020204" pitchFamily="34" charset="0"/>
                <a:hlinkClick r:id="rId4"/>
              </a:rPr>
              <a:t>https://</a:t>
            </a:r>
            <a:r>
              <a:rPr lang="en-GB" sz="2400" dirty="0" smtClean="0">
                <a:solidFill>
                  <a:schemeClr val="accent1"/>
                </a:solidFill>
                <a:latin typeface="Century Gothic" panose="020B0502020202020204" pitchFamily="34" charset="0"/>
                <a:hlinkClick r:id="rId4"/>
              </a:rPr>
              <a:t>www.youtube.com/watch?v=6mfv9H5hglA</a:t>
            </a:r>
            <a:r>
              <a:rPr lang="en-GB" sz="2400" dirty="0" smtClean="0">
                <a:solidFill>
                  <a:schemeClr val="accent1"/>
                </a:solidFill>
                <a:latin typeface="Century Gothic" panose="020B0502020202020204" pitchFamily="34" charset="0"/>
              </a:rPr>
              <a:t> </a:t>
            </a:r>
          </a:p>
          <a:p>
            <a:r>
              <a:rPr lang="en-GB" sz="2400" dirty="0">
                <a:solidFill>
                  <a:schemeClr val="accent1"/>
                </a:solidFill>
                <a:latin typeface="Century Gothic" panose="020B0502020202020204" pitchFamily="34" charset="0"/>
                <a:hlinkClick r:id="rId5"/>
              </a:rPr>
              <a:t>https://</a:t>
            </a:r>
            <a:r>
              <a:rPr lang="en-GB" sz="2400" dirty="0" smtClean="0">
                <a:solidFill>
                  <a:schemeClr val="accent1"/>
                </a:solidFill>
                <a:latin typeface="Century Gothic" panose="020B0502020202020204" pitchFamily="34" charset="0"/>
                <a:hlinkClick r:id="rId5"/>
              </a:rPr>
              <a:t>www.youtube.com/watch?v=9n-Tta_0nBE</a:t>
            </a:r>
            <a:r>
              <a:rPr lang="en-GB" sz="2400" dirty="0" smtClean="0">
                <a:solidFill>
                  <a:schemeClr val="accent1"/>
                </a:solidFill>
                <a:latin typeface="Century Gothic" panose="020B0502020202020204" pitchFamily="34" charset="0"/>
              </a:rPr>
              <a:t> </a:t>
            </a:r>
            <a:endParaRPr lang="en-GB" sz="2400" dirty="0">
              <a:solidFill>
                <a:schemeClr val="accent1"/>
              </a:solidFill>
              <a:latin typeface="Century Gothic" panose="020B0502020202020204" pitchFamily="34" charset="0"/>
            </a:endParaRPr>
          </a:p>
          <a:p>
            <a:endParaRPr lang="en-GB" sz="2400" dirty="0">
              <a:solidFill>
                <a:srgbClr val="FF0000"/>
              </a:solidFill>
              <a:latin typeface="Century Gothic" panose="020B0502020202020204" pitchFamily="34" charset="0"/>
            </a:endParaRPr>
          </a:p>
        </p:txBody>
      </p:sp>
    </p:spTree>
    <p:extLst>
      <p:ext uri="{BB962C8B-B14F-4D97-AF65-F5344CB8AC3E}">
        <p14:creationId xmlns:p14="http://schemas.microsoft.com/office/powerpoint/2010/main" val="2786857607"/>
      </p:ext>
    </p:extLst>
  </p:cSld>
  <p:clrMapOvr>
    <a:masterClrMapping/>
  </p:clrMapOvr>
  <mc:AlternateContent xmlns:mc="http://schemas.openxmlformats.org/markup-compatibility/2006" xmlns:p14="http://schemas.microsoft.com/office/powerpoint/2010/main">
    <mc:Choice Requires="p14">
      <p:transition p14:dur="10" advTm="66557"/>
    </mc:Choice>
    <mc:Fallback xmlns="">
      <p:transition advTm="66557"/>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1"/>
            <a:ext cx="8596668" cy="480646"/>
          </a:xfrm>
        </p:spPr>
        <p:txBody>
          <a:bodyPr>
            <a:normAutofit/>
          </a:bodyPr>
          <a:lstStyle/>
          <a:p>
            <a:r>
              <a:rPr lang="en-GB" sz="1800" dirty="0" smtClean="0">
                <a:latin typeface="Century Gothic" panose="020B0502020202020204" pitchFamily="34" charset="0"/>
              </a:rPr>
              <a:t>References</a:t>
            </a:r>
            <a:endParaRPr lang="en-GB" sz="1800" dirty="0">
              <a:latin typeface="Century Gothic" panose="020B0502020202020204" pitchFamily="34" charset="0"/>
            </a:endParaRPr>
          </a:p>
        </p:txBody>
      </p:sp>
      <p:sp>
        <p:nvSpPr>
          <p:cNvPr id="3" name="Content Placeholder 2"/>
          <p:cNvSpPr>
            <a:spLocks noGrp="1"/>
          </p:cNvSpPr>
          <p:nvPr>
            <p:ph idx="1"/>
          </p:nvPr>
        </p:nvSpPr>
        <p:spPr>
          <a:xfrm>
            <a:off x="677334" y="1363287"/>
            <a:ext cx="8596668" cy="5093711"/>
          </a:xfrm>
        </p:spPr>
        <p:txBody>
          <a:bodyPr>
            <a:normAutofit lnSpcReduction="10000"/>
          </a:bodyPr>
          <a:lstStyle/>
          <a:p>
            <a:pPr>
              <a:buFont typeface="Wingdings" panose="05000000000000000000" pitchFamily="2" charset="2"/>
              <a:buChar char="Ø"/>
            </a:pPr>
            <a:r>
              <a:rPr lang="en-GB" sz="1400" dirty="0">
                <a:latin typeface="Century Gothic" panose="020B0502020202020204" pitchFamily="34" charset="0"/>
                <a:hlinkClick r:id="rId3"/>
              </a:rPr>
              <a:t>https://dyspraxiafoundation.org.uk/about-dyspraxia/dyspraxia-glance</a:t>
            </a:r>
            <a:r>
              <a:rPr lang="en-GB" sz="1400" dirty="0" smtClean="0">
                <a:latin typeface="Century Gothic" panose="020B0502020202020204" pitchFamily="34" charset="0"/>
                <a:hlinkClick r:id="rId3"/>
              </a:rPr>
              <a:t>/</a:t>
            </a:r>
            <a:endParaRPr lang="en-GB" sz="1400" dirty="0" smtClean="0">
              <a:latin typeface="Century Gothic" panose="020B0502020202020204" pitchFamily="34" charset="0"/>
            </a:endParaRPr>
          </a:p>
          <a:p>
            <a:pPr>
              <a:buFont typeface="Wingdings" panose="05000000000000000000" pitchFamily="2" charset="2"/>
              <a:buChar char="Ø"/>
            </a:pPr>
            <a:r>
              <a:rPr lang="en-GB" sz="1400" dirty="0">
                <a:solidFill>
                  <a:schemeClr val="accent1"/>
                </a:solidFill>
                <a:latin typeface="Century Gothic" panose="020B0502020202020204" pitchFamily="34" charset="0"/>
                <a:hlinkClick r:id="rId4"/>
              </a:rPr>
              <a:t>https://</a:t>
            </a:r>
            <a:r>
              <a:rPr lang="en-GB" sz="1400" dirty="0" smtClean="0">
                <a:solidFill>
                  <a:schemeClr val="accent1"/>
                </a:solidFill>
                <a:latin typeface="Century Gothic" panose="020B0502020202020204" pitchFamily="34" charset="0"/>
                <a:hlinkClick r:id="rId4"/>
              </a:rPr>
              <a:t>dyspraxiafoundation.org.uk/wp-content/uploads/2017/02/Dyspraxia-Mental-Health-Consultation-March-2016.pdf</a:t>
            </a:r>
            <a:r>
              <a:rPr lang="en-GB" sz="1400" dirty="0" smtClean="0">
                <a:solidFill>
                  <a:schemeClr val="accent1"/>
                </a:solidFill>
                <a:latin typeface="Century Gothic" panose="020B0502020202020204" pitchFamily="34" charset="0"/>
              </a:rPr>
              <a:t>  </a:t>
            </a:r>
            <a:r>
              <a:rPr lang="en-GB" sz="1400" dirty="0">
                <a:solidFill>
                  <a:schemeClr val="accent1"/>
                </a:solidFill>
                <a:latin typeface="Century Gothic" panose="020B0502020202020204" pitchFamily="34" charset="0"/>
              </a:rPr>
              <a:t>[accessed 17.01.2019] </a:t>
            </a:r>
            <a:endParaRPr lang="en-GB" sz="1400" dirty="0" smtClean="0">
              <a:solidFill>
                <a:schemeClr val="accent1"/>
              </a:solidFill>
              <a:latin typeface="Century Gothic" panose="020B0502020202020204" pitchFamily="34" charset="0"/>
            </a:endParaRPr>
          </a:p>
          <a:p>
            <a:r>
              <a:rPr lang="en-GB" sz="1400" dirty="0" smtClean="0">
                <a:solidFill>
                  <a:schemeClr val="accent1"/>
                </a:solidFill>
                <a:latin typeface="Century Gothic" panose="020B0502020202020204" pitchFamily="34" charset="0"/>
              </a:rPr>
              <a:t>Hill </a:t>
            </a:r>
            <a:r>
              <a:rPr lang="en-GB" sz="1400" dirty="0">
                <a:solidFill>
                  <a:schemeClr val="accent1"/>
                </a:solidFill>
                <a:latin typeface="Century Gothic" panose="020B0502020202020204" pitchFamily="34" charset="0"/>
              </a:rPr>
              <a:t>E.L. &amp; Brown, D. (2013). Mood impairments in adults previously diagnosed with Developmental Coordination Disorder. </a:t>
            </a:r>
            <a:r>
              <a:rPr lang="en-GB" sz="1400" i="1" dirty="0">
                <a:solidFill>
                  <a:schemeClr val="accent1"/>
                </a:solidFill>
                <a:latin typeface="Century Gothic" panose="020B0502020202020204" pitchFamily="34" charset="0"/>
              </a:rPr>
              <a:t>Journal of Mental Health</a:t>
            </a:r>
            <a:r>
              <a:rPr lang="en-GB" sz="1400" dirty="0">
                <a:solidFill>
                  <a:schemeClr val="accent1"/>
                </a:solidFill>
                <a:latin typeface="Century Gothic" panose="020B0502020202020204" pitchFamily="34" charset="0"/>
              </a:rPr>
              <a:t>, 22 (4), 334-340. </a:t>
            </a:r>
            <a:r>
              <a:rPr lang="en-GB" sz="1400" dirty="0" smtClean="0">
                <a:solidFill>
                  <a:schemeClr val="accent1"/>
                </a:solidFill>
                <a:latin typeface="Century Gothic" panose="020B0502020202020204" pitchFamily="34" charset="0"/>
              </a:rPr>
              <a:t>(informal </a:t>
            </a:r>
            <a:r>
              <a:rPr lang="en-GB" sz="1400" dirty="0">
                <a:solidFill>
                  <a:schemeClr val="accent1"/>
                </a:solidFill>
                <a:latin typeface="Century Gothic" panose="020B0502020202020204" pitchFamily="34" charset="0"/>
              </a:rPr>
              <a:t>healthcare) </a:t>
            </a:r>
            <a:r>
              <a:rPr lang="en-GB" sz="1400" dirty="0" smtClean="0">
                <a:solidFill>
                  <a:schemeClr val="accent1"/>
                </a:solidFill>
                <a:latin typeface="Century Gothic" panose="020B0502020202020204" pitchFamily="34" charset="0"/>
              </a:rPr>
              <a:t>DOI</a:t>
            </a:r>
            <a:r>
              <a:rPr lang="en-GB" sz="1400" dirty="0">
                <a:solidFill>
                  <a:schemeClr val="accent1"/>
                </a:solidFill>
                <a:latin typeface="Century Gothic" panose="020B0502020202020204" pitchFamily="34" charset="0"/>
              </a:rPr>
              <a:t>: 10.3109/09638237.2012.745187 </a:t>
            </a:r>
            <a:r>
              <a:rPr lang="en-GB" sz="1400" dirty="0" smtClean="0">
                <a:solidFill>
                  <a:schemeClr val="accent1"/>
                </a:solidFill>
                <a:latin typeface="Century Gothic" panose="020B0502020202020204" pitchFamily="34" charset="0"/>
              </a:rPr>
              <a:t>[17.01.19]</a:t>
            </a:r>
          </a:p>
          <a:p>
            <a:r>
              <a:rPr lang="en-GB" sz="1400" dirty="0" smtClean="0">
                <a:solidFill>
                  <a:schemeClr val="accent1"/>
                </a:solidFill>
                <a:latin typeface="Century Gothic" panose="020B0502020202020204" pitchFamily="34" charset="0"/>
                <a:hlinkClick r:id="rId5"/>
              </a:rPr>
              <a:t>https</a:t>
            </a:r>
            <a:r>
              <a:rPr lang="en-GB" sz="1400" dirty="0">
                <a:solidFill>
                  <a:schemeClr val="accent1"/>
                </a:solidFill>
                <a:latin typeface="Century Gothic" panose="020B0502020202020204" pitchFamily="34" charset="0"/>
                <a:hlinkClick r:id="rId5"/>
              </a:rPr>
              <a:t>://</a:t>
            </a:r>
            <a:r>
              <a:rPr lang="en-GB" sz="1400" dirty="0" smtClean="0">
                <a:solidFill>
                  <a:schemeClr val="accent1"/>
                </a:solidFill>
                <a:latin typeface="Century Gothic" panose="020B0502020202020204" pitchFamily="34" charset="0"/>
                <a:hlinkClick r:id="rId5"/>
              </a:rPr>
              <a:t>www.mentalhealth.org.uk/learning-disabilities/a-to-z/d/dyspraxia</a:t>
            </a:r>
            <a:endParaRPr lang="en-GB" sz="1400" dirty="0" smtClean="0">
              <a:solidFill>
                <a:schemeClr val="accent1"/>
              </a:solidFill>
              <a:latin typeface="Century Gothic" panose="020B0502020202020204" pitchFamily="34" charset="0"/>
            </a:endParaRPr>
          </a:p>
          <a:p>
            <a:r>
              <a:rPr lang="en-GB" sz="1400" dirty="0">
                <a:solidFill>
                  <a:schemeClr val="accent1"/>
                </a:solidFill>
                <a:latin typeface="Century Gothic" panose="020B0502020202020204" pitchFamily="34" charset="0"/>
                <a:hlinkClick r:id="rId6"/>
              </a:rPr>
              <a:t>http://</a:t>
            </a:r>
            <a:r>
              <a:rPr lang="en-GB" sz="1400" dirty="0" smtClean="0">
                <a:solidFill>
                  <a:schemeClr val="accent1"/>
                </a:solidFill>
                <a:latin typeface="Century Gothic" panose="020B0502020202020204" pitchFamily="34" charset="0"/>
                <a:hlinkClick r:id="rId6"/>
              </a:rPr>
              <a:t>www.movementmattersuk.org</a:t>
            </a:r>
            <a:r>
              <a:rPr lang="en-GB" sz="1400" dirty="0" smtClean="0">
                <a:solidFill>
                  <a:schemeClr val="accent1"/>
                </a:solidFill>
                <a:latin typeface="Century Gothic" panose="020B0502020202020204" pitchFamily="34" charset="0"/>
              </a:rPr>
              <a:t> [17.01.19]</a:t>
            </a:r>
            <a:endParaRPr lang="en-GB" sz="1400" dirty="0">
              <a:solidFill>
                <a:schemeClr val="accent1"/>
              </a:solidFill>
              <a:latin typeface="Century Gothic" panose="020B0502020202020204" pitchFamily="34" charset="0"/>
            </a:endParaRPr>
          </a:p>
          <a:p>
            <a:r>
              <a:rPr lang="en-GB" sz="1400" dirty="0" smtClean="0">
                <a:solidFill>
                  <a:schemeClr val="accent1"/>
                </a:solidFill>
                <a:latin typeface="Century Gothic" panose="020B0502020202020204" pitchFamily="34" charset="0"/>
                <a:hlinkClick r:id="rId7"/>
              </a:rPr>
              <a:t>https</a:t>
            </a:r>
            <a:r>
              <a:rPr lang="en-GB" sz="1400" dirty="0">
                <a:solidFill>
                  <a:schemeClr val="accent1"/>
                </a:solidFill>
                <a:latin typeface="Century Gothic" panose="020B0502020202020204" pitchFamily="34" charset="0"/>
                <a:hlinkClick r:id="rId7"/>
              </a:rPr>
              <a:t>://</a:t>
            </a:r>
            <a:r>
              <a:rPr lang="en-GB" sz="1400" dirty="0" smtClean="0">
                <a:solidFill>
                  <a:schemeClr val="accent1"/>
                </a:solidFill>
                <a:latin typeface="Century Gothic" panose="020B0502020202020204" pitchFamily="34" charset="0"/>
                <a:hlinkClick r:id="rId7"/>
              </a:rPr>
              <a:t>www.ncbi.nlm.nih.gov/pubmed/23417140</a:t>
            </a:r>
            <a:r>
              <a:rPr lang="en-GB" sz="1400" dirty="0" smtClean="0">
                <a:solidFill>
                  <a:schemeClr val="accent1"/>
                </a:solidFill>
                <a:latin typeface="Century Gothic" panose="020B0502020202020204" pitchFamily="34" charset="0"/>
              </a:rPr>
              <a:t> [17.01.19]</a:t>
            </a:r>
            <a:endParaRPr lang="en-GB" sz="1400" dirty="0">
              <a:solidFill>
                <a:schemeClr val="accent1"/>
              </a:solidFill>
              <a:latin typeface="Century Gothic" panose="020B0502020202020204" pitchFamily="34" charset="0"/>
            </a:endParaRPr>
          </a:p>
          <a:p>
            <a:r>
              <a:rPr lang="en-GB" sz="1400" dirty="0">
                <a:solidFill>
                  <a:schemeClr val="accent1"/>
                </a:solidFill>
                <a:latin typeface="Century Gothic" panose="020B0502020202020204" pitchFamily="34" charset="0"/>
                <a:hlinkClick r:id="rId8"/>
              </a:rPr>
              <a:t>https://</a:t>
            </a:r>
            <a:r>
              <a:rPr lang="en-GB" sz="1400" dirty="0" smtClean="0">
                <a:solidFill>
                  <a:schemeClr val="accent1"/>
                </a:solidFill>
                <a:latin typeface="Century Gothic" panose="020B0502020202020204" pitchFamily="34" charset="0"/>
                <a:hlinkClick r:id="rId8"/>
              </a:rPr>
              <a:t>www.ncbi.nlm.nih.gov/pubmed/2218636</a:t>
            </a:r>
            <a:r>
              <a:rPr lang="en-GB" sz="1400" dirty="0" smtClean="0">
                <a:solidFill>
                  <a:schemeClr val="accent1"/>
                </a:solidFill>
                <a:latin typeface="Century Gothic" panose="020B0502020202020204" pitchFamily="34" charset="0"/>
              </a:rPr>
              <a:t>  [17.01.19]</a:t>
            </a:r>
            <a:endParaRPr lang="en-GB" sz="1400" dirty="0">
              <a:solidFill>
                <a:schemeClr val="accent1"/>
              </a:solidFill>
              <a:latin typeface="Century Gothic" panose="020B0502020202020204" pitchFamily="34" charset="0"/>
            </a:endParaRPr>
          </a:p>
          <a:p>
            <a:r>
              <a:rPr lang="en-GB" sz="1400" dirty="0" smtClean="0">
                <a:solidFill>
                  <a:schemeClr val="accent1"/>
                </a:solidFill>
                <a:latin typeface="Century Gothic" panose="020B0502020202020204" pitchFamily="34" charset="0"/>
              </a:rPr>
              <a:t>Res </a:t>
            </a:r>
            <a:r>
              <a:rPr lang="en-GB" sz="1400" dirty="0">
                <a:solidFill>
                  <a:schemeClr val="accent1"/>
                </a:solidFill>
                <a:latin typeface="Century Gothic" panose="020B0502020202020204" pitchFamily="34" charset="0"/>
              </a:rPr>
              <a:t>Dev </a:t>
            </a:r>
            <a:r>
              <a:rPr lang="en-GB" sz="1400" dirty="0" err="1">
                <a:solidFill>
                  <a:schemeClr val="accent1"/>
                </a:solidFill>
                <a:latin typeface="Century Gothic" panose="020B0502020202020204" pitchFamily="34" charset="0"/>
              </a:rPr>
              <a:t>Disabil</a:t>
            </a:r>
            <a:r>
              <a:rPr lang="en-GB" sz="1400" dirty="0">
                <a:solidFill>
                  <a:schemeClr val="accent1"/>
                </a:solidFill>
                <a:latin typeface="Century Gothic" panose="020B0502020202020204" pitchFamily="34" charset="0"/>
              </a:rPr>
              <a:t>. 2013 Apr;34(4):1357-64. </a:t>
            </a:r>
            <a:r>
              <a:rPr lang="en-GB" sz="1400" dirty="0" err="1">
                <a:solidFill>
                  <a:schemeClr val="accent1"/>
                </a:solidFill>
                <a:latin typeface="Century Gothic" panose="020B0502020202020204" pitchFamily="34" charset="0"/>
              </a:rPr>
              <a:t>doi</a:t>
            </a:r>
            <a:r>
              <a:rPr lang="en-GB" sz="1400" dirty="0">
                <a:solidFill>
                  <a:schemeClr val="accent1"/>
                </a:solidFill>
                <a:latin typeface="Century Gothic" panose="020B0502020202020204" pitchFamily="34" charset="0"/>
              </a:rPr>
              <a:t>: 10.1016/j.ridd.2013.01.003. </a:t>
            </a:r>
            <a:r>
              <a:rPr lang="en-GB" sz="1400" dirty="0" err="1">
                <a:solidFill>
                  <a:schemeClr val="accent1"/>
                </a:solidFill>
                <a:latin typeface="Century Gothic" panose="020B0502020202020204" pitchFamily="34" charset="0"/>
              </a:rPr>
              <a:t>Epub</a:t>
            </a:r>
            <a:r>
              <a:rPr lang="en-GB" sz="1400" dirty="0">
                <a:solidFill>
                  <a:schemeClr val="accent1"/>
                </a:solidFill>
                <a:latin typeface="Century Gothic" panose="020B0502020202020204" pitchFamily="34" charset="0"/>
              </a:rPr>
              <a:t> 2013 </a:t>
            </a:r>
            <a:r>
              <a:rPr lang="en-GB" sz="1400" dirty="0" smtClean="0">
                <a:solidFill>
                  <a:schemeClr val="accent1"/>
                </a:solidFill>
                <a:latin typeface="Century Gothic" panose="020B0502020202020204" pitchFamily="34" charset="0"/>
              </a:rPr>
              <a:t>Feb 15 </a:t>
            </a:r>
            <a:r>
              <a:rPr lang="en-GB" sz="1400" i="1" dirty="0" smtClean="0">
                <a:solidFill>
                  <a:schemeClr val="accent1"/>
                </a:solidFill>
                <a:latin typeface="Century Gothic" panose="020B0502020202020204" pitchFamily="34" charset="0"/>
              </a:rPr>
              <a:t>Omer </a:t>
            </a:r>
            <a:r>
              <a:rPr lang="en-GB" sz="1400" i="1" dirty="0">
                <a:solidFill>
                  <a:schemeClr val="accent1"/>
                </a:solidFill>
                <a:latin typeface="Century Gothic" panose="020B0502020202020204" pitchFamily="34" charset="0"/>
              </a:rPr>
              <a:t>et al: https://</a:t>
            </a:r>
            <a:r>
              <a:rPr lang="en-GB" sz="1400" i="1" dirty="0" smtClean="0">
                <a:solidFill>
                  <a:schemeClr val="accent1"/>
                </a:solidFill>
                <a:latin typeface="Century Gothic" panose="020B0502020202020204" pitchFamily="34" charset="0"/>
              </a:rPr>
              <a:t>onlinelibrary.wiley.com/</a:t>
            </a:r>
            <a:r>
              <a:rPr lang="en-GB" sz="1400" i="1" dirty="0">
                <a:solidFill>
                  <a:schemeClr val="accent1"/>
                </a:solidFill>
                <a:latin typeface="Century Gothic" panose="020B0502020202020204" pitchFamily="34" charset="0"/>
              </a:rPr>
              <a:t>doi/epdf/10.1111/jcpp.13001</a:t>
            </a:r>
          </a:p>
          <a:p>
            <a:r>
              <a:rPr lang="en-GB" sz="1400" dirty="0" smtClean="0">
                <a:solidFill>
                  <a:schemeClr val="accent1"/>
                </a:solidFill>
                <a:latin typeface="Century Gothic" panose="020B0502020202020204" pitchFamily="34" charset="0"/>
              </a:rPr>
              <a:t>Patrick A. (2015) </a:t>
            </a:r>
            <a:r>
              <a:rPr lang="en-GB" sz="1400" i="1" dirty="0" smtClean="0">
                <a:solidFill>
                  <a:schemeClr val="accent1"/>
                </a:solidFill>
                <a:latin typeface="Century Gothic" panose="020B0502020202020204" pitchFamily="34" charset="0"/>
              </a:rPr>
              <a:t>The Dyspraxic Learner: Strategies for success </a:t>
            </a:r>
            <a:r>
              <a:rPr lang="en-GB" sz="1400" dirty="0" smtClean="0">
                <a:solidFill>
                  <a:schemeClr val="accent1"/>
                </a:solidFill>
                <a:latin typeface="Century Gothic" panose="020B0502020202020204" pitchFamily="34" charset="0"/>
              </a:rPr>
              <a:t>Jessica Kingsley publishers, London and Philadelphia</a:t>
            </a:r>
          </a:p>
          <a:p>
            <a:r>
              <a:rPr lang="en-GB" sz="1400" dirty="0">
                <a:solidFill>
                  <a:schemeClr val="accent1"/>
                </a:solidFill>
                <a:latin typeface="Century Gothic" panose="020B0502020202020204" pitchFamily="34" charset="0"/>
                <a:hlinkClick r:id="rId9"/>
              </a:rPr>
              <a:t>https://</a:t>
            </a:r>
            <a:r>
              <a:rPr lang="en-GB" sz="1400" dirty="0" smtClean="0">
                <a:solidFill>
                  <a:schemeClr val="accent1"/>
                </a:solidFill>
                <a:latin typeface="Century Gothic" panose="020B0502020202020204" pitchFamily="34" charset="0"/>
                <a:hlinkClick r:id="rId9"/>
              </a:rPr>
              <a:t>prezi.com/3bveqqjs1o0a/perceptual-disability-disorder</a:t>
            </a:r>
            <a:r>
              <a:rPr lang="en-GB" sz="1400" dirty="0" smtClean="0">
                <a:solidFill>
                  <a:schemeClr val="accent1"/>
                </a:solidFill>
                <a:latin typeface="Century Gothic" panose="020B0502020202020204" pitchFamily="34" charset="0"/>
              </a:rPr>
              <a:t>  </a:t>
            </a:r>
            <a:r>
              <a:rPr lang="en-GB" sz="1400" dirty="0">
                <a:solidFill>
                  <a:schemeClr val="accent1"/>
                </a:solidFill>
                <a:latin typeface="Century Gothic" panose="020B0502020202020204" pitchFamily="34" charset="0"/>
              </a:rPr>
              <a:t>[accessed 21.02.19</a:t>
            </a:r>
            <a:r>
              <a:rPr lang="en-GB" sz="1400" dirty="0" smtClean="0">
                <a:solidFill>
                  <a:schemeClr val="accent1"/>
                </a:solidFill>
                <a:latin typeface="Century Gothic" panose="020B0502020202020204" pitchFamily="34" charset="0"/>
              </a:rPr>
              <a:t>]</a:t>
            </a:r>
            <a:endParaRPr lang="en-GB" sz="1400" dirty="0">
              <a:solidFill>
                <a:schemeClr val="accent1"/>
              </a:solidFill>
              <a:latin typeface="Century Gothic" panose="020B0502020202020204" pitchFamily="34" charset="0"/>
            </a:endParaRPr>
          </a:p>
          <a:p>
            <a:r>
              <a:rPr lang="en-GB" sz="1400" dirty="0" smtClean="0">
                <a:solidFill>
                  <a:schemeClr val="accent1"/>
                </a:solidFill>
                <a:latin typeface="Century Gothic" panose="020B0502020202020204" pitchFamily="34" charset="0"/>
                <a:hlinkClick r:id="rId10"/>
              </a:rPr>
              <a:t>https</a:t>
            </a:r>
            <a:r>
              <a:rPr lang="en-GB" sz="1400" dirty="0">
                <a:solidFill>
                  <a:schemeClr val="accent1"/>
                </a:solidFill>
                <a:latin typeface="Century Gothic" panose="020B0502020202020204" pitchFamily="34" charset="0"/>
                <a:hlinkClick r:id="rId10"/>
              </a:rPr>
              <a:t>://</a:t>
            </a:r>
            <a:r>
              <a:rPr lang="en-GB" sz="1400" dirty="0" smtClean="0">
                <a:solidFill>
                  <a:schemeClr val="accent1"/>
                </a:solidFill>
                <a:latin typeface="Century Gothic" panose="020B0502020202020204" pitchFamily="34" charset="0"/>
                <a:hlinkClick r:id="rId10"/>
              </a:rPr>
              <a:t>www.registerednursing.org/nclex/sensory-perceptual-alterations</a:t>
            </a:r>
            <a:r>
              <a:rPr lang="en-GB" sz="1400" dirty="0" smtClean="0">
                <a:solidFill>
                  <a:schemeClr val="accent1"/>
                </a:solidFill>
                <a:latin typeface="Century Gothic" panose="020B0502020202020204" pitchFamily="34" charset="0"/>
              </a:rPr>
              <a:t>  </a:t>
            </a:r>
            <a:r>
              <a:rPr lang="en-GB" sz="1400" dirty="0">
                <a:solidFill>
                  <a:schemeClr val="accent1"/>
                </a:solidFill>
                <a:latin typeface="Century Gothic" panose="020B0502020202020204" pitchFamily="34" charset="0"/>
              </a:rPr>
              <a:t>[accessed 21.02.19</a:t>
            </a:r>
            <a:r>
              <a:rPr lang="en-GB" sz="1400" dirty="0" smtClean="0">
                <a:solidFill>
                  <a:schemeClr val="accent1"/>
                </a:solidFill>
                <a:latin typeface="Century Gothic" panose="020B0502020202020204" pitchFamily="34" charset="0"/>
              </a:rPr>
              <a:t>]</a:t>
            </a:r>
          </a:p>
          <a:p>
            <a:r>
              <a:rPr lang="en-GB" sz="1400" dirty="0" smtClean="0">
                <a:solidFill>
                  <a:schemeClr val="accent1"/>
                </a:solidFill>
                <a:latin typeface="Century Gothic" panose="020B0502020202020204" pitchFamily="34" charset="0"/>
                <a:hlinkClick r:id="rId11"/>
              </a:rPr>
              <a:t>www.sciencedaily.com/releases/2016/03/160303132951.htm</a:t>
            </a:r>
            <a:r>
              <a:rPr lang="en-GB" sz="1400" dirty="0" smtClean="0">
                <a:solidFill>
                  <a:schemeClr val="accent1"/>
                </a:solidFill>
                <a:latin typeface="Century Gothic" panose="020B0502020202020204" pitchFamily="34" charset="0"/>
              </a:rPr>
              <a:t> [Accessed </a:t>
            </a:r>
            <a:r>
              <a:rPr lang="en-GB" sz="1400" dirty="0">
                <a:solidFill>
                  <a:schemeClr val="accent1"/>
                </a:solidFill>
                <a:latin typeface="Century Gothic" panose="020B0502020202020204" pitchFamily="34" charset="0"/>
              </a:rPr>
              <a:t>21.02.19] </a:t>
            </a:r>
          </a:p>
          <a:p>
            <a:endParaRPr lang="en-GB" sz="1400" dirty="0" smtClean="0">
              <a:solidFill>
                <a:schemeClr val="accent1"/>
              </a:solidFill>
              <a:latin typeface="Century Gothic" panose="020B0502020202020204" pitchFamily="34" charset="0"/>
            </a:endParaRPr>
          </a:p>
        </p:txBody>
      </p:sp>
      <p:sp>
        <p:nvSpPr>
          <p:cNvPr id="4" name="Rectangle 3"/>
          <p:cNvSpPr/>
          <p:nvPr/>
        </p:nvSpPr>
        <p:spPr>
          <a:xfrm>
            <a:off x="3048000" y="2521059"/>
            <a:ext cx="6096000" cy="707886"/>
          </a:xfrm>
          <a:prstGeom prst="rect">
            <a:avLst/>
          </a:prstGeom>
        </p:spPr>
        <p:txBody>
          <a:bodyPr>
            <a:spAutoFit/>
          </a:bodyPr>
          <a:lstStyle/>
          <a:p>
            <a:endParaRPr lang="en-GB" sz="2000" dirty="0">
              <a:solidFill>
                <a:srgbClr val="000000"/>
              </a:solidFill>
              <a:latin typeface="Calibri" panose="020F0502020204030204" pitchFamily="34" charset="0"/>
            </a:endParaRPr>
          </a:p>
          <a:p>
            <a:r>
              <a:rPr lang="en-GB" sz="2000" dirty="0">
                <a:solidFill>
                  <a:srgbClr val="000000"/>
                </a:solidFill>
                <a:latin typeface="Calibri" panose="020F0502020204030204" pitchFamily="34" charset="0"/>
              </a:rPr>
              <a:t> </a:t>
            </a:r>
            <a:endParaRPr lang="en-GB" dirty="0"/>
          </a:p>
        </p:txBody>
      </p:sp>
    </p:spTree>
    <p:extLst>
      <p:ext uri="{BB962C8B-B14F-4D97-AF65-F5344CB8AC3E}">
        <p14:creationId xmlns:p14="http://schemas.microsoft.com/office/powerpoint/2010/main" val="4262859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02811" y="880370"/>
            <a:ext cx="4605251" cy="369332"/>
          </a:xfrm>
          <a:prstGeom prst="rect">
            <a:avLst/>
          </a:prstGeom>
          <a:noFill/>
        </p:spPr>
        <p:txBody>
          <a:bodyPr wrap="square" rtlCol="0">
            <a:spAutoFit/>
          </a:bodyPr>
          <a:lstStyle/>
          <a:p>
            <a:r>
              <a:rPr lang="en-GB" dirty="0" smtClean="0">
                <a:latin typeface="Century Gothic" panose="020B0502020202020204" pitchFamily="34" charset="0"/>
              </a:rPr>
              <a:t>Images</a:t>
            </a:r>
            <a:endParaRPr lang="en-US" dirty="0">
              <a:latin typeface="Century Gothic" panose="020B0502020202020204" pitchFamily="34" charset="0"/>
            </a:endParaRPr>
          </a:p>
        </p:txBody>
      </p:sp>
      <p:sp>
        <p:nvSpPr>
          <p:cNvPr id="5" name="Rectangle 4"/>
          <p:cNvSpPr/>
          <p:nvPr/>
        </p:nvSpPr>
        <p:spPr>
          <a:xfrm>
            <a:off x="502811" y="3783766"/>
            <a:ext cx="8739447" cy="646331"/>
          </a:xfrm>
          <a:prstGeom prst="rect">
            <a:avLst/>
          </a:prstGeom>
        </p:spPr>
        <p:txBody>
          <a:bodyPr wrap="square">
            <a:spAutoFit/>
          </a:bodyPr>
          <a:lstStyle/>
          <a:p>
            <a:r>
              <a:rPr lang="en-GB" u="sng" dirty="0">
                <a:solidFill>
                  <a:srgbClr val="0563C1"/>
                </a:solidFill>
                <a:latin typeface="Century Gothic" panose="020B0502020202020204" pitchFamily="34" charset="0"/>
                <a:ea typeface="Calibri" panose="020F0502020204030204" pitchFamily="34" charset="0"/>
                <a:cs typeface="Times New Roman" panose="02020603050405020304" pitchFamily="18" charset="0"/>
                <a:hlinkClick r:id="rId3"/>
              </a:rPr>
              <a:t>https://</a:t>
            </a:r>
            <a:r>
              <a:rPr lang="en-GB" u="sng" dirty="0" smtClean="0">
                <a:solidFill>
                  <a:srgbClr val="0563C1"/>
                </a:solidFill>
                <a:latin typeface="Century Gothic" panose="020B0502020202020204" pitchFamily="34" charset="0"/>
                <a:ea typeface="Calibri" panose="020F0502020204030204" pitchFamily="34" charset="0"/>
                <a:cs typeface="Times New Roman" panose="02020603050405020304" pitchFamily="18" charset="0"/>
                <a:hlinkClick r:id="rId3"/>
              </a:rPr>
              <a:t>www.google.com/search?q=images+of+chaos+and+confusion&amp;safe=strict</a:t>
            </a:r>
            <a:r>
              <a:rPr lang="en-GB" u="sng" dirty="0" smtClean="0">
                <a:solidFill>
                  <a:srgbClr val="0563C1"/>
                </a:solidFill>
                <a:latin typeface="Century Gothic" panose="020B0502020202020204" pitchFamily="34" charset="0"/>
                <a:ea typeface="Calibri" panose="020F0502020204030204" pitchFamily="34" charset="0"/>
                <a:cs typeface="Times New Roman" panose="02020603050405020304" pitchFamily="18" charset="0"/>
              </a:rPr>
              <a:t> </a:t>
            </a:r>
            <a:r>
              <a:rPr lang="en-GB" dirty="0" smtClean="0">
                <a:latin typeface="Century Gothic" panose="020B0502020202020204" pitchFamily="34" charset="0"/>
                <a:ea typeface="Calibri" panose="020F0502020204030204" pitchFamily="34" charset="0"/>
                <a:cs typeface="Times New Roman" panose="02020603050405020304" pitchFamily="18" charset="0"/>
              </a:rPr>
              <a:t>[</a:t>
            </a:r>
            <a:r>
              <a:rPr lang="en-GB" dirty="0">
                <a:latin typeface="Century Gothic" panose="020B0502020202020204" pitchFamily="34" charset="0"/>
                <a:ea typeface="Calibri" panose="020F0502020204030204" pitchFamily="34" charset="0"/>
                <a:cs typeface="Times New Roman" panose="02020603050405020304" pitchFamily="18" charset="0"/>
              </a:rPr>
              <a:t>accessed </a:t>
            </a:r>
            <a:r>
              <a:rPr lang="en-GB" dirty="0" smtClean="0">
                <a:latin typeface="Calibri" panose="020F0502020204030204" pitchFamily="34" charset="0"/>
                <a:ea typeface="Calibri" panose="020F0502020204030204" pitchFamily="34" charset="0"/>
                <a:cs typeface="Times New Roman" panose="02020603050405020304" pitchFamily="18" charset="0"/>
              </a:rPr>
              <a:t>03.02.19]</a:t>
            </a:r>
            <a:endParaRPr lang="en-US" dirty="0"/>
          </a:p>
        </p:txBody>
      </p:sp>
      <p:sp>
        <p:nvSpPr>
          <p:cNvPr id="6" name="Rectangle 5"/>
          <p:cNvSpPr/>
          <p:nvPr/>
        </p:nvSpPr>
        <p:spPr>
          <a:xfrm>
            <a:off x="502811" y="4971138"/>
            <a:ext cx="8556568" cy="646331"/>
          </a:xfrm>
          <a:prstGeom prst="rect">
            <a:avLst/>
          </a:prstGeom>
        </p:spPr>
        <p:txBody>
          <a:bodyPr wrap="square">
            <a:spAutoFit/>
          </a:bodyPr>
          <a:lstStyle/>
          <a:p>
            <a:r>
              <a:rPr lang="en-US" dirty="0">
                <a:solidFill>
                  <a:schemeClr val="accent1"/>
                </a:solidFill>
                <a:latin typeface="Century Gothic" panose="020B0502020202020204" pitchFamily="34" charset="0"/>
                <a:hlinkClick r:id="rId4"/>
              </a:rPr>
              <a:t>http://</a:t>
            </a:r>
            <a:r>
              <a:rPr lang="en-US" dirty="0" smtClean="0">
                <a:solidFill>
                  <a:schemeClr val="accent1"/>
                </a:solidFill>
                <a:latin typeface="Century Gothic" panose="020B0502020202020204" pitchFamily="34" charset="0"/>
                <a:hlinkClick r:id="rId4"/>
              </a:rPr>
              <a:t>www.oursideofsuicide.com/2016/01/07/dealing-with-anxiety-after-a-suicide</a:t>
            </a:r>
            <a:r>
              <a:rPr lang="en-US" dirty="0" smtClean="0">
                <a:solidFill>
                  <a:schemeClr val="accent1"/>
                </a:solidFill>
                <a:latin typeface="Century Gothic" panose="020B0502020202020204" pitchFamily="34" charset="0"/>
              </a:rPr>
              <a:t> [11/03/19]</a:t>
            </a:r>
            <a:endParaRPr lang="en-US" dirty="0">
              <a:solidFill>
                <a:schemeClr val="accent1"/>
              </a:solidFill>
              <a:latin typeface="Century Gothic" panose="020B0502020202020204" pitchFamily="34" charset="0"/>
            </a:endParaRPr>
          </a:p>
        </p:txBody>
      </p:sp>
      <p:sp>
        <p:nvSpPr>
          <p:cNvPr id="7" name="Rectangle 6"/>
          <p:cNvSpPr/>
          <p:nvPr/>
        </p:nvSpPr>
        <p:spPr>
          <a:xfrm>
            <a:off x="502811" y="2866914"/>
            <a:ext cx="8972204" cy="646331"/>
          </a:xfrm>
          <a:prstGeom prst="rect">
            <a:avLst/>
          </a:prstGeom>
        </p:spPr>
        <p:txBody>
          <a:bodyPr wrap="square">
            <a:spAutoFit/>
          </a:bodyPr>
          <a:lstStyle/>
          <a:p>
            <a:r>
              <a:rPr lang="en-US" dirty="0">
                <a:latin typeface="Century Gothic" panose="020B0502020202020204" pitchFamily="34" charset="0"/>
                <a:hlinkClick r:id="rId5"/>
              </a:rPr>
              <a:t>https://</a:t>
            </a:r>
            <a:r>
              <a:rPr lang="en-US" dirty="0" smtClean="0">
                <a:latin typeface="Century Gothic" panose="020B0502020202020204" pitchFamily="34" charset="0"/>
                <a:hlinkClick r:id="rId5"/>
              </a:rPr>
              <a:t>www.google.com/imgres?imgurl=https%3A%2F%2Fpics.me.me%2Fthe-easy-way-my-way-</a:t>
            </a:r>
            <a:r>
              <a:rPr lang="en-US" dirty="0" smtClean="0">
                <a:latin typeface="Century Gothic" panose="020B0502020202020204" pitchFamily="34" charset="0"/>
              </a:rPr>
              <a:t> [11.03.19]</a:t>
            </a:r>
            <a:endParaRPr lang="en-US" dirty="0">
              <a:latin typeface="Century Gothic" panose="020B0502020202020204" pitchFamily="34" charset="0"/>
            </a:endParaRPr>
          </a:p>
        </p:txBody>
      </p:sp>
      <p:sp>
        <p:nvSpPr>
          <p:cNvPr id="8" name="Rectangle 7"/>
          <p:cNvSpPr/>
          <p:nvPr/>
        </p:nvSpPr>
        <p:spPr>
          <a:xfrm>
            <a:off x="502811" y="1665662"/>
            <a:ext cx="7051930" cy="369332"/>
          </a:xfrm>
          <a:prstGeom prst="rect">
            <a:avLst/>
          </a:prstGeom>
        </p:spPr>
        <p:txBody>
          <a:bodyPr wrap="none">
            <a:spAutoFit/>
          </a:bodyPr>
          <a:lstStyle/>
          <a:p>
            <a:r>
              <a:rPr lang="en-US" dirty="0">
                <a:solidFill>
                  <a:schemeClr val="accent1"/>
                </a:solidFill>
                <a:latin typeface="Century Gothic" panose="020B0502020202020204" pitchFamily="34" charset="0"/>
                <a:hlinkClick r:id="rId6"/>
              </a:rPr>
              <a:t>https://</a:t>
            </a:r>
            <a:r>
              <a:rPr lang="en-US" dirty="0" smtClean="0">
                <a:solidFill>
                  <a:schemeClr val="accent1"/>
                </a:solidFill>
                <a:latin typeface="Century Gothic" panose="020B0502020202020204" pitchFamily="34" charset="0"/>
                <a:hlinkClick r:id="rId6"/>
              </a:rPr>
              <a:t>blog.tlsslim.com/2017/08/4-anxiety-traps-tips</a:t>
            </a:r>
            <a:r>
              <a:rPr lang="en-US" dirty="0" smtClean="0">
                <a:latin typeface="Century Gothic" panose="020B0502020202020204" pitchFamily="34" charset="0"/>
              </a:rPr>
              <a:t> </a:t>
            </a:r>
            <a:r>
              <a:rPr lang="en-US" dirty="0">
                <a:latin typeface="Century Gothic" panose="020B0502020202020204" pitchFamily="34" charset="0"/>
              </a:rPr>
              <a:t>[</a:t>
            </a:r>
            <a:r>
              <a:rPr lang="en-US" dirty="0" smtClean="0">
                <a:latin typeface="Century Gothic" panose="020B0502020202020204" pitchFamily="34" charset="0"/>
              </a:rPr>
              <a:t>11.03.19]</a:t>
            </a:r>
            <a:endParaRPr lang="en-US" dirty="0">
              <a:latin typeface="Century Gothic" panose="020B0502020202020204" pitchFamily="34" charset="0"/>
            </a:endParaRPr>
          </a:p>
        </p:txBody>
      </p:sp>
      <p:sp>
        <p:nvSpPr>
          <p:cNvPr id="2" name="Rectangle 1"/>
          <p:cNvSpPr/>
          <p:nvPr/>
        </p:nvSpPr>
        <p:spPr>
          <a:xfrm>
            <a:off x="502811" y="2133057"/>
            <a:ext cx="5288627" cy="369332"/>
          </a:xfrm>
          <a:prstGeom prst="rect">
            <a:avLst/>
          </a:prstGeom>
        </p:spPr>
        <p:txBody>
          <a:bodyPr wrap="none">
            <a:spAutoFit/>
          </a:bodyPr>
          <a:lstStyle/>
          <a:p>
            <a:r>
              <a:rPr lang="en-US" dirty="0">
                <a:solidFill>
                  <a:schemeClr val="accent1"/>
                </a:solidFill>
                <a:latin typeface="Century Gothic" panose="020B0502020202020204" pitchFamily="34" charset="0"/>
                <a:hlinkClick r:id="rId7"/>
              </a:rPr>
              <a:t>https://dyspraxiafoundation.org.uk</a:t>
            </a:r>
            <a:r>
              <a:rPr lang="en-US" dirty="0" smtClean="0">
                <a:solidFill>
                  <a:schemeClr val="accent1"/>
                </a:solidFill>
                <a:latin typeface="Century Gothic" panose="020B0502020202020204" pitchFamily="34" charset="0"/>
                <a:hlinkClick r:id="rId7"/>
              </a:rPr>
              <a:t>/</a:t>
            </a:r>
            <a:r>
              <a:rPr lang="en-US" dirty="0" smtClean="0">
                <a:solidFill>
                  <a:schemeClr val="accent1"/>
                </a:solidFill>
                <a:latin typeface="Century Gothic" panose="020B0502020202020204" pitchFamily="34" charset="0"/>
              </a:rPr>
              <a:t> </a:t>
            </a:r>
            <a:r>
              <a:rPr lang="en-US" dirty="0" smtClean="0">
                <a:latin typeface="Century Gothic" panose="020B0502020202020204" pitchFamily="34" charset="0"/>
              </a:rPr>
              <a:t>[11.03.19]</a:t>
            </a:r>
            <a:endParaRPr lang="en-US" dirty="0">
              <a:latin typeface="Century Gothic" panose="020B0502020202020204" pitchFamily="34" charset="0"/>
            </a:endParaRPr>
          </a:p>
        </p:txBody>
      </p:sp>
    </p:spTree>
    <p:extLst>
      <p:ext uri="{BB962C8B-B14F-4D97-AF65-F5344CB8AC3E}">
        <p14:creationId xmlns:p14="http://schemas.microsoft.com/office/powerpoint/2010/main" val="1524202166"/>
      </p:ext>
    </p:extLst>
  </p:cSld>
  <p:clrMapOvr>
    <a:masterClrMapping/>
  </p:clrMapOvr>
  <p:transition spd="slow">
    <p:wipe/>
  </p:transition>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3|3.8"/>
</p:tagLst>
</file>

<file path=ppt/tags/tag2.xml><?xml version="1.0" encoding="utf-8"?>
<p:tagLst xmlns:a="http://schemas.openxmlformats.org/drawingml/2006/main" xmlns:r="http://schemas.openxmlformats.org/officeDocument/2006/relationships" xmlns:p="http://schemas.openxmlformats.org/presentationml/2006/main">
  <p:tag name="TIMING" val="|2.9"/>
</p:tagLst>
</file>

<file path=ppt/tags/tag3.xml><?xml version="1.0" encoding="utf-8"?>
<p:tagLst xmlns:a="http://schemas.openxmlformats.org/drawingml/2006/main" xmlns:r="http://schemas.openxmlformats.org/officeDocument/2006/relationships" xmlns:p="http://schemas.openxmlformats.org/presentationml/2006/main">
  <p:tag name="TIMING" val="|8.6|258.3"/>
</p:tagLst>
</file>

<file path=ppt/tags/tag4.xml><?xml version="1.0" encoding="utf-8"?>
<p:tagLst xmlns:a="http://schemas.openxmlformats.org/drawingml/2006/main" xmlns:r="http://schemas.openxmlformats.org/officeDocument/2006/relationships" xmlns:p="http://schemas.openxmlformats.org/presentationml/2006/main">
  <p:tag name="TIMING" val="|8.3"/>
</p:tagLst>
</file>

<file path=ppt/tags/tag5.xml><?xml version="1.0" encoding="utf-8"?>
<p:tagLst xmlns:a="http://schemas.openxmlformats.org/drawingml/2006/main" xmlns:r="http://schemas.openxmlformats.org/officeDocument/2006/relationships" xmlns:p="http://schemas.openxmlformats.org/presentationml/2006/main">
  <p:tag name="TIMING" val="|1.8"/>
</p:tagLst>
</file>

<file path=ppt/tags/tag6.xml><?xml version="1.0" encoding="utf-8"?>
<p:tagLst xmlns:a="http://schemas.openxmlformats.org/drawingml/2006/main" xmlns:r="http://schemas.openxmlformats.org/officeDocument/2006/relationships" xmlns:p="http://schemas.openxmlformats.org/presentationml/2006/main">
  <p:tag name="TIMING" val="|32.3"/>
</p:tagLst>
</file>

<file path=ppt/tags/tag7.xml><?xml version="1.0" encoding="utf-8"?>
<p:tagLst xmlns:a="http://schemas.openxmlformats.org/drawingml/2006/main" xmlns:r="http://schemas.openxmlformats.org/officeDocument/2006/relationships" xmlns:p="http://schemas.openxmlformats.org/presentationml/2006/main">
  <p:tag name="TIMING" val="|9"/>
</p:tagLst>
</file>

<file path=ppt/tags/tag8.xml><?xml version="1.0" encoding="utf-8"?>
<p:tagLst xmlns:a="http://schemas.openxmlformats.org/drawingml/2006/main" xmlns:r="http://schemas.openxmlformats.org/officeDocument/2006/relationships" xmlns:p="http://schemas.openxmlformats.org/presentationml/2006/main">
  <p:tag name="TIMING" val="|4.9|77.9"/>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1587</TotalTime>
  <Words>1507</Words>
  <Application>Microsoft Office PowerPoint</Application>
  <PresentationFormat>Widescreen</PresentationFormat>
  <Paragraphs>200</Paragraphs>
  <Slides>27</Slides>
  <Notes>27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Arial</vt:lpstr>
      <vt:lpstr>Calibri</vt:lpstr>
      <vt:lpstr>Century Gothic</vt:lpstr>
      <vt:lpstr>Symbol</vt:lpstr>
      <vt:lpstr>Times New Roman</vt:lpstr>
      <vt:lpstr>Trebuchet MS</vt:lpstr>
      <vt:lpstr>Wingdings</vt:lpstr>
      <vt:lpstr>Wingdings 3</vt:lpstr>
      <vt:lpstr>Facet</vt:lpstr>
      <vt:lpstr>DCD/dyspraxia,  daily living difficulties and mood disorders</vt:lpstr>
      <vt:lpstr>PowerPoint Presentation</vt:lpstr>
      <vt:lpstr>Aims</vt:lpstr>
      <vt:lpstr>Objectives</vt:lpstr>
      <vt:lpstr>DCD/dyspraxia overview</vt:lpstr>
      <vt:lpstr>Dyspraxia Foundation</vt:lpstr>
      <vt:lpstr>DCD: facts and figures</vt:lpstr>
      <vt:lpstr>Associated conditions</vt:lpstr>
      <vt:lpstr>Brief history of diagnosis </vt:lpstr>
      <vt:lpstr>Developmental Coordination Disorder defined:</vt:lpstr>
      <vt:lpstr>PowerPoint Presentation</vt:lpstr>
      <vt:lpstr>Recognition of associated non-motor difficulties</vt:lpstr>
      <vt:lpstr>The correct terminology</vt:lpstr>
      <vt:lpstr>PowerPoint Presentation</vt:lpstr>
      <vt:lpstr>PowerPoint Presentation</vt:lpstr>
      <vt:lpstr> Anxiety: part and parcel of dyspraxic ‘wiring’</vt:lpstr>
      <vt:lpstr>PowerPoint Presentation</vt:lpstr>
      <vt:lpstr>Of particular importance to us as our students transition to employment</vt:lpstr>
      <vt:lpstr>PowerPoint Presentation</vt:lpstr>
      <vt:lpstr>Strengths of the dyspraxic mindset: thinking differently</vt:lpstr>
      <vt:lpstr>Daily challenges for students </vt:lpstr>
      <vt:lpstr>How we can help? Strategies for success</vt:lpstr>
      <vt:lpstr>Summary</vt:lpstr>
      <vt:lpstr>PowerPoint Presentation</vt:lpstr>
      <vt:lpstr>Links, books and organisations</vt:lpstr>
      <vt:lpstr>References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DCD/dyspraxia and mood disorders</dc:title>
  <dc:creator>Karuna Dasi</dc:creator>
  <cp:lastModifiedBy>Karuna Dasi</cp:lastModifiedBy>
  <cp:revision>220</cp:revision>
  <cp:lastPrinted>2019-03-12T14:14:44Z</cp:lastPrinted>
  <dcterms:created xsi:type="dcterms:W3CDTF">2018-11-23T14:00:11Z</dcterms:created>
  <dcterms:modified xsi:type="dcterms:W3CDTF">2019-03-13T08:27:43Z</dcterms:modified>
</cp:coreProperties>
</file>