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67" r:id="rId3"/>
    <p:sldId id="268" r:id="rId4"/>
    <p:sldId id="269" r:id="rId5"/>
    <p:sldId id="274" r:id="rId6"/>
    <p:sldId id="277" r:id="rId7"/>
    <p:sldId id="276" r:id="rId8"/>
    <p:sldId id="272" r:id="rId9"/>
    <p:sldId id="270" r:id="rId10"/>
    <p:sldId id="275" r:id="rId11"/>
    <p:sldId id="27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A49B5-A697-49F4-9313-1A90F30498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D87694-7771-41B2-8B7B-50747F58C0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9C681B-1FE2-484D-B86B-DEFCC3969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49A3A7-59DD-4B09-9954-0BF27F6D4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6CC2B-05C5-45C7-BDFB-95FF7184C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54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B4F84-684B-495A-8683-639DF4BD4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A2838-718D-41BC-B146-C9EEED48C9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3D86B-46BF-4EBA-B7FA-15A7A852F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3FADD1-0DD0-49B8-9C64-749379553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DD124-4842-4B74-A5D6-03C7D2E00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800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7FE76-3165-4DC4-9BAB-6E43EB86D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30984-C3EF-4B4C-AA5F-211690156C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3B21B-C549-411E-AC96-379E4B459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CF0B9-5797-40DC-ACCA-37D16D176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F1BB8-0238-44B7-9AC1-FF91186E0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150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EBA2D-DB90-471B-A937-093F590F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0DBE8-6F82-4CAF-9428-E5DCA68186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EF436-B8CC-45DD-9FA9-A1FB07D7BF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7DFE2A-CF79-4CF0-9ABD-7F4920228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6E94E-9C3B-4447-8556-D92EA73BB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3C6B5-9003-48B0-B167-E013E42E0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54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C0E09-311A-4FA5-A1C0-E66FE55BE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C4697B-E540-41A7-BD07-507BC18496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97F9DE-BF63-4377-BB43-1ED818889F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32453-8756-410F-A279-872E86794A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6EA51E-EDE3-4A7E-93AD-89FA5205BA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54E5E4-61A4-4F92-97F6-91826AB6F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47EAAE-32D0-45B9-AF76-697B386DD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DD12F4-0962-4C0E-B421-D5AA39FD1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201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34DBA-EF1E-4015-B528-416866E9D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42230D-8773-456C-BCB4-3A57F7DF9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6934E-8126-4EEA-9A82-5B55C3E1D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094A1-78FB-4775-939A-E444D9B98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61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2A47-7B16-422D-B16F-348C6E32F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85FD3A-749C-4D13-BC00-88A5F0B36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FEC19-48CB-471F-BC02-C97C5A4B0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694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BD783-893D-4917-8411-42948B5A1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2AA76-61D2-4F65-9423-FBCE2F2E1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8C90A5-6569-4290-BEA6-BDC8626EC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6877AE-91F7-40D2-BB1D-EE53CA439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8F8832-4E9C-4BDB-9552-5FD344F54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4A791E-7A89-4881-AAD8-3C7DB148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1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BC2F9-B3FE-42E1-BC7C-895A3482F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8E3D51-3467-41F4-9260-E598FD3D60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CFF536-28AE-43F0-86D3-1118979CA8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193334-4B82-4130-AE71-6111CD481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5A67E9-B8B0-40F2-A6C9-B1B3C6DE5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50DDF3-8A30-43B4-A190-1828A70F5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794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148B5-F36B-4E2D-858B-364FF79A5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EE174F-4B51-4956-801A-D8A0AB024E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30B8A-CD18-472C-99A1-E3633FC3D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0030F-43EB-4610-98CC-9CA61C671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15414-9BC1-4F07-A2F3-D1BB320CC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50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FF3CC6-A52C-4E33-BFDB-774FA07E8D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AA4DF-E23E-44E4-B9BB-DA680BAAB2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FB334-55F2-4B67-BA46-9A9B6823B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E314A-99C9-434B-BA5B-3B5D7197B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096E3-2598-4027-8342-10FA96A03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66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16DB2B-1B95-4ECA-BF3F-5191DA554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A8CB6-3FAB-415B-9389-2BB0284F5C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6344F-C616-439F-AAF4-0C6BB29F2D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329A0B-879B-4FFB-B87D-8621D8E1E81B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EFFA7-7B8B-4906-8674-113A4CD96F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69DD2-1BCB-444D-BDD9-A1B42965CE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5F5A6-190F-4543-BAF0-F7BA9A866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37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8.jpe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12" Type="http://schemas.openxmlformats.org/officeDocument/2006/relationships/image" Target="../media/image1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11" Type="http://schemas.openxmlformats.org/officeDocument/2006/relationships/image" Target="../media/image16.jpeg"/><Relationship Id="rId5" Type="http://schemas.openxmlformats.org/officeDocument/2006/relationships/image" Target="../media/image11.jpeg"/><Relationship Id="rId10" Type="http://schemas.openxmlformats.org/officeDocument/2006/relationships/image" Target="../media/image15.jpg"/><Relationship Id="rId4" Type="http://schemas.microsoft.com/office/2007/relationships/hdphoto" Target="../media/hdphoto1.wdp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image" Target="../media/image19.jpeg"/><Relationship Id="rId7" Type="http://schemas.openxmlformats.org/officeDocument/2006/relationships/image" Target="../media/image2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image" Target="../media/image25.jpg"/><Relationship Id="rId7" Type="http://schemas.openxmlformats.org/officeDocument/2006/relationships/image" Target="../media/image2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10" Type="http://schemas.openxmlformats.org/officeDocument/2006/relationships/image" Target="../media/image32.jpg"/><Relationship Id="rId4" Type="http://schemas.openxmlformats.org/officeDocument/2006/relationships/image" Target="../media/image26.jpg"/><Relationship Id="rId9" Type="http://schemas.openxmlformats.org/officeDocument/2006/relationships/image" Target="../media/image3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microsoft.com/office/2007/relationships/hdphoto" Target="../media/hdphoto4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microsoft.com/office/2007/relationships/hdphoto" Target="../media/hdphoto3.wdp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ipart.email/clipart/cartoon-parents-clipart-294704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brunelprimary.co.uk/Policies/Safeguarding" TargetMode="External"/><Relationship Id="rId5" Type="http://schemas.openxmlformats.org/officeDocument/2006/relationships/hyperlink" Target="http://cashmanevents.com/2018/08/dont-dress-like-tarzan/" TargetMode="External"/><Relationship Id="rId4" Type="http://schemas.openxmlformats.org/officeDocument/2006/relationships/hyperlink" Target="https://clipartlook.com/img-141089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99F944-0AA1-40FC-8661-7DD06DCB84A4}"/>
              </a:ext>
            </a:extLst>
          </p:cNvPr>
          <p:cNvSpPr/>
          <p:nvPr/>
        </p:nvSpPr>
        <p:spPr>
          <a:xfrm>
            <a:off x="885825" y="571499"/>
            <a:ext cx="10477500" cy="47230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Lisa Wilkinson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1602217</a:t>
            </a:r>
            <a:endParaRPr lang="en-GB" sz="24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4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5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ECGE6001P</a:t>
            </a:r>
            <a:endParaRPr lang="en-GB" sz="5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5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Skills for Life:</a:t>
            </a:r>
            <a:endParaRPr lang="en-GB" sz="5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5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Employability &amp; Future Pathways</a:t>
            </a:r>
            <a:endParaRPr lang="en-GB" sz="5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1FAE3325-3537-48A9-8BFC-64EA4802C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903" y="990600"/>
            <a:ext cx="1614487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469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905B24-E93E-4ECF-9BD5-9E9F6505245E}"/>
              </a:ext>
            </a:extLst>
          </p:cNvPr>
          <p:cNvSpPr txBox="1"/>
          <p:nvPr/>
        </p:nvSpPr>
        <p:spPr>
          <a:xfrm>
            <a:off x="3889122" y="338203"/>
            <a:ext cx="51494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 of </a:t>
            </a:r>
          </a:p>
          <a:p>
            <a:r>
              <a:rPr lang="en-GB" sz="9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</a:t>
            </a:r>
          </a:p>
        </p:txBody>
      </p:sp>
      <p:pic>
        <p:nvPicPr>
          <p:cNvPr id="4" name="Picture 3" descr="A drawing of a person&#10;&#10;Description automatically generated">
            <a:extLst>
              <a:ext uri="{FF2B5EF4-FFF2-40B4-BE49-F238E27FC236}">
                <a16:creationId xmlns:a16="http://schemas.microsoft.com/office/drawing/2014/main" id="{16381EFF-42D3-4468-85B2-05FDF26781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61" y="338203"/>
            <a:ext cx="3293727" cy="4646444"/>
          </a:xfrm>
          <a:prstGeom prst="rect">
            <a:avLst/>
          </a:prstGeom>
        </p:spPr>
      </p:pic>
      <p:pic>
        <p:nvPicPr>
          <p:cNvPr id="8" name="Picture 7" descr="A picture containing indoor, bed, laying, sitting&#10;&#10;Description automatically generated">
            <a:extLst>
              <a:ext uri="{FF2B5EF4-FFF2-40B4-BE49-F238E27FC236}">
                <a16:creationId xmlns:a16="http://schemas.microsoft.com/office/drawing/2014/main" id="{5F4999BF-3CC3-4C0F-B40C-0A4CA9209A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68385" y="2862979"/>
            <a:ext cx="4039644" cy="3029734"/>
          </a:xfrm>
          <a:prstGeom prst="rect">
            <a:avLst/>
          </a:prstGeom>
        </p:spPr>
      </p:pic>
      <p:pic>
        <p:nvPicPr>
          <p:cNvPr id="6" name="Picture 5" descr="A tattoo on his arm&#10;&#10;Description automatically generated">
            <a:extLst>
              <a:ext uri="{FF2B5EF4-FFF2-40B4-BE49-F238E27FC236}">
                <a16:creationId xmlns:a16="http://schemas.microsoft.com/office/drawing/2014/main" id="{6B7D3FD5-F7D1-4D08-B1AE-2FB24A6CC0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3390" y="338203"/>
            <a:ext cx="2965249" cy="4039643"/>
          </a:xfrm>
          <a:prstGeom prst="rect">
            <a:avLst/>
          </a:prstGeom>
        </p:spPr>
      </p:pic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72AC483E-2A6D-4F0A-927F-5EBBEE9EC4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289" y="4386724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EC989C-3B86-46BD-B290-C2DF4F15DAFA}"/>
              </a:ext>
            </a:extLst>
          </p:cNvPr>
          <p:cNvSpPr txBox="1"/>
          <p:nvPr/>
        </p:nvSpPr>
        <p:spPr>
          <a:xfrm>
            <a:off x="257161" y="5065439"/>
            <a:ext cx="56615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I am very passionate about Art and I like to use  creativity in every aspect of my teaching, across all subject areas.  Everyone has the capacity to be creative.  </a:t>
            </a:r>
          </a:p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I am deeply committed to support all students to find their natural creative ability.</a:t>
            </a:r>
          </a:p>
        </p:txBody>
      </p:sp>
    </p:spTree>
    <p:extLst>
      <p:ext uri="{BB962C8B-B14F-4D97-AF65-F5344CB8AC3E}">
        <p14:creationId xmlns:p14="http://schemas.microsoft.com/office/powerpoint/2010/main" val="285733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6647DB05-D196-4AED-AE5D-78CCCA8DC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289" y="4377846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4FD83A-E0B5-4C78-B804-05B8510728B7}"/>
              </a:ext>
            </a:extLst>
          </p:cNvPr>
          <p:cNvSpPr txBox="1"/>
          <p:nvPr/>
        </p:nvSpPr>
        <p:spPr>
          <a:xfrm>
            <a:off x="258741" y="119389"/>
            <a:ext cx="86304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Enthusiastic </a:t>
            </a: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Committed</a:t>
            </a:r>
          </a:p>
        </p:txBody>
      </p:sp>
      <p:pic>
        <p:nvPicPr>
          <p:cNvPr id="6" name="Picture 5" descr="A drawing of a person&#10;&#10;Description automatically generated">
            <a:extLst>
              <a:ext uri="{FF2B5EF4-FFF2-40B4-BE49-F238E27FC236}">
                <a16:creationId xmlns:a16="http://schemas.microsoft.com/office/drawing/2014/main" id="{E06C050A-00D4-4CBA-859D-7D18A7E20C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1773" y="188540"/>
            <a:ext cx="2750661" cy="40553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 descr="A tattoo on his head&#10;&#10;Description automatically generated">
            <a:extLst>
              <a:ext uri="{FF2B5EF4-FFF2-40B4-BE49-F238E27FC236}">
                <a16:creationId xmlns:a16="http://schemas.microsoft.com/office/drawing/2014/main" id="{A2200DAF-695E-4677-A7C5-ADC427A0AC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114456" y="4090126"/>
            <a:ext cx="2867025" cy="21502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 descr="A picture containing indoor, photo, sitting, table&#10;&#10;Description automatically generated">
            <a:extLst>
              <a:ext uri="{FF2B5EF4-FFF2-40B4-BE49-F238E27FC236}">
                <a16:creationId xmlns:a16="http://schemas.microsoft.com/office/drawing/2014/main" id="{645FEF78-FCE4-4DE8-AEEE-A1611573587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35" t="7220" r="23333" b="11603"/>
          <a:stretch/>
        </p:blipFill>
        <p:spPr>
          <a:xfrm rot="5400000">
            <a:off x="5187997" y="650438"/>
            <a:ext cx="4055299" cy="31315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 descr="A picture containing indoor, cat, white, photo&#10;&#10;Description automatically generated">
            <a:extLst>
              <a:ext uri="{FF2B5EF4-FFF2-40B4-BE49-F238E27FC236}">
                <a16:creationId xmlns:a16="http://schemas.microsoft.com/office/drawing/2014/main" id="{0F21483C-E9F1-4AAF-BF47-B438D6BDC2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89617" y="3868295"/>
            <a:ext cx="3120548" cy="23404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5" name="Picture 14" descr="A picture containing indoor, sitting, laying, cat&#10;&#10;Description automatically generated">
            <a:extLst>
              <a:ext uri="{FF2B5EF4-FFF2-40B4-BE49-F238E27FC236}">
                <a16:creationId xmlns:a16="http://schemas.microsoft.com/office/drawing/2014/main" id="{87FB8FAD-A9D6-46CD-9E44-B094506C0A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48172" y="3050385"/>
            <a:ext cx="4055300" cy="30414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11354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809BC512-D5D3-456C-96B8-D6AD5FB356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7514" y="5076824"/>
            <a:ext cx="1273932" cy="1924051"/>
          </a:xfrm>
          <a:prstGeom prst="rect">
            <a:avLst/>
          </a:prstGeom>
        </p:spPr>
      </p:pic>
      <p:pic>
        <p:nvPicPr>
          <p:cNvPr id="1032" name="Picture 8" descr="Black And White Camera Clipart | Free download on ClipArtMag">
            <a:extLst>
              <a:ext uri="{FF2B5EF4-FFF2-40B4-BE49-F238E27FC236}">
                <a16:creationId xmlns:a16="http://schemas.microsoft.com/office/drawing/2014/main" id="{B89FB1C4-165D-4105-9F56-8FFA4FE694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406" b="93069" l="4000" r="96000">
                        <a14:foregroundMark x1="58800" y1="23762" x2="58800" y2="23762"/>
                        <a14:foregroundMark x1="90800" y1="43564" x2="90800" y2="43564"/>
                        <a14:foregroundMark x1="62400" y1="13366" x2="62400" y2="13366"/>
                        <a14:foregroundMark x1="62400" y1="9406" x2="62400" y2="9406"/>
                        <a14:foregroundMark x1="37600" y1="14356" x2="37600" y2="14356"/>
                        <a14:foregroundMark x1="25200" y1="33663" x2="25200" y2="33663"/>
                        <a14:foregroundMark x1="22000" y1="39109" x2="22000" y2="39109"/>
                        <a14:foregroundMark x1="10400" y1="52970" x2="10400" y2="52970"/>
                        <a14:foregroundMark x1="4000" y1="66337" x2="4000" y2="66337"/>
                        <a14:foregroundMark x1="22400" y1="93564" x2="22400" y2="93564"/>
                        <a14:foregroundMark x1="19600" y1="69802" x2="19600" y2="69802"/>
                        <a14:foregroundMark x1="11200" y1="54455" x2="11200" y2="54455"/>
                        <a14:foregroundMark x1="96000" y1="45050" x2="96000" y2="45050"/>
                        <a14:foregroundMark x1="80400" y1="23762" x2="80400" y2="23762"/>
                        <a14:foregroundMark x1="69200" y1="58911" x2="69200" y2="58911"/>
                        <a14:foregroundMark x1="42000" y1="45050" x2="42000" y2="45050"/>
                        <a14:foregroundMark x1="25600" y1="70792" x2="25600" y2="70792"/>
                        <a14:foregroundMark x1="10000" y1="59901" x2="10000" y2="59901"/>
                        <a14:foregroundMark x1="7200" y1="59901" x2="7200" y2="59901"/>
                        <a14:foregroundMark x1="8400" y1="62871" x2="8400" y2="62871"/>
                        <a14:foregroundMark x1="42800" y1="44059" x2="42800" y2="44059"/>
                        <a14:foregroundMark x1="42800" y1="44059" x2="42800" y2="44059"/>
                        <a14:foregroundMark x1="94000" y1="47030" x2="94000" y2="47030"/>
                        <a14:foregroundMark x1="31200" y1="23267" x2="31200" y2="23267"/>
                        <a14:foregroundMark x1="36400" y1="22277" x2="36400" y2="22277"/>
                        <a14:foregroundMark x1="43600" y1="18317" x2="43600" y2="18317"/>
                        <a14:foregroundMark x1="82000" y1="37624" x2="82000" y2="37624"/>
                        <a14:backgroundMark x1="41600" y1="45050" x2="41600" y2="45050"/>
                        <a14:backgroundMark x1="44400" y1="43069" x2="44400" y2="43069"/>
                        <a14:backgroundMark x1="42400" y1="45545" x2="42400" y2="45545"/>
                        <a14:backgroundMark x1="20400" y1="68812" x2="20400" y2="68812"/>
                        <a14:backgroundMark x1="19600" y1="69802" x2="19600" y2="69802"/>
                        <a14:backgroundMark x1="26000" y1="70297" x2="26000" y2="70297"/>
                        <a14:backgroundMark x1="22000" y1="87624" x2="22000" y2="87624"/>
                        <a14:backgroundMark x1="8400" y1="71287" x2="8400" y2="71287"/>
                        <a14:backgroundMark x1="14000" y1="50495" x2="14000" y2="50495"/>
                        <a14:backgroundMark x1="10000" y1="55446" x2="10000" y2="55446"/>
                        <a14:backgroundMark x1="9600" y1="57426" x2="9600" y2="57426"/>
                        <a14:backgroundMark x1="9600" y1="57426" x2="9600" y2="57426"/>
                        <a14:backgroundMark x1="8000" y1="60891" x2="8000" y2="60891"/>
                        <a14:backgroundMark x1="8000" y1="63861" x2="8000" y2="63861"/>
                        <a14:backgroundMark x1="11200" y1="54455" x2="11200" y2="54455"/>
                        <a14:backgroundMark x1="24800" y1="71287" x2="24800" y2="71287"/>
                        <a14:backgroundMark x1="26000" y1="70297" x2="26000" y2="70297"/>
                        <a14:backgroundMark x1="24400" y1="37624" x2="24400" y2="37624"/>
                        <a14:backgroundMark x1="20000" y1="36634" x2="20000" y2="36634"/>
                        <a14:backgroundMark x1="25600" y1="31188" x2="25600" y2="31188"/>
                        <a14:backgroundMark x1="24800" y1="33168" x2="24800" y2="33168"/>
                        <a14:backgroundMark x1="24800" y1="33168" x2="24800" y2="33168"/>
                        <a14:backgroundMark x1="26000" y1="34158" x2="26000" y2="34158"/>
                        <a14:backgroundMark x1="22800" y1="38614" x2="22800" y2="38614"/>
                        <a14:backgroundMark x1="22800" y1="38614" x2="22800" y2="38614"/>
                        <a14:backgroundMark x1="22400" y1="39604" x2="22400" y2="39604"/>
                        <a14:backgroundMark x1="32000" y1="19307" x2="32000" y2="19307"/>
                        <a14:backgroundMark x1="32000" y1="19307" x2="32000" y2="19307"/>
                        <a14:backgroundMark x1="60000" y1="8911" x2="60000" y2="8911"/>
                        <a14:backgroundMark x1="64000" y1="10891" x2="64000" y2="10891"/>
                        <a14:backgroundMark x1="56400" y1="23762" x2="56400" y2="23762"/>
                        <a14:backgroundMark x1="60800" y1="24257" x2="60800" y2="24257"/>
                        <a14:backgroundMark x1="84400" y1="19307" x2="84400" y2="19307"/>
                        <a14:backgroundMark x1="74400" y1="23762" x2="74400" y2="23762"/>
                        <a14:backgroundMark x1="80400" y1="20792" x2="80400" y2="20792"/>
                        <a14:backgroundMark x1="93600" y1="49505" x2="93600" y2="49505"/>
                        <a14:backgroundMark x1="93600" y1="44059" x2="93600" y2="44059"/>
                        <a14:backgroundMark x1="71200" y1="54950" x2="71200" y2="54950"/>
                        <a14:backgroundMark x1="47200" y1="53960" x2="47200" y2="53960"/>
                        <a14:backgroundMark x1="48000" y1="56931" x2="48000" y2="56931"/>
                        <a14:backgroundMark x1="48800" y1="58416" x2="48800" y2="58416"/>
                        <a14:backgroundMark x1="49200" y1="60891" x2="49200" y2="60891"/>
                        <a14:backgroundMark x1="47200" y1="64851" x2="47200" y2="64851"/>
                        <a14:backgroundMark x1="6400" y1="62871" x2="6400" y2="62871"/>
                        <a14:backgroundMark x1="14000" y1="87624" x2="14000" y2="876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6120" y="118794"/>
            <a:ext cx="23812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picture containing outdoor, water, beach, rock&#10;&#10;Description automatically generated">
            <a:extLst>
              <a:ext uri="{FF2B5EF4-FFF2-40B4-BE49-F238E27FC236}">
                <a16:creationId xmlns:a16="http://schemas.microsoft.com/office/drawing/2014/main" id="{F3AC6203-D049-4B25-9A14-3BE9590F37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509" y="2734906"/>
            <a:ext cx="2525780" cy="3367707"/>
          </a:xfrm>
          <a:prstGeom prst="rect">
            <a:avLst/>
          </a:prstGeom>
        </p:spPr>
      </p:pic>
      <p:pic>
        <p:nvPicPr>
          <p:cNvPr id="12" name="Picture 11" descr="A sunset over a beach next to the ocean&#10;&#10;Description automatically generated">
            <a:extLst>
              <a:ext uri="{FF2B5EF4-FFF2-40B4-BE49-F238E27FC236}">
                <a16:creationId xmlns:a16="http://schemas.microsoft.com/office/drawing/2014/main" id="{25E06000-9A33-45A5-AA0E-9F2F7F16ED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3514" y="3428999"/>
            <a:ext cx="2402564" cy="3271511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D98B699-D2DB-4C24-814D-27C0AFD31A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579" b="92842" l="1758" r="93750">
                        <a14:foregroundMark x1="16016" y1="7789" x2="17969" y2="9474"/>
                        <a14:foregroundMark x1="1758" y1="32842" x2="10547" y2="32842"/>
                        <a14:foregroundMark x1="93750" y1="79158" x2="89453" y2="76421"/>
                        <a14:foregroundMark x1="79883" y1="92842" x2="77539" y2="896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840" y="0"/>
            <a:ext cx="3013424" cy="2734906"/>
          </a:xfrm>
          <a:prstGeom prst="rect">
            <a:avLst/>
          </a:prstGeom>
        </p:spPr>
      </p:pic>
      <p:pic>
        <p:nvPicPr>
          <p:cNvPr id="16" name="Picture 15" descr="A picture containing food, cutting, board, covered&#10;&#10;Description automatically generated">
            <a:extLst>
              <a:ext uri="{FF2B5EF4-FFF2-40B4-BE49-F238E27FC236}">
                <a16:creationId xmlns:a16="http://schemas.microsoft.com/office/drawing/2014/main" id="{5D0D36A2-487C-4DC9-BEBD-D749D3ED57A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5295" y="1752878"/>
            <a:ext cx="2381250" cy="1785938"/>
          </a:xfrm>
          <a:prstGeom prst="rect">
            <a:avLst/>
          </a:prstGeom>
        </p:spPr>
      </p:pic>
      <p:pic>
        <p:nvPicPr>
          <p:cNvPr id="22" name="Picture 21" descr="A painting of a vase with flowers in it&#10;&#10;Description automatically generated">
            <a:extLst>
              <a:ext uri="{FF2B5EF4-FFF2-40B4-BE49-F238E27FC236}">
                <a16:creationId xmlns:a16="http://schemas.microsoft.com/office/drawing/2014/main" id="{C75C3033-E8D5-421D-988B-FD38F0DF833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94254" y="3992409"/>
            <a:ext cx="1968466" cy="2708101"/>
          </a:xfrm>
          <a:prstGeom prst="rect">
            <a:avLst/>
          </a:prstGeom>
        </p:spPr>
      </p:pic>
      <p:pic>
        <p:nvPicPr>
          <p:cNvPr id="18" name="Picture 17" descr="A close up of some leaves&#10;&#10;Description automatically generated">
            <a:extLst>
              <a:ext uri="{FF2B5EF4-FFF2-40B4-BE49-F238E27FC236}">
                <a16:creationId xmlns:a16="http://schemas.microsoft.com/office/drawing/2014/main" id="{7610CE3A-7E4F-4204-9A98-030C85B7F11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3474" y="2269777"/>
            <a:ext cx="2066542" cy="2755389"/>
          </a:xfrm>
          <a:prstGeom prst="rect">
            <a:avLst/>
          </a:prstGeom>
        </p:spPr>
      </p:pic>
      <p:pic>
        <p:nvPicPr>
          <p:cNvPr id="20" name="Picture 19" descr="A painting on the wall&#10;&#10;Description automatically generated">
            <a:extLst>
              <a:ext uri="{FF2B5EF4-FFF2-40B4-BE49-F238E27FC236}">
                <a16:creationId xmlns:a16="http://schemas.microsoft.com/office/drawing/2014/main" id="{643C1B6C-9FFC-475D-8316-B8CEBF9CEAF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01" y="4233045"/>
            <a:ext cx="3013424" cy="2467465"/>
          </a:xfrm>
          <a:prstGeom prst="rect">
            <a:avLst/>
          </a:prstGeom>
        </p:spPr>
      </p:pic>
      <p:pic>
        <p:nvPicPr>
          <p:cNvPr id="24" name="Picture 23" descr="A picture containing sitting, table&#10;&#10;Description automatically generated">
            <a:extLst>
              <a:ext uri="{FF2B5EF4-FFF2-40B4-BE49-F238E27FC236}">
                <a16:creationId xmlns:a16="http://schemas.microsoft.com/office/drawing/2014/main" id="{E8E35757-945B-4DF2-8A31-66DA63862BB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00" y="2353686"/>
            <a:ext cx="1654119" cy="20478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D0A992-F7CC-413E-B3EB-5E7DA58EFA34}"/>
              </a:ext>
            </a:extLst>
          </p:cNvPr>
          <p:cNvSpPr txBox="1"/>
          <p:nvPr/>
        </p:nvSpPr>
        <p:spPr>
          <a:xfrm>
            <a:off x="1748619" y="157490"/>
            <a:ext cx="8630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Fine Art &amp; Photography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003979-5EBC-4F2A-9917-0764F8ABAA73}"/>
              </a:ext>
            </a:extLst>
          </p:cNvPr>
          <p:cNvSpPr txBox="1"/>
          <p:nvPr/>
        </p:nvSpPr>
        <p:spPr>
          <a:xfrm>
            <a:off x="2956264" y="1213679"/>
            <a:ext cx="36842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I am able to work across all age ranges in KS3 &amp; KS4, supporting GCSE and A Level studies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B6C455-383A-4FF5-81FB-05E55E812A37}"/>
              </a:ext>
            </a:extLst>
          </p:cNvPr>
          <p:cNvSpPr txBox="1"/>
          <p:nvPr/>
        </p:nvSpPr>
        <p:spPr>
          <a:xfrm>
            <a:off x="1970843" y="2667881"/>
            <a:ext cx="35620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With a wealth of experience using a variety of medium, promoting various styles across all aspects of fine art and photography.</a:t>
            </a:r>
          </a:p>
        </p:txBody>
      </p:sp>
    </p:spTree>
    <p:extLst>
      <p:ext uri="{BB962C8B-B14F-4D97-AF65-F5344CB8AC3E}">
        <p14:creationId xmlns:p14="http://schemas.microsoft.com/office/powerpoint/2010/main" val="245245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64449273-C393-4BE1-9E86-6D606C21E2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65" y="4419600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985F14-5BA0-4597-904E-057FA57EEDB6}"/>
              </a:ext>
            </a:extLst>
          </p:cNvPr>
          <p:cNvSpPr txBox="1"/>
          <p:nvPr/>
        </p:nvSpPr>
        <p:spPr>
          <a:xfrm>
            <a:off x="112735" y="100208"/>
            <a:ext cx="86304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Exciting and Interesting  Learning Opportunities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AF2E27-9DAA-4FE2-A5CE-F0B3AED07545}"/>
              </a:ext>
            </a:extLst>
          </p:cNvPr>
          <p:cNvSpPr txBox="1"/>
          <p:nvPr/>
        </p:nvSpPr>
        <p:spPr>
          <a:xfrm>
            <a:off x="8017832" y="4288147"/>
            <a:ext cx="42642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always have high expectations of my students and deliver high standards </a:t>
            </a:r>
          </a:p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achievement</a:t>
            </a:r>
          </a:p>
        </p:txBody>
      </p:sp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D2EDD298-441F-46F4-B240-F041B47275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648208" y="680192"/>
            <a:ext cx="3839249" cy="2879438"/>
          </a:xfrm>
          <a:prstGeom prst="rect">
            <a:avLst/>
          </a:prstGeom>
        </p:spPr>
      </p:pic>
      <p:pic>
        <p:nvPicPr>
          <p:cNvPr id="10" name="Picture 9" descr="A group of broccoli on a table&#10;&#10;Description automatically generated">
            <a:extLst>
              <a:ext uri="{FF2B5EF4-FFF2-40B4-BE49-F238E27FC236}">
                <a16:creationId xmlns:a16="http://schemas.microsoft.com/office/drawing/2014/main" id="{0DDEBDD2-6D37-4D64-B538-140CB608D1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67919" y="2287627"/>
            <a:ext cx="2910225" cy="2182669"/>
          </a:xfrm>
          <a:prstGeom prst="rect">
            <a:avLst/>
          </a:prstGeom>
        </p:spPr>
      </p:pic>
      <p:pic>
        <p:nvPicPr>
          <p:cNvPr id="12" name="Picture 11" descr="A close up of food&#10;&#10;Description automatically generated">
            <a:extLst>
              <a:ext uri="{FF2B5EF4-FFF2-40B4-BE49-F238E27FC236}">
                <a16:creationId xmlns:a16="http://schemas.microsoft.com/office/drawing/2014/main" id="{2A5A2B03-8A11-41D9-A851-B3A2974EE5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02038" y="2154546"/>
            <a:ext cx="2438401" cy="1828801"/>
          </a:xfrm>
          <a:prstGeom prst="rect">
            <a:avLst/>
          </a:prstGeom>
        </p:spPr>
      </p:pic>
      <p:pic>
        <p:nvPicPr>
          <p:cNvPr id="14" name="Picture 13" descr="A bowl of salad&#10;&#10;Description automatically generated">
            <a:extLst>
              <a:ext uri="{FF2B5EF4-FFF2-40B4-BE49-F238E27FC236}">
                <a16:creationId xmlns:a16="http://schemas.microsoft.com/office/drawing/2014/main" id="{60BC7C75-F75A-40F1-B181-21FD0A5E05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05625" y="2373864"/>
            <a:ext cx="2438400" cy="1828800"/>
          </a:xfrm>
          <a:prstGeom prst="rect">
            <a:avLst/>
          </a:prstGeom>
        </p:spPr>
      </p:pic>
      <p:pic>
        <p:nvPicPr>
          <p:cNvPr id="16" name="Picture 15" descr="A picture containing indoor, table, red, sitting&#10;&#10;Description automatically generated">
            <a:extLst>
              <a:ext uri="{FF2B5EF4-FFF2-40B4-BE49-F238E27FC236}">
                <a16:creationId xmlns:a16="http://schemas.microsoft.com/office/drawing/2014/main" id="{3FEC5E34-198B-4B3F-8E9D-8DC0F61DB56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1" t="11324" r="3515" b="21826"/>
          <a:stretch/>
        </p:blipFill>
        <p:spPr>
          <a:xfrm>
            <a:off x="2123189" y="4636869"/>
            <a:ext cx="3713526" cy="2003861"/>
          </a:xfrm>
          <a:prstGeom prst="rect">
            <a:avLst/>
          </a:prstGeom>
        </p:spPr>
      </p:pic>
      <p:pic>
        <p:nvPicPr>
          <p:cNvPr id="18" name="Picture 17" descr="A picture containing yellow, small, table, sitting&#10;&#10;Description automatically generated">
            <a:extLst>
              <a:ext uri="{FF2B5EF4-FFF2-40B4-BE49-F238E27FC236}">
                <a16:creationId xmlns:a16="http://schemas.microsoft.com/office/drawing/2014/main" id="{187BB093-CBFD-4496-BDB9-60391EF2E84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63" t="3161" r="32966" b="7707"/>
          <a:stretch/>
        </p:blipFill>
        <p:spPr>
          <a:xfrm rot="5400000">
            <a:off x="424086" y="2120073"/>
            <a:ext cx="1851347" cy="23363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6C54A3-C2A1-4AB9-BB88-7B8A067BEDBB}"/>
              </a:ext>
            </a:extLst>
          </p:cNvPr>
          <p:cNvSpPr txBox="1"/>
          <p:nvPr/>
        </p:nvSpPr>
        <p:spPr>
          <a:xfrm>
            <a:off x="6012873" y="4931058"/>
            <a:ext cx="182880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I have extensive experience of sculpture, Pottery and even Food Art!</a:t>
            </a:r>
          </a:p>
        </p:txBody>
      </p:sp>
    </p:spTree>
    <p:extLst>
      <p:ext uri="{BB962C8B-B14F-4D97-AF65-F5344CB8AC3E}">
        <p14:creationId xmlns:p14="http://schemas.microsoft.com/office/powerpoint/2010/main" val="459866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2B026862-3D1E-4670-95FA-8A72DE923B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6991" y="3904818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BECB31-6FBE-4471-BE7E-D7B535854A8D}"/>
              </a:ext>
            </a:extLst>
          </p:cNvPr>
          <p:cNvSpPr txBox="1"/>
          <p:nvPr/>
        </p:nvSpPr>
        <p:spPr>
          <a:xfrm>
            <a:off x="250522" y="41754"/>
            <a:ext cx="99581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All-inclusive Learning </a:t>
            </a: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opportunities for ALN</a:t>
            </a:r>
          </a:p>
        </p:txBody>
      </p:sp>
      <p:pic>
        <p:nvPicPr>
          <p:cNvPr id="7" name="Picture 6" descr="A picture containing indoor, table, sitting, food&#10;&#10;Description automatically generated">
            <a:extLst>
              <a:ext uri="{FF2B5EF4-FFF2-40B4-BE49-F238E27FC236}">
                <a16:creationId xmlns:a16="http://schemas.microsoft.com/office/drawing/2014/main" id="{B50454F9-F0C2-4B8E-B8E4-94C84E0C02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46803" y="2177385"/>
            <a:ext cx="2716406" cy="2037305"/>
          </a:xfrm>
          <a:prstGeom prst="rect">
            <a:avLst/>
          </a:prstGeom>
        </p:spPr>
      </p:pic>
      <p:pic>
        <p:nvPicPr>
          <p:cNvPr id="11" name="Picture 10" descr="A picture containing indoor, table, sitting, small&#10;&#10;Description automatically generated">
            <a:extLst>
              <a:ext uri="{FF2B5EF4-FFF2-40B4-BE49-F238E27FC236}">
                <a16:creationId xmlns:a16="http://schemas.microsoft.com/office/drawing/2014/main" id="{2FC63CCE-80EA-4EC1-B1A3-A139706229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66190" y="4242283"/>
            <a:ext cx="2716408" cy="2037306"/>
          </a:xfrm>
          <a:prstGeom prst="rect">
            <a:avLst/>
          </a:prstGeom>
        </p:spPr>
      </p:pic>
      <p:pic>
        <p:nvPicPr>
          <p:cNvPr id="13" name="Picture 12" descr="A picture containing indoor, table, sitting, food&#10;&#10;Description automatically generated">
            <a:extLst>
              <a:ext uri="{FF2B5EF4-FFF2-40B4-BE49-F238E27FC236}">
                <a16:creationId xmlns:a16="http://schemas.microsoft.com/office/drawing/2014/main" id="{8FF7FAD8-379A-4606-9905-F985260C74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870334" y="4105365"/>
            <a:ext cx="2716408" cy="2037306"/>
          </a:xfrm>
          <a:prstGeom prst="rect">
            <a:avLst/>
          </a:prstGeom>
        </p:spPr>
      </p:pic>
      <p:pic>
        <p:nvPicPr>
          <p:cNvPr id="15" name="Picture 14" descr="A picture containing indoor, cake, table, piece&#10;&#10;Description automatically generated">
            <a:extLst>
              <a:ext uri="{FF2B5EF4-FFF2-40B4-BE49-F238E27FC236}">
                <a16:creationId xmlns:a16="http://schemas.microsoft.com/office/drawing/2014/main" id="{4A918064-6EBE-4677-A0B9-8106E3EA05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45252" y="682308"/>
            <a:ext cx="3081401" cy="2311051"/>
          </a:xfrm>
          <a:prstGeom prst="rect">
            <a:avLst/>
          </a:prstGeom>
        </p:spPr>
      </p:pic>
      <p:pic>
        <p:nvPicPr>
          <p:cNvPr id="17" name="Picture 16" descr="A picture containing indoor, small, sitting, table&#10;&#10;Description automatically generated">
            <a:extLst>
              <a:ext uri="{FF2B5EF4-FFF2-40B4-BE49-F238E27FC236}">
                <a16:creationId xmlns:a16="http://schemas.microsoft.com/office/drawing/2014/main" id="{C1485B7D-193D-43DD-B5E0-1DBA2AEA83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46574" y="4426699"/>
            <a:ext cx="2382382" cy="1786787"/>
          </a:xfrm>
          <a:prstGeom prst="rect">
            <a:avLst/>
          </a:prstGeom>
        </p:spPr>
      </p:pic>
      <p:pic>
        <p:nvPicPr>
          <p:cNvPr id="19" name="Picture 18" descr="A picture containing indoor, doughnut, table, donut&#10;&#10;Description automatically generated">
            <a:extLst>
              <a:ext uri="{FF2B5EF4-FFF2-40B4-BE49-F238E27FC236}">
                <a16:creationId xmlns:a16="http://schemas.microsoft.com/office/drawing/2014/main" id="{9F89C10A-3A85-4893-830D-4BA9BFEC3D0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45151" y="2207107"/>
            <a:ext cx="2361157" cy="1770868"/>
          </a:xfrm>
          <a:prstGeom prst="rect">
            <a:avLst/>
          </a:prstGeom>
        </p:spPr>
      </p:pic>
      <p:pic>
        <p:nvPicPr>
          <p:cNvPr id="21" name="Picture 20" descr="A picture containing indoor, items, table, sitting&#10;&#10;Description automatically generated">
            <a:extLst>
              <a:ext uri="{FF2B5EF4-FFF2-40B4-BE49-F238E27FC236}">
                <a16:creationId xmlns:a16="http://schemas.microsoft.com/office/drawing/2014/main" id="{D76BEDF8-05DA-4E92-98E7-03020BA7368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94104" y="2212043"/>
            <a:ext cx="2400656" cy="1800492"/>
          </a:xfrm>
          <a:prstGeom prst="rect">
            <a:avLst/>
          </a:prstGeom>
        </p:spPr>
      </p:pic>
      <p:pic>
        <p:nvPicPr>
          <p:cNvPr id="23" name="Picture 22" descr="A piece of cake&#10;&#10;Description automatically generated">
            <a:extLst>
              <a:ext uri="{FF2B5EF4-FFF2-40B4-BE49-F238E27FC236}">
                <a16:creationId xmlns:a16="http://schemas.microsoft.com/office/drawing/2014/main" id="{97688AB8-36F5-4BF4-AD79-48ACFD794D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73332" y="4569174"/>
            <a:ext cx="2198664" cy="1648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515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FA5EA158-5295-4AD7-974F-4CD057CAC8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6295" y="-12792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014644-2A8C-4001-9567-48882D691115}"/>
              </a:ext>
            </a:extLst>
          </p:cNvPr>
          <p:cNvSpPr txBox="1"/>
          <p:nvPr/>
        </p:nvSpPr>
        <p:spPr>
          <a:xfrm>
            <a:off x="1780783" y="41754"/>
            <a:ext cx="8630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Relationships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9EAD9C-3FCB-48AD-9F20-B287AAADF2BF}"/>
              </a:ext>
            </a:extLst>
          </p:cNvPr>
          <p:cNvSpPr txBox="1"/>
          <p:nvPr/>
        </p:nvSpPr>
        <p:spPr>
          <a:xfrm>
            <a:off x="6304433" y="1625059"/>
            <a:ext cx="32567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</a:p>
        </p:txBody>
      </p:sp>
      <p:pic>
        <p:nvPicPr>
          <p:cNvPr id="9" name="Picture 8" descr="A picture containing indoor, table, child, small&#10;&#10;Description automatically generated">
            <a:extLst>
              <a:ext uri="{FF2B5EF4-FFF2-40B4-BE49-F238E27FC236}">
                <a16:creationId xmlns:a16="http://schemas.microsoft.com/office/drawing/2014/main" id="{D3478F85-DE6F-449F-891A-4BEE01371A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8" y="1039721"/>
            <a:ext cx="3419130" cy="2771775"/>
          </a:xfrm>
          <a:prstGeom prst="ellipse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A4AA65-B3EB-4D57-BA09-71F36754A095}"/>
              </a:ext>
            </a:extLst>
          </p:cNvPr>
          <p:cNvSpPr txBox="1"/>
          <p:nvPr/>
        </p:nvSpPr>
        <p:spPr>
          <a:xfrm>
            <a:off x="1181449" y="2021112"/>
            <a:ext cx="2158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Staff</a:t>
            </a:r>
          </a:p>
        </p:txBody>
      </p:sp>
      <p:pic>
        <p:nvPicPr>
          <p:cNvPr id="11" name="Picture 10" descr="A picture containing drawing&#10;&#10;Description automatically generated">
            <a:extLst>
              <a:ext uri="{FF2B5EF4-FFF2-40B4-BE49-F238E27FC236}">
                <a16:creationId xmlns:a16="http://schemas.microsoft.com/office/drawing/2014/main" id="{D0F15151-1324-49CD-819E-6CF7DC28348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319" b="90522" l="824" r="94918">
                        <a14:foregroundMark x1="7692" y1="35989" x2="7692" y2="35989"/>
                        <a14:foregroundMark x1="29808" y1="45742" x2="29808" y2="45742"/>
                        <a14:foregroundMark x1="29808" y1="44231" x2="29808" y2="44231"/>
                        <a14:foregroundMark x1="26236" y1="45055" x2="26236" y2="45055"/>
                        <a14:foregroundMark x1="69505" y1="57005" x2="69505" y2="57005"/>
                        <a14:foregroundMark x1="41346" y1="70879" x2="41346" y2="70879"/>
                        <a14:foregroundMark x1="27060" y1="42995" x2="27060" y2="42995"/>
                        <a14:foregroundMark x1="13874" y1="61538" x2="13874" y2="61538"/>
                        <a14:foregroundMark x1="8516" y1="63736" x2="8516" y2="63736"/>
                        <a14:foregroundMark x1="7418" y1="66758" x2="7418" y2="66758"/>
                        <a14:foregroundMark x1="4945" y1="70604" x2="4945" y2="70604"/>
                        <a14:foregroundMark x1="3846" y1="78297" x2="3846" y2="78297"/>
                        <a14:foregroundMark x1="13599" y1="80220" x2="13599" y2="80220"/>
                        <a14:foregroundMark x1="13462" y1="86401" x2="13462" y2="86401"/>
                        <a14:foregroundMark x1="27060" y1="68269" x2="27060" y2="68269"/>
                        <a14:foregroundMark x1="93132" y1="59890" x2="93132" y2="59890"/>
                        <a14:foregroundMark x1="93819" y1="88187" x2="93819" y2="88187"/>
                        <a14:foregroundMark x1="94918" y1="57830" x2="94918" y2="57830"/>
                        <a14:foregroundMark x1="94918" y1="57830" x2="94918" y2="57830"/>
                        <a14:foregroundMark x1="32005" y1="8379" x2="32005" y2="8379"/>
                        <a14:foregroundMark x1="26923" y1="7418" x2="26923" y2="7418"/>
                        <a14:foregroundMark x1="58242" y1="75275" x2="58242" y2="75275"/>
                        <a14:foregroundMark x1="67445" y1="73901" x2="67445" y2="73901"/>
                        <a14:foregroundMark x1="36538" y1="65659" x2="36538" y2="65659"/>
                        <a14:foregroundMark x1="68956" y1="55082" x2="68956" y2="55082"/>
                        <a14:foregroundMark x1="36126" y1="70742" x2="36126" y2="70742"/>
                        <a14:foregroundMark x1="36126" y1="70742" x2="36126" y2="70742"/>
                        <a14:foregroundMark x1="36126" y1="70742" x2="36126" y2="70742"/>
                        <a14:foregroundMark x1="16209" y1="69093" x2="16209" y2="69093"/>
                        <a14:foregroundMark x1="31868" y1="6593" x2="31868" y2="6593"/>
                        <a14:foregroundMark x1="52473" y1="87912" x2="52473" y2="87912"/>
                        <a14:foregroundMark x1="34615" y1="90659" x2="34615" y2="90659"/>
                        <a14:foregroundMark x1="5357" y1="88462" x2="5357" y2="88462"/>
                        <a14:foregroundMark x1="824" y1="83379" x2="824" y2="83379"/>
                        <a14:foregroundMark x1="43819" y1="64835" x2="43819" y2="64835"/>
                        <a14:foregroundMark x1="32555" y1="66071" x2="32555" y2="66071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30907" y2="67995"/>
                        <a14:foregroundMark x1="30907" y1="67995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23626" y1="70192" x2="23626" y2="70192"/>
                        <a14:foregroundMark x1="84066" y1="41071" x2="84066" y2="410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78" t="4853" r="544" b="31969"/>
          <a:stretch/>
        </p:blipFill>
        <p:spPr>
          <a:xfrm>
            <a:off x="280812" y="3933825"/>
            <a:ext cx="4168851" cy="26936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0EE3CE-9D68-4955-9CC5-A22F6F95F37A}"/>
              </a:ext>
            </a:extLst>
          </p:cNvPr>
          <p:cNvSpPr txBox="1"/>
          <p:nvPr/>
        </p:nvSpPr>
        <p:spPr>
          <a:xfrm>
            <a:off x="2008104" y="4146556"/>
            <a:ext cx="18935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Parents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BD8F08-9842-4846-BB1C-1DC6E26A69A9}"/>
              </a:ext>
            </a:extLst>
          </p:cNvPr>
          <p:cNvSpPr/>
          <p:nvPr/>
        </p:nvSpPr>
        <p:spPr>
          <a:xfrm>
            <a:off x="1196328" y="3496968"/>
            <a:ext cx="116891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clipartlook.com. (n.d.)</a:t>
            </a:r>
            <a:endParaRPr lang="en-GB" sz="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7D16098-8C1A-4DC2-905F-91250DCAFF2B}"/>
              </a:ext>
            </a:extLst>
          </p:cNvPr>
          <p:cNvSpPr/>
          <p:nvPr/>
        </p:nvSpPr>
        <p:spPr>
          <a:xfrm>
            <a:off x="509776" y="6412080"/>
            <a:ext cx="100219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clipart.email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(n.d.)</a:t>
            </a:r>
            <a:endParaRPr lang="en-GB" sz="800" dirty="0"/>
          </a:p>
        </p:txBody>
      </p:sp>
      <p:pic>
        <p:nvPicPr>
          <p:cNvPr id="15" name="Picture 14" descr="A picture containing drawing, game&#10;&#10;Description automatically generated">
            <a:extLst>
              <a:ext uri="{FF2B5EF4-FFF2-40B4-BE49-F238E27FC236}">
                <a16:creationId xmlns:a16="http://schemas.microsoft.com/office/drawing/2014/main" id="{260CCA60-9C6C-4D87-BC39-CC5EE1BDBC0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7875" r="91750">
                        <a14:foregroundMark x1="7875" y1="52333" x2="7875" y2="52333"/>
                        <a14:foregroundMark x1="8500" y1="69000" x2="8500" y2="69000"/>
                        <a14:foregroundMark x1="33875" y1="39167" x2="33875" y2="39167"/>
                        <a14:foregroundMark x1="32000" y1="38833" x2="32000" y2="38833"/>
                        <a14:foregroundMark x1="34875" y1="47167" x2="34875" y2="47167"/>
                        <a14:foregroundMark x1="36500" y1="42833" x2="36500" y2="42833"/>
                        <a14:foregroundMark x1="34375" y1="42500" x2="34375" y2="42500"/>
                        <a14:foregroundMark x1="34250" y1="54333" x2="34250" y2="54333"/>
                        <a14:foregroundMark x1="29375" y1="59500" x2="29375" y2="59500"/>
                        <a14:foregroundMark x1="32375" y1="80000" x2="32375" y2="80000"/>
                        <a14:foregroundMark x1="29125" y1="47333" x2="29125" y2="47333"/>
                        <a14:foregroundMark x1="32000" y1="47833" x2="32000" y2="47833"/>
                        <a14:foregroundMark x1="35750" y1="44167" x2="35750" y2="44167"/>
                        <a14:foregroundMark x1="50750" y1="37333" x2="50750" y2="37333"/>
                        <a14:foregroundMark x1="50250" y1="44667" x2="50250" y2="44667"/>
                        <a14:foregroundMark x1="70125" y1="46000" x2="70125" y2="46000"/>
                        <a14:foregroundMark x1="62125" y1="33500" x2="62125" y2="33500"/>
                        <a14:foregroundMark x1="59375" y1="32500" x2="59375" y2="32500"/>
                        <a14:foregroundMark x1="58625" y1="35000" x2="58625" y2="35000"/>
                        <a14:foregroundMark x1="83375" y1="54333" x2="83375" y2="54333"/>
                        <a14:foregroundMark x1="85250" y1="43833" x2="85250" y2="43833"/>
                        <a14:foregroundMark x1="90875" y1="44000" x2="90875" y2="44000"/>
                        <a14:foregroundMark x1="91750" y1="36333" x2="91750" y2="36333"/>
                        <a14:foregroundMark x1="79375" y1="25167" x2="79375" y2="25167"/>
                        <a14:foregroundMark x1="51375" y1="60000" x2="51375" y2="60000"/>
                        <a14:foregroundMark x1="34875" y1="61333" x2="34875" y2="61333"/>
                        <a14:foregroundMark x1="40625" y1="34000" x2="40625" y2="34000"/>
                        <a14:foregroundMark x1="78625" y1="15000" x2="78625" y2="15000"/>
                        <a14:backgroundMark x1="38625" y1="32833" x2="38625" y2="32833"/>
                        <a14:backgroundMark x1="74750" y1="52167" x2="74750" y2="52167"/>
                        <a14:backgroundMark x1="82375" y1="28000" x2="82375" y2="28000"/>
                        <a14:backgroundMark x1="63625" y1="41167" x2="63625" y2="41167"/>
                        <a14:backgroundMark x1="73375" y1="43000" x2="73375" y2="43000"/>
                        <a14:backgroundMark x1="18500" y1="62833" x2="18500" y2="62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084" b="180"/>
          <a:stretch/>
        </p:blipFill>
        <p:spPr>
          <a:xfrm>
            <a:off x="3529251" y="1452052"/>
            <a:ext cx="8426176" cy="57973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E7DCF35-3D38-4BD7-942C-D5CBB219246F}"/>
              </a:ext>
            </a:extLst>
          </p:cNvPr>
          <p:cNvSpPr/>
          <p:nvPr/>
        </p:nvSpPr>
        <p:spPr>
          <a:xfrm>
            <a:off x="9382281" y="6335136"/>
            <a:ext cx="113685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/>
              <a:t>dreamstime.com (n.d.)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195511-83AF-489B-A198-451B0D4797DD}"/>
              </a:ext>
            </a:extLst>
          </p:cNvPr>
          <p:cNvSpPr txBox="1"/>
          <p:nvPr/>
        </p:nvSpPr>
        <p:spPr>
          <a:xfrm>
            <a:off x="3238390" y="852845"/>
            <a:ext cx="65073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It is essential to maintain good and positive relationships with students, staff and parents.  I have excellent communication skills and would ensure an open-door policy for all.</a:t>
            </a:r>
          </a:p>
        </p:txBody>
      </p:sp>
    </p:spTree>
    <p:extLst>
      <p:ext uri="{BB962C8B-B14F-4D97-AF65-F5344CB8AC3E}">
        <p14:creationId xmlns:p14="http://schemas.microsoft.com/office/powerpoint/2010/main" val="1952266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15584F91-2C69-4FA6-B12F-65DA1B480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2114" y="166361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DD34B6-83D9-4F68-8350-01A4DC9BC0D3}"/>
              </a:ext>
            </a:extLst>
          </p:cNvPr>
          <p:cNvSpPr txBox="1"/>
          <p:nvPr/>
        </p:nvSpPr>
        <p:spPr>
          <a:xfrm>
            <a:off x="249216" y="128914"/>
            <a:ext cx="8630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Contribute to Team Ethos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96AD44-38E5-4A49-B7C3-CBBE4261D9B9}"/>
              </a:ext>
            </a:extLst>
          </p:cNvPr>
          <p:cNvSpPr txBox="1"/>
          <p:nvPr/>
        </p:nvSpPr>
        <p:spPr>
          <a:xfrm>
            <a:off x="4352533" y="4843789"/>
            <a:ext cx="86304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 Pupils with Enthusiastic Teaching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B3C9F9-04E9-4FBC-A430-2CB2DE8C5C08}"/>
              </a:ext>
            </a:extLst>
          </p:cNvPr>
          <p:cNvSpPr txBox="1"/>
          <p:nvPr/>
        </p:nvSpPr>
        <p:spPr>
          <a:xfrm rot="1088671">
            <a:off x="312969" y="4820316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Respectful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BB3DC7-503D-4303-A802-5686DF2C4353}"/>
              </a:ext>
            </a:extLst>
          </p:cNvPr>
          <p:cNvSpPr txBox="1"/>
          <p:nvPr/>
        </p:nvSpPr>
        <p:spPr>
          <a:xfrm rot="20607357">
            <a:off x="6176308" y="1721823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704CE4-E04B-4EA9-A534-5835F8F0AB8A}"/>
              </a:ext>
            </a:extLst>
          </p:cNvPr>
          <p:cNvSpPr txBox="1"/>
          <p:nvPr/>
        </p:nvSpPr>
        <p:spPr>
          <a:xfrm rot="1268306">
            <a:off x="8594579" y="3055784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842C24-4286-4B9D-8BF6-FB7E02EFFDFF}"/>
              </a:ext>
            </a:extLst>
          </p:cNvPr>
          <p:cNvSpPr txBox="1"/>
          <p:nvPr/>
        </p:nvSpPr>
        <p:spPr>
          <a:xfrm rot="21326835">
            <a:off x="3506289" y="1510918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Co-operative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5778CD-9EA2-4C8C-B0A5-014A3AACE4CB}"/>
              </a:ext>
            </a:extLst>
          </p:cNvPr>
          <p:cNvSpPr txBox="1"/>
          <p:nvPr/>
        </p:nvSpPr>
        <p:spPr>
          <a:xfrm>
            <a:off x="596105" y="5948645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0F5F37-2D9D-43E8-8F20-2CAD3041DFF5}"/>
              </a:ext>
            </a:extLst>
          </p:cNvPr>
          <p:cNvSpPr txBox="1"/>
          <p:nvPr/>
        </p:nvSpPr>
        <p:spPr>
          <a:xfrm rot="20607357">
            <a:off x="468281" y="1367187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Player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5CF1F3-E3D7-463B-A3E3-170C597F64D6}"/>
              </a:ext>
            </a:extLst>
          </p:cNvPr>
          <p:cNvSpPr txBox="1"/>
          <p:nvPr/>
        </p:nvSpPr>
        <p:spPr>
          <a:xfrm rot="20607357">
            <a:off x="1087803" y="3006356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Reliable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866E7A-CAD5-4CE6-BEB1-4D60EAD366D1}"/>
              </a:ext>
            </a:extLst>
          </p:cNvPr>
          <p:cNvSpPr txBox="1"/>
          <p:nvPr/>
        </p:nvSpPr>
        <p:spPr>
          <a:xfrm rot="21424892">
            <a:off x="3501226" y="3992942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Loyal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A99653-D373-435E-8B13-6734A0EAAD62}"/>
              </a:ext>
            </a:extLst>
          </p:cNvPr>
          <p:cNvSpPr txBox="1"/>
          <p:nvPr/>
        </p:nvSpPr>
        <p:spPr>
          <a:xfrm rot="851488">
            <a:off x="3560693" y="2787316"/>
            <a:ext cx="18189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Friendly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E3C53F-6101-4C9D-9152-4DCED3CC5462}"/>
              </a:ext>
            </a:extLst>
          </p:cNvPr>
          <p:cNvSpPr txBox="1"/>
          <p:nvPr/>
        </p:nvSpPr>
        <p:spPr>
          <a:xfrm rot="20987026">
            <a:off x="5597597" y="3611653"/>
            <a:ext cx="3507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</a:p>
        </p:txBody>
      </p:sp>
    </p:spTree>
    <p:extLst>
      <p:ext uri="{BB962C8B-B14F-4D97-AF65-F5344CB8AC3E}">
        <p14:creationId xmlns:p14="http://schemas.microsoft.com/office/powerpoint/2010/main" val="419925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6A250314-1CAA-40E4-B273-3E859499CB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8067" y="4191000"/>
            <a:ext cx="1614487" cy="2438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5C571F-C8DB-406A-904E-C1AE0C16D05F}"/>
              </a:ext>
            </a:extLst>
          </p:cNvPr>
          <p:cNvSpPr txBox="1"/>
          <p:nvPr/>
        </p:nvSpPr>
        <p:spPr>
          <a:xfrm>
            <a:off x="134916" y="195589"/>
            <a:ext cx="863043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Methods:</a:t>
            </a: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Including; </a:t>
            </a:r>
          </a:p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AFL &amp; Self-Assessment</a:t>
            </a:r>
          </a:p>
        </p:txBody>
      </p:sp>
      <p:pic>
        <p:nvPicPr>
          <p:cNvPr id="2050" name="Picture 2" descr="Self-assessment Educational assessment Evaluation Formative ...">
            <a:extLst>
              <a:ext uri="{FF2B5EF4-FFF2-40B4-BE49-F238E27FC236}">
                <a16:creationId xmlns:a16="http://schemas.microsoft.com/office/drawing/2014/main" id="{DE4CB942-B459-4352-A2A3-C6A1FBB7A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88" y="1231509"/>
            <a:ext cx="5139899" cy="378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on’t Dress Like Tarzan">
            <a:extLst>
              <a:ext uri="{FF2B5EF4-FFF2-40B4-BE49-F238E27FC236}">
                <a16:creationId xmlns:a16="http://schemas.microsoft.com/office/drawing/2014/main" id="{C9A66713-D0A3-440A-857C-90C3A1429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759" y="228600"/>
            <a:ext cx="5873121" cy="371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1BE0FC7-00EF-41B4-AF63-E73C666DEBF8}"/>
              </a:ext>
            </a:extLst>
          </p:cNvPr>
          <p:cNvSpPr/>
          <p:nvPr/>
        </p:nvSpPr>
        <p:spPr>
          <a:xfrm>
            <a:off x="751479" y="4531596"/>
            <a:ext cx="114326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pngguru.com. (n.d.). </a:t>
            </a:r>
            <a:endParaRPr lang="en-GB" sz="8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7DB3F3-1321-4403-9B03-BDA0DEB78CF4}"/>
              </a:ext>
            </a:extLst>
          </p:cNvPr>
          <p:cNvSpPr/>
          <p:nvPr/>
        </p:nvSpPr>
        <p:spPr>
          <a:xfrm>
            <a:off x="10673372" y="3866442"/>
            <a:ext cx="138371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Cashman Events. (2018). </a:t>
            </a:r>
            <a:endParaRPr lang="en-GB" sz="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A9CA94-D94D-4DA5-B651-710A77F12806}"/>
              </a:ext>
            </a:extLst>
          </p:cNvPr>
          <p:cNvSpPr txBox="1"/>
          <p:nvPr/>
        </p:nvSpPr>
        <p:spPr>
          <a:xfrm>
            <a:off x="5990739" y="3918382"/>
            <a:ext cx="436950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 am familiar with a variety of learning methods, I have a wealth of experience with all students including children with Additional Learning Needs. </a:t>
            </a:r>
          </a:p>
          <a:p>
            <a:r>
              <a:rPr lang="en-GB" dirty="0">
                <a:solidFill>
                  <a:schemeClr val="bg1"/>
                </a:solidFill>
              </a:rPr>
              <a:t>I have studied for a BA in Inclusive Education, which has given me an excellent understanding and provided me with the skills to make learning accessible to all.</a:t>
            </a:r>
          </a:p>
        </p:txBody>
      </p:sp>
    </p:spTree>
    <p:extLst>
      <p:ext uri="{BB962C8B-B14F-4D97-AF65-F5344CB8AC3E}">
        <p14:creationId xmlns:p14="http://schemas.microsoft.com/office/powerpoint/2010/main" val="171628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2D8E5E54-3B80-4200-8701-18C4D34DA5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289" y="4377846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F855B4-53E5-478C-84C1-EF82136A9F3D}"/>
              </a:ext>
            </a:extLst>
          </p:cNvPr>
          <p:cNvSpPr txBox="1"/>
          <p:nvPr/>
        </p:nvSpPr>
        <p:spPr>
          <a:xfrm>
            <a:off x="1649391" y="262264"/>
            <a:ext cx="8630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 &amp; DBS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7555A75A-244B-4C46-99AF-4484D9DC18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149" y="1185594"/>
            <a:ext cx="8441217" cy="533289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5C7BB84-02A6-4DDE-831B-0CC3204EE761}"/>
              </a:ext>
            </a:extLst>
          </p:cNvPr>
          <p:cNvSpPr/>
          <p:nvPr/>
        </p:nvSpPr>
        <p:spPr>
          <a:xfrm>
            <a:off x="1122665" y="6380292"/>
            <a:ext cx="6096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brunelprimary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.(n.d.). </a:t>
            </a:r>
            <a:endParaRPr lang="en-GB" sz="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9F041D-BE83-46A4-B58A-D9126AF96FCB}"/>
              </a:ext>
            </a:extLst>
          </p:cNvPr>
          <p:cNvSpPr txBox="1"/>
          <p:nvPr/>
        </p:nvSpPr>
        <p:spPr>
          <a:xfrm>
            <a:off x="9375195" y="262264"/>
            <a:ext cx="23348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Safeguarding really is everyone’s business, I would endeavour to ensure the safeguarding and protection of all children and young people within my care.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34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45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60000"/>
                <a:lumOff val="40000"/>
              </a:schemeClr>
            </a:gs>
            <a:gs pos="100000">
              <a:schemeClr val="tx1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5EB3914E-DEA5-461E-98B8-4F3EAC661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289" y="4377846"/>
            <a:ext cx="1614487" cy="2438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191D16-A784-4B4F-B215-3AB90FA5759D}"/>
              </a:ext>
            </a:extLst>
          </p:cNvPr>
          <p:cNvSpPr txBox="1"/>
          <p:nvPr/>
        </p:nvSpPr>
        <p:spPr>
          <a:xfrm>
            <a:off x="211116" y="157489"/>
            <a:ext cx="1109696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Clipart.Email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(n.d.).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Cartoon Parents Clipart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https://www.clipart.email/clipart/cartoon-parents-clipart-294704.html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7th May 2020].</a:t>
            </a:r>
          </a:p>
          <a:p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clipartlook.com.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94+ Staff Clip Art... Staff Clipart |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ClipartLook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https://clipartlook.com/img-141089.html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7th May 2020].</a:t>
            </a:r>
          </a:p>
          <a:p>
            <a:endParaRPr lang="en-US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www.pngguru.com.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Self-assessment Educational assessment Evaluation Formative assessment , Assess transparent background PNG clipart |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PNGGuru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https://www.pngguru.com/free-transparent-background-png-clipart-babhv [Accessed 10 May 2020].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Cashman Events. (2018).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Don’t Dress Like Tarzan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http://cashmanevents.com/2018/08/dont-dress-like-tarzan/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7th May 2020].</a:t>
            </a:r>
          </a:p>
          <a:p>
            <a:endParaRPr lang="en-US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www.brunelprimary.co.uk. (n.d.).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Brunel Primary and Nursery Academy -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Bridg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MAT - Document Downloads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https://www.brunelprimary.co.uk/Policies/Safeguarding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[Accessed 7th May 2020].</a:t>
            </a:r>
          </a:p>
          <a:p>
            <a:endParaRPr lang="en-US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All photo’s unless otherwise stated are original photographs of the authors own work and the personal property of the author, Lisa Wilkinson.</a:t>
            </a:r>
          </a:p>
        </p:txBody>
      </p:sp>
    </p:spTree>
    <p:extLst>
      <p:ext uri="{BB962C8B-B14F-4D97-AF65-F5344CB8AC3E}">
        <p14:creationId xmlns:p14="http://schemas.microsoft.com/office/powerpoint/2010/main" val="934736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579</Words>
  <Application>Microsoft Office PowerPoint</Application>
  <PresentationFormat>Widescreen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WILKINSON</dc:creator>
  <cp:lastModifiedBy>LISA WILKINSON</cp:lastModifiedBy>
  <cp:revision>9</cp:revision>
  <dcterms:created xsi:type="dcterms:W3CDTF">2020-05-11T10:26:09Z</dcterms:created>
  <dcterms:modified xsi:type="dcterms:W3CDTF">2020-05-11T11:39:34Z</dcterms:modified>
</cp:coreProperties>
</file>