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3"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1"/>
  </p:normalViewPr>
  <p:slideViewPr>
    <p:cSldViewPr snapToGrid="0" snapToObjects="1">
      <p:cViewPr varScale="1">
        <p:scale>
          <a:sx n="107" d="100"/>
          <a:sy n="107" d="100"/>
        </p:scale>
        <p:origin x="7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807BBA-9C2E-4BE8-9447-B9B977BAEE1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C55BFB8-D258-438A-9AAB-993A9608C176}">
      <dgm:prSet/>
      <dgm:spPr/>
      <dgm:t>
        <a:bodyPr/>
        <a:lstStyle/>
        <a:p>
          <a:r>
            <a:rPr lang="en-GB"/>
            <a:t>The UK government has positioned digital innovation at the heart of health reform, emphasising integrated, person-centred, and data-driven care (Department of Health and Social Care, 2022).</a:t>
          </a:r>
          <a:br>
            <a:rPr lang="en-GB"/>
          </a:br>
          <a:r>
            <a:rPr lang="en-GB"/>
            <a:t>EHRs are central to achieving this goal, enabling clinicians to access real-time information, support decision-making, and coordinate care across primary, secondary, and social care settings.</a:t>
          </a:r>
          <a:endParaRPr lang="en-US"/>
        </a:p>
      </dgm:t>
    </dgm:pt>
    <dgm:pt modelId="{504676C5-FD3C-420B-AE53-D4B9FE668216}" type="parTrans" cxnId="{3FBB2DA1-7460-4A09-91BF-9A8BBC5BBB51}">
      <dgm:prSet/>
      <dgm:spPr/>
      <dgm:t>
        <a:bodyPr/>
        <a:lstStyle/>
        <a:p>
          <a:endParaRPr lang="en-US"/>
        </a:p>
      </dgm:t>
    </dgm:pt>
    <dgm:pt modelId="{DECA1AF6-C251-4B60-B9F3-0CCDC3354028}" type="sibTrans" cxnId="{3FBB2DA1-7460-4A09-91BF-9A8BBC5BBB51}">
      <dgm:prSet/>
      <dgm:spPr/>
      <dgm:t>
        <a:bodyPr/>
        <a:lstStyle/>
        <a:p>
          <a:endParaRPr lang="en-US"/>
        </a:p>
      </dgm:t>
    </dgm:pt>
    <dgm:pt modelId="{C4013C76-BE32-44AB-8C22-1885C06EC64A}">
      <dgm:prSet/>
      <dgm:spPr/>
      <dgm:t>
        <a:bodyPr/>
        <a:lstStyle/>
        <a:p>
          <a:r>
            <a:rPr lang="en-GB"/>
            <a:t>However, the digital shift also exposes systemic challenges. For example, during the COVID-19 pandemic, EHRs facilitated remote consultations and rapid data sharing, but also revealed weaknesses in cybersecurity, interoperability, and public trust (NHS England, 2021).</a:t>
          </a:r>
          <a:endParaRPr lang="en-US"/>
        </a:p>
      </dgm:t>
    </dgm:pt>
    <dgm:pt modelId="{69ED6E59-1517-4C6F-A105-0BF0BD402CE8}" type="parTrans" cxnId="{1FCC9390-BBAE-4E3F-B2C2-38F606644B40}">
      <dgm:prSet/>
      <dgm:spPr/>
      <dgm:t>
        <a:bodyPr/>
        <a:lstStyle/>
        <a:p>
          <a:endParaRPr lang="en-US"/>
        </a:p>
      </dgm:t>
    </dgm:pt>
    <dgm:pt modelId="{7908B85C-B2F8-4FEE-883A-F7E13F0EAB72}" type="sibTrans" cxnId="{1FCC9390-BBAE-4E3F-B2C2-38F606644B40}">
      <dgm:prSet/>
      <dgm:spPr/>
      <dgm:t>
        <a:bodyPr/>
        <a:lstStyle/>
        <a:p>
          <a:endParaRPr lang="en-US"/>
        </a:p>
      </dgm:t>
    </dgm:pt>
    <dgm:pt modelId="{F84EB1EC-0F9A-4240-BF4A-4024DBA53B5B}">
      <dgm:prSet/>
      <dgm:spPr/>
      <dgm:t>
        <a:bodyPr/>
        <a:lstStyle/>
        <a:p>
          <a:r>
            <a:rPr lang="en-GB"/>
            <a:t>This highlights that digital transformation is not simply a technical process but a socio-technical evolution requiring cultural and organisational adaptation.</a:t>
          </a:r>
          <a:endParaRPr lang="en-US"/>
        </a:p>
      </dgm:t>
    </dgm:pt>
    <dgm:pt modelId="{95495A7B-A87B-47F6-A9CE-C458A2E15AD6}" type="parTrans" cxnId="{DF9AB028-FE38-4143-929A-F9D3F3649265}">
      <dgm:prSet/>
      <dgm:spPr/>
      <dgm:t>
        <a:bodyPr/>
        <a:lstStyle/>
        <a:p>
          <a:endParaRPr lang="en-US"/>
        </a:p>
      </dgm:t>
    </dgm:pt>
    <dgm:pt modelId="{76E3D65F-C0D7-425F-9992-C215B1E51725}" type="sibTrans" cxnId="{DF9AB028-FE38-4143-929A-F9D3F3649265}">
      <dgm:prSet/>
      <dgm:spPr/>
      <dgm:t>
        <a:bodyPr/>
        <a:lstStyle/>
        <a:p>
          <a:endParaRPr lang="en-US"/>
        </a:p>
      </dgm:t>
    </dgm:pt>
    <dgm:pt modelId="{4B03A0BD-BEA1-4668-B7D9-520C0080ED25}">
      <dgm:prSet/>
      <dgm:spPr/>
      <dgm:t>
        <a:bodyPr/>
        <a:lstStyle/>
        <a:p>
          <a:r>
            <a:rPr lang="en-GB"/>
            <a:t>Furthermore, EHRs impact multiple domains of the health and care system:</a:t>
          </a:r>
          <a:endParaRPr lang="en-US"/>
        </a:p>
      </dgm:t>
    </dgm:pt>
    <dgm:pt modelId="{AFC61A89-04DC-4C78-A581-C2B6C1F6F07A}" type="parTrans" cxnId="{4B664A99-E8C9-4FF0-B5F7-99CAE0A98AF1}">
      <dgm:prSet/>
      <dgm:spPr/>
      <dgm:t>
        <a:bodyPr/>
        <a:lstStyle/>
        <a:p>
          <a:endParaRPr lang="en-US"/>
        </a:p>
      </dgm:t>
    </dgm:pt>
    <dgm:pt modelId="{014145B9-5E81-404E-A207-D96094A206A3}" type="sibTrans" cxnId="{4B664A99-E8C9-4FF0-B5F7-99CAE0A98AF1}">
      <dgm:prSet/>
      <dgm:spPr/>
      <dgm:t>
        <a:bodyPr/>
        <a:lstStyle/>
        <a:p>
          <a:endParaRPr lang="en-US"/>
        </a:p>
      </dgm:t>
    </dgm:pt>
    <dgm:pt modelId="{4B339FDD-50CB-49AF-AAF9-EABCCFC3F9D3}">
      <dgm:prSet/>
      <dgm:spPr/>
      <dgm:t>
        <a:bodyPr/>
        <a:lstStyle/>
        <a:p>
          <a:r>
            <a:rPr lang="en-GB"/>
            <a:t>Professionals experience changes to workflow, autonomy, and documentation.</a:t>
          </a:r>
          <a:endParaRPr lang="en-US"/>
        </a:p>
      </dgm:t>
    </dgm:pt>
    <dgm:pt modelId="{42CED6E9-DB81-4E9F-AC4C-3603AF1F8B3E}" type="parTrans" cxnId="{29E3F5F2-265A-4D51-BF76-A7D85EA2B422}">
      <dgm:prSet/>
      <dgm:spPr/>
      <dgm:t>
        <a:bodyPr/>
        <a:lstStyle/>
        <a:p>
          <a:endParaRPr lang="en-US"/>
        </a:p>
      </dgm:t>
    </dgm:pt>
    <dgm:pt modelId="{35B76945-8323-483F-A170-EC6DBE83F5F2}" type="sibTrans" cxnId="{29E3F5F2-265A-4D51-BF76-A7D85EA2B422}">
      <dgm:prSet/>
      <dgm:spPr/>
      <dgm:t>
        <a:bodyPr/>
        <a:lstStyle/>
        <a:p>
          <a:endParaRPr lang="en-US"/>
        </a:p>
      </dgm:t>
    </dgm:pt>
    <dgm:pt modelId="{C3716833-6ACB-414E-9036-6C130AAE4568}">
      <dgm:prSet/>
      <dgm:spPr/>
      <dgm:t>
        <a:bodyPr/>
        <a:lstStyle/>
        <a:p>
          <a:r>
            <a:rPr lang="en-GB"/>
            <a:t>Service users gain more transparency and access to their records.</a:t>
          </a:r>
          <a:endParaRPr lang="en-US"/>
        </a:p>
      </dgm:t>
    </dgm:pt>
    <dgm:pt modelId="{3535C1B3-8A5A-4491-8DBA-88E34CCA0A86}" type="parTrans" cxnId="{2945283E-FE16-43E6-AC30-5AB609934619}">
      <dgm:prSet/>
      <dgm:spPr/>
      <dgm:t>
        <a:bodyPr/>
        <a:lstStyle/>
        <a:p>
          <a:endParaRPr lang="en-US"/>
        </a:p>
      </dgm:t>
    </dgm:pt>
    <dgm:pt modelId="{46FE6674-BAF7-4A7E-AC64-9A730A670222}" type="sibTrans" cxnId="{2945283E-FE16-43E6-AC30-5AB609934619}">
      <dgm:prSet/>
      <dgm:spPr/>
      <dgm:t>
        <a:bodyPr/>
        <a:lstStyle/>
        <a:p>
          <a:endParaRPr lang="en-US"/>
        </a:p>
      </dgm:t>
    </dgm:pt>
    <dgm:pt modelId="{1DC735B8-2FFD-42CC-AE79-147898EF15D8}">
      <dgm:prSet/>
      <dgm:spPr/>
      <dgm:t>
        <a:bodyPr/>
        <a:lstStyle/>
        <a:p>
          <a:r>
            <a:rPr lang="en-GB"/>
            <a:t>Communities benefit from improved data for public health planning but risk digital exclusion if inequalities are not addressed.</a:t>
          </a:r>
          <a:endParaRPr lang="en-US"/>
        </a:p>
      </dgm:t>
    </dgm:pt>
    <dgm:pt modelId="{EE34BDDC-E7E1-4978-AE9A-4B0D349BF768}" type="parTrans" cxnId="{5C54D111-612B-49E8-9B0C-7D223F462426}">
      <dgm:prSet/>
      <dgm:spPr/>
      <dgm:t>
        <a:bodyPr/>
        <a:lstStyle/>
        <a:p>
          <a:endParaRPr lang="en-US"/>
        </a:p>
      </dgm:t>
    </dgm:pt>
    <dgm:pt modelId="{07AA8D19-E6A6-4622-A932-3CF8250D5465}" type="sibTrans" cxnId="{5C54D111-612B-49E8-9B0C-7D223F462426}">
      <dgm:prSet/>
      <dgm:spPr/>
      <dgm:t>
        <a:bodyPr/>
        <a:lstStyle/>
        <a:p>
          <a:endParaRPr lang="en-US"/>
        </a:p>
      </dgm:t>
    </dgm:pt>
    <dgm:pt modelId="{237488D2-B144-4A7E-B438-C54D67204968}">
      <dgm:prSet/>
      <dgm:spPr/>
      <dgm:t>
        <a:bodyPr/>
        <a:lstStyle/>
        <a:p>
          <a:r>
            <a:rPr lang="en-GB"/>
            <a:t>This demonstrates how EHRs embody both opportunities and tensions within digital health transformation.</a:t>
          </a:r>
          <a:endParaRPr lang="en-US"/>
        </a:p>
      </dgm:t>
    </dgm:pt>
    <dgm:pt modelId="{83395E31-58C5-47E9-BFB8-5B6666C593D6}" type="parTrans" cxnId="{1A9B937B-4756-4B77-BE89-4A6F5A588677}">
      <dgm:prSet/>
      <dgm:spPr/>
      <dgm:t>
        <a:bodyPr/>
        <a:lstStyle/>
        <a:p>
          <a:endParaRPr lang="en-US"/>
        </a:p>
      </dgm:t>
    </dgm:pt>
    <dgm:pt modelId="{A8E94942-1B21-4BE0-B981-D361F0CCB8FE}" type="sibTrans" cxnId="{1A9B937B-4756-4B77-BE89-4A6F5A588677}">
      <dgm:prSet/>
      <dgm:spPr/>
      <dgm:t>
        <a:bodyPr/>
        <a:lstStyle/>
        <a:p>
          <a:endParaRPr lang="en-US"/>
        </a:p>
      </dgm:t>
    </dgm:pt>
    <dgm:pt modelId="{CA684F49-65C9-E545-9550-C6B3D1957169}" type="pres">
      <dgm:prSet presAssocID="{4A807BBA-9C2E-4BE8-9447-B9B977BAEE14}" presName="diagram" presStyleCnt="0">
        <dgm:presLayoutVars>
          <dgm:dir/>
          <dgm:resizeHandles val="exact"/>
        </dgm:presLayoutVars>
      </dgm:prSet>
      <dgm:spPr/>
    </dgm:pt>
    <dgm:pt modelId="{1A981514-B0AD-C046-A906-E0197019429F}" type="pres">
      <dgm:prSet presAssocID="{4C55BFB8-D258-438A-9AAB-993A9608C176}" presName="node" presStyleLbl="node1" presStyleIdx="0" presStyleCnt="8">
        <dgm:presLayoutVars>
          <dgm:bulletEnabled val="1"/>
        </dgm:presLayoutVars>
      </dgm:prSet>
      <dgm:spPr/>
    </dgm:pt>
    <dgm:pt modelId="{A2C02FC8-735F-B647-BEBA-49AD91EF8DC8}" type="pres">
      <dgm:prSet presAssocID="{DECA1AF6-C251-4B60-B9F3-0CCDC3354028}" presName="sibTrans" presStyleCnt="0"/>
      <dgm:spPr/>
    </dgm:pt>
    <dgm:pt modelId="{9BD6DC99-BDB1-404A-9C9A-BC6B848D0728}" type="pres">
      <dgm:prSet presAssocID="{C4013C76-BE32-44AB-8C22-1885C06EC64A}" presName="node" presStyleLbl="node1" presStyleIdx="1" presStyleCnt="8">
        <dgm:presLayoutVars>
          <dgm:bulletEnabled val="1"/>
        </dgm:presLayoutVars>
      </dgm:prSet>
      <dgm:spPr/>
    </dgm:pt>
    <dgm:pt modelId="{CF0169EC-880E-5343-91E9-B97430FC598D}" type="pres">
      <dgm:prSet presAssocID="{7908B85C-B2F8-4FEE-883A-F7E13F0EAB72}" presName="sibTrans" presStyleCnt="0"/>
      <dgm:spPr/>
    </dgm:pt>
    <dgm:pt modelId="{1CDAAE42-FF32-0042-AA53-3D140BDACCBE}" type="pres">
      <dgm:prSet presAssocID="{F84EB1EC-0F9A-4240-BF4A-4024DBA53B5B}" presName="node" presStyleLbl="node1" presStyleIdx="2" presStyleCnt="8">
        <dgm:presLayoutVars>
          <dgm:bulletEnabled val="1"/>
        </dgm:presLayoutVars>
      </dgm:prSet>
      <dgm:spPr/>
    </dgm:pt>
    <dgm:pt modelId="{46BFFCB1-0BD1-E740-805C-65EA7F5583E8}" type="pres">
      <dgm:prSet presAssocID="{76E3D65F-C0D7-425F-9992-C215B1E51725}" presName="sibTrans" presStyleCnt="0"/>
      <dgm:spPr/>
    </dgm:pt>
    <dgm:pt modelId="{498D4DB7-CE5B-5849-B71A-52D8EDA118D2}" type="pres">
      <dgm:prSet presAssocID="{4B03A0BD-BEA1-4668-B7D9-520C0080ED25}" presName="node" presStyleLbl="node1" presStyleIdx="3" presStyleCnt="8">
        <dgm:presLayoutVars>
          <dgm:bulletEnabled val="1"/>
        </dgm:presLayoutVars>
      </dgm:prSet>
      <dgm:spPr/>
    </dgm:pt>
    <dgm:pt modelId="{7F0A0CE6-D106-D749-85F2-EA0245AC5C57}" type="pres">
      <dgm:prSet presAssocID="{014145B9-5E81-404E-A207-D96094A206A3}" presName="sibTrans" presStyleCnt="0"/>
      <dgm:spPr/>
    </dgm:pt>
    <dgm:pt modelId="{DF3D7A5D-C706-064B-92A3-F07E52AC06F0}" type="pres">
      <dgm:prSet presAssocID="{4B339FDD-50CB-49AF-AAF9-EABCCFC3F9D3}" presName="node" presStyleLbl="node1" presStyleIdx="4" presStyleCnt="8">
        <dgm:presLayoutVars>
          <dgm:bulletEnabled val="1"/>
        </dgm:presLayoutVars>
      </dgm:prSet>
      <dgm:spPr/>
    </dgm:pt>
    <dgm:pt modelId="{DD82B59C-F82C-0543-8206-0B5012FF43EB}" type="pres">
      <dgm:prSet presAssocID="{35B76945-8323-483F-A170-EC6DBE83F5F2}" presName="sibTrans" presStyleCnt="0"/>
      <dgm:spPr/>
    </dgm:pt>
    <dgm:pt modelId="{C5185DCA-1241-574F-8C64-8B819F32A754}" type="pres">
      <dgm:prSet presAssocID="{C3716833-6ACB-414E-9036-6C130AAE4568}" presName="node" presStyleLbl="node1" presStyleIdx="5" presStyleCnt="8">
        <dgm:presLayoutVars>
          <dgm:bulletEnabled val="1"/>
        </dgm:presLayoutVars>
      </dgm:prSet>
      <dgm:spPr/>
    </dgm:pt>
    <dgm:pt modelId="{B0F9BC6C-F31B-F943-AD7F-4BB4E07533FB}" type="pres">
      <dgm:prSet presAssocID="{46FE6674-BAF7-4A7E-AC64-9A730A670222}" presName="sibTrans" presStyleCnt="0"/>
      <dgm:spPr/>
    </dgm:pt>
    <dgm:pt modelId="{25A17FB5-1CF9-8542-A517-E4E1F51E6262}" type="pres">
      <dgm:prSet presAssocID="{1DC735B8-2FFD-42CC-AE79-147898EF15D8}" presName="node" presStyleLbl="node1" presStyleIdx="6" presStyleCnt="8">
        <dgm:presLayoutVars>
          <dgm:bulletEnabled val="1"/>
        </dgm:presLayoutVars>
      </dgm:prSet>
      <dgm:spPr/>
    </dgm:pt>
    <dgm:pt modelId="{13BB0A55-BEB2-F24C-B298-4141BD3AA877}" type="pres">
      <dgm:prSet presAssocID="{07AA8D19-E6A6-4622-A932-3CF8250D5465}" presName="sibTrans" presStyleCnt="0"/>
      <dgm:spPr/>
    </dgm:pt>
    <dgm:pt modelId="{5936C567-5DD0-CE49-8FE8-6CF20FA7B67B}" type="pres">
      <dgm:prSet presAssocID="{237488D2-B144-4A7E-B438-C54D67204968}" presName="node" presStyleLbl="node1" presStyleIdx="7" presStyleCnt="8">
        <dgm:presLayoutVars>
          <dgm:bulletEnabled val="1"/>
        </dgm:presLayoutVars>
      </dgm:prSet>
      <dgm:spPr/>
    </dgm:pt>
  </dgm:ptLst>
  <dgm:cxnLst>
    <dgm:cxn modelId="{EF074C01-9A69-094E-814A-58494FC83AAE}" type="presOf" srcId="{237488D2-B144-4A7E-B438-C54D67204968}" destId="{5936C567-5DD0-CE49-8FE8-6CF20FA7B67B}" srcOrd="0" destOrd="0" presId="urn:microsoft.com/office/officeart/2005/8/layout/default"/>
    <dgm:cxn modelId="{5F44F00B-9AF0-E343-93FE-18D7D91868BA}" type="presOf" srcId="{1DC735B8-2FFD-42CC-AE79-147898EF15D8}" destId="{25A17FB5-1CF9-8542-A517-E4E1F51E6262}" srcOrd="0" destOrd="0" presId="urn:microsoft.com/office/officeart/2005/8/layout/default"/>
    <dgm:cxn modelId="{5C54D111-612B-49E8-9B0C-7D223F462426}" srcId="{4A807BBA-9C2E-4BE8-9447-B9B977BAEE14}" destId="{1DC735B8-2FFD-42CC-AE79-147898EF15D8}" srcOrd="6" destOrd="0" parTransId="{EE34BDDC-E7E1-4978-AE9A-4B0D349BF768}" sibTransId="{07AA8D19-E6A6-4622-A932-3CF8250D5465}"/>
    <dgm:cxn modelId="{E5E36419-29C0-F849-BADA-3831F74F89BF}" type="presOf" srcId="{4B03A0BD-BEA1-4668-B7D9-520C0080ED25}" destId="{498D4DB7-CE5B-5849-B71A-52D8EDA118D2}" srcOrd="0" destOrd="0" presId="urn:microsoft.com/office/officeart/2005/8/layout/default"/>
    <dgm:cxn modelId="{61AEDD23-26C6-1C43-ABC9-5919B1C5391B}" type="presOf" srcId="{4C55BFB8-D258-438A-9AAB-993A9608C176}" destId="{1A981514-B0AD-C046-A906-E0197019429F}" srcOrd="0" destOrd="0" presId="urn:microsoft.com/office/officeart/2005/8/layout/default"/>
    <dgm:cxn modelId="{3261CC25-80E4-1D41-ACCA-716BCC37029E}" type="presOf" srcId="{4A807BBA-9C2E-4BE8-9447-B9B977BAEE14}" destId="{CA684F49-65C9-E545-9550-C6B3D1957169}" srcOrd="0" destOrd="0" presId="urn:microsoft.com/office/officeart/2005/8/layout/default"/>
    <dgm:cxn modelId="{DF9AB028-FE38-4143-929A-F9D3F3649265}" srcId="{4A807BBA-9C2E-4BE8-9447-B9B977BAEE14}" destId="{F84EB1EC-0F9A-4240-BF4A-4024DBA53B5B}" srcOrd="2" destOrd="0" parTransId="{95495A7B-A87B-47F6-A9CE-C458A2E15AD6}" sibTransId="{76E3D65F-C0D7-425F-9992-C215B1E51725}"/>
    <dgm:cxn modelId="{2945283E-FE16-43E6-AC30-5AB609934619}" srcId="{4A807BBA-9C2E-4BE8-9447-B9B977BAEE14}" destId="{C3716833-6ACB-414E-9036-6C130AAE4568}" srcOrd="5" destOrd="0" parTransId="{3535C1B3-8A5A-4491-8DBA-88E34CCA0A86}" sibTransId="{46FE6674-BAF7-4A7E-AC64-9A730A670222}"/>
    <dgm:cxn modelId="{6945FE5B-7919-F04F-9A06-6DB82E5BAFBE}" type="presOf" srcId="{C3716833-6ACB-414E-9036-6C130AAE4568}" destId="{C5185DCA-1241-574F-8C64-8B819F32A754}" srcOrd="0" destOrd="0" presId="urn:microsoft.com/office/officeart/2005/8/layout/default"/>
    <dgm:cxn modelId="{1A9B937B-4756-4B77-BE89-4A6F5A588677}" srcId="{4A807BBA-9C2E-4BE8-9447-B9B977BAEE14}" destId="{237488D2-B144-4A7E-B438-C54D67204968}" srcOrd="7" destOrd="0" parTransId="{83395E31-58C5-47E9-BFB8-5B6666C593D6}" sibTransId="{A8E94942-1B21-4BE0-B981-D361F0CCB8FE}"/>
    <dgm:cxn modelId="{8346E784-CBC3-454A-A14C-1F5ABF54623F}" type="presOf" srcId="{4B339FDD-50CB-49AF-AAF9-EABCCFC3F9D3}" destId="{DF3D7A5D-C706-064B-92A3-F07E52AC06F0}" srcOrd="0" destOrd="0" presId="urn:microsoft.com/office/officeart/2005/8/layout/default"/>
    <dgm:cxn modelId="{1FCC9390-BBAE-4E3F-B2C2-38F606644B40}" srcId="{4A807BBA-9C2E-4BE8-9447-B9B977BAEE14}" destId="{C4013C76-BE32-44AB-8C22-1885C06EC64A}" srcOrd="1" destOrd="0" parTransId="{69ED6E59-1517-4C6F-A105-0BF0BD402CE8}" sibTransId="{7908B85C-B2F8-4FEE-883A-F7E13F0EAB72}"/>
    <dgm:cxn modelId="{4B664A99-E8C9-4FF0-B5F7-99CAE0A98AF1}" srcId="{4A807BBA-9C2E-4BE8-9447-B9B977BAEE14}" destId="{4B03A0BD-BEA1-4668-B7D9-520C0080ED25}" srcOrd="3" destOrd="0" parTransId="{AFC61A89-04DC-4C78-A581-C2B6C1F6F07A}" sibTransId="{014145B9-5E81-404E-A207-D96094A206A3}"/>
    <dgm:cxn modelId="{3FBB2DA1-7460-4A09-91BF-9A8BBC5BBB51}" srcId="{4A807BBA-9C2E-4BE8-9447-B9B977BAEE14}" destId="{4C55BFB8-D258-438A-9AAB-993A9608C176}" srcOrd="0" destOrd="0" parTransId="{504676C5-FD3C-420B-AE53-D4B9FE668216}" sibTransId="{DECA1AF6-C251-4B60-B9F3-0CCDC3354028}"/>
    <dgm:cxn modelId="{47E27BC5-C1F4-2947-A912-4EA20BD5C028}" type="presOf" srcId="{C4013C76-BE32-44AB-8C22-1885C06EC64A}" destId="{9BD6DC99-BDB1-404A-9C9A-BC6B848D0728}" srcOrd="0" destOrd="0" presId="urn:microsoft.com/office/officeart/2005/8/layout/default"/>
    <dgm:cxn modelId="{77A43CE5-741A-E545-9C5D-0DC3C95B30BC}" type="presOf" srcId="{F84EB1EC-0F9A-4240-BF4A-4024DBA53B5B}" destId="{1CDAAE42-FF32-0042-AA53-3D140BDACCBE}" srcOrd="0" destOrd="0" presId="urn:microsoft.com/office/officeart/2005/8/layout/default"/>
    <dgm:cxn modelId="{29E3F5F2-265A-4D51-BF76-A7D85EA2B422}" srcId="{4A807BBA-9C2E-4BE8-9447-B9B977BAEE14}" destId="{4B339FDD-50CB-49AF-AAF9-EABCCFC3F9D3}" srcOrd="4" destOrd="0" parTransId="{42CED6E9-DB81-4E9F-AC4C-3603AF1F8B3E}" sibTransId="{35B76945-8323-483F-A170-EC6DBE83F5F2}"/>
    <dgm:cxn modelId="{62785447-DCA5-0E41-95FA-77E0AD18217B}" type="presParOf" srcId="{CA684F49-65C9-E545-9550-C6B3D1957169}" destId="{1A981514-B0AD-C046-A906-E0197019429F}" srcOrd="0" destOrd="0" presId="urn:microsoft.com/office/officeart/2005/8/layout/default"/>
    <dgm:cxn modelId="{3315A13B-2BB5-BC48-A9C5-9E15F1586647}" type="presParOf" srcId="{CA684F49-65C9-E545-9550-C6B3D1957169}" destId="{A2C02FC8-735F-B647-BEBA-49AD91EF8DC8}" srcOrd="1" destOrd="0" presId="urn:microsoft.com/office/officeart/2005/8/layout/default"/>
    <dgm:cxn modelId="{7EC37AB7-F5FD-C242-9D0B-C266DC14BEC5}" type="presParOf" srcId="{CA684F49-65C9-E545-9550-C6B3D1957169}" destId="{9BD6DC99-BDB1-404A-9C9A-BC6B848D0728}" srcOrd="2" destOrd="0" presId="urn:microsoft.com/office/officeart/2005/8/layout/default"/>
    <dgm:cxn modelId="{69BBB5A6-08CB-B042-A0DA-9B9272C05A50}" type="presParOf" srcId="{CA684F49-65C9-E545-9550-C6B3D1957169}" destId="{CF0169EC-880E-5343-91E9-B97430FC598D}" srcOrd="3" destOrd="0" presId="urn:microsoft.com/office/officeart/2005/8/layout/default"/>
    <dgm:cxn modelId="{8E506849-0283-4240-AA86-590F380D531A}" type="presParOf" srcId="{CA684F49-65C9-E545-9550-C6B3D1957169}" destId="{1CDAAE42-FF32-0042-AA53-3D140BDACCBE}" srcOrd="4" destOrd="0" presId="urn:microsoft.com/office/officeart/2005/8/layout/default"/>
    <dgm:cxn modelId="{B8408754-F416-5A4B-AAE5-63C19333DDDE}" type="presParOf" srcId="{CA684F49-65C9-E545-9550-C6B3D1957169}" destId="{46BFFCB1-0BD1-E740-805C-65EA7F5583E8}" srcOrd="5" destOrd="0" presId="urn:microsoft.com/office/officeart/2005/8/layout/default"/>
    <dgm:cxn modelId="{22D37BB9-F105-C343-AE1F-F819530034F4}" type="presParOf" srcId="{CA684F49-65C9-E545-9550-C6B3D1957169}" destId="{498D4DB7-CE5B-5849-B71A-52D8EDA118D2}" srcOrd="6" destOrd="0" presId="urn:microsoft.com/office/officeart/2005/8/layout/default"/>
    <dgm:cxn modelId="{CA27BC5F-6A92-7F47-AEF6-B22C1E0BD25D}" type="presParOf" srcId="{CA684F49-65C9-E545-9550-C6B3D1957169}" destId="{7F0A0CE6-D106-D749-85F2-EA0245AC5C57}" srcOrd="7" destOrd="0" presId="urn:microsoft.com/office/officeart/2005/8/layout/default"/>
    <dgm:cxn modelId="{4FD3F73C-A1EC-8440-B0DD-CB47FF8864C5}" type="presParOf" srcId="{CA684F49-65C9-E545-9550-C6B3D1957169}" destId="{DF3D7A5D-C706-064B-92A3-F07E52AC06F0}" srcOrd="8" destOrd="0" presId="urn:microsoft.com/office/officeart/2005/8/layout/default"/>
    <dgm:cxn modelId="{A5E13FDD-A7AC-1848-B41A-587587231EF2}" type="presParOf" srcId="{CA684F49-65C9-E545-9550-C6B3D1957169}" destId="{DD82B59C-F82C-0543-8206-0B5012FF43EB}" srcOrd="9" destOrd="0" presId="urn:microsoft.com/office/officeart/2005/8/layout/default"/>
    <dgm:cxn modelId="{907A13A6-DE6E-AC4B-AA94-2AEF72E760FE}" type="presParOf" srcId="{CA684F49-65C9-E545-9550-C6B3D1957169}" destId="{C5185DCA-1241-574F-8C64-8B819F32A754}" srcOrd="10" destOrd="0" presId="urn:microsoft.com/office/officeart/2005/8/layout/default"/>
    <dgm:cxn modelId="{B024F29C-1A6F-A44D-8EBA-53BE85F0B6C5}" type="presParOf" srcId="{CA684F49-65C9-E545-9550-C6B3D1957169}" destId="{B0F9BC6C-F31B-F943-AD7F-4BB4E07533FB}" srcOrd="11" destOrd="0" presId="urn:microsoft.com/office/officeart/2005/8/layout/default"/>
    <dgm:cxn modelId="{1682766A-FD63-0F4E-81F2-EEF3B8D469EE}" type="presParOf" srcId="{CA684F49-65C9-E545-9550-C6B3D1957169}" destId="{25A17FB5-1CF9-8542-A517-E4E1F51E6262}" srcOrd="12" destOrd="0" presId="urn:microsoft.com/office/officeart/2005/8/layout/default"/>
    <dgm:cxn modelId="{E7B0E763-E514-2149-AFEA-7E4F7E5C7B2A}" type="presParOf" srcId="{CA684F49-65C9-E545-9550-C6B3D1957169}" destId="{13BB0A55-BEB2-F24C-B298-4141BD3AA877}" srcOrd="13" destOrd="0" presId="urn:microsoft.com/office/officeart/2005/8/layout/default"/>
    <dgm:cxn modelId="{BCEB7640-DDF5-E14F-9BFE-6E070FB8DD58}" type="presParOf" srcId="{CA684F49-65C9-E545-9550-C6B3D1957169}" destId="{5936C567-5DD0-CE49-8FE8-6CF20FA7B67B}"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BF56AF-37FB-460E-834D-4F4C396B6E7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6A05377-64C0-499E-9E5C-0D71F9A2C021}">
      <dgm:prSet/>
      <dgm:spPr/>
      <dgm:t>
        <a:bodyPr/>
        <a:lstStyle/>
        <a:p>
          <a:pPr>
            <a:lnSpc>
              <a:spcPct val="100000"/>
            </a:lnSpc>
          </a:pPr>
          <a:r>
            <a:rPr lang="en-GB"/>
            <a:t>The NASSS framework revealed that the success of EHRs depends on alignment across seven domains: the condition, technology, value proposition, adopters, organisation, wider system, and time. Misalignment particularly between technology and user workflow often leads to resistance or partial adoption.</a:t>
          </a:r>
          <a:endParaRPr lang="en-US"/>
        </a:p>
      </dgm:t>
    </dgm:pt>
    <dgm:pt modelId="{F633D134-C0B6-4591-AFEC-349B16FFFF6C}" type="parTrans" cxnId="{50D8C3BB-9BD2-4E9B-B581-30D4DF0E7A28}">
      <dgm:prSet/>
      <dgm:spPr/>
      <dgm:t>
        <a:bodyPr/>
        <a:lstStyle/>
        <a:p>
          <a:endParaRPr lang="en-US"/>
        </a:p>
      </dgm:t>
    </dgm:pt>
    <dgm:pt modelId="{01EC8604-1A7D-49BC-9A49-405F2F1D3733}" type="sibTrans" cxnId="{50D8C3BB-9BD2-4E9B-B581-30D4DF0E7A28}">
      <dgm:prSet/>
      <dgm:spPr/>
      <dgm:t>
        <a:bodyPr/>
        <a:lstStyle/>
        <a:p>
          <a:pPr>
            <a:lnSpc>
              <a:spcPct val="100000"/>
            </a:lnSpc>
          </a:pPr>
          <a:endParaRPr lang="en-US"/>
        </a:p>
      </dgm:t>
    </dgm:pt>
    <dgm:pt modelId="{C72ECF8C-E069-4925-B9EC-63FEF61C78EF}">
      <dgm:prSet/>
      <dgm:spPr/>
      <dgm:t>
        <a:bodyPr/>
        <a:lstStyle/>
        <a:p>
          <a:pPr>
            <a:lnSpc>
              <a:spcPct val="100000"/>
            </a:lnSpc>
          </a:pPr>
          <a:r>
            <a:rPr lang="en-GB"/>
            <a:t>A key example is the early National Programme for IT (NPfIT), which failed due to over-centralisation and lack of clinician engagement (Robertson et al., 2010). In contrast, later “middle-out” strategies focused on local adaptability, user involvement, and co-design principles now recognised as essential for sustainable implementation.</a:t>
          </a:r>
          <a:endParaRPr lang="en-US"/>
        </a:p>
      </dgm:t>
    </dgm:pt>
    <dgm:pt modelId="{471C3CEC-3F40-4087-9F91-1BE2B8094944}" type="parTrans" cxnId="{74E9B2F3-204C-4384-B840-E474B549F6BF}">
      <dgm:prSet/>
      <dgm:spPr/>
      <dgm:t>
        <a:bodyPr/>
        <a:lstStyle/>
        <a:p>
          <a:endParaRPr lang="en-US"/>
        </a:p>
      </dgm:t>
    </dgm:pt>
    <dgm:pt modelId="{B9AC1761-B965-4ABE-9CFB-FEEF613FB510}" type="sibTrans" cxnId="{74E9B2F3-204C-4384-B840-E474B549F6BF}">
      <dgm:prSet/>
      <dgm:spPr/>
      <dgm:t>
        <a:bodyPr/>
        <a:lstStyle/>
        <a:p>
          <a:pPr>
            <a:lnSpc>
              <a:spcPct val="100000"/>
            </a:lnSpc>
          </a:pPr>
          <a:endParaRPr lang="en-US"/>
        </a:p>
      </dgm:t>
    </dgm:pt>
    <dgm:pt modelId="{83E675C4-4200-4EE4-8739-98F2F177BA10}">
      <dgm:prSet/>
      <dgm:spPr/>
      <dgm:t>
        <a:bodyPr/>
        <a:lstStyle/>
        <a:p>
          <a:pPr>
            <a:lnSpc>
              <a:spcPct val="100000"/>
            </a:lnSpc>
          </a:pPr>
          <a:r>
            <a:rPr lang="en-GB"/>
            <a:t>From a socio-technical systems perspective, technology cannot succeed without the people and processes that support it. The theory of joint optimisation (Sittig &amp; Singh, 2010) highlights that effective systems must align technical functionality with social dynamics workflows, culture, and communication.</a:t>
          </a:r>
          <a:endParaRPr lang="en-US"/>
        </a:p>
      </dgm:t>
    </dgm:pt>
    <dgm:pt modelId="{CFA941DF-8EA3-4F27-9E88-2FA8089F42F1}" type="parTrans" cxnId="{B93B65B6-305A-4A08-9D45-F27CAFD59246}">
      <dgm:prSet/>
      <dgm:spPr/>
      <dgm:t>
        <a:bodyPr/>
        <a:lstStyle/>
        <a:p>
          <a:endParaRPr lang="en-US"/>
        </a:p>
      </dgm:t>
    </dgm:pt>
    <dgm:pt modelId="{1EAA144A-0AD4-47C1-AA21-AB9C26E2DDD1}" type="sibTrans" cxnId="{B93B65B6-305A-4A08-9D45-F27CAFD59246}">
      <dgm:prSet/>
      <dgm:spPr/>
      <dgm:t>
        <a:bodyPr/>
        <a:lstStyle/>
        <a:p>
          <a:pPr>
            <a:lnSpc>
              <a:spcPct val="100000"/>
            </a:lnSpc>
          </a:pPr>
          <a:endParaRPr lang="en-US"/>
        </a:p>
      </dgm:t>
    </dgm:pt>
    <dgm:pt modelId="{AD7FD158-AED3-400F-A088-BC138644BD1F}">
      <dgm:prSet/>
      <dgm:spPr/>
      <dgm:t>
        <a:bodyPr/>
        <a:lstStyle/>
        <a:p>
          <a:pPr>
            <a:lnSpc>
              <a:spcPct val="100000"/>
            </a:lnSpc>
          </a:pPr>
          <a:r>
            <a:rPr lang="en-GB"/>
            <a:t>This dual analysis underlines that digital health innovations succeed when they are both technically sound and socially embedded.</a:t>
          </a:r>
          <a:endParaRPr lang="en-US"/>
        </a:p>
      </dgm:t>
    </dgm:pt>
    <dgm:pt modelId="{77B02C68-1812-4890-8ED2-87246F882D8D}" type="parTrans" cxnId="{62DA1F59-5B0C-4829-BE47-79E159E5A182}">
      <dgm:prSet/>
      <dgm:spPr/>
      <dgm:t>
        <a:bodyPr/>
        <a:lstStyle/>
        <a:p>
          <a:endParaRPr lang="en-US"/>
        </a:p>
      </dgm:t>
    </dgm:pt>
    <dgm:pt modelId="{55BCF6A0-CB8B-407F-8FC6-FA12468045B4}" type="sibTrans" cxnId="{62DA1F59-5B0C-4829-BE47-79E159E5A182}">
      <dgm:prSet/>
      <dgm:spPr/>
      <dgm:t>
        <a:bodyPr/>
        <a:lstStyle/>
        <a:p>
          <a:endParaRPr lang="en-US"/>
        </a:p>
      </dgm:t>
    </dgm:pt>
    <dgm:pt modelId="{5B880836-EB07-4D66-B0B5-667CCF2B5F1D}" type="pres">
      <dgm:prSet presAssocID="{D2BF56AF-37FB-460E-834D-4F4C396B6E7A}" presName="root" presStyleCnt="0">
        <dgm:presLayoutVars>
          <dgm:dir/>
          <dgm:resizeHandles val="exact"/>
        </dgm:presLayoutVars>
      </dgm:prSet>
      <dgm:spPr/>
    </dgm:pt>
    <dgm:pt modelId="{499C053A-7FAC-43FE-84C6-BCB65CC46F50}" type="pres">
      <dgm:prSet presAssocID="{D2BF56AF-37FB-460E-834D-4F4C396B6E7A}" presName="container" presStyleCnt="0">
        <dgm:presLayoutVars>
          <dgm:dir/>
          <dgm:resizeHandles val="exact"/>
        </dgm:presLayoutVars>
      </dgm:prSet>
      <dgm:spPr/>
    </dgm:pt>
    <dgm:pt modelId="{C04F1C3C-DA7A-4538-B60A-57ECE73A54CF}" type="pres">
      <dgm:prSet presAssocID="{66A05377-64C0-499E-9E5C-0D71F9A2C021}" presName="compNode" presStyleCnt="0"/>
      <dgm:spPr/>
    </dgm:pt>
    <dgm:pt modelId="{1C4DD64A-94D3-4233-A16D-C25EB9FC6E28}" type="pres">
      <dgm:prSet presAssocID="{66A05377-64C0-499E-9E5C-0D71F9A2C021}" presName="iconBgRect" presStyleLbl="bgShp" presStyleIdx="0" presStyleCnt="4"/>
      <dgm:spPr/>
    </dgm:pt>
    <dgm:pt modelId="{7F28A6C6-7237-459B-B7C8-055BFE999EA6}" type="pres">
      <dgm:prSet presAssocID="{66A05377-64C0-499E-9E5C-0D71F9A2C02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sconnected"/>
        </a:ext>
      </dgm:extLst>
    </dgm:pt>
    <dgm:pt modelId="{D0E13EDF-2B19-4306-BFAE-BF56567EC406}" type="pres">
      <dgm:prSet presAssocID="{66A05377-64C0-499E-9E5C-0D71F9A2C021}" presName="spaceRect" presStyleCnt="0"/>
      <dgm:spPr/>
    </dgm:pt>
    <dgm:pt modelId="{535EED2E-38FE-4A19-A756-46F743B55A50}" type="pres">
      <dgm:prSet presAssocID="{66A05377-64C0-499E-9E5C-0D71F9A2C021}" presName="textRect" presStyleLbl="revTx" presStyleIdx="0" presStyleCnt="4">
        <dgm:presLayoutVars>
          <dgm:chMax val="1"/>
          <dgm:chPref val="1"/>
        </dgm:presLayoutVars>
      </dgm:prSet>
      <dgm:spPr/>
    </dgm:pt>
    <dgm:pt modelId="{DE33FB65-E7D2-4F01-B43F-ED5D04CE6439}" type="pres">
      <dgm:prSet presAssocID="{01EC8604-1A7D-49BC-9A49-405F2F1D3733}" presName="sibTrans" presStyleLbl="sibTrans2D1" presStyleIdx="0" presStyleCnt="0"/>
      <dgm:spPr/>
    </dgm:pt>
    <dgm:pt modelId="{FF1167E3-16B9-4DB3-A410-108A85A06D55}" type="pres">
      <dgm:prSet presAssocID="{C72ECF8C-E069-4925-B9EC-63FEF61C78EF}" presName="compNode" presStyleCnt="0"/>
      <dgm:spPr/>
    </dgm:pt>
    <dgm:pt modelId="{66622351-3453-44DD-BFFB-4B93B69A44A9}" type="pres">
      <dgm:prSet presAssocID="{C72ECF8C-E069-4925-B9EC-63FEF61C78EF}" presName="iconBgRect" presStyleLbl="bgShp" presStyleIdx="1" presStyleCnt="4"/>
      <dgm:spPr/>
    </dgm:pt>
    <dgm:pt modelId="{0828460F-91EA-4B31-82E4-D085EDF1280B}" type="pres">
      <dgm:prSet presAssocID="{C72ECF8C-E069-4925-B9EC-63FEF61C78E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93CE29AC-11FC-425A-902E-96424D9DC428}" type="pres">
      <dgm:prSet presAssocID="{C72ECF8C-E069-4925-B9EC-63FEF61C78EF}" presName="spaceRect" presStyleCnt="0"/>
      <dgm:spPr/>
    </dgm:pt>
    <dgm:pt modelId="{E2EF1D97-EAE7-4D22-AA46-A8886F4D717F}" type="pres">
      <dgm:prSet presAssocID="{C72ECF8C-E069-4925-B9EC-63FEF61C78EF}" presName="textRect" presStyleLbl="revTx" presStyleIdx="1" presStyleCnt="4">
        <dgm:presLayoutVars>
          <dgm:chMax val="1"/>
          <dgm:chPref val="1"/>
        </dgm:presLayoutVars>
      </dgm:prSet>
      <dgm:spPr/>
    </dgm:pt>
    <dgm:pt modelId="{465DBB57-C9DE-47D9-A571-7B189A6C3378}" type="pres">
      <dgm:prSet presAssocID="{B9AC1761-B965-4ABE-9CFB-FEEF613FB510}" presName="sibTrans" presStyleLbl="sibTrans2D1" presStyleIdx="0" presStyleCnt="0"/>
      <dgm:spPr/>
    </dgm:pt>
    <dgm:pt modelId="{BB7EB018-0596-433C-83FC-BDB96DF9EE20}" type="pres">
      <dgm:prSet presAssocID="{83E675C4-4200-4EE4-8739-98F2F177BA10}" presName="compNode" presStyleCnt="0"/>
      <dgm:spPr/>
    </dgm:pt>
    <dgm:pt modelId="{EE990FEF-5BB0-465E-8232-7701DD83C764}" type="pres">
      <dgm:prSet presAssocID="{83E675C4-4200-4EE4-8739-98F2F177BA10}" presName="iconBgRect" presStyleLbl="bgShp" presStyleIdx="2" presStyleCnt="4"/>
      <dgm:spPr/>
    </dgm:pt>
    <dgm:pt modelId="{21D151C2-EFA2-479C-918A-3BB8B63EE0E0}" type="pres">
      <dgm:prSet presAssocID="{83E675C4-4200-4EE4-8739-98F2F177BA1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ears"/>
        </a:ext>
      </dgm:extLst>
    </dgm:pt>
    <dgm:pt modelId="{0B1B29B9-979E-4BBD-BC71-6E73325152EE}" type="pres">
      <dgm:prSet presAssocID="{83E675C4-4200-4EE4-8739-98F2F177BA10}" presName="spaceRect" presStyleCnt="0"/>
      <dgm:spPr/>
    </dgm:pt>
    <dgm:pt modelId="{D8604771-B7E7-4EF7-B63A-76A325355518}" type="pres">
      <dgm:prSet presAssocID="{83E675C4-4200-4EE4-8739-98F2F177BA10}" presName="textRect" presStyleLbl="revTx" presStyleIdx="2" presStyleCnt="4">
        <dgm:presLayoutVars>
          <dgm:chMax val="1"/>
          <dgm:chPref val="1"/>
        </dgm:presLayoutVars>
      </dgm:prSet>
      <dgm:spPr/>
    </dgm:pt>
    <dgm:pt modelId="{EEB8AA2B-D428-4A35-AEF4-E93D6D88AA1A}" type="pres">
      <dgm:prSet presAssocID="{1EAA144A-0AD4-47C1-AA21-AB9C26E2DDD1}" presName="sibTrans" presStyleLbl="sibTrans2D1" presStyleIdx="0" presStyleCnt="0"/>
      <dgm:spPr/>
    </dgm:pt>
    <dgm:pt modelId="{7001C084-77E4-4481-9550-7E790D477B88}" type="pres">
      <dgm:prSet presAssocID="{AD7FD158-AED3-400F-A088-BC138644BD1F}" presName="compNode" presStyleCnt="0"/>
      <dgm:spPr/>
    </dgm:pt>
    <dgm:pt modelId="{952CCCB2-DEA9-4EC8-B69E-E29EA9AB03DA}" type="pres">
      <dgm:prSet presAssocID="{AD7FD158-AED3-400F-A088-BC138644BD1F}" presName="iconBgRect" presStyleLbl="bgShp" presStyleIdx="3" presStyleCnt="4"/>
      <dgm:spPr/>
    </dgm:pt>
    <dgm:pt modelId="{0F5D0325-C97F-4433-8EE2-F1764D1CB458}" type="pres">
      <dgm:prSet presAssocID="{AD7FD158-AED3-400F-A088-BC138644BD1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Network"/>
        </a:ext>
      </dgm:extLst>
    </dgm:pt>
    <dgm:pt modelId="{7647B202-EF7F-4FCB-A422-A130E9A7A727}" type="pres">
      <dgm:prSet presAssocID="{AD7FD158-AED3-400F-A088-BC138644BD1F}" presName="spaceRect" presStyleCnt="0"/>
      <dgm:spPr/>
    </dgm:pt>
    <dgm:pt modelId="{230C488D-B3B9-42F7-A6D9-98D655D0F721}" type="pres">
      <dgm:prSet presAssocID="{AD7FD158-AED3-400F-A088-BC138644BD1F}" presName="textRect" presStyleLbl="revTx" presStyleIdx="3" presStyleCnt="4">
        <dgm:presLayoutVars>
          <dgm:chMax val="1"/>
          <dgm:chPref val="1"/>
        </dgm:presLayoutVars>
      </dgm:prSet>
      <dgm:spPr/>
    </dgm:pt>
  </dgm:ptLst>
  <dgm:cxnLst>
    <dgm:cxn modelId="{E8C25E04-5AAB-470B-95D7-E74D6806A245}" type="presOf" srcId="{C72ECF8C-E069-4925-B9EC-63FEF61C78EF}" destId="{E2EF1D97-EAE7-4D22-AA46-A8886F4D717F}" srcOrd="0" destOrd="0" presId="urn:microsoft.com/office/officeart/2018/2/layout/IconCircleList"/>
    <dgm:cxn modelId="{8AE2792F-E038-4627-B0AC-1082528A4400}" type="presOf" srcId="{D2BF56AF-37FB-460E-834D-4F4C396B6E7A}" destId="{5B880836-EB07-4D66-B0B5-667CCF2B5F1D}" srcOrd="0" destOrd="0" presId="urn:microsoft.com/office/officeart/2018/2/layout/IconCircleList"/>
    <dgm:cxn modelId="{62DA1F59-5B0C-4829-BE47-79E159E5A182}" srcId="{D2BF56AF-37FB-460E-834D-4F4C396B6E7A}" destId="{AD7FD158-AED3-400F-A088-BC138644BD1F}" srcOrd="3" destOrd="0" parTransId="{77B02C68-1812-4890-8ED2-87246F882D8D}" sibTransId="{55BCF6A0-CB8B-407F-8FC6-FA12468045B4}"/>
    <dgm:cxn modelId="{21DFA263-9901-4C7D-9674-CB0F18F8B169}" type="presOf" srcId="{66A05377-64C0-499E-9E5C-0D71F9A2C021}" destId="{535EED2E-38FE-4A19-A756-46F743B55A50}" srcOrd="0" destOrd="0" presId="urn:microsoft.com/office/officeart/2018/2/layout/IconCircleList"/>
    <dgm:cxn modelId="{7DF0C37C-2158-4E20-B2F1-A54A2A4A6C35}" type="presOf" srcId="{AD7FD158-AED3-400F-A088-BC138644BD1F}" destId="{230C488D-B3B9-42F7-A6D9-98D655D0F721}" srcOrd="0" destOrd="0" presId="urn:microsoft.com/office/officeart/2018/2/layout/IconCircleList"/>
    <dgm:cxn modelId="{2DBDE894-6F5E-46CD-98EE-E551A53F391C}" type="presOf" srcId="{01EC8604-1A7D-49BC-9A49-405F2F1D3733}" destId="{DE33FB65-E7D2-4F01-B43F-ED5D04CE6439}" srcOrd="0" destOrd="0" presId="urn:microsoft.com/office/officeart/2018/2/layout/IconCircleList"/>
    <dgm:cxn modelId="{8D88C899-9324-4A08-AF58-A74E2776AF4C}" type="presOf" srcId="{1EAA144A-0AD4-47C1-AA21-AB9C26E2DDD1}" destId="{EEB8AA2B-D428-4A35-AEF4-E93D6D88AA1A}" srcOrd="0" destOrd="0" presId="urn:microsoft.com/office/officeart/2018/2/layout/IconCircleList"/>
    <dgm:cxn modelId="{9EEEEA9E-B8C6-4A3A-8289-581D468A5F15}" type="presOf" srcId="{B9AC1761-B965-4ABE-9CFB-FEEF613FB510}" destId="{465DBB57-C9DE-47D9-A571-7B189A6C3378}" srcOrd="0" destOrd="0" presId="urn:microsoft.com/office/officeart/2018/2/layout/IconCircleList"/>
    <dgm:cxn modelId="{B93B65B6-305A-4A08-9D45-F27CAFD59246}" srcId="{D2BF56AF-37FB-460E-834D-4F4C396B6E7A}" destId="{83E675C4-4200-4EE4-8739-98F2F177BA10}" srcOrd="2" destOrd="0" parTransId="{CFA941DF-8EA3-4F27-9E88-2FA8089F42F1}" sibTransId="{1EAA144A-0AD4-47C1-AA21-AB9C26E2DDD1}"/>
    <dgm:cxn modelId="{50D8C3BB-9BD2-4E9B-B581-30D4DF0E7A28}" srcId="{D2BF56AF-37FB-460E-834D-4F4C396B6E7A}" destId="{66A05377-64C0-499E-9E5C-0D71F9A2C021}" srcOrd="0" destOrd="0" parTransId="{F633D134-C0B6-4591-AFEC-349B16FFFF6C}" sibTransId="{01EC8604-1A7D-49BC-9A49-405F2F1D3733}"/>
    <dgm:cxn modelId="{D4B8ABDA-96CB-41FD-97D1-3F45D0569F47}" type="presOf" srcId="{83E675C4-4200-4EE4-8739-98F2F177BA10}" destId="{D8604771-B7E7-4EF7-B63A-76A325355518}" srcOrd="0" destOrd="0" presId="urn:microsoft.com/office/officeart/2018/2/layout/IconCircleList"/>
    <dgm:cxn modelId="{74E9B2F3-204C-4384-B840-E474B549F6BF}" srcId="{D2BF56AF-37FB-460E-834D-4F4C396B6E7A}" destId="{C72ECF8C-E069-4925-B9EC-63FEF61C78EF}" srcOrd="1" destOrd="0" parTransId="{471C3CEC-3F40-4087-9F91-1BE2B8094944}" sibTransId="{B9AC1761-B965-4ABE-9CFB-FEEF613FB510}"/>
    <dgm:cxn modelId="{44FE5F3B-CAA5-43D0-917F-213C0621D5E1}" type="presParOf" srcId="{5B880836-EB07-4D66-B0B5-667CCF2B5F1D}" destId="{499C053A-7FAC-43FE-84C6-BCB65CC46F50}" srcOrd="0" destOrd="0" presId="urn:microsoft.com/office/officeart/2018/2/layout/IconCircleList"/>
    <dgm:cxn modelId="{381096B2-CF43-4393-840E-468470EAB4D8}" type="presParOf" srcId="{499C053A-7FAC-43FE-84C6-BCB65CC46F50}" destId="{C04F1C3C-DA7A-4538-B60A-57ECE73A54CF}" srcOrd="0" destOrd="0" presId="urn:microsoft.com/office/officeart/2018/2/layout/IconCircleList"/>
    <dgm:cxn modelId="{E3BAA124-7ACB-47DB-A71C-4E83A1DFC32F}" type="presParOf" srcId="{C04F1C3C-DA7A-4538-B60A-57ECE73A54CF}" destId="{1C4DD64A-94D3-4233-A16D-C25EB9FC6E28}" srcOrd="0" destOrd="0" presId="urn:microsoft.com/office/officeart/2018/2/layout/IconCircleList"/>
    <dgm:cxn modelId="{712BF3D8-ACC7-437C-A728-807E19058ACE}" type="presParOf" srcId="{C04F1C3C-DA7A-4538-B60A-57ECE73A54CF}" destId="{7F28A6C6-7237-459B-B7C8-055BFE999EA6}" srcOrd="1" destOrd="0" presId="urn:microsoft.com/office/officeart/2018/2/layout/IconCircleList"/>
    <dgm:cxn modelId="{A984A70F-CF9D-4EC1-8778-7ABAD50A0CB3}" type="presParOf" srcId="{C04F1C3C-DA7A-4538-B60A-57ECE73A54CF}" destId="{D0E13EDF-2B19-4306-BFAE-BF56567EC406}" srcOrd="2" destOrd="0" presId="urn:microsoft.com/office/officeart/2018/2/layout/IconCircleList"/>
    <dgm:cxn modelId="{CDE98279-1A42-4387-BCC7-F22B4C4D124B}" type="presParOf" srcId="{C04F1C3C-DA7A-4538-B60A-57ECE73A54CF}" destId="{535EED2E-38FE-4A19-A756-46F743B55A50}" srcOrd="3" destOrd="0" presId="urn:microsoft.com/office/officeart/2018/2/layout/IconCircleList"/>
    <dgm:cxn modelId="{220747D7-BA8C-432F-93DE-73E83BBAAB1C}" type="presParOf" srcId="{499C053A-7FAC-43FE-84C6-BCB65CC46F50}" destId="{DE33FB65-E7D2-4F01-B43F-ED5D04CE6439}" srcOrd="1" destOrd="0" presId="urn:microsoft.com/office/officeart/2018/2/layout/IconCircleList"/>
    <dgm:cxn modelId="{DF7FBD29-32DA-47DD-9D6F-A97F737D8EF6}" type="presParOf" srcId="{499C053A-7FAC-43FE-84C6-BCB65CC46F50}" destId="{FF1167E3-16B9-4DB3-A410-108A85A06D55}" srcOrd="2" destOrd="0" presId="urn:microsoft.com/office/officeart/2018/2/layout/IconCircleList"/>
    <dgm:cxn modelId="{37BBA64A-041D-4820-AAB9-D390DE6F00D9}" type="presParOf" srcId="{FF1167E3-16B9-4DB3-A410-108A85A06D55}" destId="{66622351-3453-44DD-BFFB-4B93B69A44A9}" srcOrd="0" destOrd="0" presId="urn:microsoft.com/office/officeart/2018/2/layout/IconCircleList"/>
    <dgm:cxn modelId="{81686C5A-E5C7-4F90-BD23-70A0D175BC68}" type="presParOf" srcId="{FF1167E3-16B9-4DB3-A410-108A85A06D55}" destId="{0828460F-91EA-4B31-82E4-D085EDF1280B}" srcOrd="1" destOrd="0" presId="urn:microsoft.com/office/officeart/2018/2/layout/IconCircleList"/>
    <dgm:cxn modelId="{3CDAE3FB-B42C-4D99-8C93-AF0C47566E6F}" type="presParOf" srcId="{FF1167E3-16B9-4DB3-A410-108A85A06D55}" destId="{93CE29AC-11FC-425A-902E-96424D9DC428}" srcOrd="2" destOrd="0" presId="urn:microsoft.com/office/officeart/2018/2/layout/IconCircleList"/>
    <dgm:cxn modelId="{8B99E2F3-F1DA-4BDD-8D09-4796F307B344}" type="presParOf" srcId="{FF1167E3-16B9-4DB3-A410-108A85A06D55}" destId="{E2EF1D97-EAE7-4D22-AA46-A8886F4D717F}" srcOrd="3" destOrd="0" presId="urn:microsoft.com/office/officeart/2018/2/layout/IconCircleList"/>
    <dgm:cxn modelId="{705CBA43-E639-403A-9FF5-286675F7E656}" type="presParOf" srcId="{499C053A-7FAC-43FE-84C6-BCB65CC46F50}" destId="{465DBB57-C9DE-47D9-A571-7B189A6C3378}" srcOrd="3" destOrd="0" presId="urn:microsoft.com/office/officeart/2018/2/layout/IconCircleList"/>
    <dgm:cxn modelId="{164109D5-4FE3-4BC7-BF8C-230077742DD2}" type="presParOf" srcId="{499C053A-7FAC-43FE-84C6-BCB65CC46F50}" destId="{BB7EB018-0596-433C-83FC-BDB96DF9EE20}" srcOrd="4" destOrd="0" presId="urn:microsoft.com/office/officeart/2018/2/layout/IconCircleList"/>
    <dgm:cxn modelId="{D3322929-9478-4BA4-9AE7-E68402585842}" type="presParOf" srcId="{BB7EB018-0596-433C-83FC-BDB96DF9EE20}" destId="{EE990FEF-5BB0-465E-8232-7701DD83C764}" srcOrd="0" destOrd="0" presId="urn:microsoft.com/office/officeart/2018/2/layout/IconCircleList"/>
    <dgm:cxn modelId="{EB5BF241-4690-49F9-A05D-342414E58133}" type="presParOf" srcId="{BB7EB018-0596-433C-83FC-BDB96DF9EE20}" destId="{21D151C2-EFA2-479C-918A-3BB8B63EE0E0}" srcOrd="1" destOrd="0" presId="urn:microsoft.com/office/officeart/2018/2/layout/IconCircleList"/>
    <dgm:cxn modelId="{2DE40667-BAE3-4B39-898A-C76C250566C5}" type="presParOf" srcId="{BB7EB018-0596-433C-83FC-BDB96DF9EE20}" destId="{0B1B29B9-979E-4BBD-BC71-6E73325152EE}" srcOrd="2" destOrd="0" presId="urn:microsoft.com/office/officeart/2018/2/layout/IconCircleList"/>
    <dgm:cxn modelId="{79F5815E-1F96-4937-AB45-EA2FFC8CF6C2}" type="presParOf" srcId="{BB7EB018-0596-433C-83FC-BDB96DF9EE20}" destId="{D8604771-B7E7-4EF7-B63A-76A325355518}" srcOrd="3" destOrd="0" presId="urn:microsoft.com/office/officeart/2018/2/layout/IconCircleList"/>
    <dgm:cxn modelId="{F4F857B2-9569-4683-BB4D-1B1609BAB546}" type="presParOf" srcId="{499C053A-7FAC-43FE-84C6-BCB65CC46F50}" destId="{EEB8AA2B-D428-4A35-AEF4-E93D6D88AA1A}" srcOrd="5" destOrd="0" presId="urn:microsoft.com/office/officeart/2018/2/layout/IconCircleList"/>
    <dgm:cxn modelId="{4444D0B0-456C-478D-B7D1-61829237F567}" type="presParOf" srcId="{499C053A-7FAC-43FE-84C6-BCB65CC46F50}" destId="{7001C084-77E4-4481-9550-7E790D477B88}" srcOrd="6" destOrd="0" presId="urn:microsoft.com/office/officeart/2018/2/layout/IconCircleList"/>
    <dgm:cxn modelId="{705D512A-CBD9-45E6-922A-616682A99866}" type="presParOf" srcId="{7001C084-77E4-4481-9550-7E790D477B88}" destId="{952CCCB2-DEA9-4EC8-B69E-E29EA9AB03DA}" srcOrd="0" destOrd="0" presId="urn:microsoft.com/office/officeart/2018/2/layout/IconCircleList"/>
    <dgm:cxn modelId="{119007BC-5004-443B-95F5-564DA9A1E440}" type="presParOf" srcId="{7001C084-77E4-4481-9550-7E790D477B88}" destId="{0F5D0325-C97F-4433-8EE2-F1764D1CB458}" srcOrd="1" destOrd="0" presId="urn:microsoft.com/office/officeart/2018/2/layout/IconCircleList"/>
    <dgm:cxn modelId="{11A82DD2-D568-4FF8-A2EB-D717F24062E3}" type="presParOf" srcId="{7001C084-77E4-4481-9550-7E790D477B88}" destId="{7647B202-EF7F-4FCB-A422-A130E9A7A727}" srcOrd="2" destOrd="0" presId="urn:microsoft.com/office/officeart/2018/2/layout/IconCircleList"/>
    <dgm:cxn modelId="{0CFE0974-CA2F-42E0-87CC-178004803F84}" type="presParOf" srcId="{7001C084-77E4-4481-9550-7E790D477B88}" destId="{230C488D-B3B9-42F7-A6D9-98D655D0F72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0F25C4-8D8B-47BC-B935-123117F91080}"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399ADEDD-5817-4AEC-A759-43C76C165F6F}">
      <dgm:prSet/>
      <dgm:spPr/>
      <dgm:t>
        <a:bodyPr/>
        <a:lstStyle/>
        <a:p>
          <a:r>
            <a:rPr lang="en-GB"/>
            <a:t>To maximise the long-term value of EHRs, several key strategies emerge:</a:t>
          </a:r>
          <a:endParaRPr lang="en-US"/>
        </a:p>
      </dgm:t>
    </dgm:pt>
    <dgm:pt modelId="{376FF84D-16CD-4EF8-88B2-7107EC35BD44}" type="parTrans" cxnId="{2EB9A3E7-1D89-4F98-8ECD-40F2210F23AC}">
      <dgm:prSet/>
      <dgm:spPr/>
      <dgm:t>
        <a:bodyPr/>
        <a:lstStyle/>
        <a:p>
          <a:endParaRPr lang="en-US"/>
        </a:p>
      </dgm:t>
    </dgm:pt>
    <dgm:pt modelId="{A26631E2-DA71-4F5E-9F6E-52DC64435096}" type="sibTrans" cxnId="{2EB9A3E7-1D89-4F98-8ECD-40F2210F23AC}">
      <dgm:prSet/>
      <dgm:spPr/>
      <dgm:t>
        <a:bodyPr/>
        <a:lstStyle/>
        <a:p>
          <a:endParaRPr lang="en-US"/>
        </a:p>
      </dgm:t>
    </dgm:pt>
    <dgm:pt modelId="{F0F25F70-2444-4E96-A288-1A1BC48877E8}">
      <dgm:prSet/>
      <dgm:spPr/>
      <dgm:t>
        <a:bodyPr/>
        <a:lstStyle/>
        <a:p>
          <a:r>
            <a:rPr lang="en-GB"/>
            <a:t>Co-design and collaboration – involving clinicians, patients, and technologists from the outset to ensure usability and acceptance (Greenhalgh et al., 2020).</a:t>
          </a:r>
          <a:endParaRPr lang="en-US"/>
        </a:p>
      </dgm:t>
    </dgm:pt>
    <dgm:pt modelId="{110F77ED-A74B-4679-81F0-CF09526BB6AE}" type="parTrans" cxnId="{DF2744AE-CCB2-4BE6-B06D-4DDE73F85EDB}">
      <dgm:prSet/>
      <dgm:spPr/>
      <dgm:t>
        <a:bodyPr/>
        <a:lstStyle/>
        <a:p>
          <a:endParaRPr lang="en-US"/>
        </a:p>
      </dgm:t>
    </dgm:pt>
    <dgm:pt modelId="{8AA409CA-4AF5-4957-A799-DC342DED70BA}" type="sibTrans" cxnId="{DF2744AE-CCB2-4BE6-B06D-4DDE73F85EDB}">
      <dgm:prSet/>
      <dgm:spPr/>
      <dgm:t>
        <a:bodyPr/>
        <a:lstStyle/>
        <a:p>
          <a:endParaRPr lang="en-US"/>
        </a:p>
      </dgm:t>
    </dgm:pt>
    <dgm:pt modelId="{C04A8F84-0583-41E5-B566-11E53FC8ECCE}">
      <dgm:prSet/>
      <dgm:spPr/>
      <dgm:t>
        <a:bodyPr/>
        <a:lstStyle/>
        <a:p>
          <a:r>
            <a:rPr lang="en-GB"/>
            <a:t>Mandated open standards – to ensure interoperability and prevent vendor lock-in.</a:t>
          </a:r>
          <a:endParaRPr lang="en-US"/>
        </a:p>
      </dgm:t>
    </dgm:pt>
    <dgm:pt modelId="{AE48E4E2-CB22-4EC4-A9A7-C8AE856D90E2}" type="parTrans" cxnId="{38CC9EE7-96B0-43E2-932A-21A500590237}">
      <dgm:prSet/>
      <dgm:spPr/>
      <dgm:t>
        <a:bodyPr/>
        <a:lstStyle/>
        <a:p>
          <a:endParaRPr lang="en-US"/>
        </a:p>
      </dgm:t>
    </dgm:pt>
    <dgm:pt modelId="{C27D9A2C-9AFB-43E4-A934-1337D2DE268B}" type="sibTrans" cxnId="{38CC9EE7-96B0-43E2-932A-21A500590237}">
      <dgm:prSet/>
      <dgm:spPr/>
      <dgm:t>
        <a:bodyPr/>
        <a:lstStyle/>
        <a:p>
          <a:endParaRPr lang="en-US"/>
        </a:p>
      </dgm:t>
    </dgm:pt>
    <dgm:pt modelId="{6A111DA1-24BD-423F-9A42-010DDD6BDDAD}">
      <dgm:prSet/>
      <dgm:spPr/>
      <dgm:t>
        <a:bodyPr/>
        <a:lstStyle/>
        <a:p>
          <a:r>
            <a:rPr lang="en-GB"/>
            <a:t>Investment in workforce development – to enhance digital literacy and reduce burnout.</a:t>
          </a:r>
          <a:endParaRPr lang="en-US"/>
        </a:p>
      </dgm:t>
    </dgm:pt>
    <dgm:pt modelId="{D29EC56E-9F50-48DD-AF93-7ABF959365DE}" type="parTrans" cxnId="{85304A41-7E43-430F-8F8E-EABF377332C4}">
      <dgm:prSet/>
      <dgm:spPr/>
      <dgm:t>
        <a:bodyPr/>
        <a:lstStyle/>
        <a:p>
          <a:endParaRPr lang="en-US"/>
        </a:p>
      </dgm:t>
    </dgm:pt>
    <dgm:pt modelId="{0CD90F7A-6789-41C1-AF90-989C0B291434}" type="sibTrans" cxnId="{85304A41-7E43-430F-8F8E-EABF377332C4}">
      <dgm:prSet/>
      <dgm:spPr/>
      <dgm:t>
        <a:bodyPr/>
        <a:lstStyle/>
        <a:p>
          <a:endParaRPr lang="en-US"/>
        </a:p>
      </dgm:t>
    </dgm:pt>
    <dgm:pt modelId="{1EC9BF15-7FDC-4EA2-9850-B09438183BC0}">
      <dgm:prSet/>
      <dgm:spPr/>
      <dgm:t>
        <a:bodyPr/>
        <a:lstStyle/>
        <a:p>
          <a:r>
            <a:rPr lang="en-GB"/>
            <a:t>Equity and inclusion initiatives – addressing digital exclusion through targeted community programmes.</a:t>
          </a:r>
          <a:endParaRPr lang="en-US"/>
        </a:p>
      </dgm:t>
    </dgm:pt>
    <dgm:pt modelId="{9D993740-6A0E-46FC-AB96-C7CBAA8F3E04}" type="parTrans" cxnId="{B58FA6C8-0B6B-4F72-AF28-DC9493349144}">
      <dgm:prSet/>
      <dgm:spPr/>
      <dgm:t>
        <a:bodyPr/>
        <a:lstStyle/>
        <a:p>
          <a:endParaRPr lang="en-US"/>
        </a:p>
      </dgm:t>
    </dgm:pt>
    <dgm:pt modelId="{4A003735-9C0D-4577-A549-FCA041AC3480}" type="sibTrans" cxnId="{B58FA6C8-0B6B-4F72-AF28-DC9493349144}">
      <dgm:prSet/>
      <dgm:spPr/>
      <dgm:t>
        <a:bodyPr/>
        <a:lstStyle/>
        <a:p>
          <a:endParaRPr lang="en-US"/>
        </a:p>
      </dgm:t>
    </dgm:pt>
    <dgm:pt modelId="{BF8E89EC-5E79-4EF7-B1BC-648CB1B07AE5}">
      <dgm:prSet/>
      <dgm:spPr/>
      <dgm:t>
        <a:bodyPr/>
        <a:lstStyle/>
        <a:p>
          <a:r>
            <a:rPr lang="en-GB"/>
            <a:t>Ethical governance – ensuring transparency, accountability, and protection of patient data.</a:t>
          </a:r>
          <a:endParaRPr lang="en-US"/>
        </a:p>
      </dgm:t>
    </dgm:pt>
    <dgm:pt modelId="{3D7C19D1-3AF6-48BF-BA81-15141B6010D6}" type="parTrans" cxnId="{2DF7D9AC-D0BA-4663-AE79-989B2FB4ABDC}">
      <dgm:prSet/>
      <dgm:spPr/>
      <dgm:t>
        <a:bodyPr/>
        <a:lstStyle/>
        <a:p>
          <a:endParaRPr lang="en-US"/>
        </a:p>
      </dgm:t>
    </dgm:pt>
    <dgm:pt modelId="{97C04A66-B14A-4AA7-AF89-A1E0590DAC03}" type="sibTrans" cxnId="{2DF7D9AC-D0BA-4663-AE79-989B2FB4ABDC}">
      <dgm:prSet/>
      <dgm:spPr/>
      <dgm:t>
        <a:bodyPr/>
        <a:lstStyle/>
        <a:p>
          <a:endParaRPr lang="en-US"/>
        </a:p>
      </dgm:t>
    </dgm:pt>
    <dgm:pt modelId="{1454AACC-4820-42D0-B6A0-3AA5948479AC}">
      <dgm:prSet/>
      <dgm:spPr/>
      <dgm:t>
        <a:bodyPr/>
        <a:lstStyle/>
        <a:p>
          <a:r>
            <a:rPr lang="en-GB"/>
            <a:t>These strategies can help the NHS realise a more equitable, efficient, and sustainable digital future.</a:t>
          </a:r>
          <a:endParaRPr lang="en-US"/>
        </a:p>
      </dgm:t>
    </dgm:pt>
    <dgm:pt modelId="{CCBA818A-D74A-4E51-A54B-971DC30C1B4E}" type="parTrans" cxnId="{DE093D75-DAD2-4891-8469-96F55E5C5828}">
      <dgm:prSet/>
      <dgm:spPr/>
      <dgm:t>
        <a:bodyPr/>
        <a:lstStyle/>
        <a:p>
          <a:endParaRPr lang="en-US"/>
        </a:p>
      </dgm:t>
    </dgm:pt>
    <dgm:pt modelId="{2545C027-8F9B-4BCF-B9A4-BC5087E99B1C}" type="sibTrans" cxnId="{DE093D75-DAD2-4891-8469-96F55E5C5828}">
      <dgm:prSet/>
      <dgm:spPr/>
      <dgm:t>
        <a:bodyPr/>
        <a:lstStyle/>
        <a:p>
          <a:endParaRPr lang="en-US"/>
        </a:p>
      </dgm:t>
    </dgm:pt>
    <dgm:pt modelId="{CA10A237-9478-234D-ADAA-BAEB3ABBF176}" type="pres">
      <dgm:prSet presAssocID="{550F25C4-8D8B-47BC-B935-123117F91080}" presName="Name0" presStyleCnt="0">
        <dgm:presLayoutVars>
          <dgm:dir/>
          <dgm:resizeHandles val="exact"/>
        </dgm:presLayoutVars>
      </dgm:prSet>
      <dgm:spPr/>
    </dgm:pt>
    <dgm:pt modelId="{5857264A-EE81-4242-BE12-D1EA80A50EFB}" type="pres">
      <dgm:prSet presAssocID="{399ADEDD-5817-4AEC-A759-43C76C165F6F}" presName="node" presStyleLbl="node1" presStyleIdx="0" presStyleCnt="7">
        <dgm:presLayoutVars>
          <dgm:bulletEnabled val="1"/>
        </dgm:presLayoutVars>
      </dgm:prSet>
      <dgm:spPr/>
    </dgm:pt>
    <dgm:pt modelId="{0B368280-2D45-2A43-AB4D-9959AF097CA1}" type="pres">
      <dgm:prSet presAssocID="{A26631E2-DA71-4F5E-9F6E-52DC64435096}" presName="sibTrans" presStyleLbl="sibTrans1D1" presStyleIdx="0" presStyleCnt="6"/>
      <dgm:spPr/>
    </dgm:pt>
    <dgm:pt modelId="{B763E91E-880B-E74D-B0D4-20DFE8577333}" type="pres">
      <dgm:prSet presAssocID="{A26631E2-DA71-4F5E-9F6E-52DC64435096}" presName="connectorText" presStyleLbl="sibTrans1D1" presStyleIdx="0" presStyleCnt="6"/>
      <dgm:spPr/>
    </dgm:pt>
    <dgm:pt modelId="{2302B8AC-D3F0-0B41-A9A6-5E1A0EB83EEE}" type="pres">
      <dgm:prSet presAssocID="{F0F25F70-2444-4E96-A288-1A1BC48877E8}" presName="node" presStyleLbl="node1" presStyleIdx="1" presStyleCnt="7">
        <dgm:presLayoutVars>
          <dgm:bulletEnabled val="1"/>
        </dgm:presLayoutVars>
      </dgm:prSet>
      <dgm:spPr/>
    </dgm:pt>
    <dgm:pt modelId="{80F3D172-C6B8-FA4B-941D-18FB3B45E8D7}" type="pres">
      <dgm:prSet presAssocID="{8AA409CA-4AF5-4957-A799-DC342DED70BA}" presName="sibTrans" presStyleLbl="sibTrans1D1" presStyleIdx="1" presStyleCnt="6"/>
      <dgm:spPr/>
    </dgm:pt>
    <dgm:pt modelId="{E1AFCD6B-4008-9548-843E-5447B0D91123}" type="pres">
      <dgm:prSet presAssocID="{8AA409CA-4AF5-4957-A799-DC342DED70BA}" presName="connectorText" presStyleLbl="sibTrans1D1" presStyleIdx="1" presStyleCnt="6"/>
      <dgm:spPr/>
    </dgm:pt>
    <dgm:pt modelId="{3C1540A6-158D-D847-AF84-77B5B55E6574}" type="pres">
      <dgm:prSet presAssocID="{C04A8F84-0583-41E5-B566-11E53FC8ECCE}" presName="node" presStyleLbl="node1" presStyleIdx="2" presStyleCnt="7">
        <dgm:presLayoutVars>
          <dgm:bulletEnabled val="1"/>
        </dgm:presLayoutVars>
      </dgm:prSet>
      <dgm:spPr/>
    </dgm:pt>
    <dgm:pt modelId="{C6747D59-9558-EB4E-9522-9D66D3874963}" type="pres">
      <dgm:prSet presAssocID="{C27D9A2C-9AFB-43E4-A934-1337D2DE268B}" presName="sibTrans" presStyleLbl="sibTrans1D1" presStyleIdx="2" presStyleCnt="6"/>
      <dgm:spPr/>
    </dgm:pt>
    <dgm:pt modelId="{1BD867CB-10F0-8C48-85CB-DF4717E4CE62}" type="pres">
      <dgm:prSet presAssocID="{C27D9A2C-9AFB-43E4-A934-1337D2DE268B}" presName="connectorText" presStyleLbl="sibTrans1D1" presStyleIdx="2" presStyleCnt="6"/>
      <dgm:spPr/>
    </dgm:pt>
    <dgm:pt modelId="{D39EAAD5-1EA0-9147-B4AC-E691DD3AD992}" type="pres">
      <dgm:prSet presAssocID="{6A111DA1-24BD-423F-9A42-010DDD6BDDAD}" presName="node" presStyleLbl="node1" presStyleIdx="3" presStyleCnt="7">
        <dgm:presLayoutVars>
          <dgm:bulletEnabled val="1"/>
        </dgm:presLayoutVars>
      </dgm:prSet>
      <dgm:spPr/>
    </dgm:pt>
    <dgm:pt modelId="{BCDA21C5-3A38-5F47-8EE5-E920C0150FC0}" type="pres">
      <dgm:prSet presAssocID="{0CD90F7A-6789-41C1-AF90-989C0B291434}" presName="sibTrans" presStyleLbl="sibTrans1D1" presStyleIdx="3" presStyleCnt="6"/>
      <dgm:spPr/>
    </dgm:pt>
    <dgm:pt modelId="{8613A34E-08B2-3347-9B25-8484B008951E}" type="pres">
      <dgm:prSet presAssocID="{0CD90F7A-6789-41C1-AF90-989C0B291434}" presName="connectorText" presStyleLbl="sibTrans1D1" presStyleIdx="3" presStyleCnt="6"/>
      <dgm:spPr/>
    </dgm:pt>
    <dgm:pt modelId="{23D497D1-597F-9540-9C9B-4B810BB1585B}" type="pres">
      <dgm:prSet presAssocID="{1EC9BF15-7FDC-4EA2-9850-B09438183BC0}" presName="node" presStyleLbl="node1" presStyleIdx="4" presStyleCnt="7">
        <dgm:presLayoutVars>
          <dgm:bulletEnabled val="1"/>
        </dgm:presLayoutVars>
      </dgm:prSet>
      <dgm:spPr/>
    </dgm:pt>
    <dgm:pt modelId="{32E3F5C0-6CF9-904B-8ADA-3ADFF054D5F4}" type="pres">
      <dgm:prSet presAssocID="{4A003735-9C0D-4577-A549-FCA041AC3480}" presName="sibTrans" presStyleLbl="sibTrans1D1" presStyleIdx="4" presStyleCnt="6"/>
      <dgm:spPr/>
    </dgm:pt>
    <dgm:pt modelId="{A4E3D0C1-5C7E-DD4D-BD7E-8D5F828380A9}" type="pres">
      <dgm:prSet presAssocID="{4A003735-9C0D-4577-A549-FCA041AC3480}" presName="connectorText" presStyleLbl="sibTrans1D1" presStyleIdx="4" presStyleCnt="6"/>
      <dgm:spPr/>
    </dgm:pt>
    <dgm:pt modelId="{950EA963-CAF4-CA4A-83A1-F875236289F3}" type="pres">
      <dgm:prSet presAssocID="{BF8E89EC-5E79-4EF7-B1BC-648CB1B07AE5}" presName="node" presStyleLbl="node1" presStyleIdx="5" presStyleCnt="7">
        <dgm:presLayoutVars>
          <dgm:bulletEnabled val="1"/>
        </dgm:presLayoutVars>
      </dgm:prSet>
      <dgm:spPr/>
    </dgm:pt>
    <dgm:pt modelId="{70C1669D-FFBC-3144-80C1-5DEEC2E7607B}" type="pres">
      <dgm:prSet presAssocID="{97C04A66-B14A-4AA7-AF89-A1E0590DAC03}" presName="sibTrans" presStyleLbl="sibTrans1D1" presStyleIdx="5" presStyleCnt="6"/>
      <dgm:spPr/>
    </dgm:pt>
    <dgm:pt modelId="{522A0243-8169-D143-8991-C0E7E4A699F4}" type="pres">
      <dgm:prSet presAssocID="{97C04A66-B14A-4AA7-AF89-A1E0590DAC03}" presName="connectorText" presStyleLbl="sibTrans1D1" presStyleIdx="5" presStyleCnt="6"/>
      <dgm:spPr/>
    </dgm:pt>
    <dgm:pt modelId="{448455A7-371C-2E48-B18E-9F0FFC7FB10F}" type="pres">
      <dgm:prSet presAssocID="{1454AACC-4820-42D0-B6A0-3AA5948479AC}" presName="node" presStyleLbl="node1" presStyleIdx="6" presStyleCnt="7">
        <dgm:presLayoutVars>
          <dgm:bulletEnabled val="1"/>
        </dgm:presLayoutVars>
      </dgm:prSet>
      <dgm:spPr/>
    </dgm:pt>
  </dgm:ptLst>
  <dgm:cxnLst>
    <dgm:cxn modelId="{59208209-EDB4-094C-A9BF-4DABE8A5435F}" type="presOf" srcId="{C04A8F84-0583-41E5-B566-11E53FC8ECCE}" destId="{3C1540A6-158D-D847-AF84-77B5B55E6574}" srcOrd="0" destOrd="0" presId="urn:microsoft.com/office/officeart/2016/7/layout/RepeatingBendingProcessNew"/>
    <dgm:cxn modelId="{56B2350D-A3CC-624A-9759-F5BF1986B8F3}" type="presOf" srcId="{A26631E2-DA71-4F5E-9F6E-52DC64435096}" destId="{B763E91E-880B-E74D-B0D4-20DFE8577333}" srcOrd="1" destOrd="0" presId="urn:microsoft.com/office/officeart/2016/7/layout/RepeatingBendingProcessNew"/>
    <dgm:cxn modelId="{3CC17512-C5F7-284E-BD8A-BC25B0596E78}" type="presOf" srcId="{4A003735-9C0D-4577-A549-FCA041AC3480}" destId="{32E3F5C0-6CF9-904B-8ADA-3ADFF054D5F4}" srcOrd="0" destOrd="0" presId="urn:microsoft.com/office/officeart/2016/7/layout/RepeatingBendingProcessNew"/>
    <dgm:cxn modelId="{F68C0F13-C72E-C042-8672-96D392952126}" type="presOf" srcId="{97C04A66-B14A-4AA7-AF89-A1E0590DAC03}" destId="{522A0243-8169-D143-8991-C0E7E4A699F4}" srcOrd="1" destOrd="0" presId="urn:microsoft.com/office/officeart/2016/7/layout/RepeatingBendingProcessNew"/>
    <dgm:cxn modelId="{054DA840-C190-2047-B376-ACC908EDB7A0}" type="presOf" srcId="{1454AACC-4820-42D0-B6A0-3AA5948479AC}" destId="{448455A7-371C-2E48-B18E-9F0FFC7FB10F}" srcOrd="0" destOrd="0" presId="urn:microsoft.com/office/officeart/2016/7/layout/RepeatingBendingProcessNew"/>
    <dgm:cxn modelId="{85304A41-7E43-430F-8F8E-EABF377332C4}" srcId="{550F25C4-8D8B-47BC-B935-123117F91080}" destId="{6A111DA1-24BD-423F-9A42-010DDD6BDDAD}" srcOrd="3" destOrd="0" parTransId="{D29EC56E-9F50-48DD-AF93-7ABF959365DE}" sibTransId="{0CD90F7A-6789-41C1-AF90-989C0B291434}"/>
    <dgm:cxn modelId="{F9E8F642-C408-3C47-89F4-E2D2A6B68147}" type="presOf" srcId="{97C04A66-B14A-4AA7-AF89-A1E0590DAC03}" destId="{70C1669D-FFBC-3144-80C1-5DEEC2E7607B}" srcOrd="0" destOrd="0" presId="urn:microsoft.com/office/officeart/2016/7/layout/RepeatingBendingProcessNew"/>
    <dgm:cxn modelId="{2BF1D348-F680-DA47-97A3-C7C902110A4A}" type="presOf" srcId="{F0F25F70-2444-4E96-A288-1A1BC48877E8}" destId="{2302B8AC-D3F0-0B41-A9A6-5E1A0EB83EEE}" srcOrd="0" destOrd="0" presId="urn:microsoft.com/office/officeart/2016/7/layout/RepeatingBendingProcessNew"/>
    <dgm:cxn modelId="{F08C264D-ACA0-3D4F-97A0-64B38EF9F298}" type="presOf" srcId="{399ADEDD-5817-4AEC-A759-43C76C165F6F}" destId="{5857264A-EE81-4242-BE12-D1EA80A50EFB}" srcOrd="0" destOrd="0" presId="urn:microsoft.com/office/officeart/2016/7/layout/RepeatingBendingProcessNew"/>
    <dgm:cxn modelId="{DE093D75-DAD2-4891-8469-96F55E5C5828}" srcId="{550F25C4-8D8B-47BC-B935-123117F91080}" destId="{1454AACC-4820-42D0-B6A0-3AA5948479AC}" srcOrd="6" destOrd="0" parTransId="{CCBA818A-D74A-4E51-A54B-971DC30C1B4E}" sibTransId="{2545C027-8F9B-4BCF-B9A4-BC5087E99B1C}"/>
    <dgm:cxn modelId="{F885AD86-8C82-9D40-A3DD-5D6C2CA87323}" type="presOf" srcId="{0CD90F7A-6789-41C1-AF90-989C0B291434}" destId="{BCDA21C5-3A38-5F47-8EE5-E920C0150FC0}" srcOrd="0" destOrd="0" presId="urn:microsoft.com/office/officeart/2016/7/layout/RepeatingBendingProcessNew"/>
    <dgm:cxn modelId="{D92E738C-FF06-4047-A9D0-BF2D034E0C68}" type="presOf" srcId="{550F25C4-8D8B-47BC-B935-123117F91080}" destId="{CA10A237-9478-234D-ADAA-BAEB3ABBF176}" srcOrd="0" destOrd="0" presId="urn:microsoft.com/office/officeart/2016/7/layout/RepeatingBendingProcessNew"/>
    <dgm:cxn modelId="{E9293B96-B36E-A841-9ED6-9454A0124FE4}" type="presOf" srcId="{A26631E2-DA71-4F5E-9F6E-52DC64435096}" destId="{0B368280-2D45-2A43-AB4D-9959AF097CA1}" srcOrd="0" destOrd="0" presId="urn:microsoft.com/office/officeart/2016/7/layout/RepeatingBendingProcessNew"/>
    <dgm:cxn modelId="{874F059D-6AAA-9840-A5F3-E61F730AAACC}" type="presOf" srcId="{4A003735-9C0D-4577-A549-FCA041AC3480}" destId="{A4E3D0C1-5C7E-DD4D-BD7E-8D5F828380A9}" srcOrd="1" destOrd="0" presId="urn:microsoft.com/office/officeart/2016/7/layout/RepeatingBendingProcessNew"/>
    <dgm:cxn modelId="{3EF298A0-3BFF-6A40-A464-EA718A2D36BB}" type="presOf" srcId="{C27D9A2C-9AFB-43E4-A934-1337D2DE268B}" destId="{C6747D59-9558-EB4E-9522-9D66D3874963}" srcOrd="0" destOrd="0" presId="urn:microsoft.com/office/officeart/2016/7/layout/RepeatingBendingProcessNew"/>
    <dgm:cxn modelId="{59EC56A1-1B49-924F-AC2E-9A1F064C402D}" type="presOf" srcId="{BF8E89EC-5E79-4EF7-B1BC-648CB1B07AE5}" destId="{950EA963-CAF4-CA4A-83A1-F875236289F3}" srcOrd="0" destOrd="0" presId="urn:microsoft.com/office/officeart/2016/7/layout/RepeatingBendingProcessNew"/>
    <dgm:cxn modelId="{2DF7D9AC-D0BA-4663-AE79-989B2FB4ABDC}" srcId="{550F25C4-8D8B-47BC-B935-123117F91080}" destId="{BF8E89EC-5E79-4EF7-B1BC-648CB1B07AE5}" srcOrd="5" destOrd="0" parTransId="{3D7C19D1-3AF6-48BF-BA81-15141B6010D6}" sibTransId="{97C04A66-B14A-4AA7-AF89-A1E0590DAC03}"/>
    <dgm:cxn modelId="{DF2744AE-CCB2-4BE6-B06D-4DDE73F85EDB}" srcId="{550F25C4-8D8B-47BC-B935-123117F91080}" destId="{F0F25F70-2444-4E96-A288-1A1BC48877E8}" srcOrd="1" destOrd="0" parTransId="{110F77ED-A74B-4679-81F0-CF09526BB6AE}" sibTransId="{8AA409CA-4AF5-4957-A799-DC342DED70BA}"/>
    <dgm:cxn modelId="{7B170CB1-A0F6-9A47-A459-1BC9EEFCCE1B}" type="presOf" srcId="{C27D9A2C-9AFB-43E4-A934-1337D2DE268B}" destId="{1BD867CB-10F0-8C48-85CB-DF4717E4CE62}" srcOrd="1" destOrd="0" presId="urn:microsoft.com/office/officeart/2016/7/layout/RepeatingBendingProcessNew"/>
    <dgm:cxn modelId="{DBA707C5-CE38-5A46-8A0F-E97B87017B90}" type="presOf" srcId="{0CD90F7A-6789-41C1-AF90-989C0B291434}" destId="{8613A34E-08B2-3347-9B25-8484B008951E}" srcOrd="1" destOrd="0" presId="urn:microsoft.com/office/officeart/2016/7/layout/RepeatingBendingProcessNew"/>
    <dgm:cxn modelId="{B58FA6C8-0B6B-4F72-AF28-DC9493349144}" srcId="{550F25C4-8D8B-47BC-B935-123117F91080}" destId="{1EC9BF15-7FDC-4EA2-9850-B09438183BC0}" srcOrd="4" destOrd="0" parTransId="{9D993740-6A0E-46FC-AB96-C7CBAA8F3E04}" sibTransId="{4A003735-9C0D-4577-A549-FCA041AC3480}"/>
    <dgm:cxn modelId="{86938AD0-9E4E-3C45-BD54-8AE29FDCDF14}" type="presOf" srcId="{8AA409CA-4AF5-4957-A799-DC342DED70BA}" destId="{80F3D172-C6B8-FA4B-941D-18FB3B45E8D7}" srcOrd="0" destOrd="0" presId="urn:microsoft.com/office/officeart/2016/7/layout/RepeatingBendingProcessNew"/>
    <dgm:cxn modelId="{6C6FE0E2-99B7-C342-A881-B27AED7BA74A}" type="presOf" srcId="{1EC9BF15-7FDC-4EA2-9850-B09438183BC0}" destId="{23D497D1-597F-9540-9C9B-4B810BB1585B}" srcOrd="0" destOrd="0" presId="urn:microsoft.com/office/officeart/2016/7/layout/RepeatingBendingProcessNew"/>
    <dgm:cxn modelId="{38CC9EE7-96B0-43E2-932A-21A500590237}" srcId="{550F25C4-8D8B-47BC-B935-123117F91080}" destId="{C04A8F84-0583-41E5-B566-11E53FC8ECCE}" srcOrd="2" destOrd="0" parTransId="{AE48E4E2-CB22-4EC4-A9A7-C8AE856D90E2}" sibTransId="{C27D9A2C-9AFB-43E4-A934-1337D2DE268B}"/>
    <dgm:cxn modelId="{2EB9A3E7-1D89-4F98-8ECD-40F2210F23AC}" srcId="{550F25C4-8D8B-47BC-B935-123117F91080}" destId="{399ADEDD-5817-4AEC-A759-43C76C165F6F}" srcOrd="0" destOrd="0" parTransId="{376FF84D-16CD-4EF8-88B2-7107EC35BD44}" sibTransId="{A26631E2-DA71-4F5E-9F6E-52DC64435096}"/>
    <dgm:cxn modelId="{F1F1DBF2-316C-F04F-A5EB-B90245CB430B}" type="presOf" srcId="{6A111DA1-24BD-423F-9A42-010DDD6BDDAD}" destId="{D39EAAD5-1EA0-9147-B4AC-E691DD3AD992}" srcOrd="0" destOrd="0" presId="urn:microsoft.com/office/officeart/2016/7/layout/RepeatingBendingProcessNew"/>
    <dgm:cxn modelId="{07C9D6FF-9670-BC46-9CBC-55BFF9BC3DDE}" type="presOf" srcId="{8AA409CA-4AF5-4957-A799-DC342DED70BA}" destId="{E1AFCD6B-4008-9548-843E-5447B0D91123}" srcOrd="1" destOrd="0" presId="urn:microsoft.com/office/officeart/2016/7/layout/RepeatingBendingProcessNew"/>
    <dgm:cxn modelId="{323D6084-495A-284A-891F-76B71C125AF8}" type="presParOf" srcId="{CA10A237-9478-234D-ADAA-BAEB3ABBF176}" destId="{5857264A-EE81-4242-BE12-D1EA80A50EFB}" srcOrd="0" destOrd="0" presId="urn:microsoft.com/office/officeart/2016/7/layout/RepeatingBendingProcessNew"/>
    <dgm:cxn modelId="{E2192A93-BB04-4843-8848-A6B2A597D62A}" type="presParOf" srcId="{CA10A237-9478-234D-ADAA-BAEB3ABBF176}" destId="{0B368280-2D45-2A43-AB4D-9959AF097CA1}" srcOrd="1" destOrd="0" presId="urn:microsoft.com/office/officeart/2016/7/layout/RepeatingBendingProcessNew"/>
    <dgm:cxn modelId="{DDD91A75-119E-414A-938D-0819EA4BC3F0}" type="presParOf" srcId="{0B368280-2D45-2A43-AB4D-9959AF097CA1}" destId="{B763E91E-880B-E74D-B0D4-20DFE8577333}" srcOrd="0" destOrd="0" presId="urn:microsoft.com/office/officeart/2016/7/layout/RepeatingBendingProcessNew"/>
    <dgm:cxn modelId="{7D6861A3-FB68-024D-922D-FE3D05807C77}" type="presParOf" srcId="{CA10A237-9478-234D-ADAA-BAEB3ABBF176}" destId="{2302B8AC-D3F0-0B41-A9A6-5E1A0EB83EEE}" srcOrd="2" destOrd="0" presId="urn:microsoft.com/office/officeart/2016/7/layout/RepeatingBendingProcessNew"/>
    <dgm:cxn modelId="{14A455EF-CD51-E449-ADD9-BABFD3ADBE1C}" type="presParOf" srcId="{CA10A237-9478-234D-ADAA-BAEB3ABBF176}" destId="{80F3D172-C6B8-FA4B-941D-18FB3B45E8D7}" srcOrd="3" destOrd="0" presId="urn:microsoft.com/office/officeart/2016/7/layout/RepeatingBendingProcessNew"/>
    <dgm:cxn modelId="{E4DF7293-43A5-904B-B5C0-5735AF20CFAA}" type="presParOf" srcId="{80F3D172-C6B8-FA4B-941D-18FB3B45E8D7}" destId="{E1AFCD6B-4008-9548-843E-5447B0D91123}" srcOrd="0" destOrd="0" presId="urn:microsoft.com/office/officeart/2016/7/layout/RepeatingBendingProcessNew"/>
    <dgm:cxn modelId="{5DC895DB-A888-C647-92F1-F007E2409B0E}" type="presParOf" srcId="{CA10A237-9478-234D-ADAA-BAEB3ABBF176}" destId="{3C1540A6-158D-D847-AF84-77B5B55E6574}" srcOrd="4" destOrd="0" presId="urn:microsoft.com/office/officeart/2016/7/layout/RepeatingBendingProcessNew"/>
    <dgm:cxn modelId="{7067ACA5-3123-8C4D-BF23-9548AB6A6CC9}" type="presParOf" srcId="{CA10A237-9478-234D-ADAA-BAEB3ABBF176}" destId="{C6747D59-9558-EB4E-9522-9D66D3874963}" srcOrd="5" destOrd="0" presId="urn:microsoft.com/office/officeart/2016/7/layout/RepeatingBendingProcessNew"/>
    <dgm:cxn modelId="{AD98BB77-7419-A74F-95CF-2E4D53C7F158}" type="presParOf" srcId="{C6747D59-9558-EB4E-9522-9D66D3874963}" destId="{1BD867CB-10F0-8C48-85CB-DF4717E4CE62}" srcOrd="0" destOrd="0" presId="urn:microsoft.com/office/officeart/2016/7/layout/RepeatingBendingProcessNew"/>
    <dgm:cxn modelId="{F388B825-FA40-5940-B855-160DBCE1D226}" type="presParOf" srcId="{CA10A237-9478-234D-ADAA-BAEB3ABBF176}" destId="{D39EAAD5-1EA0-9147-B4AC-E691DD3AD992}" srcOrd="6" destOrd="0" presId="urn:microsoft.com/office/officeart/2016/7/layout/RepeatingBendingProcessNew"/>
    <dgm:cxn modelId="{D82F5F0C-124F-3E41-8905-7036B2311E94}" type="presParOf" srcId="{CA10A237-9478-234D-ADAA-BAEB3ABBF176}" destId="{BCDA21C5-3A38-5F47-8EE5-E920C0150FC0}" srcOrd="7" destOrd="0" presId="urn:microsoft.com/office/officeart/2016/7/layout/RepeatingBendingProcessNew"/>
    <dgm:cxn modelId="{DB5D70D7-9CB4-DE4D-9E84-82342D080330}" type="presParOf" srcId="{BCDA21C5-3A38-5F47-8EE5-E920C0150FC0}" destId="{8613A34E-08B2-3347-9B25-8484B008951E}" srcOrd="0" destOrd="0" presId="urn:microsoft.com/office/officeart/2016/7/layout/RepeatingBendingProcessNew"/>
    <dgm:cxn modelId="{D601C1AB-2BAA-E44D-9357-73CD08BA99B0}" type="presParOf" srcId="{CA10A237-9478-234D-ADAA-BAEB3ABBF176}" destId="{23D497D1-597F-9540-9C9B-4B810BB1585B}" srcOrd="8" destOrd="0" presId="urn:microsoft.com/office/officeart/2016/7/layout/RepeatingBendingProcessNew"/>
    <dgm:cxn modelId="{C3FF133B-A492-B440-A6CC-CF643479E54E}" type="presParOf" srcId="{CA10A237-9478-234D-ADAA-BAEB3ABBF176}" destId="{32E3F5C0-6CF9-904B-8ADA-3ADFF054D5F4}" srcOrd="9" destOrd="0" presId="urn:microsoft.com/office/officeart/2016/7/layout/RepeatingBendingProcessNew"/>
    <dgm:cxn modelId="{24EE9B6F-F788-504C-9008-38340D384747}" type="presParOf" srcId="{32E3F5C0-6CF9-904B-8ADA-3ADFF054D5F4}" destId="{A4E3D0C1-5C7E-DD4D-BD7E-8D5F828380A9}" srcOrd="0" destOrd="0" presId="urn:microsoft.com/office/officeart/2016/7/layout/RepeatingBendingProcessNew"/>
    <dgm:cxn modelId="{6564A46B-4E18-4F49-A840-19EE2D8C16BD}" type="presParOf" srcId="{CA10A237-9478-234D-ADAA-BAEB3ABBF176}" destId="{950EA963-CAF4-CA4A-83A1-F875236289F3}" srcOrd="10" destOrd="0" presId="urn:microsoft.com/office/officeart/2016/7/layout/RepeatingBendingProcessNew"/>
    <dgm:cxn modelId="{4BB1DB02-863A-474D-B713-82F99F2961E4}" type="presParOf" srcId="{CA10A237-9478-234D-ADAA-BAEB3ABBF176}" destId="{70C1669D-FFBC-3144-80C1-5DEEC2E7607B}" srcOrd="11" destOrd="0" presId="urn:microsoft.com/office/officeart/2016/7/layout/RepeatingBendingProcessNew"/>
    <dgm:cxn modelId="{AE63B815-86F3-8C4E-8BEB-4D003F75B883}" type="presParOf" srcId="{70C1669D-FFBC-3144-80C1-5DEEC2E7607B}" destId="{522A0243-8169-D143-8991-C0E7E4A699F4}" srcOrd="0" destOrd="0" presId="urn:microsoft.com/office/officeart/2016/7/layout/RepeatingBendingProcessNew"/>
    <dgm:cxn modelId="{85C1238E-197D-4A42-BFDD-A1A4F0665903}" type="presParOf" srcId="{CA10A237-9478-234D-ADAA-BAEB3ABBF176}" destId="{448455A7-371C-2E48-B18E-9F0FFC7FB10F}"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81514-B0AD-C046-A906-E0197019429F}">
      <dsp:nvSpPr>
        <dsp:cNvPr id="0" name=""/>
        <dsp:cNvSpPr/>
      </dsp:nvSpPr>
      <dsp:spPr>
        <a:xfrm>
          <a:off x="3132" y="254817"/>
          <a:ext cx="2485010" cy="14910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UK government has positioned digital innovation at the heart of health reform, emphasising integrated, person-centred, and data-driven care (Department of Health and Social Care, 2022).</a:t>
          </a:r>
          <a:br>
            <a:rPr lang="en-GB" sz="1000" kern="1200"/>
          </a:br>
          <a:r>
            <a:rPr lang="en-GB" sz="1000" kern="1200"/>
            <a:t>EHRs are central to achieving this goal, enabling clinicians to access real-time information, support decision-making, and coordinate care across primary, secondary, and social care settings.</a:t>
          </a:r>
          <a:endParaRPr lang="en-US" sz="1000" kern="1200"/>
        </a:p>
      </dsp:txBody>
      <dsp:txXfrm>
        <a:off x="3132" y="254817"/>
        <a:ext cx="2485010" cy="1491006"/>
      </dsp:txXfrm>
    </dsp:sp>
    <dsp:sp modelId="{9BD6DC99-BDB1-404A-9C9A-BC6B848D0728}">
      <dsp:nvSpPr>
        <dsp:cNvPr id="0" name=""/>
        <dsp:cNvSpPr/>
      </dsp:nvSpPr>
      <dsp:spPr>
        <a:xfrm>
          <a:off x="2736644" y="254817"/>
          <a:ext cx="2485010" cy="1491006"/>
        </a:xfrm>
        <a:prstGeom prst="rect">
          <a:avLst/>
        </a:prstGeom>
        <a:solidFill>
          <a:schemeClr val="accent2">
            <a:hueOff val="-58173"/>
            <a:satOff val="-499"/>
            <a:lumOff val="-33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However, the digital shift also exposes systemic challenges. For example, during the COVID-19 pandemic, EHRs facilitated remote consultations and rapid data sharing, but also revealed weaknesses in cybersecurity, interoperability, and public trust (NHS England, 2021).</a:t>
          </a:r>
          <a:endParaRPr lang="en-US" sz="1000" kern="1200"/>
        </a:p>
      </dsp:txBody>
      <dsp:txXfrm>
        <a:off x="2736644" y="254817"/>
        <a:ext cx="2485010" cy="1491006"/>
      </dsp:txXfrm>
    </dsp:sp>
    <dsp:sp modelId="{1CDAAE42-FF32-0042-AA53-3D140BDACCBE}">
      <dsp:nvSpPr>
        <dsp:cNvPr id="0" name=""/>
        <dsp:cNvSpPr/>
      </dsp:nvSpPr>
      <dsp:spPr>
        <a:xfrm>
          <a:off x="5470156" y="254817"/>
          <a:ext cx="2485010" cy="1491006"/>
        </a:xfrm>
        <a:prstGeom prst="rect">
          <a:avLst/>
        </a:prstGeom>
        <a:solidFill>
          <a:schemeClr val="accent2">
            <a:hueOff val="-116347"/>
            <a:satOff val="-997"/>
            <a:lumOff val="-66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This highlights that digital transformation is not simply a technical process but a socio-technical evolution requiring cultural and organisational adaptation.</a:t>
          </a:r>
          <a:endParaRPr lang="en-US" sz="1000" kern="1200"/>
        </a:p>
      </dsp:txBody>
      <dsp:txXfrm>
        <a:off x="5470156" y="254817"/>
        <a:ext cx="2485010" cy="1491006"/>
      </dsp:txXfrm>
    </dsp:sp>
    <dsp:sp modelId="{498D4DB7-CE5B-5849-B71A-52D8EDA118D2}">
      <dsp:nvSpPr>
        <dsp:cNvPr id="0" name=""/>
        <dsp:cNvSpPr/>
      </dsp:nvSpPr>
      <dsp:spPr>
        <a:xfrm>
          <a:off x="8203668" y="254817"/>
          <a:ext cx="2485010" cy="1491006"/>
        </a:xfrm>
        <a:prstGeom prst="rect">
          <a:avLst/>
        </a:prstGeom>
        <a:solidFill>
          <a:schemeClr val="accent2">
            <a:hueOff val="-174520"/>
            <a:satOff val="-1496"/>
            <a:lumOff val="-99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Furthermore, EHRs impact multiple domains of the health and care system:</a:t>
          </a:r>
          <a:endParaRPr lang="en-US" sz="1000" kern="1200"/>
        </a:p>
      </dsp:txBody>
      <dsp:txXfrm>
        <a:off x="8203668" y="254817"/>
        <a:ext cx="2485010" cy="1491006"/>
      </dsp:txXfrm>
    </dsp:sp>
    <dsp:sp modelId="{DF3D7A5D-C706-064B-92A3-F07E52AC06F0}">
      <dsp:nvSpPr>
        <dsp:cNvPr id="0" name=""/>
        <dsp:cNvSpPr/>
      </dsp:nvSpPr>
      <dsp:spPr>
        <a:xfrm>
          <a:off x="3132" y="1994325"/>
          <a:ext cx="2485010" cy="1491006"/>
        </a:xfrm>
        <a:prstGeom prst="rect">
          <a:avLst/>
        </a:prstGeom>
        <a:solidFill>
          <a:schemeClr val="accent2">
            <a:hueOff val="-232693"/>
            <a:satOff val="-1994"/>
            <a:lumOff val="-132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Professionals experience changes to workflow, autonomy, and documentation.</a:t>
          </a:r>
          <a:endParaRPr lang="en-US" sz="1000" kern="1200"/>
        </a:p>
      </dsp:txBody>
      <dsp:txXfrm>
        <a:off x="3132" y="1994325"/>
        <a:ext cx="2485010" cy="1491006"/>
      </dsp:txXfrm>
    </dsp:sp>
    <dsp:sp modelId="{C5185DCA-1241-574F-8C64-8B819F32A754}">
      <dsp:nvSpPr>
        <dsp:cNvPr id="0" name=""/>
        <dsp:cNvSpPr/>
      </dsp:nvSpPr>
      <dsp:spPr>
        <a:xfrm>
          <a:off x="2736644" y="1994325"/>
          <a:ext cx="2485010" cy="1491006"/>
        </a:xfrm>
        <a:prstGeom prst="rect">
          <a:avLst/>
        </a:prstGeom>
        <a:solidFill>
          <a:schemeClr val="accent2">
            <a:hueOff val="-290866"/>
            <a:satOff val="-2493"/>
            <a:lumOff val="-165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Service users gain more transparency and access to their records.</a:t>
          </a:r>
          <a:endParaRPr lang="en-US" sz="1000" kern="1200"/>
        </a:p>
      </dsp:txBody>
      <dsp:txXfrm>
        <a:off x="2736644" y="1994325"/>
        <a:ext cx="2485010" cy="1491006"/>
      </dsp:txXfrm>
    </dsp:sp>
    <dsp:sp modelId="{25A17FB5-1CF9-8542-A517-E4E1F51E6262}">
      <dsp:nvSpPr>
        <dsp:cNvPr id="0" name=""/>
        <dsp:cNvSpPr/>
      </dsp:nvSpPr>
      <dsp:spPr>
        <a:xfrm>
          <a:off x="5470156" y="1994325"/>
          <a:ext cx="2485010" cy="1491006"/>
        </a:xfrm>
        <a:prstGeom prst="rect">
          <a:avLst/>
        </a:prstGeom>
        <a:solidFill>
          <a:schemeClr val="accent2">
            <a:hueOff val="-349040"/>
            <a:satOff val="-2991"/>
            <a:lumOff val="-198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Communities benefit from improved data for public health planning but risk digital exclusion if inequalities are not addressed.</a:t>
          </a:r>
          <a:endParaRPr lang="en-US" sz="1000" kern="1200"/>
        </a:p>
      </dsp:txBody>
      <dsp:txXfrm>
        <a:off x="5470156" y="1994325"/>
        <a:ext cx="2485010" cy="1491006"/>
      </dsp:txXfrm>
    </dsp:sp>
    <dsp:sp modelId="{5936C567-5DD0-CE49-8FE8-6CF20FA7B67B}">
      <dsp:nvSpPr>
        <dsp:cNvPr id="0" name=""/>
        <dsp:cNvSpPr/>
      </dsp:nvSpPr>
      <dsp:spPr>
        <a:xfrm>
          <a:off x="8203668" y="1994325"/>
          <a:ext cx="2485010" cy="1491006"/>
        </a:xfrm>
        <a:prstGeom prst="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This demonstrates how EHRs embody both opportunities and tensions within digital health transformation.</a:t>
          </a:r>
          <a:endParaRPr lang="en-US" sz="1000" kern="1200"/>
        </a:p>
      </dsp:txBody>
      <dsp:txXfrm>
        <a:off x="8203668" y="1994325"/>
        <a:ext cx="2485010" cy="14910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DD64A-94D3-4233-A16D-C25EB9FC6E28}">
      <dsp:nvSpPr>
        <dsp:cNvPr id="0" name=""/>
        <dsp:cNvSpPr/>
      </dsp:nvSpPr>
      <dsp:spPr>
        <a:xfrm>
          <a:off x="242116" y="200771"/>
          <a:ext cx="1351285" cy="13512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28A6C6-7237-459B-B7C8-055BFE999EA6}">
      <dsp:nvSpPr>
        <dsp:cNvPr id="0" name=""/>
        <dsp:cNvSpPr/>
      </dsp:nvSpPr>
      <dsp:spPr>
        <a:xfrm>
          <a:off x="525886" y="484541"/>
          <a:ext cx="783745" cy="78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5EED2E-38FE-4A19-A756-46F743B55A50}">
      <dsp:nvSpPr>
        <dsp:cNvPr id="0" name=""/>
        <dsp:cNvSpPr/>
      </dsp:nvSpPr>
      <dsp:spPr>
        <a:xfrm>
          <a:off x="1882962" y="200771"/>
          <a:ext cx="3185173" cy="1351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NASSS framework revealed that the success of EHRs depends on alignment across seven domains: the condition, technology, value proposition, adopters, organisation, wider system, and time. Misalignment particularly between technology and user workflow often leads to resistance or partial adoption.</a:t>
          </a:r>
          <a:endParaRPr lang="en-US" sz="1100" kern="1200"/>
        </a:p>
      </dsp:txBody>
      <dsp:txXfrm>
        <a:off x="1882962" y="200771"/>
        <a:ext cx="3185173" cy="1351285"/>
      </dsp:txXfrm>
    </dsp:sp>
    <dsp:sp modelId="{66622351-3453-44DD-BFFB-4B93B69A44A9}">
      <dsp:nvSpPr>
        <dsp:cNvPr id="0" name=""/>
        <dsp:cNvSpPr/>
      </dsp:nvSpPr>
      <dsp:spPr>
        <a:xfrm>
          <a:off x="5623128" y="200771"/>
          <a:ext cx="1351285" cy="13512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28460F-91EA-4B31-82E4-D085EDF1280B}">
      <dsp:nvSpPr>
        <dsp:cNvPr id="0" name=""/>
        <dsp:cNvSpPr/>
      </dsp:nvSpPr>
      <dsp:spPr>
        <a:xfrm>
          <a:off x="5906898" y="484541"/>
          <a:ext cx="783745" cy="78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EF1D97-EAE7-4D22-AA46-A8886F4D717F}">
      <dsp:nvSpPr>
        <dsp:cNvPr id="0" name=""/>
        <dsp:cNvSpPr/>
      </dsp:nvSpPr>
      <dsp:spPr>
        <a:xfrm>
          <a:off x="7263975" y="200771"/>
          <a:ext cx="3185173" cy="1351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A key example is the early National Programme for IT (NPfIT), which failed due to over-centralisation and lack of clinician engagement (Robertson et al., 2010). In contrast, later “middle-out” strategies focused on local adaptability, user involvement, and co-design principles now recognised as essential for sustainable implementation.</a:t>
          </a:r>
          <a:endParaRPr lang="en-US" sz="1100" kern="1200"/>
        </a:p>
      </dsp:txBody>
      <dsp:txXfrm>
        <a:off x="7263975" y="200771"/>
        <a:ext cx="3185173" cy="1351285"/>
      </dsp:txXfrm>
    </dsp:sp>
    <dsp:sp modelId="{EE990FEF-5BB0-465E-8232-7701DD83C764}">
      <dsp:nvSpPr>
        <dsp:cNvPr id="0" name=""/>
        <dsp:cNvSpPr/>
      </dsp:nvSpPr>
      <dsp:spPr>
        <a:xfrm>
          <a:off x="242116" y="2187839"/>
          <a:ext cx="1351285" cy="13512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D151C2-EFA2-479C-918A-3BB8B63EE0E0}">
      <dsp:nvSpPr>
        <dsp:cNvPr id="0" name=""/>
        <dsp:cNvSpPr/>
      </dsp:nvSpPr>
      <dsp:spPr>
        <a:xfrm>
          <a:off x="525886" y="2471609"/>
          <a:ext cx="783745" cy="78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604771-B7E7-4EF7-B63A-76A325355518}">
      <dsp:nvSpPr>
        <dsp:cNvPr id="0" name=""/>
        <dsp:cNvSpPr/>
      </dsp:nvSpPr>
      <dsp:spPr>
        <a:xfrm>
          <a:off x="1882962" y="2187839"/>
          <a:ext cx="3185173" cy="1351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From a socio-technical systems perspective, technology cannot succeed without the people and processes that support it. The theory of joint optimisation (Sittig &amp; Singh, 2010) highlights that effective systems must align technical functionality with social dynamics workflows, culture, and communication.</a:t>
          </a:r>
          <a:endParaRPr lang="en-US" sz="1100" kern="1200"/>
        </a:p>
      </dsp:txBody>
      <dsp:txXfrm>
        <a:off x="1882962" y="2187839"/>
        <a:ext cx="3185173" cy="1351285"/>
      </dsp:txXfrm>
    </dsp:sp>
    <dsp:sp modelId="{952CCCB2-DEA9-4EC8-B69E-E29EA9AB03DA}">
      <dsp:nvSpPr>
        <dsp:cNvPr id="0" name=""/>
        <dsp:cNvSpPr/>
      </dsp:nvSpPr>
      <dsp:spPr>
        <a:xfrm>
          <a:off x="5623128" y="2187839"/>
          <a:ext cx="1351285" cy="13512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D0325-C97F-4433-8EE2-F1764D1CB458}">
      <dsp:nvSpPr>
        <dsp:cNvPr id="0" name=""/>
        <dsp:cNvSpPr/>
      </dsp:nvSpPr>
      <dsp:spPr>
        <a:xfrm>
          <a:off x="5906898" y="2471609"/>
          <a:ext cx="783745" cy="78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0C488D-B3B9-42F7-A6D9-98D655D0F721}">
      <dsp:nvSpPr>
        <dsp:cNvPr id="0" name=""/>
        <dsp:cNvSpPr/>
      </dsp:nvSpPr>
      <dsp:spPr>
        <a:xfrm>
          <a:off x="7263975" y="2187839"/>
          <a:ext cx="3185173" cy="1351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This dual analysis underlines that digital health innovations succeed when they are both technically sound and socially embedded.</a:t>
          </a:r>
          <a:endParaRPr lang="en-US" sz="1100" kern="1200"/>
        </a:p>
      </dsp:txBody>
      <dsp:txXfrm>
        <a:off x="7263975" y="2187839"/>
        <a:ext cx="3185173" cy="13512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68280-2D45-2A43-AB4D-9959AF097CA1}">
      <dsp:nvSpPr>
        <dsp:cNvPr id="0" name=""/>
        <dsp:cNvSpPr/>
      </dsp:nvSpPr>
      <dsp:spPr>
        <a:xfrm>
          <a:off x="2151532" y="871891"/>
          <a:ext cx="463354" cy="91440"/>
        </a:xfrm>
        <a:custGeom>
          <a:avLst/>
          <a:gdLst/>
          <a:ahLst/>
          <a:cxnLst/>
          <a:rect l="0" t="0" r="0" b="0"/>
          <a:pathLst>
            <a:path>
              <a:moveTo>
                <a:pt x="0" y="45720"/>
              </a:moveTo>
              <a:lnTo>
                <a:pt x="46335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70860" y="915141"/>
        <a:ext cx="24697" cy="4939"/>
      </dsp:txXfrm>
    </dsp:sp>
    <dsp:sp modelId="{5857264A-EE81-4242-BE12-D1EA80A50EFB}">
      <dsp:nvSpPr>
        <dsp:cNvPr id="0" name=""/>
        <dsp:cNvSpPr/>
      </dsp:nvSpPr>
      <dsp:spPr>
        <a:xfrm>
          <a:off x="5705" y="273323"/>
          <a:ext cx="2147627" cy="12885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To maximise the long-term value of EHRs, several key strategies emerge:</a:t>
          </a:r>
          <a:endParaRPr lang="en-US" sz="1200" kern="1200"/>
        </a:p>
      </dsp:txBody>
      <dsp:txXfrm>
        <a:off x="5705" y="273323"/>
        <a:ext cx="2147627" cy="1288576"/>
      </dsp:txXfrm>
    </dsp:sp>
    <dsp:sp modelId="{80F3D172-C6B8-FA4B-941D-18FB3B45E8D7}">
      <dsp:nvSpPr>
        <dsp:cNvPr id="0" name=""/>
        <dsp:cNvSpPr/>
      </dsp:nvSpPr>
      <dsp:spPr>
        <a:xfrm>
          <a:off x="4793114" y="871891"/>
          <a:ext cx="463354" cy="91440"/>
        </a:xfrm>
        <a:custGeom>
          <a:avLst/>
          <a:gdLst/>
          <a:ahLst/>
          <a:cxnLst/>
          <a:rect l="0" t="0" r="0" b="0"/>
          <a:pathLst>
            <a:path>
              <a:moveTo>
                <a:pt x="0" y="45720"/>
              </a:moveTo>
              <a:lnTo>
                <a:pt x="46335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2442" y="915141"/>
        <a:ext cx="24697" cy="4939"/>
      </dsp:txXfrm>
    </dsp:sp>
    <dsp:sp modelId="{2302B8AC-D3F0-0B41-A9A6-5E1A0EB83EEE}">
      <dsp:nvSpPr>
        <dsp:cNvPr id="0" name=""/>
        <dsp:cNvSpPr/>
      </dsp:nvSpPr>
      <dsp:spPr>
        <a:xfrm>
          <a:off x="2647286" y="273323"/>
          <a:ext cx="2147627" cy="128857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Co-design and collaboration – involving clinicians, patients, and technologists from the outset to ensure usability and acceptance (Greenhalgh et al., 2020).</a:t>
          </a:r>
          <a:endParaRPr lang="en-US" sz="1200" kern="1200"/>
        </a:p>
      </dsp:txBody>
      <dsp:txXfrm>
        <a:off x="2647286" y="273323"/>
        <a:ext cx="2147627" cy="1288576"/>
      </dsp:txXfrm>
    </dsp:sp>
    <dsp:sp modelId="{C6747D59-9558-EB4E-9522-9D66D3874963}">
      <dsp:nvSpPr>
        <dsp:cNvPr id="0" name=""/>
        <dsp:cNvSpPr/>
      </dsp:nvSpPr>
      <dsp:spPr>
        <a:xfrm>
          <a:off x="1079518" y="1560099"/>
          <a:ext cx="5283163" cy="463354"/>
        </a:xfrm>
        <a:custGeom>
          <a:avLst/>
          <a:gdLst/>
          <a:ahLst/>
          <a:cxnLst/>
          <a:rect l="0" t="0" r="0" b="0"/>
          <a:pathLst>
            <a:path>
              <a:moveTo>
                <a:pt x="5283163" y="0"/>
              </a:moveTo>
              <a:lnTo>
                <a:pt x="5283163" y="248777"/>
              </a:lnTo>
              <a:lnTo>
                <a:pt x="0" y="248777"/>
              </a:lnTo>
              <a:lnTo>
                <a:pt x="0" y="463354"/>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88445" y="1789306"/>
        <a:ext cx="265310" cy="4939"/>
      </dsp:txXfrm>
    </dsp:sp>
    <dsp:sp modelId="{3C1540A6-158D-D847-AF84-77B5B55E6574}">
      <dsp:nvSpPr>
        <dsp:cNvPr id="0" name=""/>
        <dsp:cNvSpPr/>
      </dsp:nvSpPr>
      <dsp:spPr>
        <a:xfrm>
          <a:off x="5288868" y="273323"/>
          <a:ext cx="2147627" cy="128857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Mandated open standards – to ensure interoperability and prevent vendor lock-in.</a:t>
          </a:r>
          <a:endParaRPr lang="en-US" sz="1200" kern="1200"/>
        </a:p>
      </dsp:txBody>
      <dsp:txXfrm>
        <a:off x="5288868" y="273323"/>
        <a:ext cx="2147627" cy="1288576"/>
      </dsp:txXfrm>
    </dsp:sp>
    <dsp:sp modelId="{BCDA21C5-3A38-5F47-8EE5-E920C0150FC0}">
      <dsp:nvSpPr>
        <dsp:cNvPr id="0" name=""/>
        <dsp:cNvSpPr/>
      </dsp:nvSpPr>
      <dsp:spPr>
        <a:xfrm>
          <a:off x="2151532" y="2654422"/>
          <a:ext cx="463354" cy="91440"/>
        </a:xfrm>
        <a:custGeom>
          <a:avLst/>
          <a:gdLst/>
          <a:ahLst/>
          <a:cxnLst/>
          <a:rect l="0" t="0" r="0" b="0"/>
          <a:pathLst>
            <a:path>
              <a:moveTo>
                <a:pt x="0" y="45720"/>
              </a:moveTo>
              <a:lnTo>
                <a:pt x="463354"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70860" y="2697672"/>
        <a:ext cx="24697" cy="4939"/>
      </dsp:txXfrm>
    </dsp:sp>
    <dsp:sp modelId="{D39EAAD5-1EA0-9147-B4AC-E691DD3AD992}">
      <dsp:nvSpPr>
        <dsp:cNvPr id="0" name=""/>
        <dsp:cNvSpPr/>
      </dsp:nvSpPr>
      <dsp:spPr>
        <a:xfrm>
          <a:off x="5705" y="2055853"/>
          <a:ext cx="2147627" cy="128857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Investment in workforce development – to enhance digital literacy and reduce burnout.</a:t>
          </a:r>
          <a:endParaRPr lang="en-US" sz="1200" kern="1200"/>
        </a:p>
      </dsp:txBody>
      <dsp:txXfrm>
        <a:off x="5705" y="2055853"/>
        <a:ext cx="2147627" cy="1288576"/>
      </dsp:txXfrm>
    </dsp:sp>
    <dsp:sp modelId="{32E3F5C0-6CF9-904B-8ADA-3ADFF054D5F4}">
      <dsp:nvSpPr>
        <dsp:cNvPr id="0" name=""/>
        <dsp:cNvSpPr/>
      </dsp:nvSpPr>
      <dsp:spPr>
        <a:xfrm>
          <a:off x="4793114" y="2654422"/>
          <a:ext cx="463354" cy="91440"/>
        </a:xfrm>
        <a:custGeom>
          <a:avLst/>
          <a:gdLst/>
          <a:ahLst/>
          <a:cxnLst/>
          <a:rect l="0" t="0" r="0" b="0"/>
          <a:pathLst>
            <a:path>
              <a:moveTo>
                <a:pt x="0" y="45720"/>
              </a:moveTo>
              <a:lnTo>
                <a:pt x="46335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2442" y="2697672"/>
        <a:ext cx="24697" cy="4939"/>
      </dsp:txXfrm>
    </dsp:sp>
    <dsp:sp modelId="{23D497D1-597F-9540-9C9B-4B810BB1585B}">
      <dsp:nvSpPr>
        <dsp:cNvPr id="0" name=""/>
        <dsp:cNvSpPr/>
      </dsp:nvSpPr>
      <dsp:spPr>
        <a:xfrm>
          <a:off x="2647286" y="2055853"/>
          <a:ext cx="2147627" cy="128857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Equity and inclusion initiatives – addressing digital exclusion through targeted community programmes.</a:t>
          </a:r>
          <a:endParaRPr lang="en-US" sz="1200" kern="1200"/>
        </a:p>
      </dsp:txBody>
      <dsp:txXfrm>
        <a:off x="2647286" y="2055853"/>
        <a:ext cx="2147627" cy="1288576"/>
      </dsp:txXfrm>
    </dsp:sp>
    <dsp:sp modelId="{70C1669D-FFBC-3144-80C1-5DEEC2E7607B}">
      <dsp:nvSpPr>
        <dsp:cNvPr id="0" name=""/>
        <dsp:cNvSpPr/>
      </dsp:nvSpPr>
      <dsp:spPr>
        <a:xfrm>
          <a:off x="1079518" y="3342630"/>
          <a:ext cx="5283163" cy="463354"/>
        </a:xfrm>
        <a:custGeom>
          <a:avLst/>
          <a:gdLst/>
          <a:ahLst/>
          <a:cxnLst/>
          <a:rect l="0" t="0" r="0" b="0"/>
          <a:pathLst>
            <a:path>
              <a:moveTo>
                <a:pt x="5283163" y="0"/>
              </a:moveTo>
              <a:lnTo>
                <a:pt x="5283163" y="248777"/>
              </a:lnTo>
              <a:lnTo>
                <a:pt x="0" y="248777"/>
              </a:lnTo>
              <a:lnTo>
                <a:pt x="0" y="463354"/>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88445" y="3571837"/>
        <a:ext cx="265310" cy="4939"/>
      </dsp:txXfrm>
    </dsp:sp>
    <dsp:sp modelId="{950EA963-CAF4-CA4A-83A1-F875236289F3}">
      <dsp:nvSpPr>
        <dsp:cNvPr id="0" name=""/>
        <dsp:cNvSpPr/>
      </dsp:nvSpPr>
      <dsp:spPr>
        <a:xfrm>
          <a:off x="5288868" y="2055853"/>
          <a:ext cx="2147627" cy="12885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Ethical governance – ensuring transparency, accountability, and protection of patient data.</a:t>
          </a:r>
          <a:endParaRPr lang="en-US" sz="1200" kern="1200"/>
        </a:p>
      </dsp:txBody>
      <dsp:txXfrm>
        <a:off x="5288868" y="2055853"/>
        <a:ext cx="2147627" cy="1288576"/>
      </dsp:txXfrm>
    </dsp:sp>
    <dsp:sp modelId="{448455A7-371C-2E48-B18E-9F0FFC7FB10F}">
      <dsp:nvSpPr>
        <dsp:cNvPr id="0" name=""/>
        <dsp:cNvSpPr/>
      </dsp:nvSpPr>
      <dsp:spPr>
        <a:xfrm>
          <a:off x="5705" y="3838384"/>
          <a:ext cx="2147627" cy="128857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These strategies can help the NHS realise a more equitable, efficient, and sustainable digital future.</a:t>
          </a:r>
          <a:endParaRPr lang="en-US" sz="1200" kern="1200"/>
        </a:p>
      </dsp:txBody>
      <dsp:txXfrm>
        <a:off x="5705" y="3838384"/>
        <a:ext cx="2147627" cy="128857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3/12/26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4160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3/12/26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41453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3/12/26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88694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3/12/26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5390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3/12/26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42422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3/12/26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97160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3/12/26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44762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3/12/26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78305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3/12/26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00467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3/12/26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00924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3/12/26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10833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3/12/26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6489826"/>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22" r:id="rId6"/>
    <p:sldLayoutId id="2147483717" r:id="rId7"/>
    <p:sldLayoutId id="2147483718" r:id="rId8"/>
    <p:sldLayoutId id="2147483719" r:id="rId9"/>
    <p:sldLayoutId id="2147483721" r:id="rId10"/>
    <p:sldLayoutId id="214748372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6880B5D2-F06A-D149-8E36-59048430C899}"/>
              </a:ext>
            </a:extLst>
          </p:cNvPr>
          <p:cNvSpPr>
            <a:spLocks noGrp="1" noChangeArrowheads="1"/>
          </p:cNvSpPr>
          <p:nvPr>
            <p:ph type="ctrTitle"/>
          </p:nvPr>
        </p:nvSpPr>
        <p:spPr bwMode="auto">
          <a:xfrm>
            <a:off x="5604552" y="871758"/>
            <a:ext cx="5825448" cy="38711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0000"/>
          </a:bodyPr>
          <a:lstStyle/>
          <a:p>
            <a:pPr marL="0" marR="0" lvl="0" indent="0" defTabSz="914400" rtl="0" eaLnBrk="0" fontAlgn="base" latinLnBrk="0" hangingPunct="0">
              <a:lnSpc>
                <a:spcPct val="90000"/>
              </a:lnSpc>
              <a:spcBef>
                <a:spcPct val="0"/>
              </a:spcBef>
              <a:spcAft>
                <a:spcPct val="0"/>
              </a:spcAft>
              <a:buClrTx/>
              <a:buSzTx/>
              <a:buFontTx/>
              <a:buNone/>
              <a:tabLst/>
            </a:pPr>
            <a:r>
              <a:rPr kumimoji="0" lang="en-US" altLang="zh-CN" sz="34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BMHP6026 Component 2 retake</a:t>
            </a:r>
            <a:br>
              <a:rPr kumimoji="0" lang="en-US" altLang="zh-CN" sz="34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endParaRPr kumimoji="0" lang="en-US" altLang="zh-CN" sz="3400" b="0" i="0" u="none" strike="noStrike" cap="none" normalizeH="0" baseline="0" dirty="0">
              <a:ln>
                <a:noFill/>
              </a:ln>
              <a:effectLst/>
              <a:latin typeface="Arial" panose="020B0604020202020204" pitchFamily="34" charset="0"/>
              <a:cs typeface="Arial" panose="020B0604020202020204" pitchFamily="34" charset="0"/>
            </a:endParaRPr>
          </a:p>
          <a:p>
            <a:pPr lvl="0" eaLnBrk="0" fontAlgn="base" hangingPunct="0">
              <a:lnSpc>
                <a:spcPct val="90000"/>
              </a:lnSpc>
              <a:spcAft>
                <a:spcPct val="0"/>
              </a:spcAft>
            </a:pPr>
            <a:r>
              <a:rPr lang="en-GB" sz="3600" dirty="0">
                <a:latin typeface="Arial" panose="020B0604020202020204" pitchFamily="34" charset="0"/>
                <a:cs typeface="Arial" panose="020B0604020202020204" pitchFamily="34" charset="0"/>
              </a:rPr>
              <a:t>The Implementation and Impact of Electronic Health Records (EHRs) in UK Health and Social Care</a:t>
            </a:r>
            <a:endParaRPr kumimoji="0" lang="en-US" altLang="zh-CN" sz="3400" b="0" i="0" u="none" strike="noStrike" cap="none" normalizeH="0" baseline="0" dirty="0">
              <a:ln>
                <a:noFill/>
              </a:ln>
              <a:effectLst/>
              <a:latin typeface="Arial" panose="020B0604020202020204" pitchFamily="34" charset="0"/>
              <a:cs typeface="Arial" panose="020B0604020202020204" pitchFamily="34" charset="0"/>
            </a:endParaRPr>
          </a:p>
        </p:txBody>
      </p:sp>
      <p:pic>
        <p:nvPicPr>
          <p:cNvPr id="4" name="Picture 3" descr="An abstract genetic concept">
            <a:extLst>
              <a:ext uri="{FF2B5EF4-FFF2-40B4-BE49-F238E27FC236}">
                <a16:creationId xmlns:a16="http://schemas.microsoft.com/office/drawing/2014/main" id="{3EFD7825-985D-34B9-B72E-B51022A690C9}"/>
              </a:ext>
            </a:extLst>
          </p:cNvPr>
          <p:cNvPicPr>
            <a:picLocks noChangeAspect="1"/>
          </p:cNvPicPr>
          <p:nvPr/>
        </p:nvPicPr>
        <p:blipFill>
          <a:blip r:embed="rId2"/>
          <a:srcRect l="17543" r="11345"/>
          <a:stretch>
            <a:fillRect/>
          </a:stretch>
        </p:blipFill>
        <p:spPr>
          <a:xfrm>
            <a:off x="1" y="10"/>
            <a:ext cx="4876799" cy="6857989"/>
          </a:xfrm>
          <a:prstGeom prst="rect">
            <a:avLst/>
          </a:prstGeom>
        </p:spPr>
      </p:pic>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Rectangle 2">
            <a:extLst>
              <a:ext uri="{FF2B5EF4-FFF2-40B4-BE49-F238E27FC236}">
                <a16:creationId xmlns:a16="http://schemas.microsoft.com/office/drawing/2014/main" id="{10835EAB-718C-4D4C-82A1-EDD590E17CA2}"/>
              </a:ext>
            </a:extLst>
          </p:cNvPr>
          <p:cNvSpPr>
            <a:spLocks noGrp="1" noChangeArrowheads="1"/>
          </p:cNvSpPr>
          <p:nvPr>
            <p:ph type="subTitle" idx="1"/>
          </p:nvPr>
        </p:nvSpPr>
        <p:spPr bwMode="auto">
          <a:xfrm>
            <a:off x="5619750" y="4786313"/>
            <a:ext cx="5322888" cy="1004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zh-CN" sz="1800" b="0" i="0" u="none" strike="noStrike" cap="none" normalizeH="0" baseline="0">
                <a:ln>
                  <a:noFill/>
                </a:ln>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Shaukat sultan</a:t>
            </a:r>
            <a:endParaRPr kumimoji="0" lang="en-US" altLang="zh-CN" sz="1000" b="0" i="0" u="none" strike="noStrike" cap="none" normalizeH="0" baseline="0">
              <a:ln>
                <a:noFill/>
              </a:ln>
              <a:solidFill>
                <a:schemeClr val="tx1"/>
              </a:solidFill>
              <a:effectLst/>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zh-CN" sz="2000" b="1" i="0" u="none" strike="noStrike" cap="none" normalizeH="0" baseline="0">
                <a:ln>
                  <a:noFill/>
                </a:ln>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t>2309243</a:t>
            </a:r>
            <a:endParaRPr kumimoji="0" lang="en-US" altLang="zh-CN"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0012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FDC928-7968-CE4E-ACF8-C397B369B15E}"/>
              </a:ext>
            </a:extLst>
          </p:cNvPr>
          <p:cNvSpPr>
            <a:spLocks noGrp="1"/>
          </p:cNvSpPr>
          <p:nvPr>
            <p:ph type="title"/>
          </p:nvPr>
        </p:nvSpPr>
        <p:spPr>
          <a:xfrm>
            <a:off x="704088" y="914400"/>
            <a:ext cx="6001512" cy="1307592"/>
          </a:xfrm>
        </p:spPr>
        <p:txBody>
          <a:bodyPr>
            <a:normAutofit/>
          </a:bodyPr>
          <a:lstStyle/>
          <a:p>
            <a:r>
              <a:rPr lang="en-US"/>
              <a:t>INTRODUCTION:</a:t>
            </a:r>
            <a:endParaRPr lang="en-US" dirty="0"/>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8A3FF4-E3BB-5449-8510-F0F4D7936DE5}"/>
              </a:ext>
            </a:extLst>
          </p:cNvPr>
          <p:cNvSpPr>
            <a:spLocks noGrp="1"/>
          </p:cNvSpPr>
          <p:nvPr>
            <p:ph idx="1"/>
          </p:nvPr>
        </p:nvSpPr>
        <p:spPr>
          <a:xfrm>
            <a:off x="704088" y="2231136"/>
            <a:ext cx="6001512" cy="3931920"/>
          </a:xfrm>
        </p:spPr>
        <p:txBody>
          <a:bodyPr>
            <a:normAutofit/>
          </a:bodyPr>
          <a:lstStyle/>
          <a:p>
            <a:pPr>
              <a:lnSpc>
                <a:spcPct val="100000"/>
              </a:lnSpc>
            </a:pPr>
            <a:r>
              <a:rPr lang="en-GB" sz="1100">
                <a:latin typeface="Arial" panose="020B0604020202020204" pitchFamily="34" charset="0"/>
                <a:cs typeface="Arial" panose="020B0604020202020204" pitchFamily="34" charset="0"/>
              </a:rPr>
              <a:t>Good morning. My name is Shaukat and today I will be presenting my findings from Component 1, which critically analysed the implementation of Electronic Health Records, or EHRs, within UK health and social care.</a:t>
            </a:r>
          </a:p>
          <a:p>
            <a:pPr>
              <a:lnSpc>
                <a:spcPct val="100000"/>
              </a:lnSpc>
            </a:pPr>
            <a:r>
              <a:rPr lang="en-GB" sz="1100">
                <a:latin typeface="Arial" panose="020B0604020202020204" pitchFamily="34" charset="0"/>
                <a:cs typeface="Arial" panose="020B0604020202020204" pitchFamily="34" charset="0"/>
              </a:rPr>
              <a:t>EHRs represent one of the most significant digital transformations in recent decades. They aim to enhance patient safety, care coordination, and efficiency through the digital recording, sharing, and utilisation of health information.</a:t>
            </a:r>
            <a:br>
              <a:rPr lang="en-GB" sz="1100">
                <a:latin typeface="Arial" panose="020B0604020202020204" pitchFamily="34" charset="0"/>
                <a:cs typeface="Arial" panose="020B0604020202020204" pitchFamily="34" charset="0"/>
              </a:rPr>
            </a:br>
            <a:r>
              <a:rPr lang="en-GB" sz="1100">
                <a:latin typeface="Arial" panose="020B0604020202020204" pitchFamily="34" charset="0"/>
                <a:cs typeface="Arial" panose="020B0604020202020204" pitchFamily="34" charset="0"/>
              </a:rPr>
              <a:t>However, while the benefits are clear, the journey towards full implementation has been complex and uneven, shaped by organisational, technical, and social factors.</a:t>
            </a:r>
          </a:p>
          <a:p>
            <a:pPr>
              <a:lnSpc>
                <a:spcPct val="100000"/>
              </a:lnSpc>
            </a:pPr>
            <a:r>
              <a:rPr lang="en-GB" sz="1100">
                <a:latin typeface="Arial" panose="020B0604020202020204" pitchFamily="34" charset="0"/>
                <a:cs typeface="Arial" panose="020B0604020202020204" pitchFamily="34" charset="0"/>
              </a:rPr>
              <a:t>In this presentation, I will summarise:</a:t>
            </a:r>
          </a:p>
          <a:p>
            <a:pPr>
              <a:lnSpc>
                <a:spcPct val="100000"/>
              </a:lnSpc>
              <a:buFont typeface="+mj-lt"/>
              <a:buAutoNum type="arabicPeriod"/>
            </a:pPr>
            <a:r>
              <a:rPr lang="en-GB" sz="1100">
                <a:latin typeface="Arial" panose="020B0604020202020204" pitchFamily="34" charset="0"/>
                <a:cs typeface="Arial" panose="020B0604020202020204" pitchFamily="34" charset="0"/>
              </a:rPr>
              <a:t>Key insights from literature on EHR implementation;</a:t>
            </a:r>
          </a:p>
          <a:p>
            <a:pPr>
              <a:lnSpc>
                <a:spcPct val="100000"/>
              </a:lnSpc>
              <a:buFont typeface="+mj-lt"/>
              <a:buAutoNum type="arabicPeriod"/>
            </a:pPr>
            <a:r>
              <a:rPr lang="en-GB" sz="1100">
                <a:latin typeface="Arial" panose="020B0604020202020204" pitchFamily="34" charset="0"/>
                <a:cs typeface="Arial" panose="020B0604020202020204" pitchFamily="34" charset="0"/>
              </a:rPr>
              <a:t>Theoretical frameworks used;</a:t>
            </a:r>
          </a:p>
          <a:p>
            <a:pPr>
              <a:lnSpc>
                <a:spcPct val="100000"/>
              </a:lnSpc>
              <a:buFont typeface="+mj-lt"/>
              <a:buAutoNum type="arabicPeriod"/>
            </a:pPr>
            <a:r>
              <a:rPr lang="en-GB" sz="1100">
                <a:latin typeface="Arial" panose="020B0604020202020204" pitchFamily="34" charset="0"/>
                <a:cs typeface="Arial" panose="020B0604020202020204" pitchFamily="34" charset="0"/>
              </a:rPr>
              <a:t>The impacts on professionals, patients, and communities;</a:t>
            </a:r>
          </a:p>
          <a:p>
            <a:pPr>
              <a:lnSpc>
                <a:spcPct val="100000"/>
              </a:lnSpc>
              <a:buFont typeface="+mj-lt"/>
              <a:buAutoNum type="arabicPeriod"/>
            </a:pPr>
            <a:r>
              <a:rPr lang="en-GB" sz="1100">
                <a:latin typeface="Arial" panose="020B0604020202020204" pitchFamily="34" charset="0"/>
                <a:cs typeface="Arial" panose="020B0604020202020204" pitchFamily="34" charset="0"/>
              </a:rPr>
              <a:t>The challenges and lessons learned; and</a:t>
            </a:r>
          </a:p>
          <a:p>
            <a:pPr>
              <a:lnSpc>
                <a:spcPct val="100000"/>
              </a:lnSpc>
              <a:buFont typeface="+mj-lt"/>
              <a:buAutoNum type="arabicPeriod"/>
            </a:pPr>
            <a:r>
              <a:rPr lang="en-GB" sz="1100">
                <a:latin typeface="Arial" panose="020B0604020202020204" pitchFamily="34" charset="0"/>
                <a:cs typeface="Arial" panose="020B0604020202020204" pitchFamily="34" charset="0"/>
              </a:rPr>
              <a:t>My overall conclusions and reflections.</a:t>
            </a:r>
          </a:p>
          <a:p>
            <a:pPr>
              <a:lnSpc>
                <a:spcPct val="100000"/>
              </a:lnSpc>
            </a:pPr>
            <a:endParaRPr lang="en-US" sz="1100"/>
          </a:p>
        </p:txBody>
      </p:sp>
      <p:pic>
        <p:nvPicPr>
          <p:cNvPr id="7" name="Graphic 6" descr="Thermometer">
            <a:extLst>
              <a:ext uri="{FF2B5EF4-FFF2-40B4-BE49-F238E27FC236}">
                <a16:creationId xmlns:a16="http://schemas.microsoft.com/office/drawing/2014/main" id="{E7D46D84-116B-9CD6-5B7A-1E0310769B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1710142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0F9D7-E489-B542-ABC0-C48F8A17F35B}"/>
              </a:ext>
            </a:extLst>
          </p:cNvPr>
          <p:cNvSpPr>
            <a:spLocks noGrp="1"/>
          </p:cNvSpPr>
          <p:nvPr>
            <p:ph type="title"/>
          </p:nvPr>
        </p:nvSpPr>
        <p:spPr>
          <a:xfrm>
            <a:off x="704088" y="914400"/>
            <a:ext cx="5195889" cy="1316736"/>
          </a:xfrm>
        </p:spPr>
        <p:txBody>
          <a:bodyPr>
            <a:normAutofit/>
          </a:bodyPr>
          <a:lstStyle/>
          <a:p>
            <a:pPr>
              <a:lnSpc>
                <a:spcPct val="90000"/>
              </a:lnSpc>
            </a:pPr>
            <a:r>
              <a:rPr lang="en-GB" sz="2800" b="1"/>
              <a:t>Engagement with Literature</a:t>
            </a:r>
            <a:br>
              <a:rPr lang="en-GB" sz="2800" b="1"/>
            </a:br>
            <a:endParaRPr lang="en-US" sz="2800"/>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F253C7-7B56-A44B-AEB7-4507603883D6}"/>
              </a:ext>
            </a:extLst>
          </p:cNvPr>
          <p:cNvSpPr>
            <a:spLocks noGrp="1"/>
          </p:cNvSpPr>
          <p:nvPr>
            <p:ph idx="1"/>
          </p:nvPr>
        </p:nvSpPr>
        <p:spPr>
          <a:xfrm>
            <a:off x="704088" y="2231136"/>
            <a:ext cx="5195889" cy="3931920"/>
          </a:xfrm>
        </p:spPr>
        <p:txBody>
          <a:bodyPr>
            <a:normAutofit/>
          </a:bodyPr>
          <a:lstStyle/>
          <a:p>
            <a:pPr marL="0" indent="0">
              <a:lnSpc>
                <a:spcPct val="100000"/>
              </a:lnSpc>
              <a:buNone/>
            </a:pPr>
            <a:r>
              <a:rPr lang="en-GB" sz="1100">
                <a:latin typeface="Arial" panose="020B0604020202020204" pitchFamily="34" charset="0"/>
                <a:cs typeface="Arial" panose="020B0604020202020204" pitchFamily="34" charset="0"/>
              </a:rPr>
              <a:t>My research engaged with a wide range of academic and policy sources, including government reports, peer-reviewed journals, and credible grey literature. Key authors such as Greenhalgh et al. (2017) and Sittig and Singh (2010) provided theoretical foundations, while more recent evidence from Webb et al. (2025) and Queen Margaret University (2024) offered up-to-date insights on system maturity and adoption rates.</a:t>
            </a:r>
          </a:p>
          <a:p>
            <a:pPr marL="0" indent="0">
              <a:lnSpc>
                <a:spcPct val="100000"/>
              </a:lnSpc>
              <a:buNone/>
            </a:pPr>
            <a:r>
              <a:rPr lang="en-GB" sz="1100">
                <a:latin typeface="Arial" panose="020B0604020202020204" pitchFamily="34" charset="0"/>
                <a:cs typeface="Arial" panose="020B0604020202020204" pitchFamily="34" charset="0"/>
              </a:rPr>
              <a:t>I used the NASSS framework Non-Adoption, Abandonment, Scale-up, Spread, and Sustainability to analyse how various domains influence EHR success, alongside socio-technical systems theory to explore the interdependence between people and technology.</a:t>
            </a:r>
          </a:p>
          <a:p>
            <a:pPr marL="0" indent="0">
              <a:lnSpc>
                <a:spcPct val="100000"/>
              </a:lnSpc>
              <a:buNone/>
            </a:pPr>
            <a:r>
              <a:rPr lang="en-GB" sz="1100">
                <a:latin typeface="Arial" panose="020B0604020202020204" pitchFamily="34" charset="0"/>
                <a:cs typeface="Arial" panose="020B0604020202020204" pitchFamily="34" charset="0"/>
              </a:rPr>
              <a:t>The literature revealed that while approximately 90% of NHS trusts have implemented some form of EHR (Queen Margaret University, 2024), there remains significant variation in interoperability, usability, and data quality.</a:t>
            </a:r>
          </a:p>
          <a:p>
            <a:pPr marL="0" indent="0">
              <a:lnSpc>
                <a:spcPct val="100000"/>
              </a:lnSpc>
              <a:buNone/>
            </a:pPr>
            <a:r>
              <a:rPr lang="en-GB" sz="1100">
                <a:latin typeface="Arial" panose="020B0604020202020204" pitchFamily="34" charset="0"/>
                <a:cs typeface="Arial" panose="020B0604020202020204" pitchFamily="34" charset="0"/>
              </a:rPr>
              <a:t>Importantly, I ensured that all arguments were supported with credible, recent evidence, applying the UWTSD Harvard referencing style consistently across my work.</a:t>
            </a:r>
          </a:p>
          <a:p>
            <a:pPr>
              <a:lnSpc>
                <a:spcPct val="100000"/>
              </a:lnSpc>
            </a:pPr>
            <a:endParaRPr lang="en-US" sz="1100"/>
          </a:p>
        </p:txBody>
      </p:sp>
      <p:pic>
        <p:nvPicPr>
          <p:cNvPr id="5" name="Picture 4" descr="A top view of books with different cover colours">
            <a:extLst>
              <a:ext uri="{FF2B5EF4-FFF2-40B4-BE49-F238E27FC236}">
                <a16:creationId xmlns:a16="http://schemas.microsoft.com/office/drawing/2014/main" id="{661A1FE3-6CA6-23D5-4EBF-69A904F60074}"/>
              </a:ext>
            </a:extLst>
          </p:cNvPr>
          <p:cNvPicPr>
            <a:picLocks noChangeAspect="1"/>
          </p:cNvPicPr>
          <p:nvPr/>
        </p:nvPicPr>
        <p:blipFill>
          <a:blip r:embed="rId2"/>
          <a:srcRect l="3669" r="12177"/>
          <a:stretch>
            <a:fillRect/>
          </a:stretch>
        </p:blipFill>
        <p:spPr>
          <a:xfrm>
            <a:off x="6420752" y="-1"/>
            <a:ext cx="5771248" cy="6857999"/>
          </a:xfrm>
          <a:prstGeom prst="rect">
            <a:avLst/>
          </a:prstGeom>
        </p:spPr>
      </p:pic>
    </p:spTree>
    <p:extLst>
      <p:ext uri="{BB962C8B-B14F-4D97-AF65-F5344CB8AC3E}">
        <p14:creationId xmlns:p14="http://schemas.microsoft.com/office/powerpoint/2010/main" val="41903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3FF8EE-055A-E742-B876-D70413E89A2C}"/>
              </a:ext>
            </a:extLst>
          </p:cNvPr>
          <p:cNvSpPr>
            <a:spLocks noGrp="1"/>
          </p:cNvSpPr>
          <p:nvPr>
            <p:ph type="title"/>
          </p:nvPr>
        </p:nvSpPr>
        <p:spPr>
          <a:xfrm>
            <a:off x="700087" y="909638"/>
            <a:ext cx="10691813" cy="1155618"/>
          </a:xfrm>
        </p:spPr>
        <p:txBody>
          <a:bodyPr>
            <a:normAutofit/>
          </a:bodyPr>
          <a:lstStyle/>
          <a:p>
            <a:pPr>
              <a:lnSpc>
                <a:spcPct val="90000"/>
              </a:lnSpc>
            </a:pPr>
            <a:r>
              <a:rPr lang="en-GB" sz="3700"/>
              <a:t>Knowledge and Understanding – Digital Transformation in Context</a:t>
            </a:r>
            <a:endParaRPr lang="en-US" sz="3700"/>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7E03DE6-BFAD-2B3B-F56F-C5FF4F519BFE}"/>
              </a:ext>
            </a:extLst>
          </p:cNvPr>
          <p:cNvGraphicFramePr>
            <a:graphicFrameLocks noGrp="1"/>
          </p:cNvGraphicFramePr>
          <p:nvPr>
            <p:ph idx="1"/>
            <p:extLst>
              <p:ext uri="{D42A27DB-BD31-4B8C-83A1-F6EECF244321}">
                <p14:modId xmlns:p14="http://schemas.microsoft.com/office/powerpoint/2010/main" val="9564374"/>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9025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AA3F6-3FD6-8541-91FA-21F74C556E18}"/>
              </a:ext>
            </a:extLst>
          </p:cNvPr>
          <p:cNvSpPr>
            <a:spLocks noGrp="1"/>
          </p:cNvSpPr>
          <p:nvPr>
            <p:ph type="title"/>
          </p:nvPr>
        </p:nvSpPr>
        <p:spPr>
          <a:xfrm>
            <a:off x="700635" y="755904"/>
            <a:ext cx="10691265" cy="1694688"/>
          </a:xfrm>
        </p:spPr>
        <p:txBody>
          <a:bodyPr>
            <a:normAutofit/>
          </a:bodyPr>
          <a:lstStyle/>
          <a:p>
            <a:r>
              <a:rPr lang="en-GB" b="1" dirty="0"/>
              <a:t>Critical Analysis; Frameworks and Evaluation </a:t>
            </a:r>
            <a:endParaRPr lang="en-US" dirty="0"/>
          </a:p>
        </p:txBody>
      </p:sp>
      <p:graphicFrame>
        <p:nvGraphicFramePr>
          <p:cNvPr id="5" name="Content Placeholder 2">
            <a:extLst>
              <a:ext uri="{FF2B5EF4-FFF2-40B4-BE49-F238E27FC236}">
                <a16:creationId xmlns:a16="http://schemas.microsoft.com/office/drawing/2014/main" id="{B74358D9-7EEE-69B8-C69E-EB31F84CBBCA}"/>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271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6160D86-7521-FE4D-B24E-A62C91EE99B1}"/>
              </a:ext>
            </a:extLst>
          </p:cNvPr>
          <p:cNvSpPr>
            <a:spLocks noGrp="1"/>
          </p:cNvSpPr>
          <p:nvPr>
            <p:ph type="title"/>
          </p:nvPr>
        </p:nvSpPr>
        <p:spPr>
          <a:xfrm>
            <a:off x="702129" y="914760"/>
            <a:ext cx="3678485" cy="3543764"/>
          </a:xfrm>
        </p:spPr>
        <p:txBody>
          <a:bodyPr>
            <a:normAutofit/>
          </a:bodyPr>
          <a:lstStyle/>
          <a:p>
            <a:r>
              <a:rPr lang="en-GB" b="1" dirty="0"/>
              <a:t>Practical Application – Impacts and Findings</a:t>
            </a:r>
            <a:br>
              <a:rPr lang="en-GB" b="1" dirty="0"/>
            </a:br>
            <a:endParaRPr lang="en-US" dirty="0"/>
          </a:p>
        </p:txBody>
      </p:sp>
      <p:sp>
        <p:nvSpPr>
          <p:cNvPr id="3" name="Content Placeholder 2">
            <a:extLst>
              <a:ext uri="{FF2B5EF4-FFF2-40B4-BE49-F238E27FC236}">
                <a16:creationId xmlns:a16="http://schemas.microsoft.com/office/drawing/2014/main" id="{1BA295FE-C331-4E46-BD57-4DDDEB8E2B05}"/>
              </a:ext>
            </a:extLst>
          </p:cNvPr>
          <p:cNvSpPr>
            <a:spLocks noGrp="1"/>
          </p:cNvSpPr>
          <p:nvPr>
            <p:ph idx="1"/>
          </p:nvPr>
        </p:nvSpPr>
        <p:spPr>
          <a:xfrm>
            <a:off x="4773168" y="993228"/>
            <a:ext cx="6720840" cy="4935981"/>
          </a:xfrm>
        </p:spPr>
        <p:txBody>
          <a:bodyPr>
            <a:normAutofit/>
          </a:bodyPr>
          <a:lstStyle/>
          <a:p>
            <a:pPr marL="0" indent="0">
              <a:lnSpc>
                <a:spcPct val="100000"/>
              </a:lnSpc>
              <a:buNone/>
            </a:pPr>
            <a:r>
              <a:rPr lang="en-GB" sz="1400">
                <a:latin typeface="Arial" panose="020B0604020202020204" pitchFamily="34" charset="0"/>
                <a:cs typeface="Arial" panose="020B0604020202020204" pitchFamily="34" charset="0"/>
              </a:rPr>
              <a:t>My research identified both positive and negative outcomes of EHR implementation across four key levels: workforce, service delivery, patient experience, and community impact.</a:t>
            </a:r>
          </a:p>
          <a:p>
            <a:pPr>
              <a:lnSpc>
                <a:spcPct val="100000"/>
              </a:lnSpc>
            </a:pPr>
            <a:r>
              <a:rPr lang="en-GB" sz="1400">
                <a:latin typeface="Arial" panose="020B0604020202020204" pitchFamily="34" charset="0"/>
                <a:cs typeface="Arial" panose="020B0604020202020204" pitchFamily="34" charset="0"/>
              </a:rPr>
              <a:t>1. Workforce:</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EHRs have modernised documentation and enhanced communication between professionals.</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However, clinicians report increased cognitive load, loss of autonomy, and “click fatigue” (</a:t>
            </a:r>
            <a:r>
              <a:rPr lang="en-GB" sz="1400" err="1">
                <a:latin typeface="Arial" panose="020B0604020202020204" pitchFamily="34" charset="0"/>
                <a:cs typeface="Arial" panose="020B0604020202020204" pitchFamily="34" charset="0"/>
              </a:rPr>
              <a:t>Veenstra</a:t>
            </a:r>
            <a:r>
              <a:rPr lang="en-GB" sz="1400">
                <a:latin typeface="Arial" panose="020B0604020202020204" pitchFamily="34" charset="0"/>
                <a:cs typeface="Arial" panose="020B0604020202020204" pitchFamily="34" charset="0"/>
              </a:rPr>
              <a:t> et al., 2022).</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The </a:t>
            </a:r>
            <a:r>
              <a:rPr lang="en-GB" sz="1400" err="1">
                <a:latin typeface="Arial" panose="020B0604020202020204" pitchFamily="34" charset="0"/>
                <a:cs typeface="Arial" panose="020B0604020202020204" pitchFamily="34" charset="0"/>
              </a:rPr>
              <a:t>Topol</a:t>
            </a:r>
            <a:r>
              <a:rPr lang="en-GB" sz="1400">
                <a:latin typeface="Arial" panose="020B0604020202020204" pitchFamily="34" charset="0"/>
                <a:cs typeface="Arial" panose="020B0604020202020204" pitchFamily="34" charset="0"/>
              </a:rPr>
              <a:t> Review (2019) predicts that over half the NHS workforce will require digital reskilling by 2030, highlighting the need for ongoing training and support.</a:t>
            </a:r>
          </a:p>
          <a:p>
            <a:pPr>
              <a:lnSpc>
                <a:spcPct val="100000"/>
              </a:lnSpc>
            </a:pPr>
            <a:r>
              <a:rPr lang="en-GB" sz="1400">
                <a:latin typeface="Arial" panose="020B0604020202020204" pitchFamily="34" charset="0"/>
                <a:cs typeface="Arial" panose="020B0604020202020204" pitchFamily="34" charset="0"/>
              </a:rPr>
              <a:t>2. Service Delivery:</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Evidence shows up to 10% efficiency gains in digitally mature trusts (Zhang et al., 2023a).</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EHRs enhance medication safety, reduce duplication, and enable population-level analytics for resource planning.</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Yet, small providers face financial barriers and persistent interoperability issues, leading to fragmented care.</a:t>
            </a:r>
          </a:p>
          <a:p>
            <a:pPr>
              <a:lnSpc>
                <a:spcPct val="100000"/>
              </a:lnSpc>
            </a:pPr>
            <a:endParaRPr lang="en-US" sz="1400"/>
          </a:p>
        </p:txBody>
      </p:sp>
    </p:spTree>
    <p:extLst>
      <p:ext uri="{BB962C8B-B14F-4D97-AF65-F5344CB8AC3E}">
        <p14:creationId xmlns:p14="http://schemas.microsoft.com/office/powerpoint/2010/main" val="261116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CE03B1B-933B-2F45-BECA-5803CFFEE191}"/>
              </a:ext>
            </a:extLst>
          </p:cNvPr>
          <p:cNvSpPr>
            <a:spLocks noGrp="1"/>
          </p:cNvSpPr>
          <p:nvPr>
            <p:ph type="title"/>
          </p:nvPr>
        </p:nvSpPr>
        <p:spPr>
          <a:xfrm>
            <a:off x="702129" y="914760"/>
            <a:ext cx="2806615" cy="3543764"/>
          </a:xfrm>
        </p:spPr>
        <p:txBody>
          <a:bodyPr>
            <a:normAutofit/>
          </a:bodyPr>
          <a:lstStyle/>
          <a:p>
            <a:r>
              <a:rPr lang="en-GB" sz="3300" b="1"/>
              <a:t>Practical Application – Impacts and Findings continued…</a:t>
            </a:r>
            <a:endParaRPr lang="en-US" sz="3300"/>
          </a:p>
        </p:txBody>
      </p:sp>
      <p:sp>
        <p:nvSpPr>
          <p:cNvPr id="3" name="Content Placeholder 2">
            <a:extLst>
              <a:ext uri="{FF2B5EF4-FFF2-40B4-BE49-F238E27FC236}">
                <a16:creationId xmlns:a16="http://schemas.microsoft.com/office/drawing/2014/main" id="{D39463D0-4998-AB4B-9DD3-178992723173}"/>
              </a:ext>
            </a:extLst>
          </p:cNvPr>
          <p:cNvSpPr>
            <a:spLocks noGrp="1"/>
          </p:cNvSpPr>
          <p:nvPr>
            <p:ph idx="1"/>
          </p:nvPr>
        </p:nvSpPr>
        <p:spPr>
          <a:xfrm>
            <a:off x="3902149" y="978558"/>
            <a:ext cx="7591859" cy="5091495"/>
          </a:xfrm>
        </p:spPr>
        <p:txBody>
          <a:bodyPr>
            <a:normAutofit/>
          </a:bodyPr>
          <a:lstStyle/>
          <a:p>
            <a:pPr>
              <a:lnSpc>
                <a:spcPct val="100000"/>
              </a:lnSpc>
            </a:pPr>
            <a:r>
              <a:rPr lang="en-GB" sz="1400">
                <a:latin typeface="Arial" panose="020B0604020202020204" pitchFamily="34" charset="0"/>
                <a:cs typeface="Arial" panose="020B0604020202020204" pitchFamily="34" charset="0"/>
              </a:rPr>
              <a:t>3. Patient Experience:</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Record access and online tools empower patients, particularly those managing chronic illness (Tapuria et al., 2021).</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However, clinicians report workload pressures and adapt documentation to protect sensitive information (NIHR ARC West, 2022).</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These tensions highlight the ethical balance between transparency and professional discretion.</a:t>
            </a:r>
          </a:p>
          <a:p>
            <a:pPr>
              <a:lnSpc>
                <a:spcPct val="100000"/>
              </a:lnSpc>
            </a:pPr>
            <a:r>
              <a:rPr lang="en-GB" sz="1400">
                <a:latin typeface="Arial" panose="020B0604020202020204" pitchFamily="34" charset="0"/>
                <a:cs typeface="Arial" panose="020B0604020202020204" pitchFamily="34" charset="0"/>
              </a:rPr>
              <a:t>4. Community Impact:</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Aggregated data have supported pandemic response and public health initiatives (The King’s Fund, 2024).</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However, digital exclusion affects 10 million UK adults (Good Things Foundation, 2024), risking inequality in care access.</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Moreover, AI bias in datasets can perpetuate systemic disparities if not carefully governed (Obermeyer et al., 2019).</a:t>
            </a:r>
          </a:p>
          <a:p>
            <a:pPr>
              <a:lnSpc>
                <a:spcPct val="100000"/>
              </a:lnSpc>
            </a:pPr>
            <a:r>
              <a:rPr lang="en-GB" sz="1400">
                <a:latin typeface="Arial" panose="020B0604020202020204" pitchFamily="34" charset="0"/>
                <a:cs typeface="Arial" panose="020B0604020202020204" pitchFamily="34" charset="0"/>
              </a:rPr>
              <a:t>Overall, the findings reveal that while EHRs deliver measurable benefits, they also introduce new forms of inequality, workload, and risk issues that must be addressed through policy, training, and inclusive design.</a:t>
            </a:r>
          </a:p>
          <a:p>
            <a:pPr marL="0" indent="0">
              <a:lnSpc>
                <a:spcPct val="100000"/>
              </a:lnSpc>
              <a:buNone/>
            </a:pPr>
            <a:endParaRPr lang="en-US" sz="1400"/>
          </a:p>
        </p:txBody>
      </p:sp>
    </p:spTree>
    <p:extLst>
      <p:ext uri="{BB962C8B-B14F-4D97-AF65-F5344CB8AC3E}">
        <p14:creationId xmlns:p14="http://schemas.microsoft.com/office/powerpoint/2010/main" val="2829503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1C86E-4863-1948-9376-ACD46E4E1CA3}"/>
              </a:ext>
            </a:extLst>
          </p:cNvPr>
          <p:cNvSpPr>
            <a:spLocks noGrp="1"/>
          </p:cNvSpPr>
          <p:nvPr>
            <p:ph type="title"/>
          </p:nvPr>
        </p:nvSpPr>
        <p:spPr>
          <a:xfrm>
            <a:off x="704087" y="609601"/>
            <a:ext cx="2521714" cy="4488878"/>
          </a:xfrm>
        </p:spPr>
        <p:txBody>
          <a:bodyPr>
            <a:normAutofit/>
          </a:bodyPr>
          <a:lstStyle/>
          <a:p>
            <a:r>
              <a:rPr lang="en-GB" sz="2000" b="1"/>
              <a:t>Recommendations and Future Directions</a:t>
            </a:r>
            <a:br>
              <a:rPr lang="en-GB" sz="2000"/>
            </a:br>
            <a:endParaRPr lang="en-US" sz="2000"/>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1A9CC92-FFA8-970C-82AF-E4BD0613B5A4}"/>
              </a:ext>
            </a:extLst>
          </p:cNvPr>
          <p:cNvGraphicFramePr>
            <a:graphicFrameLocks noGrp="1"/>
          </p:cNvGraphicFramePr>
          <p:nvPr>
            <p:ph idx="1"/>
            <p:extLst>
              <p:ext uri="{D42A27DB-BD31-4B8C-83A1-F6EECF244321}">
                <p14:modId xmlns:p14="http://schemas.microsoft.com/office/powerpoint/2010/main" val="1001254283"/>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7035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43864E-4603-2045-9211-0A3F367B5A53}"/>
              </a:ext>
            </a:extLst>
          </p:cNvPr>
          <p:cNvSpPr>
            <a:spLocks noGrp="1"/>
          </p:cNvSpPr>
          <p:nvPr>
            <p:ph type="title"/>
          </p:nvPr>
        </p:nvSpPr>
        <p:spPr>
          <a:xfrm>
            <a:off x="704088" y="914400"/>
            <a:ext cx="6001512" cy="1307592"/>
          </a:xfrm>
        </p:spPr>
        <p:txBody>
          <a:bodyPr>
            <a:normAutofit/>
          </a:bodyPr>
          <a:lstStyle/>
          <a:p>
            <a:pPr>
              <a:lnSpc>
                <a:spcPct val="90000"/>
              </a:lnSpc>
            </a:pPr>
            <a:r>
              <a:rPr lang="en-GB" b="1"/>
              <a:t>Conclusion</a:t>
            </a:r>
            <a:br>
              <a:rPr lang="en-GB" b="1"/>
            </a:br>
            <a:endParaRPr lang="en-US"/>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Content Placeholder 2">
            <a:extLst>
              <a:ext uri="{FF2B5EF4-FFF2-40B4-BE49-F238E27FC236}">
                <a16:creationId xmlns:a16="http://schemas.microsoft.com/office/drawing/2014/main" id="{CDF3D1AF-8E5C-2847-B71A-825777569C51}"/>
              </a:ext>
            </a:extLst>
          </p:cNvPr>
          <p:cNvSpPr>
            <a:spLocks noGrp="1"/>
          </p:cNvSpPr>
          <p:nvPr>
            <p:ph idx="1"/>
          </p:nvPr>
        </p:nvSpPr>
        <p:spPr>
          <a:xfrm>
            <a:off x="704088" y="2231136"/>
            <a:ext cx="6001512" cy="3931920"/>
          </a:xfrm>
        </p:spPr>
        <p:txBody>
          <a:bodyPr>
            <a:normAutofit/>
          </a:bodyPr>
          <a:lstStyle/>
          <a:p>
            <a:pPr marL="0" indent="0">
              <a:lnSpc>
                <a:spcPct val="100000"/>
              </a:lnSpc>
              <a:buNone/>
            </a:pPr>
            <a:r>
              <a:rPr lang="en-GB" sz="1400">
                <a:latin typeface="Arial" panose="020B0604020202020204" pitchFamily="34" charset="0"/>
                <a:cs typeface="Arial" panose="020B0604020202020204" pitchFamily="34" charset="0"/>
              </a:rPr>
              <a:t>In conclusion, the implementation of Electronic Health Records represents a transformative yet challenging milestone for UK health and social care.</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EHRs have improved patient safety, data integration, and care coordination, but their success relies on human factors, organisational readiness, and social equity as much as on technology itself.</a:t>
            </a:r>
          </a:p>
          <a:p>
            <a:pPr>
              <a:lnSpc>
                <a:spcPct val="100000"/>
              </a:lnSpc>
            </a:pPr>
            <a:r>
              <a:rPr lang="en-GB" sz="1400">
                <a:latin typeface="Arial" panose="020B0604020202020204" pitchFamily="34" charset="0"/>
                <a:cs typeface="Arial" panose="020B0604020202020204" pitchFamily="34" charset="0"/>
              </a:rPr>
              <a:t>To fully harness the benefits, the NHS must continue to:</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Integrate socio-technical insights into policy,</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Strengthen governance and workforce capacity, and</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Promote inclusive digital participation.</a:t>
            </a:r>
          </a:p>
          <a:p>
            <a:pPr>
              <a:lnSpc>
                <a:spcPct val="100000"/>
              </a:lnSpc>
            </a:pPr>
            <a:r>
              <a:rPr lang="en-GB" sz="1400">
                <a:latin typeface="Arial" panose="020B0604020202020204" pitchFamily="34" charset="0"/>
                <a:cs typeface="Arial" panose="020B0604020202020204" pitchFamily="34" charset="0"/>
              </a:rPr>
              <a:t>Ultimately, digital transformation must serve people not the other way around ensuring that every innovation enhances not only efficiency, but also fairness, trust, and quality of care.</a:t>
            </a:r>
          </a:p>
          <a:p>
            <a:pPr marL="0" indent="0">
              <a:lnSpc>
                <a:spcPct val="100000"/>
              </a:lnSpc>
              <a:buNone/>
            </a:pPr>
            <a:endParaRPr lang="en-US" sz="1400"/>
          </a:p>
        </p:txBody>
      </p:sp>
      <p:pic>
        <p:nvPicPr>
          <p:cNvPr id="7" name="Graphic 6" descr="Stethoscope">
            <a:extLst>
              <a:ext uri="{FF2B5EF4-FFF2-40B4-BE49-F238E27FC236}">
                <a16:creationId xmlns:a16="http://schemas.microsoft.com/office/drawing/2014/main" id="{E5F605D4-BB59-DC55-7602-0FA9777566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2032574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B544C-3C4D-F948-ACDC-2E478A2D704E}"/>
              </a:ext>
            </a:extLst>
          </p:cNvPr>
          <p:cNvSpPr>
            <a:spLocks noGrp="1"/>
          </p:cNvSpPr>
          <p:nvPr>
            <p:ph type="title"/>
          </p:nvPr>
        </p:nvSpPr>
        <p:spPr>
          <a:xfrm>
            <a:off x="5604552" y="871758"/>
            <a:ext cx="5825448" cy="3871143"/>
          </a:xfrm>
        </p:spPr>
        <p:txBody>
          <a:bodyPr vert="horz" lIns="91440" tIns="45720" rIns="91440" bIns="45720" rtlCol="0" anchor="t">
            <a:normAutofit/>
          </a:bodyPr>
          <a:lstStyle/>
          <a:p>
            <a:r>
              <a:rPr lang="en-US" sz="5400"/>
              <a:t>THE END </a:t>
            </a:r>
          </a:p>
        </p:txBody>
      </p:sp>
      <p:sp>
        <p:nvSpPr>
          <p:cNvPr id="3" name="Content Placeholder 2">
            <a:extLst>
              <a:ext uri="{FF2B5EF4-FFF2-40B4-BE49-F238E27FC236}">
                <a16:creationId xmlns:a16="http://schemas.microsoft.com/office/drawing/2014/main" id="{FAFBC791-7236-A04C-9252-FB926521FE41}"/>
              </a:ext>
            </a:extLst>
          </p:cNvPr>
          <p:cNvSpPr>
            <a:spLocks noGrp="1"/>
          </p:cNvSpPr>
          <p:nvPr>
            <p:ph idx="1"/>
          </p:nvPr>
        </p:nvSpPr>
        <p:spPr>
          <a:xfrm>
            <a:off x="5619964" y="4785543"/>
            <a:ext cx="5322013" cy="1005657"/>
          </a:xfrm>
        </p:spPr>
        <p:txBody>
          <a:bodyPr vert="horz" lIns="91440" tIns="45720" rIns="91440" bIns="45720" rtlCol="0" anchor="b">
            <a:normAutofit/>
          </a:bodyPr>
          <a:lstStyle/>
          <a:p>
            <a:pPr marL="0" indent="0">
              <a:buNone/>
            </a:pPr>
            <a:r>
              <a:rPr lang="en-US"/>
              <a:t>Thank you for listening. I welcome any questions. </a:t>
            </a:r>
            <a:r>
              <a:rPr lang="en-US">
                <a:sym typeface="Wingdings" pitchFamily="2" charset="2"/>
              </a:rPr>
              <a:t></a:t>
            </a:r>
            <a:endParaRPr lang="en-US"/>
          </a:p>
        </p:txBody>
      </p:sp>
      <p:pic>
        <p:nvPicPr>
          <p:cNvPr id="5" name="Picture 4" descr="Wood human figure">
            <a:extLst>
              <a:ext uri="{FF2B5EF4-FFF2-40B4-BE49-F238E27FC236}">
                <a16:creationId xmlns:a16="http://schemas.microsoft.com/office/drawing/2014/main" id="{C202C9BF-F0DD-EB5E-42E7-CF6C49DA4A7E}"/>
              </a:ext>
            </a:extLst>
          </p:cNvPr>
          <p:cNvPicPr>
            <a:picLocks noChangeAspect="1"/>
          </p:cNvPicPr>
          <p:nvPr/>
        </p:nvPicPr>
        <p:blipFill>
          <a:blip r:embed="rId2"/>
          <a:srcRect l="980" r="51553" b="-1"/>
          <a:stretch>
            <a:fillRect/>
          </a:stretch>
        </p:blipFill>
        <p:spPr>
          <a:xfrm>
            <a:off x="1" y="10"/>
            <a:ext cx="4876799" cy="6857989"/>
          </a:xfrm>
          <a:prstGeom prst="rect">
            <a:avLst/>
          </a:prstGeom>
        </p:spPr>
      </p:pic>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2174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A56197A-5ACF-4B48-B4AD-7CAA7F095829}"/>
              </a:ext>
            </a:extLst>
          </p:cNvPr>
          <p:cNvSpPr txBox="1"/>
          <p:nvPr/>
        </p:nvSpPr>
        <p:spPr>
          <a:xfrm>
            <a:off x="697675" y="967652"/>
            <a:ext cx="8719458" cy="5216813"/>
          </a:xfrm>
          <a:prstGeom prst="rect">
            <a:avLst/>
          </a:prstGeom>
          <a:noFill/>
        </p:spPr>
        <p:txBody>
          <a:bodyPr wrap="square">
            <a:spAutoFit/>
          </a:bodyPr>
          <a:lstStyle/>
          <a:p>
            <a:r>
              <a:rPr lang="en-US" sz="700" dirty="0"/>
              <a:t>References: </a:t>
            </a:r>
          </a:p>
          <a:p>
            <a:endParaRPr lang="en-US" sz="700" dirty="0"/>
          </a:p>
          <a:p>
            <a:r>
              <a:rPr lang="en-US" sz="700" dirty="0"/>
              <a:t>Acharya, A., Thakur, T., McNally, D., Waring, J. and Stephens, R. (2022) ‘Evaluating the impact of a digital leadership </a:t>
            </a:r>
            <a:r>
              <a:rPr lang="en-US" sz="700" dirty="0" err="1"/>
              <a:t>programme</a:t>
            </a:r>
            <a:r>
              <a:rPr lang="en-US" sz="700" dirty="0"/>
              <a:t> on NHS </a:t>
            </a:r>
            <a:r>
              <a:rPr lang="en-US" sz="700" dirty="0" err="1"/>
              <a:t>digitisation</a:t>
            </a:r>
            <a:r>
              <a:rPr lang="en-US" sz="700" dirty="0"/>
              <a:t>’, BMJ Health &amp; Care Informatics, 29(1), e101441.</a:t>
            </a:r>
          </a:p>
          <a:p>
            <a:endParaRPr lang="en-US" sz="700" dirty="0"/>
          </a:p>
          <a:p>
            <a:r>
              <a:rPr lang="en-US" sz="700" dirty="0"/>
              <a:t>Alderman, J.E., Patel, R., Whittaker, R., et al. (2024) ‘Tackling algorithmic bias and promoting transparency in healthcare: The STANDING Together recommendations’, The Lancet Digital Health, 6(12), pp. e912-e924.</a:t>
            </a:r>
          </a:p>
          <a:p>
            <a:endParaRPr lang="en-US" sz="700" dirty="0"/>
          </a:p>
          <a:p>
            <a:r>
              <a:rPr lang="en-US" sz="700" dirty="0"/>
              <a:t>British Medical Association (2019) Technology, infrastructure and data supporting NHS staff. London: British Medical Association.</a:t>
            </a:r>
          </a:p>
          <a:p>
            <a:endParaRPr lang="en-US" sz="700" dirty="0"/>
          </a:p>
          <a:p>
            <a:r>
              <a:rPr lang="en-US" sz="700" dirty="0" err="1"/>
              <a:t>Carers</a:t>
            </a:r>
            <a:r>
              <a:rPr lang="en-US" sz="700" dirty="0"/>
              <a:t> UK (2023) State of Caring Survey 2023: The impact of caring on health. London: </a:t>
            </a:r>
            <a:r>
              <a:rPr lang="en-US" sz="700" dirty="0" err="1"/>
              <a:t>Carers</a:t>
            </a:r>
            <a:r>
              <a:rPr lang="en-US" sz="700" dirty="0"/>
              <a:t> UK.</a:t>
            </a:r>
          </a:p>
          <a:p>
            <a:endParaRPr lang="en-US" sz="700" dirty="0"/>
          </a:p>
          <a:p>
            <a:r>
              <a:rPr lang="en-US" sz="700" dirty="0"/>
              <a:t>Department of Health and Social Care (2022) A plan for digital health and social care. London: Department of Health and Social Care.</a:t>
            </a:r>
          </a:p>
          <a:p>
            <a:endParaRPr lang="en-US" sz="700" dirty="0"/>
          </a:p>
          <a:p>
            <a:r>
              <a:rPr lang="en-US" sz="700" dirty="0" err="1"/>
              <a:t>Davidge</a:t>
            </a:r>
            <a:r>
              <a:rPr lang="en-US" sz="700" dirty="0"/>
              <a:t>, G., Hargreaves, S., </a:t>
            </a:r>
            <a:r>
              <a:rPr lang="en-US" sz="700" dirty="0" err="1"/>
              <a:t>Palanica</a:t>
            </a:r>
            <a:r>
              <a:rPr lang="en-US" sz="700" dirty="0"/>
              <a:t>, A., Elkin, S. and Marjanovic, S. (2023) ‘Primary care staff’s views and experience of patients’ online health record access in England’, BMC Primary Care, 24(78).</a:t>
            </a:r>
          </a:p>
          <a:p>
            <a:endParaRPr lang="en-US" sz="700" dirty="0"/>
          </a:p>
          <a:p>
            <a:r>
              <a:rPr lang="en-US" sz="700" dirty="0"/>
              <a:t>Greenhalgh, T., </a:t>
            </a:r>
            <a:r>
              <a:rPr lang="en-US" sz="700" dirty="0" err="1"/>
              <a:t>Wherton</a:t>
            </a:r>
            <a:r>
              <a:rPr lang="en-US" sz="700" dirty="0"/>
              <a:t>, J., </a:t>
            </a:r>
            <a:r>
              <a:rPr lang="en-US" sz="700" dirty="0" err="1"/>
              <a:t>Papoutsi</a:t>
            </a:r>
            <a:r>
              <a:rPr lang="en-US" sz="700" dirty="0"/>
              <a:t>, C., Lynch, J., Hughes, G., </a:t>
            </a:r>
            <a:r>
              <a:rPr lang="en-US" sz="700" dirty="0" err="1"/>
              <a:t>A’Court</a:t>
            </a:r>
            <a:r>
              <a:rPr lang="en-US" sz="700" dirty="0"/>
              <a:t>, C., Hinder, S., Fahy, N., Procter, R. and Shaw, S. (2017) ‘Beyond adoption: a new framework for theorizing and evaluating </a:t>
            </a:r>
            <a:r>
              <a:rPr lang="en-US" sz="700" dirty="0" err="1"/>
              <a:t>nonadoption</a:t>
            </a:r>
            <a:r>
              <a:rPr lang="en-US" sz="700" dirty="0"/>
              <a:t>, abandonment and challenges to the scale-up, spread, and sustainability of health and care technologies’, Journal of Medical Internet Research, 19(11), e367.</a:t>
            </a:r>
          </a:p>
          <a:p>
            <a:endParaRPr lang="en-US" sz="700" dirty="0"/>
          </a:p>
          <a:p>
            <a:r>
              <a:rPr lang="en-US" sz="700" dirty="0" err="1"/>
              <a:t>Hägglund</a:t>
            </a:r>
            <a:r>
              <a:rPr lang="en-US" sz="700" dirty="0"/>
              <a:t>, M., McMillan, B., Whittaker, R., </a:t>
            </a:r>
            <a:r>
              <a:rPr lang="en-US" sz="700" dirty="0" err="1"/>
              <a:t>Blease</a:t>
            </a:r>
            <a:r>
              <a:rPr lang="en-US" sz="700" dirty="0"/>
              <a:t>, C., </a:t>
            </a:r>
            <a:r>
              <a:rPr lang="en-US" sz="700" dirty="0" err="1"/>
              <a:t>Cresswell</a:t>
            </a:r>
            <a:r>
              <a:rPr lang="en-US" sz="700" dirty="0"/>
              <a:t>, K., </a:t>
            </a:r>
            <a:r>
              <a:rPr lang="en-US" sz="700" dirty="0" err="1"/>
              <a:t>Waldmann</a:t>
            </a:r>
            <a:r>
              <a:rPr lang="en-US" sz="700" dirty="0"/>
              <a:t>, U. and </a:t>
            </a:r>
            <a:r>
              <a:rPr lang="en-US" sz="700" dirty="0" err="1"/>
              <a:t>Hägglund</a:t>
            </a:r>
            <a:r>
              <a:rPr lang="en-US" sz="700" dirty="0"/>
              <a:t>, M. (2022) ‘Patient empowerment through online access to health records’, BMJ, 378, e071531.</a:t>
            </a:r>
          </a:p>
          <a:p>
            <a:endParaRPr lang="en-US" sz="700" dirty="0"/>
          </a:p>
          <a:p>
            <a:r>
              <a:rPr lang="en-US" sz="700" dirty="0"/>
              <a:t>Irizarry, T., DeVito Dabbs, A. and Curran, C.R. (2013) ‘A sociotechnical approach to successful electronic health record implementation’, Clinical Nurse Specialist, 27(4), pp. 183–186.</a:t>
            </a:r>
          </a:p>
          <a:p>
            <a:endParaRPr lang="en-US" sz="700" dirty="0"/>
          </a:p>
          <a:p>
            <a:r>
              <a:rPr lang="en-US" sz="700" dirty="0"/>
              <a:t>NHS England (2021) Our strategy to </a:t>
            </a:r>
            <a:r>
              <a:rPr lang="en-US" sz="700" dirty="0" err="1"/>
              <a:t>digitise</a:t>
            </a:r>
            <a:r>
              <a:rPr lang="en-US" sz="700" dirty="0"/>
              <a:t>, connect and transform. London: NHS England.</a:t>
            </a:r>
          </a:p>
          <a:p>
            <a:endParaRPr lang="en-US" sz="700" dirty="0"/>
          </a:p>
          <a:p>
            <a:r>
              <a:rPr lang="en-US" sz="700" dirty="0"/>
              <a:t>NHS England (2023) Inclusive digital healthcare: a framework for NHS action on digital inclusion. London: NHS England.</a:t>
            </a:r>
          </a:p>
          <a:p>
            <a:endParaRPr lang="en-US" sz="700" dirty="0"/>
          </a:p>
          <a:p>
            <a:r>
              <a:rPr lang="en-US" sz="700" dirty="0"/>
              <a:t>Obermeyer, Z., Powers, B., </a:t>
            </a:r>
            <a:r>
              <a:rPr lang="en-US" sz="700" dirty="0" err="1"/>
              <a:t>Vogeli</a:t>
            </a:r>
            <a:r>
              <a:rPr lang="en-US" sz="700" dirty="0"/>
              <a:t>, C. and Mullainathan, S. (2019) ‘Dissecting racial bias in an algorithm used to manage the health of populations’, Science, 366(6464), pp. 447–453.</a:t>
            </a:r>
          </a:p>
          <a:p>
            <a:endParaRPr lang="en-US" sz="700" dirty="0"/>
          </a:p>
          <a:p>
            <a:r>
              <a:rPr lang="en-US" sz="700" dirty="0"/>
              <a:t>Open Access Government (2024) ‘NHS workforce crisis: changing how clinicians interact with EHRs could help avoid cognitive overload’. Available at: https://</a:t>
            </a:r>
            <a:r>
              <a:rPr lang="en-US" sz="700" dirty="0" err="1"/>
              <a:t>www.openaccessgovernment.org</a:t>
            </a:r>
            <a:r>
              <a:rPr lang="en-US" sz="700" dirty="0"/>
              <a:t>/</a:t>
            </a:r>
            <a:r>
              <a:rPr lang="en-US" sz="700" dirty="0" err="1"/>
              <a:t>nhs</a:t>
            </a:r>
            <a:r>
              <a:rPr lang="en-US" sz="700" dirty="0"/>
              <a:t>-workforce-crisis/ (Accessed: 22 October 2025).</a:t>
            </a:r>
          </a:p>
          <a:p>
            <a:endParaRPr lang="en-US" sz="700" dirty="0"/>
          </a:p>
          <a:p>
            <a:r>
              <a:rPr lang="en-US" sz="700" dirty="0"/>
              <a:t>Queen Margaret University (2024) Electronic health record systems: an explainer. Edinburgh: Queen Margaret University.</a:t>
            </a:r>
          </a:p>
          <a:p>
            <a:endParaRPr lang="en-US" sz="700" dirty="0"/>
          </a:p>
          <a:p>
            <a:r>
              <a:rPr lang="en-US" sz="700" dirty="0"/>
              <a:t>Robertson, A., </a:t>
            </a:r>
            <a:r>
              <a:rPr lang="en-US" sz="700" dirty="0" err="1"/>
              <a:t>Cresswell</a:t>
            </a:r>
            <a:r>
              <a:rPr lang="en-US" sz="700" dirty="0"/>
              <a:t>, K., </a:t>
            </a:r>
            <a:r>
              <a:rPr lang="en-US" sz="700" dirty="0" err="1"/>
              <a:t>Takian</a:t>
            </a:r>
            <a:r>
              <a:rPr lang="en-US" sz="700" dirty="0"/>
              <a:t>, A., </a:t>
            </a:r>
            <a:r>
              <a:rPr lang="en-US" sz="700" dirty="0" err="1"/>
              <a:t>Petrakaki</a:t>
            </a:r>
            <a:r>
              <a:rPr lang="en-US" sz="700" dirty="0"/>
              <a:t>, D., Crowe, S., Cornford, T., Barber, N., Avery, A., Fernando, B., Jacklin, A. and et al. (2010) ‘Implementation and adoption of nationwide electronic health records in secondary care in England: qualitative analysis of interim results from a prospective national evaluation’, BMJ, 341, c4564.</a:t>
            </a:r>
          </a:p>
          <a:p>
            <a:endParaRPr lang="en-US" sz="700" dirty="0"/>
          </a:p>
          <a:p>
            <a:r>
              <a:rPr lang="en-US" sz="700" dirty="0"/>
              <a:t>Tapuria, A., </a:t>
            </a:r>
            <a:r>
              <a:rPr lang="en-US" sz="700" dirty="0" err="1"/>
              <a:t>Porat</a:t>
            </a:r>
            <a:r>
              <a:rPr lang="en-US" sz="700" dirty="0"/>
              <a:t>, T., Kalra, D., Dsouza, G., </a:t>
            </a:r>
            <a:r>
              <a:rPr lang="en-US" sz="700" dirty="0" err="1"/>
              <a:t>Xiaohui</a:t>
            </a:r>
            <a:r>
              <a:rPr lang="en-US" sz="700" dirty="0"/>
              <a:t>, S. and </a:t>
            </a:r>
            <a:r>
              <a:rPr lang="en-US" sz="700" dirty="0" err="1"/>
              <a:t>Curcin</a:t>
            </a:r>
            <a:r>
              <a:rPr lang="en-US" sz="700" dirty="0"/>
              <a:t>, V. (2021) ‘Impact of patient access to their electronic health record: systematic review’, Journal of Innovation in Health Informatics, 28(1), e100309.</a:t>
            </a:r>
          </a:p>
          <a:p>
            <a:endParaRPr lang="en-US" sz="700" dirty="0"/>
          </a:p>
          <a:p>
            <a:r>
              <a:rPr lang="en-US" sz="700" dirty="0"/>
              <a:t>The King’s Fund (2024) The reality of digitally enabled care in the community. London: The King’s Fund.</a:t>
            </a:r>
          </a:p>
          <a:p>
            <a:endParaRPr lang="en-US" sz="700" dirty="0"/>
          </a:p>
          <a:p>
            <a:r>
              <a:rPr lang="en-US" sz="700" dirty="0" err="1"/>
              <a:t>Topol</a:t>
            </a:r>
            <a:r>
              <a:rPr lang="en-US" sz="700" dirty="0"/>
              <a:t>, E. (2019) Preparing the healthcare workforce to deliver the digital future. London: Health Education England.</a:t>
            </a:r>
          </a:p>
          <a:p>
            <a:endParaRPr lang="en-US" sz="700" dirty="0"/>
          </a:p>
          <a:p>
            <a:r>
              <a:rPr lang="en-US" sz="700" dirty="0" err="1"/>
              <a:t>Veenstra</a:t>
            </a:r>
            <a:r>
              <a:rPr lang="en-US" sz="700" dirty="0"/>
              <a:t>, G.L., </a:t>
            </a:r>
            <a:r>
              <a:rPr lang="en-US" sz="700" dirty="0" err="1"/>
              <a:t>Daamen</a:t>
            </a:r>
            <a:r>
              <a:rPr lang="en-US" sz="700" dirty="0"/>
              <a:t>, M.A., </a:t>
            </a:r>
            <a:r>
              <a:rPr lang="en-US" sz="700" dirty="0" err="1"/>
              <a:t>Steijn</a:t>
            </a:r>
            <a:r>
              <a:rPr lang="en-US" sz="700" dirty="0"/>
              <a:t>, W.M.P.P. and Groenewegen, P.P. (2022) ‘Electronic health record implementation and healthcare workers’ autonomous work motivation: a before-and-after study’, BMC Medical Informatics and Decision Making, 22(1), p.117.</a:t>
            </a:r>
          </a:p>
          <a:p>
            <a:endParaRPr lang="en-US" sz="700" dirty="0"/>
          </a:p>
          <a:p>
            <a:r>
              <a:rPr lang="en-US" sz="700" dirty="0"/>
              <a:t>Wachter, R.M. (2017) Harnessing the power of health information technology to improve care in England. London: Department of Health.</a:t>
            </a:r>
          </a:p>
          <a:p>
            <a:endParaRPr lang="en-US" dirty="0"/>
          </a:p>
        </p:txBody>
      </p:sp>
    </p:spTree>
    <p:extLst>
      <p:ext uri="{BB962C8B-B14F-4D97-AF65-F5344CB8AC3E}">
        <p14:creationId xmlns:p14="http://schemas.microsoft.com/office/powerpoint/2010/main" val="560359968"/>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1</TotalTime>
  <Words>2117</Words>
  <Application>Microsoft Macintosh PowerPoint</Application>
  <PresentationFormat>Widescreen</PresentationFormat>
  <Paragraphs>110</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Calisto MT</vt:lpstr>
      <vt:lpstr>Univers Condensed</vt:lpstr>
      <vt:lpstr>ChronicleVTI</vt:lpstr>
      <vt:lpstr>BMHP6026 Component 2 retake  The Implementation and Impact of Electronic Health Records (EHRs) in UK Health and Social Care</vt:lpstr>
      <vt:lpstr>INTRODUCTION:</vt:lpstr>
      <vt:lpstr>Engagement with Literature </vt:lpstr>
      <vt:lpstr>Knowledge and Understanding – Digital Transformation in Context</vt:lpstr>
      <vt:lpstr>Critical Analysis; Frameworks and Evaluation </vt:lpstr>
      <vt:lpstr>Practical Application – Impacts and Findings </vt:lpstr>
      <vt:lpstr>Practical Application – Impacts and Findings continued…</vt:lpstr>
      <vt:lpstr>Recommendations and Future Directions </vt:lpstr>
      <vt:lpstr>Conclusion </vt:lpstr>
      <vt:lpstr>THE END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BMHP6026 Component 2 The Implementation and Impact of Electronic Health Records (EHRs) in UK Health and Social Care</dc:title>
  <dc:creator>kohinoor sultan</dc:creator>
  <cp:lastModifiedBy>kohinoor sultan</cp:lastModifiedBy>
  <cp:revision>3</cp:revision>
  <dcterms:created xsi:type="dcterms:W3CDTF">2025-10-23T14:28:56Z</dcterms:created>
  <dcterms:modified xsi:type="dcterms:W3CDTF">2026-03-12T11:51:38Z</dcterms:modified>
</cp:coreProperties>
</file>