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7" r:id="rId3"/>
    <p:sldId id="258" r:id="rId4"/>
  </p:sldIdLst>
  <p:sldSz cx="9144000" cy="6858000" type="screen4x3"/>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711" autoAdjust="0"/>
  </p:normalViewPr>
  <p:slideViewPr>
    <p:cSldViewPr>
      <p:cViewPr varScale="1">
        <p:scale>
          <a:sx n="52" d="100"/>
          <a:sy n="52" d="100"/>
        </p:scale>
        <p:origin x="-2338" y="-77"/>
      </p:cViewPr>
      <p:guideLst>
        <p:guide orient="horz" pos="2160"/>
        <p:guide pos="2880"/>
      </p:guideLst>
    </p:cSldViewPr>
  </p:slideViewPr>
  <p:notesTextViewPr>
    <p:cViewPr>
      <p:scale>
        <a:sx n="1" d="1"/>
        <a:sy n="1" d="1"/>
      </p:scale>
      <p:origin x="0" y="387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AB0E5FC8-4979-4797-AB2C-B46219E8DB5C}" type="datetimeFigureOut">
              <a:rPr lang="en-GB" smtClean="0"/>
              <a:t>17/02/2015</a:t>
            </a:fld>
            <a:endParaRPr lang="en-GB"/>
          </a:p>
        </p:txBody>
      </p:sp>
      <p:sp>
        <p:nvSpPr>
          <p:cNvPr id="4" name="Slide Image Placeholder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15153"/>
            <a:ext cx="533527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23427813-B634-43DF-97B8-3E6A26F6FCD2}" type="slidenum">
              <a:rPr lang="en-GB" smtClean="0"/>
              <a:t>‹#›</a:t>
            </a:fld>
            <a:endParaRPr lang="en-GB"/>
          </a:p>
        </p:txBody>
      </p:sp>
    </p:spTree>
    <p:extLst>
      <p:ext uri="{BB962C8B-B14F-4D97-AF65-F5344CB8AC3E}">
        <p14:creationId xmlns:p14="http://schemas.microsoft.com/office/powerpoint/2010/main" val="3289847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427813-B634-43DF-97B8-3E6A26F6FCD2}" type="slidenum">
              <a:rPr lang="en-GB" smtClean="0"/>
              <a:t>1</a:t>
            </a:fld>
            <a:endParaRPr lang="en-GB"/>
          </a:p>
        </p:txBody>
      </p:sp>
    </p:spTree>
    <p:extLst>
      <p:ext uri="{BB962C8B-B14F-4D97-AF65-F5344CB8AC3E}">
        <p14:creationId xmlns:p14="http://schemas.microsoft.com/office/powerpoint/2010/main" val="3141673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427813-B634-43DF-97B8-3E6A26F6FCD2}" type="slidenum">
              <a:rPr lang="en-GB" smtClean="0"/>
              <a:t>2</a:t>
            </a:fld>
            <a:endParaRPr lang="en-GB"/>
          </a:p>
        </p:txBody>
      </p:sp>
    </p:spTree>
    <p:extLst>
      <p:ext uri="{BB962C8B-B14F-4D97-AF65-F5344CB8AC3E}">
        <p14:creationId xmlns:p14="http://schemas.microsoft.com/office/powerpoint/2010/main" val="187910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15000"/>
              </a:lnSpc>
              <a:spcBef>
                <a:spcPts val="0"/>
              </a:spcBef>
              <a:spcAft>
                <a:spcPts val="1000"/>
              </a:spcAft>
              <a:buFont typeface="+mj-lt"/>
              <a:buAutoNum type="arabicPeriod"/>
            </a:pPr>
            <a:r>
              <a:rPr lang="en-GB" sz="1100" b="1" dirty="0" smtClean="0">
                <a:solidFill>
                  <a:srgbClr val="FF0000"/>
                </a:solidFill>
                <a:effectLst/>
                <a:latin typeface="Arial"/>
                <a:ea typeface="Calibri"/>
                <a:cs typeface="Times New Roman"/>
              </a:rPr>
              <a:t>Who we are</a:t>
            </a:r>
            <a:endParaRPr lang="en-GB" sz="1050" dirty="0" smtClean="0">
              <a:effectLst/>
              <a:latin typeface="+mn-lt"/>
              <a:ea typeface="Calibri"/>
              <a:cs typeface="Times New Roman"/>
            </a:endParaRPr>
          </a:p>
          <a:p>
            <a:pPr marL="0" marR="0" algn="just">
              <a:spcBef>
                <a:spcPts val="0"/>
              </a:spcBef>
              <a:spcAft>
                <a:spcPts val="0"/>
              </a:spcAft>
            </a:pPr>
            <a:r>
              <a:rPr lang="en-GB" sz="1200" b="1" dirty="0" smtClean="0">
                <a:effectLst/>
                <a:latin typeface="Arial"/>
                <a:ea typeface="Times New Roman"/>
                <a:cs typeface="Times New Roman"/>
              </a:rPr>
              <a:t>1.1 Beliefs &amp; Attitudes</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1.2 Self</a:t>
            </a:r>
            <a:endParaRPr lang="en-GB" sz="1200" dirty="0" smtClean="0">
              <a:effectLst/>
              <a:latin typeface="Arial"/>
              <a:ea typeface="Times New Roman"/>
              <a:cs typeface="Times New Roman"/>
            </a:endParaRPr>
          </a:p>
          <a:p>
            <a:pPr marL="0" marR="0" algn="just">
              <a:spcBef>
                <a:spcPts val="0"/>
              </a:spcBef>
              <a:spcAft>
                <a:spcPts val="0"/>
              </a:spcAft>
            </a:pPr>
            <a:r>
              <a:rPr lang="en-GB" sz="1200" dirty="0" smtClean="0">
                <a:effectLst/>
                <a:latin typeface="Arial"/>
                <a:ea typeface="Times New Roman"/>
                <a:cs typeface="Times New Roman"/>
                <a:sym typeface="Symbol"/>
              </a:rPr>
              <a:t></a:t>
            </a:r>
            <a:endParaRPr lang="en-GB" sz="1200" dirty="0" smtClean="0">
              <a:effectLst/>
              <a:latin typeface="Arial"/>
              <a:ea typeface="Times New Roman"/>
              <a:cs typeface="Times New Roman"/>
            </a:endParaRPr>
          </a:p>
          <a:p>
            <a:pPr marL="0" marR="0" algn="just">
              <a:spcBef>
                <a:spcPts val="0"/>
              </a:spcBef>
              <a:spcAft>
                <a:spcPts val="0"/>
              </a:spcAft>
            </a:pPr>
            <a:r>
              <a:rPr lang="en-GB" sz="1200" dirty="0" smtClean="0">
                <a:effectLst/>
                <a:latin typeface="Arial"/>
                <a:ea typeface="Times New Roman"/>
                <a:cs typeface="Times New Roman"/>
              </a:rPr>
              <a:t>Belief in others</a:t>
            </a:r>
          </a:p>
          <a:p>
            <a:pPr marL="0" marR="0" algn="just">
              <a:spcBef>
                <a:spcPts val="0"/>
              </a:spcBef>
              <a:spcAft>
                <a:spcPts val="0"/>
              </a:spcAft>
            </a:pPr>
            <a:r>
              <a:rPr lang="en-GB" sz="1200" dirty="0" smtClean="0">
                <a:effectLst/>
                <a:latin typeface="Arial"/>
                <a:ea typeface="Times New Roman"/>
                <a:cs typeface="Times New Roman"/>
              </a:rPr>
              <a:t>Self belief</a:t>
            </a:r>
          </a:p>
          <a:p>
            <a:pPr marL="0" marR="0" algn="just">
              <a:spcBef>
                <a:spcPts val="0"/>
              </a:spcBef>
              <a:spcAft>
                <a:spcPts val="0"/>
              </a:spcAft>
            </a:pPr>
            <a:r>
              <a:rPr lang="en-GB" sz="1200" dirty="0" smtClean="0">
                <a:effectLst/>
                <a:latin typeface="Arial"/>
                <a:ea typeface="Times New Roman"/>
                <a:cs typeface="Times New Roman"/>
              </a:rPr>
              <a:t>Valuing diversity</a:t>
            </a:r>
          </a:p>
          <a:p>
            <a:pPr marL="0" marR="0" algn="just">
              <a:spcBef>
                <a:spcPts val="0"/>
              </a:spcBef>
              <a:spcAft>
                <a:spcPts val="0"/>
              </a:spcAft>
            </a:pPr>
            <a:r>
              <a:rPr lang="en-GB" sz="1200" dirty="0" smtClean="0">
                <a:effectLst/>
                <a:latin typeface="Arial"/>
                <a:ea typeface="Times New Roman"/>
                <a:cs typeface="Times New Roman"/>
              </a:rPr>
              <a:t>Self awareness</a:t>
            </a:r>
          </a:p>
          <a:p>
            <a:pPr marL="0" marR="0" algn="just">
              <a:spcBef>
                <a:spcPts val="0"/>
              </a:spcBef>
              <a:spcAft>
                <a:spcPts val="0"/>
              </a:spcAft>
            </a:pPr>
            <a:r>
              <a:rPr lang="en-GB" sz="1200" dirty="0" smtClean="0">
                <a:effectLst/>
                <a:latin typeface="Arial"/>
                <a:ea typeface="Times New Roman"/>
                <a:cs typeface="Times New Roman"/>
              </a:rPr>
              <a:t>Empathy</a:t>
            </a:r>
          </a:p>
          <a:p>
            <a:pPr marL="0" marR="0" algn="just">
              <a:spcBef>
                <a:spcPts val="0"/>
              </a:spcBef>
              <a:spcAft>
                <a:spcPts val="0"/>
              </a:spcAft>
            </a:pPr>
            <a:r>
              <a:rPr lang="en-GB" sz="1200" dirty="0" smtClean="0">
                <a:effectLst/>
                <a:latin typeface="Arial"/>
                <a:ea typeface="Times New Roman"/>
                <a:cs typeface="Times New Roman"/>
              </a:rPr>
              <a:t>Self management</a:t>
            </a:r>
          </a:p>
          <a:p>
            <a:pPr marL="0" marR="0" algn="just">
              <a:spcBef>
                <a:spcPts val="0"/>
              </a:spcBef>
              <a:spcAft>
                <a:spcPts val="0"/>
              </a:spcAft>
            </a:pPr>
            <a:r>
              <a:rPr lang="en-GB" sz="1200" dirty="0" smtClean="0">
                <a:effectLst/>
                <a:latin typeface="Arial"/>
                <a:ea typeface="Times New Roman"/>
                <a:cs typeface="Times New Roman"/>
              </a:rPr>
              <a:t>Integrity</a:t>
            </a:r>
          </a:p>
          <a:p>
            <a:pPr marL="228600" marR="0" algn="just">
              <a:spcBef>
                <a:spcPts val="0"/>
              </a:spcBef>
              <a:spcAft>
                <a:spcPts val="0"/>
              </a:spcAft>
            </a:pPr>
            <a:r>
              <a:rPr lang="en-GB" sz="1200" dirty="0" smtClean="0">
                <a:effectLst/>
                <a:latin typeface="Arial"/>
                <a:ea typeface="Times New Roman"/>
                <a:cs typeface="Times New Roman"/>
              </a:rPr>
              <a:t> </a:t>
            </a:r>
          </a:p>
          <a:p>
            <a:pPr marL="342900" marR="0" lvl="0" indent="-342900" algn="just">
              <a:lnSpc>
                <a:spcPct val="115000"/>
              </a:lnSpc>
              <a:spcBef>
                <a:spcPts val="0"/>
              </a:spcBef>
              <a:spcAft>
                <a:spcPts val="1000"/>
              </a:spcAft>
              <a:buFont typeface="+mj-lt"/>
              <a:buAutoNum type="arabicPeriod"/>
            </a:pPr>
            <a:r>
              <a:rPr lang="en-GB" sz="1100" b="1" dirty="0" smtClean="0">
                <a:solidFill>
                  <a:srgbClr val="FF0000"/>
                </a:solidFill>
                <a:effectLst/>
                <a:latin typeface="Arial"/>
                <a:ea typeface="Calibri"/>
                <a:cs typeface="Times New Roman"/>
              </a:rPr>
              <a:t>Our skills and knowledge</a:t>
            </a:r>
            <a:endParaRPr lang="en-GB" sz="1050" dirty="0" smtClean="0">
              <a:effectLst/>
              <a:latin typeface="+mn-lt"/>
              <a:ea typeface="Calibri"/>
              <a:cs typeface="Times New Roman"/>
            </a:endParaRPr>
          </a:p>
          <a:p>
            <a:pPr marL="0" marR="0" algn="just">
              <a:spcBef>
                <a:spcPts val="0"/>
              </a:spcBef>
              <a:spcAft>
                <a:spcPts val="0"/>
              </a:spcAft>
            </a:pPr>
            <a:r>
              <a:rPr lang="en-GB" sz="1200" b="1" dirty="0" smtClean="0">
                <a:effectLst/>
                <a:latin typeface="Arial"/>
                <a:ea typeface="Times New Roman"/>
                <a:cs typeface="Times New Roman"/>
              </a:rPr>
              <a:t>2.1 Communication skills</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2.2 Technical skills</a:t>
            </a:r>
            <a:endParaRPr lang="en-GB" sz="1200" dirty="0" smtClean="0">
              <a:effectLst/>
              <a:latin typeface="Arial"/>
              <a:ea typeface="Times New Roman"/>
              <a:cs typeface="Times New Roman"/>
            </a:endParaRPr>
          </a:p>
          <a:p>
            <a:pPr marL="0" marR="0" algn="just">
              <a:spcBef>
                <a:spcPts val="0"/>
              </a:spcBef>
              <a:spcAft>
                <a:spcPts val="0"/>
              </a:spcAft>
            </a:pPr>
            <a:r>
              <a:rPr lang="en-GB" sz="1200" dirty="0" smtClean="0">
                <a:effectLst/>
                <a:latin typeface="Arial"/>
                <a:ea typeface="Times New Roman"/>
                <a:cs typeface="Times New Roman"/>
              </a:rPr>
              <a:t>Listening</a:t>
            </a:r>
          </a:p>
          <a:p>
            <a:pPr marL="0" marR="0" algn="just">
              <a:spcBef>
                <a:spcPts val="0"/>
              </a:spcBef>
              <a:spcAft>
                <a:spcPts val="0"/>
              </a:spcAft>
            </a:pPr>
            <a:r>
              <a:rPr lang="en-GB" sz="1200" dirty="0" smtClean="0">
                <a:effectLst/>
                <a:latin typeface="Arial"/>
                <a:ea typeface="Times New Roman"/>
                <a:cs typeface="Times New Roman"/>
              </a:rPr>
              <a:t>Planning</a:t>
            </a:r>
          </a:p>
          <a:p>
            <a:pPr marL="0" marR="0" algn="just">
              <a:spcBef>
                <a:spcPts val="0"/>
              </a:spcBef>
              <a:spcAft>
                <a:spcPts val="0"/>
              </a:spcAft>
            </a:pPr>
            <a:r>
              <a:rPr lang="en-GB" sz="1200" dirty="0" smtClean="0">
                <a:effectLst/>
                <a:latin typeface="Arial"/>
                <a:ea typeface="Times New Roman"/>
                <a:cs typeface="Times New Roman"/>
              </a:rPr>
              <a:t>Questioning</a:t>
            </a:r>
          </a:p>
          <a:p>
            <a:pPr marL="0" marR="0" algn="just">
              <a:spcBef>
                <a:spcPts val="0"/>
              </a:spcBef>
              <a:spcAft>
                <a:spcPts val="0"/>
              </a:spcAft>
            </a:pPr>
            <a:r>
              <a:rPr lang="en-GB" sz="1200" dirty="0" smtClean="0">
                <a:effectLst/>
                <a:latin typeface="Arial"/>
                <a:ea typeface="Times New Roman"/>
                <a:cs typeface="Times New Roman"/>
              </a:rPr>
              <a:t>Systems thinking</a:t>
            </a:r>
          </a:p>
          <a:p>
            <a:pPr marL="0" marR="0" algn="just">
              <a:spcBef>
                <a:spcPts val="0"/>
              </a:spcBef>
              <a:spcAft>
                <a:spcPts val="0"/>
              </a:spcAft>
            </a:pPr>
            <a:r>
              <a:rPr lang="en-GB" sz="1200" dirty="0" smtClean="0">
                <a:effectLst/>
                <a:latin typeface="Arial"/>
                <a:ea typeface="Times New Roman"/>
                <a:cs typeface="Times New Roman"/>
              </a:rPr>
              <a:t>Feedback</a:t>
            </a:r>
          </a:p>
          <a:p>
            <a:pPr marL="0" marR="0" algn="just">
              <a:spcBef>
                <a:spcPts val="0"/>
              </a:spcBef>
              <a:spcAft>
                <a:spcPts val="0"/>
              </a:spcAft>
            </a:pPr>
            <a:r>
              <a:rPr lang="en-GB" sz="1200" dirty="0" smtClean="0">
                <a:effectLst/>
                <a:latin typeface="Arial"/>
                <a:ea typeface="Times New Roman"/>
                <a:cs typeface="Times New Roman"/>
              </a:rPr>
              <a:t>Assessment</a:t>
            </a:r>
          </a:p>
          <a:p>
            <a:pPr marL="0" marR="0" algn="just">
              <a:spcBef>
                <a:spcPts val="0"/>
              </a:spcBef>
              <a:spcAft>
                <a:spcPts val="0"/>
              </a:spcAft>
            </a:pPr>
            <a:r>
              <a:rPr lang="en-GB" sz="1200" dirty="0" smtClean="0">
                <a:effectLst/>
                <a:latin typeface="Arial"/>
                <a:ea typeface="Times New Roman"/>
                <a:cs typeface="Times New Roman"/>
              </a:rPr>
              <a:t>Communication style and language</a:t>
            </a:r>
          </a:p>
          <a:p>
            <a:pPr marL="0" marR="0" algn="just">
              <a:spcBef>
                <a:spcPts val="0"/>
              </a:spcBef>
              <a:spcAft>
                <a:spcPts val="0"/>
              </a:spcAft>
            </a:pPr>
            <a:r>
              <a:rPr lang="en-GB" sz="1200" dirty="0" smtClean="0">
                <a:effectLst/>
                <a:latin typeface="Arial"/>
                <a:ea typeface="Times New Roman"/>
                <a:cs typeface="Times New Roman"/>
              </a:rPr>
              <a:t>Artistic and creative</a:t>
            </a:r>
          </a:p>
          <a:p>
            <a:pPr marL="0" marR="0" algn="just">
              <a:spcBef>
                <a:spcPts val="0"/>
              </a:spcBef>
              <a:spcAft>
                <a:spcPts val="0"/>
              </a:spcAft>
            </a:pPr>
            <a:r>
              <a:rPr lang="en-GB" sz="1200" b="1" dirty="0" smtClean="0">
                <a:effectLst/>
                <a:latin typeface="Arial"/>
                <a:ea typeface="Times New Roman"/>
                <a:cs typeface="Times New Roman"/>
              </a:rPr>
              <a:t>2.3</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People development</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2.4</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Business development</a:t>
            </a:r>
            <a:endParaRPr lang="en-GB" sz="1200" dirty="0" smtClean="0">
              <a:effectLst/>
              <a:latin typeface="Arial"/>
              <a:ea typeface="Times New Roman"/>
              <a:cs typeface="Times New Roman"/>
            </a:endParaRPr>
          </a:p>
          <a:p>
            <a:pPr marL="0" marR="0" algn="just">
              <a:spcBef>
                <a:spcPts val="0"/>
              </a:spcBef>
              <a:spcAft>
                <a:spcPts val="0"/>
              </a:spcAft>
            </a:pPr>
            <a:r>
              <a:rPr lang="en-GB" sz="1200" dirty="0" smtClean="0">
                <a:effectLst/>
                <a:latin typeface="Arial"/>
                <a:ea typeface="Times New Roman"/>
                <a:cs typeface="Times New Roman"/>
              </a:rPr>
              <a:t>Learning theory</a:t>
            </a:r>
          </a:p>
          <a:p>
            <a:pPr marL="0" marR="0" algn="just">
              <a:spcBef>
                <a:spcPts val="0"/>
              </a:spcBef>
              <a:spcAft>
                <a:spcPts val="0"/>
              </a:spcAft>
            </a:pPr>
            <a:r>
              <a:rPr lang="en-GB" sz="1200" dirty="0" smtClean="0">
                <a:effectLst/>
                <a:latin typeface="Arial"/>
                <a:ea typeface="Times New Roman"/>
                <a:cs typeface="Times New Roman"/>
              </a:rPr>
              <a:t>Corporate knowledge and</a:t>
            </a:r>
          </a:p>
          <a:p>
            <a:pPr marL="0" marR="0" algn="just">
              <a:spcBef>
                <a:spcPts val="0"/>
              </a:spcBef>
              <a:spcAft>
                <a:spcPts val="0"/>
              </a:spcAft>
            </a:pPr>
            <a:r>
              <a:rPr lang="en-GB" sz="1200" dirty="0" smtClean="0">
                <a:effectLst/>
                <a:latin typeface="Arial"/>
                <a:ea typeface="Times New Roman"/>
                <a:cs typeface="Times New Roman"/>
              </a:rPr>
              <a:t>Therapeutic approaches</a:t>
            </a:r>
          </a:p>
          <a:p>
            <a:pPr marL="0" marR="0" algn="just">
              <a:spcBef>
                <a:spcPts val="0"/>
              </a:spcBef>
              <a:spcAft>
                <a:spcPts val="0"/>
              </a:spcAft>
            </a:pPr>
            <a:r>
              <a:rPr lang="en-GB" sz="1200" dirty="0" smtClean="0">
                <a:effectLst/>
                <a:latin typeface="Arial"/>
                <a:ea typeface="Times New Roman"/>
                <a:cs typeface="Times New Roman"/>
              </a:rPr>
              <a:t>organisational development theory</a:t>
            </a:r>
          </a:p>
          <a:p>
            <a:pPr marL="0" marR="0" algn="just">
              <a:spcBef>
                <a:spcPts val="0"/>
              </a:spcBef>
              <a:spcAft>
                <a:spcPts val="0"/>
              </a:spcAft>
            </a:pPr>
            <a:r>
              <a:rPr lang="en-GB" sz="1200" dirty="0" smtClean="0">
                <a:effectLst/>
                <a:latin typeface="Arial"/>
                <a:ea typeface="Times New Roman"/>
                <a:cs typeface="Times New Roman"/>
              </a:rPr>
              <a:t>Psychological &amp; psychotherapy models</a:t>
            </a:r>
          </a:p>
          <a:p>
            <a:pPr marL="0" marR="0" algn="just">
              <a:spcBef>
                <a:spcPts val="0"/>
              </a:spcBef>
              <a:spcAft>
                <a:spcPts val="0"/>
              </a:spcAft>
            </a:pPr>
            <a:r>
              <a:rPr lang="en-GB" sz="1200" dirty="0" smtClean="0">
                <a:effectLst/>
                <a:latin typeface="Arial"/>
                <a:ea typeface="Times New Roman"/>
                <a:cs typeface="Times New Roman"/>
              </a:rPr>
              <a:t>Management/leadership knowledge</a:t>
            </a:r>
          </a:p>
          <a:p>
            <a:pPr marL="0" marR="0" algn="just">
              <a:spcBef>
                <a:spcPts val="0"/>
              </a:spcBef>
              <a:spcAft>
                <a:spcPts val="0"/>
              </a:spcAft>
            </a:pPr>
            <a:r>
              <a:rPr lang="en-GB" sz="1200" b="1" dirty="0" smtClean="0">
                <a:effectLst/>
                <a:latin typeface="Arial"/>
                <a:ea typeface="Times New Roman"/>
                <a:cs typeface="Times New Roman"/>
              </a:rPr>
              <a:t>2.5</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Continued </a:t>
            </a:r>
            <a:r>
              <a:rPr lang="en-GB" sz="1200" b="1" smtClean="0">
                <a:effectLst/>
                <a:latin typeface="Arial"/>
                <a:ea typeface="Times New Roman"/>
                <a:cs typeface="Times New Roman"/>
              </a:rPr>
              <a:t>professional development</a:t>
            </a:r>
            <a:endParaRPr lang="en-GB" sz="1200" dirty="0" smtClean="0">
              <a:effectLst/>
              <a:latin typeface="Arial"/>
              <a:ea typeface="Times New Roman"/>
              <a:cs typeface="Times New Roman"/>
            </a:endParaRPr>
          </a:p>
          <a:p>
            <a:pPr marL="0" marR="0" algn="just">
              <a:spcBef>
                <a:spcPts val="0"/>
              </a:spcBef>
              <a:spcAft>
                <a:spcPts val="0"/>
              </a:spcAft>
            </a:pPr>
            <a:r>
              <a:rPr lang="en-GB" sz="1200" dirty="0" smtClean="0">
                <a:effectLst/>
                <a:latin typeface="Arial"/>
                <a:ea typeface="Times New Roman"/>
                <a:cs typeface="Times New Roman"/>
              </a:rPr>
              <a:t>Self development</a:t>
            </a:r>
          </a:p>
          <a:p>
            <a:pPr marL="0" marR="0" algn="just">
              <a:spcBef>
                <a:spcPts val="0"/>
              </a:spcBef>
              <a:spcAft>
                <a:spcPts val="0"/>
              </a:spcAft>
            </a:pPr>
            <a:r>
              <a:rPr lang="en-GB" sz="1200" dirty="0" smtClean="0">
                <a:effectLst/>
                <a:latin typeface="Arial"/>
                <a:ea typeface="Times New Roman"/>
                <a:cs typeface="Times New Roman"/>
              </a:rPr>
              <a:t>Evaluating practice</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dirty="0" smtClean="0">
                <a:effectLst/>
                <a:latin typeface="Arial"/>
                <a:ea typeface="Times New Roman"/>
                <a:cs typeface="Times New Roman"/>
              </a:rPr>
              <a:t> </a:t>
            </a:r>
            <a:r>
              <a:rPr lang="en-GB" sz="1200" b="1" dirty="0" smtClean="0">
                <a:effectLst/>
                <a:latin typeface="Arial"/>
                <a:ea typeface="Times New Roman"/>
                <a:cs typeface="Times New Roman"/>
              </a:rPr>
              <a:t> </a:t>
            </a:r>
            <a:r>
              <a:rPr lang="en-GB" sz="1100" b="1" dirty="0" smtClean="0">
                <a:solidFill>
                  <a:srgbClr val="FF0000"/>
                </a:solidFill>
                <a:effectLst/>
                <a:latin typeface="Arial"/>
                <a:ea typeface="Calibri"/>
                <a:cs typeface="Times New Roman"/>
              </a:rPr>
              <a:t>How we coach &amp; mentor</a:t>
            </a:r>
            <a:endParaRPr lang="en-GB" sz="1050" dirty="0" smtClean="0">
              <a:effectLst/>
              <a:latin typeface="+mn-lt"/>
              <a:ea typeface="Calibri"/>
              <a:cs typeface="Times New Roman"/>
            </a:endParaRPr>
          </a:p>
          <a:p>
            <a:pPr marL="0" marR="0" algn="just">
              <a:spcBef>
                <a:spcPts val="0"/>
              </a:spcBef>
              <a:spcAft>
                <a:spcPts val="0"/>
              </a:spcAft>
            </a:pPr>
            <a:r>
              <a:rPr lang="en-GB" sz="1200" dirty="0" smtClean="0">
                <a:effectLst/>
                <a:latin typeface="Arial"/>
                <a:ea typeface="Times New Roman"/>
                <a:cs typeface="Times New Roman"/>
              </a:rPr>
              <a:t>3.1</a:t>
            </a:r>
          </a:p>
          <a:p>
            <a:pPr marL="0" marR="0" algn="just">
              <a:spcBef>
                <a:spcPts val="0"/>
              </a:spcBef>
              <a:spcAft>
                <a:spcPts val="0"/>
              </a:spcAft>
            </a:pPr>
            <a:r>
              <a:rPr lang="en-GB" sz="1200" dirty="0" smtClean="0">
                <a:effectLst/>
                <a:latin typeface="Arial"/>
                <a:ea typeface="Times New Roman"/>
                <a:cs typeface="Times New Roman"/>
              </a:rPr>
              <a:t>Supporting independence</a:t>
            </a:r>
          </a:p>
          <a:p>
            <a:pPr marL="0" marR="0" algn="just">
              <a:spcBef>
                <a:spcPts val="0"/>
              </a:spcBef>
              <a:spcAft>
                <a:spcPts val="0"/>
              </a:spcAft>
            </a:pPr>
            <a:r>
              <a:rPr lang="en-GB" sz="1200" dirty="0" smtClean="0">
                <a:effectLst/>
                <a:latin typeface="Arial"/>
                <a:ea typeface="Times New Roman"/>
                <a:cs typeface="Times New Roman"/>
              </a:rPr>
              <a:t>3.2</a:t>
            </a:r>
          </a:p>
          <a:p>
            <a:pPr marL="0" marR="0" algn="just">
              <a:spcBef>
                <a:spcPts val="0"/>
              </a:spcBef>
              <a:spcAft>
                <a:spcPts val="0"/>
              </a:spcAft>
            </a:pPr>
            <a:r>
              <a:rPr lang="en-GB" sz="1200" dirty="0" smtClean="0">
                <a:effectLst/>
                <a:latin typeface="Arial"/>
                <a:ea typeface="Times New Roman"/>
                <a:cs typeface="Times New Roman"/>
              </a:rPr>
              <a:t>Working with attitudes, beliefs, values and behaviours</a:t>
            </a:r>
          </a:p>
          <a:p>
            <a:pPr marL="0" marR="0" algn="just">
              <a:spcBef>
                <a:spcPts val="0"/>
              </a:spcBef>
              <a:spcAft>
                <a:spcPts val="0"/>
              </a:spcAft>
            </a:pPr>
            <a:r>
              <a:rPr lang="en-GB" sz="1200" dirty="0" smtClean="0">
                <a:effectLst/>
                <a:latin typeface="Arial"/>
                <a:ea typeface="Times New Roman"/>
                <a:cs typeface="Times New Roman"/>
              </a:rPr>
              <a:t>3.3</a:t>
            </a:r>
          </a:p>
          <a:p>
            <a:pPr marL="0" marR="0" algn="just">
              <a:spcBef>
                <a:spcPts val="0"/>
              </a:spcBef>
              <a:spcAft>
                <a:spcPts val="0"/>
              </a:spcAft>
            </a:pPr>
            <a:r>
              <a:rPr lang="en-GB" sz="1200" dirty="0" smtClean="0">
                <a:effectLst/>
                <a:latin typeface="Arial"/>
                <a:ea typeface="Times New Roman"/>
                <a:cs typeface="Times New Roman"/>
              </a:rPr>
              <a:t>Developing motivation</a:t>
            </a:r>
          </a:p>
          <a:p>
            <a:pPr marL="0" marR="0" algn="just">
              <a:spcBef>
                <a:spcPts val="0"/>
              </a:spcBef>
              <a:spcAft>
                <a:spcPts val="0"/>
              </a:spcAft>
            </a:pPr>
            <a:r>
              <a:rPr lang="en-GB" sz="1200" dirty="0" smtClean="0">
                <a:effectLst/>
                <a:latin typeface="Arial"/>
                <a:ea typeface="Times New Roman"/>
                <a:cs typeface="Times New Roman"/>
              </a:rPr>
              <a:t>3.4</a:t>
            </a:r>
          </a:p>
          <a:p>
            <a:pPr marL="0" marR="0" algn="just">
              <a:spcBef>
                <a:spcPts val="0"/>
              </a:spcBef>
              <a:spcAft>
                <a:spcPts val="0"/>
              </a:spcAft>
            </a:pPr>
            <a:r>
              <a:rPr lang="en-GB" sz="1200" dirty="0" smtClean="0">
                <a:effectLst/>
                <a:latin typeface="Arial"/>
                <a:ea typeface="Times New Roman"/>
                <a:cs typeface="Times New Roman"/>
              </a:rPr>
              <a:t>Mentor advice and advocacy</a:t>
            </a:r>
          </a:p>
          <a:p>
            <a:pPr marL="0" marR="0" algn="just">
              <a:spcBef>
                <a:spcPts val="0"/>
              </a:spcBef>
              <a:spcAft>
                <a:spcPts val="0"/>
              </a:spcAft>
            </a:pPr>
            <a:r>
              <a:rPr lang="en-GB" sz="1200" dirty="0" smtClean="0">
                <a:effectLst/>
                <a:latin typeface="Arial"/>
                <a:ea typeface="Times New Roman"/>
                <a:cs typeface="Times New Roman"/>
              </a:rPr>
              <a:t>3.5</a:t>
            </a:r>
          </a:p>
          <a:p>
            <a:pPr marL="0" marR="0" algn="just">
              <a:spcBef>
                <a:spcPts val="0"/>
              </a:spcBef>
              <a:spcAft>
                <a:spcPts val="0"/>
              </a:spcAft>
            </a:pPr>
            <a:r>
              <a:rPr lang="en-GB" sz="1200" dirty="0" smtClean="0">
                <a:effectLst/>
                <a:latin typeface="Arial"/>
                <a:ea typeface="Times New Roman"/>
                <a:cs typeface="Times New Roman"/>
              </a:rPr>
              <a:t>Managing others’ emotions</a:t>
            </a:r>
          </a:p>
          <a:p>
            <a:pPr marL="0" marR="0" algn="just">
              <a:spcBef>
                <a:spcPts val="0"/>
              </a:spcBef>
              <a:spcAft>
                <a:spcPts val="0"/>
              </a:spcAft>
            </a:pPr>
            <a:r>
              <a:rPr lang="en-GB" sz="1200" dirty="0" smtClean="0">
                <a:effectLst/>
                <a:latin typeface="Arial"/>
                <a:ea typeface="Times New Roman"/>
                <a:cs typeface="Times New Roman"/>
              </a:rPr>
              <a:t>3.6</a:t>
            </a:r>
          </a:p>
          <a:p>
            <a:pPr marL="0" marR="0" algn="just">
              <a:spcBef>
                <a:spcPts val="0"/>
              </a:spcBef>
              <a:spcAft>
                <a:spcPts val="0"/>
              </a:spcAft>
            </a:pPr>
            <a:r>
              <a:rPr lang="en-GB" sz="1200" dirty="0" smtClean="0">
                <a:effectLst/>
                <a:latin typeface="Arial"/>
                <a:ea typeface="Times New Roman"/>
                <a:cs typeface="Times New Roman"/>
              </a:rPr>
              <a:t>Asking questions</a:t>
            </a:r>
          </a:p>
          <a:p>
            <a:pPr marL="0" marR="0" algn="just">
              <a:spcBef>
                <a:spcPts val="0"/>
              </a:spcBef>
              <a:spcAft>
                <a:spcPts val="0"/>
              </a:spcAft>
            </a:pPr>
            <a:r>
              <a:rPr lang="en-GB" sz="1200" dirty="0" smtClean="0">
                <a:effectLst/>
                <a:latin typeface="Arial"/>
                <a:ea typeface="Times New Roman"/>
                <a:cs typeface="Times New Roman"/>
              </a:rPr>
              <a:t>3.7</a:t>
            </a:r>
          </a:p>
          <a:p>
            <a:pPr marL="0" marR="0" algn="just">
              <a:spcBef>
                <a:spcPts val="0"/>
              </a:spcBef>
              <a:spcAft>
                <a:spcPts val="0"/>
              </a:spcAft>
            </a:pPr>
            <a:r>
              <a:rPr lang="en-GB" sz="1200" dirty="0" smtClean="0">
                <a:effectLst/>
                <a:latin typeface="Arial"/>
                <a:ea typeface="Times New Roman"/>
                <a:cs typeface="Times New Roman"/>
              </a:rPr>
              <a:t>Giving feedback</a:t>
            </a:r>
          </a:p>
          <a:p>
            <a:pPr marL="0" marR="0" algn="just">
              <a:spcBef>
                <a:spcPts val="0"/>
              </a:spcBef>
              <a:spcAft>
                <a:spcPts val="0"/>
              </a:spcAft>
            </a:pPr>
            <a:r>
              <a:rPr lang="en-GB" sz="1200" dirty="0" smtClean="0">
                <a:effectLst/>
                <a:latin typeface="Arial"/>
                <a:ea typeface="Times New Roman"/>
                <a:cs typeface="Times New Roman"/>
              </a:rPr>
              <a:t>3.8</a:t>
            </a:r>
          </a:p>
          <a:p>
            <a:pPr marL="0" marR="0" algn="just">
              <a:spcBef>
                <a:spcPts val="0"/>
              </a:spcBef>
              <a:spcAft>
                <a:spcPts val="0"/>
              </a:spcAft>
            </a:pPr>
            <a:r>
              <a:rPr lang="en-GB" sz="1200" dirty="0" smtClean="0">
                <a:effectLst/>
                <a:latin typeface="Arial"/>
                <a:ea typeface="Times New Roman"/>
                <a:cs typeface="Times New Roman"/>
              </a:rPr>
              <a:t>Ensuring understanding</a:t>
            </a:r>
          </a:p>
          <a:p>
            <a:pPr marL="0" marR="0" algn="just">
              <a:spcBef>
                <a:spcPts val="0"/>
              </a:spcBef>
              <a:spcAft>
                <a:spcPts val="0"/>
              </a:spcAft>
            </a:pPr>
            <a:r>
              <a:rPr lang="en-GB" sz="1200" dirty="0" smtClean="0">
                <a:effectLst/>
                <a:latin typeface="Arial"/>
                <a:ea typeface="Times New Roman"/>
                <a:cs typeface="Times New Roman"/>
              </a:rPr>
              <a:t>3.9</a:t>
            </a:r>
          </a:p>
          <a:p>
            <a:pPr marL="0" marR="0" algn="just">
              <a:spcBef>
                <a:spcPts val="0"/>
              </a:spcBef>
              <a:spcAft>
                <a:spcPts val="0"/>
              </a:spcAft>
            </a:pPr>
            <a:r>
              <a:rPr lang="en-GB" sz="1200" dirty="0" smtClean="0">
                <a:effectLst/>
                <a:latin typeface="Arial"/>
                <a:ea typeface="Times New Roman"/>
                <a:cs typeface="Times New Roman"/>
              </a:rPr>
              <a:t>Active listening</a:t>
            </a:r>
          </a:p>
          <a:p>
            <a:pPr marL="0" marR="0" algn="just">
              <a:spcBef>
                <a:spcPts val="0"/>
              </a:spcBef>
              <a:spcAft>
                <a:spcPts val="0"/>
              </a:spcAft>
            </a:pPr>
            <a:r>
              <a:rPr lang="en-GB" sz="1200" dirty="0" smtClean="0">
                <a:effectLst/>
                <a:latin typeface="Arial"/>
                <a:ea typeface="Times New Roman"/>
                <a:cs typeface="Times New Roman"/>
              </a:rPr>
              <a:t>3.10</a:t>
            </a:r>
          </a:p>
          <a:p>
            <a:pPr marL="0" marR="0" algn="just">
              <a:spcBef>
                <a:spcPts val="0"/>
              </a:spcBef>
              <a:spcAft>
                <a:spcPts val="0"/>
              </a:spcAft>
            </a:pPr>
            <a:r>
              <a:rPr lang="en-GB" sz="1200" dirty="0" smtClean="0">
                <a:effectLst/>
                <a:latin typeface="Arial"/>
                <a:ea typeface="Times New Roman"/>
                <a:cs typeface="Times New Roman"/>
              </a:rPr>
              <a:t>Creativity and complexity</a:t>
            </a:r>
          </a:p>
          <a:p>
            <a:pPr marL="0" marR="0" algn="just">
              <a:spcBef>
                <a:spcPts val="0"/>
              </a:spcBef>
              <a:spcAft>
                <a:spcPts val="0"/>
              </a:spcAft>
            </a:pPr>
            <a:r>
              <a:rPr lang="en-GB" sz="1200" dirty="0" smtClean="0">
                <a:effectLst/>
                <a:latin typeface="Arial"/>
                <a:ea typeface="Times New Roman"/>
                <a:cs typeface="Times New Roman"/>
              </a:rPr>
              <a:t>3.11</a:t>
            </a:r>
          </a:p>
          <a:p>
            <a:pPr marL="0" marR="0" algn="just">
              <a:spcBef>
                <a:spcPts val="0"/>
              </a:spcBef>
              <a:spcAft>
                <a:spcPts val="0"/>
              </a:spcAft>
            </a:pPr>
            <a:r>
              <a:rPr lang="en-GB" sz="1200" dirty="0" smtClean="0">
                <a:effectLst/>
                <a:latin typeface="Arial"/>
                <a:ea typeface="Times New Roman"/>
                <a:cs typeface="Times New Roman"/>
              </a:rPr>
              <a:t>Use of tools and models</a:t>
            </a:r>
          </a:p>
          <a:p>
            <a:pPr marL="0" marR="0" algn="just">
              <a:spcBef>
                <a:spcPts val="0"/>
              </a:spcBef>
              <a:spcAft>
                <a:spcPts val="0"/>
              </a:spcAft>
            </a:pPr>
            <a:r>
              <a:rPr lang="en-GB" sz="1200" dirty="0" smtClean="0">
                <a:effectLst/>
                <a:latin typeface="Arial"/>
                <a:ea typeface="Times New Roman"/>
                <a:cs typeface="Times New Roman"/>
              </a:rPr>
              <a:t>3.12</a:t>
            </a:r>
          </a:p>
          <a:p>
            <a:pPr marL="0" marR="0" algn="just">
              <a:spcBef>
                <a:spcPts val="0"/>
              </a:spcBef>
              <a:spcAft>
                <a:spcPts val="0"/>
              </a:spcAft>
            </a:pPr>
            <a:r>
              <a:rPr lang="en-GB" sz="1200" dirty="0" smtClean="0">
                <a:effectLst/>
                <a:latin typeface="Arial"/>
                <a:ea typeface="Times New Roman"/>
                <a:cs typeface="Times New Roman"/>
              </a:rPr>
              <a:t>Business focus</a:t>
            </a:r>
          </a:p>
          <a:p>
            <a:pPr marL="0" marR="0" algn="just">
              <a:spcBef>
                <a:spcPts val="0"/>
              </a:spcBef>
              <a:spcAft>
                <a:spcPts val="0"/>
              </a:spcAft>
            </a:pPr>
            <a:r>
              <a:rPr lang="en-GB" sz="1200" dirty="0" smtClean="0">
                <a:effectLst/>
                <a:latin typeface="Arial"/>
                <a:ea typeface="Times New Roman"/>
                <a:cs typeface="Times New Roman"/>
              </a:rPr>
              <a:t>3.13</a:t>
            </a:r>
          </a:p>
          <a:p>
            <a:pPr marL="0" marR="0" algn="just">
              <a:spcBef>
                <a:spcPts val="0"/>
              </a:spcBef>
              <a:spcAft>
                <a:spcPts val="0"/>
              </a:spcAft>
            </a:pPr>
            <a:r>
              <a:rPr lang="en-GB" sz="1200" dirty="0" smtClean="0">
                <a:effectLst/>
                <a:latin typeface="Arial"/>
                <a:ea typeface="Times New Roman"/>
                <a:cs typeface="Times New Roman"/>
              </a:rPr>
              <a:t>Political awareness</a:t>
            </a:r>
          </a:p>
          <a:p>
            <a:pPr marL="0" marR="0" algn="just">
              <a:spcBef>
                <a:spcPts val="0"/>
              </a:spcBef>
              <a:spcAft>
                <a:spcPts val="0"/>
              </a:spcAft>
            </a:pPr>
            <a:r>
              <a:rPr lang="en-GB" sz="1200" b="1" dirty="0" smtClean="0">
                <a:effectLst/>
                <a:latin typeface="Arial"/>
                <a:ea typeface="Times New Roman"/>
                <a:cs typeface="Times New Roman"/>
              </a:rPr>
              <a:t> </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 </a:t>
            </a:r>
            <a:endParaRPr lang="en-GB" sz="1200" dirty="0" smtClean="0">
              <a:effectLst/>
              <a:latin typeface="Arial"/>
              <a:ea typeface="Times New Roman"/>
              <a:cs typeface="Times New Roman"/>
            </a:endParaRPr>
          </a:p>
          <a:p>
            <a:pPr marL="342900" marR="0" lvl="0" indent="-342900" algn="just">
              <a:lnSpc>
                <a:spcPct val="115000"/>
              </a:lnSpc>
              <a:spcBef>
                <a:spcPts val="0"/>
              </a:spcBef>
              <a:spcAft>
                <a:spcPts val="1000"/>
              </a:spcAft>
              <a:buFont typeface="+mj-lt"/>
              <a:buAutoNum type="arabicPeriod"/>
            </a:pPr>
            <a:r>
              <a:rPr lang="en-GB" sz="1100" b="1" dirty="0" smtClean="0">
                <a:solidFill>
                  <a:srgbClr val="FF0000"/>
                </a:solidFill>
                <a:effectLst/>
                <a:latin typeface="Arial"/>
                <a:ea typeface="Calibri"/>
                <a:cs typeface="Times New Roman"/>
              </a:rPr>
              <a:t>How we manage the process</a:t>
            </a:r>
            <a:endParaRPr lang="en-GB" sz="1050" dirty="0" smtClean="0">
              <a:effectLst/>
              <a:latin typeface="+mn-lt"/>
              <a:ea typeface="Calibri"/>
              <a:cs typeface="Times New Roman"/>
            </a:endParaRPr>
          </a:p>
          <a:p>
            <a:pPr marL="0" marR="0" algn="just">
              <a:spcBef>
                <a:spcPts val="0"/>
              </a:spcBef>
              <a:spcAft>
                <a:spcPts val="0"/>
              </a:spcAft>
            </a:pPr>
            <a:r>
              <a:rPr lang="en-GB" sz="1200" b="1" dirty="0" smtClean="0">
                <a:effectLst/>
                <a:latin typeface="Arial"/>
                <a:ea typeface="Times New Roman"/>
                <a:cs typeface="Times New Roman"/>
              </a:rPr>
              <a:t>4.1Managing the relationship</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4.2Managing the contract</a:t>
            </a:r>
            <a:endParaRPr lang="en-GB" sz="1200" dirty="0" smtClean="0">
              <a:effectLst/>
              <a:latin typeface="Arial"/>
              <a:ea typeface="Times New Roman"/>
              <a:cs typeface="Times New Roman"/>
            </a:endParaRPr>
          </a:p>
          <a:p>
            <a:pPr marL="0" marR="0" algn="just">
              <a:spcBef>
                <a:spcPts val="0"/>
              </a:spcBef>
              <a:spcAft>
                <a:spcPts val="0"/>
              </a:spcAft>
            </a:pPr>
            <a:r>
              <a:rPr lang="en-GB" sz="1200" dirty="0" smtClean="0">
                <a:effectLst/>
                <a:latin typeface="Arial"/>
                <a:ea typeface="Times New Roman"/>
                <a:cs typeface="Times New Roman"/>
              </a:rPr>
              <a:t>Contracting</a:t>
            </a:r>
          </a:p>
          <a:p>
            <a:pPr marL="0" marR="0" algn="just">
              <a:spcBef>
                <a:spcPts val="0"/>
              </a:spcBef>
              <a:spcAft>
                <a:spcPts val="0"/>
              </a:spcAft>
            </a:pPr>
            <a:r>
              <a:rPr lang="en-GB" sz="1200" dirty="0" smtClean="0">
                <a:effectLst/>
                <a:latin typeface="Arial"/>
                <a:ea typeface="Times New Roman"/>
                <a:cs typeface="Times New Roman"/>
              </a:rPr>
              <a:t>Commercial agreement</a:t>
            </a:r>
          </a:p>
          <a:p>
            <a:pPr marL="0" marR="0" algn="just">
              <a:spcBef>
                <a:spcPts val="0"/>
              </a:spcBef>
              <a:spcAft>
                <a:spcPts val="0"/>
              </a:spcAft>
            </a:pPr>
            <a:r>
              <a:rPr lang="en-GB" sz="1200" dirty="0" smtClean="0">
                <a:effectLst/>
                <a:latin typeface="Arial"/>
                <a:ea typeface="Times New Roman"/>
                <a:cs typeface="Times New Roman"/>
              </a:rPr>
              <a:t>Goal focus</a:t>
            </a:r>
          </a:p>
          <a:p>
            <a:pPr marL="0" marR="0" algn="just">
              <a:spcBef>
                <a:spcPts val="0"/>
              </a:spcBef>
              <a:spcAft>
                <a:spcPts val="0"/>
              </a:spcAft>
            </a:pPr>
            <a:r>
              <a:rPr lang="en-GB" sz="1200" dirty="0" smtClean="0">
                <a:effectLst/>
                <a:latin typeface="Arial"/>
                <a:ea typeface="Times New Roman"/>
                <a:cs typeface="Times New Roman"/>
              </a:rPr>
              <a:t>Record keeping</a:t>
            </a:r>
          </a:p>
          <a:p>
            <a:pPr marL="0" marR="0" algn="just">
              <a:spcBef>
                <a:spcPts val="0"/>
              </a:spcBef>
              <a:spcAft>
                <a:spcPts val="0"/>
              </a:spcAft>
            </a:pPr>
            <a:r>
              <a:rPr lang="en-GB" sz="1200" dirty="0" smtClean="0">
                <a:effectLst/>
                <a:latin typeface="Arial"/>
                <a:ea typeface="Times New Roman"/>
                <a:cs typeface="Times New Roman"/>
              </a:rPr>
              <a:t>Building &amp; maintaining the relationship</a:t>
            </a:r>
          </a:p>
          <a:p>
            <a:pPr marL="0" marR="0" algn="just">
              <a:spcBef>
                <a:spcPts val="0"/>
              </a:spcBef>
              <a:spcAft>
                <a:spcPts val="0"/>
              </a:spcAft>
            </a:pPr>
            <a:r>
              <a:rPr lang="en-GB" sz="1200" dirty="0" smtClean="0">
                <a:effectLst/>
                <a:latin typeface="Arial"/>
                <a:ea typeface="Times New Roman"/>
                <a:cs typeface="Times New Roman"/>
              </a:rPr>
              <a:t>Evaluating process &amp; outcome</a:t>
            </a:r>
          </a:p>
          <a:p>
            <a:pPr marL="0" marR="0" algn="just">
              <a:spcBef>
                <a:spcPts val="0"/>
              </a:spcBef>
              <a:spcAft>
                <a:spcPts val="0"/>
              </a:spcAft>
            </a:pPr>
            <a:r>
              <a:rPr lang="en-GB" sz="1200" dirty="0" smtClean="0">
                <a:effectLst/>
                <a:latin typeface="Arial"/>
                <a:ea typeface="Times New Roman"/>
                <a:cs typeface="Times New Roman"/>
              </a:rPr>
              <a:t>Flexible approach</a:t>
            </a:r>
          </a:p>
          <a:p>
            <a:pPr marL="0" marR="0" algn="just">
              <a:spcBef>
                <a:spcPts val="0"/>
              </a:spcBef>
              <a:spcAft>
                <a:spcPts val="0"/>
              </a:spcAft>
            </a:pPr>
            <a:r>
              <a:rPr lang="en-GB" sz="1200" dirty="0" smtClean="0">
                <a:effectLst/>
                <a:latin typeface="Arial"/>
                <a:ea typeface="Times New Roman"/>
                <a:cs typeface="Times New Roman"/>
              </a:rPr>
              <a:t>Professional practice</a:t>
            </a:r>
          </a:p>
          <a:p>
            <a:pPr marL="0" marR="0" algn="just">
              <a:spcBef>
                <a:spcPts val="0"/>
              </a:spcBef>
              <a:spcAft>
                <a:spcPts val="0"/>
              </a:spcAft>
            </a:pPr>
            <a:r>
              <a:rPr lang="en-GB" sz="1200" dirty="0" smtClean="0">
                <a:effectLst/>
                <a:latin typeface="Arial"/>
                <a:ea typeface="Times New Roman"/>
                <a:cs typeface="Times New Roman"/>
              </a:rPr>
              <a:t>Session management</a:t>
            </a:r>
          </a:p>
          <a:p>
            <a:pPr marL="0" marR="0" algn="just">
              <a:spcBef>
                <a:spcPts val="0"/>
              </a:spcBef>
              <a:spcAft>
                <a:spcPts val="0"/>
              </a:spcAft>
            </a:pPr>
            <a:r>
              <a:rPr lang="en-GB" sz="1200" dirty="0" smtClean="0">
                <a:effectLst/>
                <a:latin typeface="Arial"/>
                <a:ea typeface="Times New Roman"/>
                <a:cs typeface="Times New Roman"/>
              </a:rPr>
              <a:t>Review process</a:t>
            </a:r>
          </a:p>
          <a:p>
            <a:pPr marL="0" marR="0" algn="just">
              <a:spcBef>
                <a:spcPts val="0"/>
              </a:spcBef>
              <a:spcAft>
                <a:spcPts val="0"/>
              </a:spcAft>
            </a:pPr>
            <a:r>
              <a:rPr lang="en-GB" sz="1200" dirty="0" smtClean="0">
                <a:effectLst/>
                <a:latin typeface="Arial"/>
                <a:ea typeface="Times New Roman"/>
                <a:cs typeface="Times New Roman"/>
              </a:rPr>
              <a:t>Development planning</a:t>
            </a:r>
          </a:p>
          <a:p>
            <a:pPr marL="0" marR="0" algn="just">
              <a:spcBef>
                <a:spcPts val="0"/>
              </a:spcBef>
              <a:spcAft>
                <a:spcPts val="0"/>
              </a:spcAft>
            </a:pPr>
            <a:r>
              <a:rPr lang="en-GB" sz="1200" dirty="0" smtClean="0">
                <a:effectLst/>
                <a:latin typeface="Arial"/>
                <a:ea typeface="Times New Roman"/>
                <a:cs typeface="Times New Roman"/>
              </a:rPr>
              <a:t>Ending the relationship</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dirty="0" smtClean="0">
                <a:effectLst/>
                <a:latin typeface="Arial"/>
                <a:ea typeface="Times New Roman"/>
                <a:cs typeface="Times New Roman"/>
              </a:rPr>
              <a:t> </a:t>
            </a:r>
          </a:p>
          <a:p>
            <a:pPr marL="0" marR="0" algn="just">
              <a:spcBef>
                <a:spcPts val="0"/>
              </a:spcBef>
              <a:spcAft>
                <a:spcPts val="0"/>
              </a:spcAft>
            </a:pPr>
            <a:r>
              <a:rPr lang="en-GB" sz="1200" b="1" dirty="0" smtClean="0">
                <a:effectLst/>
                <a:latin typeface="Arial"/>
                <a:ea typeface="Times New Roman"/>
                <a:cs typeface="Times New Roman"/>
              </a:rPr>
              <a:t> </a:t>
            </a:r>
            <a:endParaRPr lang="en-GB" sz="1200" dirty="0" smtClean="0">
              <a:effectLst/>
              <a:latin typeface="Arial"/>
              <a:ea typeface="Times New Roman"/>
              <a:cs typeface="Times New Roman"/>
            </a:endParaRPr>
          </a:p>
          <a:p>
            <a:pPr marL="0" marR="0" algn="just">
              <a:spcBef>
                <a:spcPts val="0"/>
              </a:spcBef>
              <a:spcAft>
                <a:spcPts val="0"/>
              </a:spcAft>
            </a:pPr>
            <a:r>
              <a:rPr lang="en-GB" sz="1200" b="1" dirty="0" smtClean="0">
                <a:effectLst/>
                <a:latin typeface="Arial"/>
                <a:ea typeface="Times New Roman"/>
                <a:cs typeface="Times New Roman"/>
              </a:rPr>
              <a:t> </a:t>
            </a:r>
            <a:endParaRPr lang="en-GB" sz="1200" dirty="0">
              <a:effectLst/>
              <a:latin typeface="Arial"/>
              <a:ea typeface="Times New Roman"/>
              <a:cs typeface="Times New Roman"/>
            </a:endParaRPr>
          </a:p>
        </p:txBody>
      </p:sp>
      <p:sp>
        <p:nvSpPr>
          <p:cNvPr id="4" name="Slide Number Placeholder 3"/>
          <p:cNvSpPr>
            <a:spLocks noGrp="1"/>
          </p:cNvSpPr>
          <p:nvPr>
            <p:ph type="sldNum" sz="quarter" idx="10"/>
          </p:nvPr>
        </p:nvSpPr>
        <p:spPr/>
        <p:txBody>
          <a:bodyPr/>
          <a:lstStyle/>
          <a:p>
            <a:fld id="{23427813-B634-43DF-97B8-3E6A26F6FCD2}" type="slidenum">
              <a:rPr lang="en-GB" smtClean="0"/>
              <a:t>3</a:t>
            </a:fld>
            <a:endParaRPr lang="en-GB"/>
          </a:p>
        </p:txBody>
      </p:sp>
    </p:spTree>
    <p:extLst>
      <p:ext uri="{BB962C8B-B14F-4D97-AF65-F5344CB8AC3E}">
        <p14:creationId xmlns:p14="http://schemas.microsoft.com/office/powerpoint/2010/main" val="737293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75222CB-49A2-47B0-9D49-575602BB11E6}" type="datetimeFigureOut">
              <a:rPr lang="en-GB" smtClean="0"/>
              <a:t>17/02/2015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624813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5222CB-49A2-47B0-9D49-575602BB11E6}" type="datetimeFigureOut">
              <a:rPr lang="en-GB" smtClean="0"/>
              <a:t>17/02/2015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647472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5222CB-49A2-47B0-9D49-575602BB11E6}" type="datetimeFigureOut">
              <a:rPr lang="en-GB" smtClean="0"/>
              <a:t>17/02/2015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572871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75222CB-49A2-47B0-9D49-575602BB11E6}" type="datetimeFigureOut">
              <a:rPr lang="en-GB" smtClean="0"/>
              <a:t>17/02/2015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2780057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75222CB-49A2-47B0-9D49-575602BB11E6}" type="datetimeFigureOut">
              <a:rPr lang="en-GB" smtClean="0"/>
              <a:t>17/02/2015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3898112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75222CB-49A2-47B0-9D49-575602BB11E6}" type="datetimeFigureOut">
              <a:rPr lang="en-GB" smtClean="0"/>
              <a:t>17/02/2015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2520534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222CB-49A2-47B0-9D49-575602BB11E6}" type="datetimeFigureOut">
              <a:rPr lang="en-GB" smtClean="0"/>
              <a:t>17/02/2015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1303733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5222CB-49A2-47B0-9D49-575602BB11E6}" type="datetimeFigureOut">
              <a:rPr lang="en-GB" smtClean="0"/>
              <a:t>17/02/2015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2969382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5222CB-49A2-47B0-9D49-575602BB11E6}" type="datetimeFigureOut">
              <a:rPr lang="en-GB" smtClean="0"/>
              <a:t>17/02/2015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270298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5222CB-49A2-47B0-9D49-575602BB11E6}" type="datetimeFigureOut">
              <a:rPr lang="en-GB" smtClean="0"/>
              <a:t>17/02/2015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3930385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5222CB-49A2-47B0-9D49-575602BB11E6}" type="datetimeFigureOut">
              <a:rPr lang="en-GB" smtClean="0"/>
              <a:t>17/02/2015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3001-E471-4BAE-B898-1F19564E8051}" type="slidenum">
              <a:rPr lang="en-GB" smtClean="0"/>
              <a:t>‹#›</a:t>
            </a:fld>
            <a:endParaRPr lang="en-GB"/>
          </a:p>
        </p:txBody>
      </p:sp>
    </p:spTree>
    <p:extLst>
      <p:ext uri="{BB962C8B-B14F-4D97-AF65-F5344CB8AC3E}">
        <p14:creationId xmlns:p14="http://schemas.microsoft.com/office/powerpoint/2010/main" val="1830279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5222CB-49A2-47B0-9D49-575602BB11E6}" type="datetimeFigureOut">
              <a:rPr lang="en-GB" smtClean="0"/>
              <a:t>17/02/2015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633001-E471-4BAE-B898-1F19564E8051}" type="slidenum">
              <a:rPr lang="en-GB" smtClean="0"/>
              <a:t>‹#›</a:t>
            </a:fld>
            <a:endParaRPr lang="en-GB"/>
          </a:p>
        </p:txBody>
      </p:sp>
    </p:spTree>
    <p:extLst>
      <p:ext uri="{BB962C8B-B14F-4D97-AF65-F5344CB8AC3E}">
        <p14:creationId xmlns:p14="http://schemas.microsoft.com/office/powerpoint/2010/main" val="17032229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European Mentoring and Coaching Council (EMCC)</a:t>
            </a:r>
            <a:br>
              <a:rPr lang="en-GB" dirty="0" smtClean="0"/>
            </a:br>
            <a:r>
              <a:rPr lang="en-GB" dirty="0" smtClean="0"/>
              <a:t>Standards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376972"/>
            <a:ext cx="3600400" cy="2374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6646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EMCC Standards</a:t>
            </a:r>
            <a:endParaRPr lang="en-GB" dirty="0"/>
          </a:p>
        </p:txBody>
      </p:sp>
      <p:sp>
        <p:nvSpPr>
          <p:cNvPr id="3" name="Content Placeholder 2"/>
          <p:cNvSpPr>
            <a:spLocks noGrp="1"/>
          </p:cNvSpPr>
          <p:nvPr>
            <p:ph idx="1"/>
          </p:nvPr>
        </p:nvSpPr>
        <p:spPr>
          <a:xfrm>
            <a:off x="467544" y="1772816"/>
            <a:ext cx="8229600" cy="4525963"/>
          </a:xfrm>
        </p:spPr>
        <p:txBody>
          <a:bodyPr>
            <a:normAutofit fontScale="70000" lnSpcReduction="20000"/>
          </a:bodyPr>
          <a:lstStyle/>
          <a:p>
            <a:r>
              <a:rPr lang="en-GB" dirty="0" smtClean="0"/>
              <a:t>The EMCC is a unifying and inclusive body of members dedicated to establishing coach/mentoring as a recognised and accredited profession.</a:t>
            </a:r>
          </a:p>
          <a:p>
            <a:endParaRPr lang="en-GB" dirty="0" smtClean="0"/>
          </a:p>
          <a:p>
            <a:r>
              <a:rPr lang="en-GB" dirty="0" smtClean="0"/>
              <a:t>The standards have been created from the basis of the extensive competence research conducted by EMCC.</a:t>
            </a:r>
          </a:p>
          <a:p>
            <a:endParaRPr lang="en-GB" dirty="0" smtClean="0"/>
          </a:p>
          <a:p>
            <a:r>
              <a:rPr lang="en-GB" dirty="0" smtClean="0"/>
              <a:t>The growth and development of coaching and mentoring in Europe is dynamic and evolving and these standards provide the start point. The standards are operating in the UK and are now being piloted across Europe.</a:t>
            </a:r>
          </a:p>
          <a:p>
            <a:endParaRPr lang="en-GB" dirty="0" smtClean="0"/>
          </a:p>
          <a:p>
            <a:r>
              <a:rPr lang="en-GB" dirty="0" smtClean="0"/>
              <a:t>EMCC has developed a rigorous process to assess training programmes and to issue Quality Awards based on these standards</a:t>
            </a:r>
            <a:endParaRPr lang="en-GB" dirty="0"/>
          </a:p>
        </p:txBody>
      </p:sp>
    </p:spTree>
    <p:extLst>
      <p:ext uri="{BB962C8B-B14F-4D97-AF65-F5344CB8AC3E}">
        <p14:creationId xmlns:p14="http://schemas.microsoft.com/office/powerpoint/2010/main" val="899814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EMCC Competence Framework</a:t>
            </a:r>
            <a:endParaRPr lang="en-GB" dirty="0"/>
          </a:p>
        </p:txBody>
      </p:sp>
      <p:sp>
        <p:nvSpPr>
          <p:cNvPr id="3" name="Content Placeholder 2"/>
          <p:cNvSpPr>
            <a:spLocks noGrp="1"/>
          </p:cNvSpPr>
          <p:nvPr>
            <p:ph idx="1"/>
          </p:nvPr>
        </p:nvSpPr>
        <p:spPr/>
        <p:txBody>
          <a:bodyPr/>
          <a:lstStyle/>
          <a:p>
            <a:pPr marL="0" indent="0">
              <a:buNone/>
            </a:pPr>
            <a:r>
              <a:rPr lang="en-GB" dirty="0" smtClean="0"/>
              <a:t>1.	Who we are</a:t>
            </a:r>
          </a:p>
          <a:p>
            <a:pPr marL="0" indent="0">
              <a:buNone/>
            </a:pPr>
            <a:r>
              <a:rPr lang="en-GB" dirty="0" smtClean="0"/>
              <a:t>2.	Our skills and knowledge</a:t>
            </a:r>
          </a:p>
          <a:p>
            <a:pPr marL="0" indent="0">
              <a:buNone/>
            </a:pPr>
            <a:r>
              <a:rPr lang="en-GB" dirty="0" smtClean="0"/>
              <a:t>3.	How we coach &amp; mentor</a:t>
            </a:r>
          </a:p>
          <a:p>
            <a:pPr marL="0" indent="0">
              <a:buNone/>
            </a:pPr>
            <a:r>
              <a:rPr lang="en-GB" dirty="0" smtClean="0"/>
              <a:t>4.	How we manage the process</a:t>
            </a:r>
            <a:endParaRPr lang="en-GB" dirty="0"/>
          </a:p>
        </p:txBody>
      </p:sp>
    </p:spTree>
    <p:extLst>
      <p:ext uri="{BB962C8B-B14F-4D97-AF65-F5344CB8AC3E}">
        <p14:creationId xmlns:p14="http://schemas.microsoft.com/office/powerpoint/2010/main" val="2946658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135</Words>
  <Application>Microsoft Office PowerPoint</Application>
  <PresentationFormat>On-screen Show (4:3)</PresentationFormat>
  <Paragraphs>107</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European Mentoring and Coaching Council (EMCC) Standards</vt:lpstr>
      <vt:lpstr>EMCC Standards</vt:lpstr>
      <vt:lpstr>EMCC Competence Framework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European Mentoring and Coaching Council (EMCC) Standards</dc:title>
  <dc:creator>Andrew Maund</dc:creator>
  <cp:lastModifiedBy>Andrew Maund</cp:lastModifiedBy>
  <cp:revision>3</cp:revision>
  <cp:lastPrinted>2015-02-17T16:13:36Z</cp:lastPrinted>
  <dcterms:created xsi:type="dcterms:W3CDTF">2015-02-17T16:00:45Z</dcterms:created>
  <dcterms:modified xsi:type="dcterms:W3CDTF">2015-02-17T16:13:44Z</dcterms:modified>
</cp:coreProperties>
</file>