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9" r:id="rId1"/>
  </p:sldMasterIdLst>
  <p:sldIdLst>
    <p:sldId id="256" r:id="rId2"/>
    <p:sldId id="257" r:id="rId3"/>
    <p:sldId id="258" r:id="rId4"/>
    <p:sldId id="264" r:id="rId5"/>
    <p:sldId id="265" r:id="rId6"/>
    <p:sldId id="266" r:id="rId7"/>
    <p:sldId id="259" r:id="rId8"/>
    <p:sldId id="267" r:id="rId9"/>
    <p:sldId id="268" r:id="rId10"/>
    <p:sldId id="269" r:id="rId11"/>
    <p:sldId id="270" r:id="rId12"/>
    <p:sldId id="260"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321A00-AFA3-04BF-D02B-603B8DA5E5F2}" v="236" dt="2021-06-03T08:27:19.472"/>
    <p1510:client id="{7A83779E-3DC5-446F-82F7-EA5154579B24}" v="113" dt="2021-06-01T09:45:59.793"/>
    <p1510:client id="{87E49C8F-CF06-EF42-5939-2A8C0638CD88}" v="1534" dt="2021-06-03T20:55:17.0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6847D-1CF6-46BA-B46B-48BED0604A28}"/>
              </a:ext>
            </a:extLst>
          </p:cNvPr>
          <p:cNvSpPr>
            <a:spLocks noGrp="1"/>
          </p:cNvSpPr>
          <p:nvPr>
            <p:ph type="ctrTitle"/>
          </p:nvPr>
        </p:nvSpPr>
        <p:spPr>
          <a:xfrm>
            <a:off x="1524000" y="1122363"/>
            <a:ext cx="9144000" cy="2387600"/>
          </a:xfrm>
        </p:spPr>
        <p:txBody>
          <a:bodyPr anchor="b"/>
          <a:lstStyle>
            <a:lvl1pPr algn="ctr">
              <a:defRPr sz="6000" b="1" cap="all" spc="1500" baseline="0">
                <a:latin typeface="+mj-lt"/>
                <a:ea typeface="Source Sans Pro SemiBold" panose="020B0603030403020204" pitchFamily="34" charset="0"/>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FB4F5A5-C931-4A4C-B6B1-EF4C95965BFF}"/>
              </a:ext>
            </a:extLst>
          </p:cNvPr>
          <p:cNvSpPr>
            <a:spLocks noGrp="1"/>
          </p:cNvSpPr>
          <p:nvPr>
            <p:ph type="subTitle" idx="1"/>
          </p:nvPr>
        </p:nvSpPr>
        <p:spPr>
          <a:xfrm>
            <a:off x="1524000" y="3602038"/>
            <a:ext cx="9144000" cy="1655762"/>
          </a:xfrm>
        </p:spPr>
        <p:txBody>
          <a:bodyPr/>
          <a:lstStyle>
            <a:lvl1pPr marL="0" indent="0" algn="ctr">
              <a:buNone/>
              <a:defRPr sz="2400" cap="all" spc="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7" name="Graphic 185">
            <a:extLst>
              <a:ext uri="{FF2B5EF4-FFF2-40B4-BE49-F238E27FC236}">
                <a16:creationId xmlns:a16="http://schemas.microsoft.com/office/drawing/2014/main" id="{8A351602-3772-4279-B0D3-A523F6F6EAB3}"/>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A5AAAA75-5FFB-4C07-AD4A-3146773E6C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1479895E-3847-44BB-8404-28F14219FB7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0E02F68-8149-4236-8D9F-6B550F78B93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56FCAAB-F073-4561-A484-42C7DD10DC26}"/>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CF8DB94-87A3-43E9-9BBB-301CFF0FB05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35DE4AEC-B6E4-439C-B716-EBE3D4D1DC76}"/>
              </a:ext>
            </a:extLst>
          </p:cNvPr>
          <p:cNvSpPr>
            <a:spLocks noGrp="1"/>
          </p:cNvSpPr>
          <p:nvPr>
            <p:ph type="dt" sz="half" idx="10"/>
          </p:nvPr>
        </p:nvSpPr>
        <p:spPr/>
        <p:txBody>
          <a:bodyPr/>
          <a:lstStyle/>
          <a:p>
            <a:fld id="{97BFF81C-1FCB-4DBA-8044-F1A0FCFD45A6}" type="datetime1">
              <a:rPr lang="en-US" smtClean="0"/>
              <a:t>6/3/2021</a:t>
            </a:fld>
            <a:endParaRPr lang="en-US" dirty="0"/>
          </a:p>
        </p:txBody>
      </p:sp>
      <p:sp>
        <p:nvSpPr>
          <p:cNvPr id="5" name="Footer Placeholder 4">
            <a:extLst>
              <a:ext uri="{FF2B5EF4-FFF2-40B4-BE49-F238E27FC236}">
                <a16:creationId xmlns:a16="http://schemas.microsoft.com/office/drawing/2014/main" id="{F478BC18-102E-45BF-8FEA-801E9C59D143}"/>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FAA8BF5F-B1F8-461F-9B3D-7D50D02423E7}"/>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7D6BF779-0B8C-4CC2-9268-9506AD0C5331}"/>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80677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8500-1605-41EA-A15F-9B79DF7E405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C9B14AC8-25A5-4D7F-BF23-CB20AA2ECF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8997F1B7-1EE7-4EA5-A5A4-866F9A810C9F}"/>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5E13483-2FB6-4753-8402-06FDC3498E0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8F0DF22-F640-4002-B783-DF1C6A9473F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C2787B8-7984-4332-B611-D3D3DE898FE0}"/>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AF3646C-B3D7-4F57-8FD2-CD93CEB3921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65FA7DA-93A0-43A4-834C-0F1BB9806A8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21995D22-0146-4DE2-9E78-4C00333D499A}"/>
              </a:ext>
            </a:extLst>
          </p:cNvPr>
          <p:cNvSpPr>
            <a:spLocks noGrp="1"/>
          </p:cNvSpPr>
          <p:nvPr>
            <p:ph type="dt" sz="half" idx="10"/>
          </p:nvPr>
        </p:nvSpPr>
        <p:spPr/>
        <p:txBody>
          <a:bodyPr/>
          <a:lstStyle/>
          <a:p>
            <a:fld id="{5A87773D-8987-489A-A650-3D6F7D5C7C38}" type="datetime1">
              <a:rPr lang="en-US" smtClean="0"/>
              <a:t>6/3/2021</a:t>
            </a:fld>
            <a:endParaRPr lang="en-US" dirty="0"/>
          </a:p>
        </p:txBody>
      </p:sp>
      <p:sp>
        <p:nvSpPr>
          <p:cNvPr id="5" name="Footer Placeholder 4">
            <a:extLst>
              <a:ext uri="{FF2B5EF4-FFF2-40B4-BE49-F238E27FC236}">
                <a16:creationId xmlns:a16="http://schemas.microsoft.com/office/drawing/2014/main" id="{6459717A-A1FE-485D-AFFF-2C7026C710A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76DB88B-64CF-4100-8F07-D191DD7939F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04332FF-8349-42A5-B5C8-5EE3825CE25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46715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FE6C-EBF1-47DE-8468-E7125172B7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4104992-D139-48DC-BCCE-D71EA23C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7" name="Graphic 185">
            <a:extLst>
              <a:ext uri="{FF2B5EF4-FFF2-40B4-BE49-F238E27FC236}">
                <a16:creationId xmlns:a16="http://schemas.microsoft.com/office/drawing/2014/main" id="{A8C5E768-0E62-4DE7-A0AF-93121DA843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6402845F-9E8A-41E1-B051-1AAA46C997A2}"/>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A45C410-5FD0-4339-A3BC-A865DE4190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7B0B703-8BA8-483C-A433-C44C809687D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CCFA03D-B879-419B-88B9-F4F3645C8AF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6B0260A-6B2D-4F54-8614-60BC3103E166}"/>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751AB8F6-0796-47E9-B1D4-760B7CCFC75D}"/>
              </a:ext>
            </a:extLst>
          </p:cNvPr>
          <p:cNvSpPr>
            <a:spLocks noGrp="1"/>
          </p:cNvSpPr>
          <p:nvPr>
            <p:ph type="dt" sz="half" idx="10"/>
          </p:nvPr>
        </p:nvSpPr>
        <p:spPr/>
        <p:txBody>
          <a:bodyPr/>
          <a:lstStyle/>
          <a:p>
            <a:fld id="{97E150C1-1D78-4D80-810D-E9E86F6E88AB}" type="datetime1">
              <a:rPr lang="en-US" smtClean="0"/>
              <a:t>6/3/2021</a:t>
            </a:fld>
            <a:endParaRPr lang="en-US" dirty="0"/>
          </a:p>
        </p:txBody>
      </p:sp>
      <p:sp>
        <p:nvSpPr>
          <p:cNvPr id="5" name="Footer Placeholder 4">
            <a:extLst>
              <a:ext uri="{FF2B5EF4-FFF2-40B4-BE49-F238E27FC236}">
                <a16:creationId xmlns:a16="http://schemas.microsoft.com/office/drawing/2014/main" id="{37886FC0-7327-44D9-B689-0AE73FD25596}"/>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219D265-BFBA-4C93-9B1A-B9483AE6BF3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464F5FEB-DE92-47DA-8C46-DC088E8960A4}"/>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6073000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37BE-B22F-40EE-94F0-04549BC56238}"/>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A71582-4BAF-4211-AD4A-476ED6EB115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99DCF6B-C800-4345-BAE9-EE9FA65903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E6190A1E-5381-43C4-B058-7758339984D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F7E35469-0BEA-4E5E-955F-1AA300A62DE5}"/>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8F650BE-565E-4A52-8143-7A87700FC5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86A3F89-AA2A-44E5-915E-C47A069EB68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C57F514-AB27-4489-8D3C-01DD1025DDA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41169F-1C39-4D04-AF32-D0D14D004B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93087465-759F-4895-8FC6-DD464FB918CA}"/>
              </a:ext>
            </a:extLst>
          </p:cNvPr>
          <p:cNvSpPr>
            <a:spLocks noGrp="1"/>
          </p:cNvSpPr>
          <p:nvPr>
            <p:ph type="dt" sz="half" idx="10"/>
          </p:nvPr>
        </p:nvSpPr>
        <p:spPr/>
        <p:txBody>
          <a:bodyPr/>
          <a:lstStyle/>
          <a:p>
            <a:fld id="{29E9CBD8-1588-4B6B-B74D-87480DDE94C0}" type="datetime1">
              <a:rPr lang="en-US" smtClean="0"/>
              <a:t>6/3/2021</a:t>
            </a:fld>
            <a:endParaRPr lang="en-US" dirty="0"/>
          </a:p>
        </p:txBody>
      </p:sp>
      <p:sp>
        <p:nvSpPr>
          <p:cNvPr id="6" name="Footer Placeholder 5">
            <a:extLst>
              <a:ext uri="{FF2B5EF4-FFF2-40B4-BE49-F238E27FC236}">
                <a16:creationId xmlns:a16="http://schemas.microsoft.com/office/drawing/2014/main" id="{92F1AA18-D8A5-44D9-881C-522258ED54D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1C1BA574-A76A-4F4C-8CBD-768278B66E7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2793E083-ADC4-4391-83DD-781529A6611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548177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B666-D6BE-4FA8-9CF1-F15FD58B0CBF}"/>
              </a:ext>
            </a:extLst>
          </p:cNvPr>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BCE4B4A-DE64-4563-83CD-C40B1D681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DA0314-0202-4E6D-8352-C28376A9C0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B56083-87B4-4603-B6FF-A9EB68E3E6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3708CF-F028-4917-A9CB-59BF5248A2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10" name="Graphic 185">
            <a:extLst>
              <a:ext uri="{FF2B5EF4-FFF2-40B4-BE49-F238E27FC236}">
                <a16:creationId xmlns:a16="http://schemas.microsoft.com/office/drawing/2014/main" id="{81B934BF-E239-47E1-93E9-EA3182162D21}"/>
              </a:ext>
            </a:extLst>
          </p:cNvPr>
          <p:cNvGrpSpPr/>
          <p:nvPr/>
        </p:nvGrpSpPr>
        <p:grpSpPr>
          <a:xfrm>
            <a:off x="10999563" y="5987064"/>
            <a:ext cx="1054467" cy="469689"/>
            <a:chOff x="9841624" y="4115729"/>
            <a:chExt cx="602170" cy="268223"/>
          </a:xfrm>
          <a:solidFill>
            <a:schemeClr val="tx1"/>
          </a:solidFill>
        </p:grpSpPr>
        <p:sp>
          <p:nvSpPr>
            <p:cNvPr id="11" name="Freeform: Shape 10">
              <a:extLst>
                <a:ext uri="{FF2B5EF4-FFF2-40B4-BE49-F238E27FC236}">
                  <a16:creationId xmlns:a16="http://schemas.microsoft.com/office/drawing/2014/main" id="{C3BBF177-5044-426A-93ED-64BDC84BF18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4270648-77F5-4D28-B691-DA57AA28FD73}"/>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086B770-2F70-4B7B-9525-286BBD63AD7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7DDC14D-7AE3-41CD-ADFC-A3601D4F9DF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2181834-8401-4B66-85EE-1CBF57807DA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 name="Date Placeholder 6">
            <a:extLst>
              <a:ext uri="{FF2B5EF4-FFF2-40B4-BE49-F238E27FC236}">
                <a16:creationId xmlns:a16="http://schemas.microsoft.com/office/drawing/2014/main" id="{A433C091-3B62-4087-9A97-63BBE28CFF17}"/>
              </a:ext>
            </a:extLst>
          </p:cNvPr>
          <p:cNvSpPr>
            <a:spLocks noGrp="1"/>
          </p:cNvSpPr>
          <p:nvPr>
            <p:ph type="dt" sz="half" idx="10"/>
          </p:nvPr>
        </p:nvSpPr>
        <p:spPr/>
        <p:txBody>
          <a:bodyPr/>
          <a:lstStyle/>
          <a:p>
            <a:fld id="{AD794440-721C-4D75-BD4F-4CFB3D51CDCA}" type="datetime1">
              <a:rPr lang="en-US" smtClean="0"/>
              <a:t>6/3/2021</a:t>
            </a:fld>
            <a:endParaRPr lang="en-US" dirty="0"/>
          </a:p>
        </p:txBody>
      </p:sp>
      <p:sp>
        <p:nvSpPr>
          <p:cNvPr id="8" name="Footer Placeholder 7">
            <a:extLst>
              <a:ext uri="{FF2B5EF4-FFF2-40B4-BE49-F238E27FC236}">
                <a16:creationId xmlns:a16="http://schemas.microsoft.com/office/drawing/2014/main" id="{870710C3-2723-4847-BCAF-96D9FAE50555}"/>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96618B2C-95AC-4438-97FD-07ACF297B8FE}"/>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7" name="Oval 16">
            <a:extLst>
              <a:ext uri="{FF2B5EF4-FFF2-40B4-BE49-F238E27FC236}">
                <a16:creationId xmlns:a16="http://schemas.microsoft.com/office/drawing/2014/main" id="{D6B0F5A7-6E8A-4BCD-8F1F-233ECD21B26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133523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CF7F-748D-4598-983E-96A2BE26930A}"/>
              </a:ext>
            </a:extLst>
          </p:cNvPr>
          <p:cNvSpPr>
            <a:spLocks noGrp="1"/>
          </p:cNvSpPr>
          <p:nvPr>
            <p:ph type="title"/>
          </p:nvPr>
        </p:nvSpPr>
        <p:spPr/>
        <p:txBody>
          <a:bodyPr/>
          <a:lstStyle/>
          <a:p>
            <a:r>
              <a:rPr lang="en-US"/>
              <a:t>Click to edit Master title style</a:t>
            </a:r>
            <a:endParaRPr lang="en-US" dirty="0"/>
          </a:p>
        </p:txBody>
      </p:sp>
      <p:grpSp>
        <p:nvGrpSpPr>
          <p:cNvPr id="6" name="Graphic 185">
            <a:extLst>
              <a:ext uri="{FF2B5EF4-FFF2-40B4-BE49-F238E27FC236}">
                <a16:creationId xmlns:a16="http://schemas.microsoft.com/office/drawing/2014/main" id="{DFD4D3BE-80D4-4E69-9C76-F0D8517DF690}"/>
              </a:ext>
            </a:extLst>
          </p:cNvPr>
          <p:cNvGrpSpPr/>
          <p:nvPr/>
        </p:nvGrpSpPr>
        <p:grpSpPr>
          <a:xfrm>
            <a:off x="10999563" y="5987064"/>
            <a:ext cx="1054467" cy="469689"/>
            <a:chOff x="9841624" y="4115729"/>
            <a:chExt cx="602170" cy="268223"/>
          </a:xfrm>
          <a:solidFill>
            <a:schemeClr val="tx1"/>
          </a:solidFill>
        </p:grpSpPr>
        <p:sp>
          <p:nvSpPr>
            <p:cNvPr id="7" name="Freeform: Shape 6">
              <a:extLst>
                <a:ext uri="{FF2B5EF4-FFF2-40B4-BE49-F238E27FC236}">
                  <a16:creationId xmlns:a16="http://schemas.microsoft.com/office/drawing/2014/main" id="{A0B6E97F-00E1-4372-8978-8BCBDC9026E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CC7651B7-7A30-4AFA-A4D7-0B0C5D2DDA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FD2FC5CA-556B-4409-B084-34753A1F04E6}"/>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E63FB41-EE1F-4889-9096-3A38936330D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0DD19F3B-7B3E-4861-8FDA-D0116C96C16E}"/>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Date Placeholder 2">
            <a:extLst>
              <a:ext uri="{FF2B5EF4-FFF2-40B4-BE49-F238E27FC236}">
                <a16:creationId xmlns:a16="http://schemas.microsoft.com/office/drawing/2014/main" id="{410A2C46-C908-4010-AAE2-9FA41B145C4D}"/>
              </a:ext>
            </a:extLst>
          </p:cNvPr>
          <p:cNvSpPr>
            <a:spLocks noGrp="1"/>
          </p:cNvSpPr>
          <p:nvPr>
            <p:ph type="dt" sz="half" idx="10"/>
          </p:nvPr>
        </p:nvSpPr>
        <p:spPr/>
        <p:txBody>
          <a:bodyPr/>
          <a:lstStyle/>
          <a:p>
            <a:fld id="{B2701A64-483B-4532-94FB-D8F90CB6DEE0}" type="datetime1">
              <a:rPr lang="en-US" smtClean="0"/>
              <a:t>6/3/2021</a:t>
            </a:fld>
            <a:endParaRPr lang="en-US" dirty="0"/>
          </a:p>
        </p:txBody>
      </p:sp>
      <p:sp>
        <p:nvSpPr>
          <p:cNvPr id="4" name="Footer Placeholder 3">
            <a:extLst>
              <a:ext uri="{FF2B5EF4-FFF2-40B4-BE49-F238E27FC236}">
                <a16:creationId xmlns:a16="http://schemas.microsoft.com/office/drawing/2014/main" id="{C7CF5279-7D37-4D98-9A70-987C84F62C2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896FAD0-59EF-49AA-BBC6-A0EC184DD2C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3" name="Oval 12">
            <a:extLst>
              <a:ext uri="{FF2B5EF4-FFF2-40B4-BE49-F238E27FC236}">
                <a16:creationId xmlns:a16="http://schemas.microsoft.com/office/drawing/2014/main" id="{876EB399-18D2-46D5-8757-35FCFF8EA80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805029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aphic 185">
            <a:extLst>
              <a:ext uri="{FF2B5EF4-FFF2-40B4-BE49-F238E27FC236}">
                <a16:creationId xmlns:a16="http://schemas.microsoft.com/office/drawing/2014/main" id="{773CCE17-EE0F-40E0-B7AE-CF7677B64709}"/>
              </a:ext>
            </a:extLst>
          </p:cNvPr>
          <p:cNvGrpSpPr/>
          <p:nvPr/>
        </p:nvGrpSpPr>
        <p:grpSpPr>
          <a:xfrm>
            <a:off x="10999563" y="5987064"/>
            <a:ext cx="1054467" cy="469689"/>
            <a:chOff x="9841624" y="4115729"/>
            <a:chExt cx="602170" cy="268223"/>
          </a:xfrm>
          <a:solidFill>
            <a:schemeClr val="tx1"/>
          </a:solidFill>
        </p:grpSpPr>
        <p:sp>
          <p:nvSpPr>
            <p:cNvPr id="6" name="Freeform: Shape 5">
              <a:extLst>
                <a:ext uri="{FF2B5EF4-FFF2-40B4-BE49-F238E27FC236}">
                  <a16:creationId xmlns:a16="http://schemas.microsoft.com/office/drawing/2014/main" id="{B0AC6C4E-6EA5-454A-AB84-8B94D8B585EC}"/>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4329338-925B-4677-BA6E-4357D37DB54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334C0A08-043F-4818-BA1D-BCC9F811A87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CB185DD-ED0D-4633-8098-95C4A6F177C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2AD50526-B611-40B6-BB45-AE82F0EF5992}"/>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 name="Date Placeholder 1">
            <a:extLst>
              <a:ext uri="{FF2B5EF4-FFF2-40B4-BE49-F238E27FC236}">
                <a16:creationId xmlns:a16="http://schemas.microsoft.com/office/drawing/2014/main" id="{0708C302-4224-4668-8CAC-3267172A0C93}"/>
              </a:ext>
            </a:extLst>
          </p:cNvPr>
          <p:cNvSpPr>
            <a:spLocks noGrp="1"/>
          </p:cNvSpPr>
          <p:nvPr>
            <p:ph type="dt" sz="half" idx="10"/>
          </p:nvPr>
        </p:nvSpPr>
        <p:spPr/>
        <p:txBody>
          <a:bodyPr/>
          <a:lstStyle/>
          <a:p>
            <a:fld id="{6F18FB39-20FB-4E2E-B861-45B709B9C3C5}" type="datetime1">
              <a:rPr lang="en-US" smtClean="0"/>
              <a:t>6/3/2021</a:t>
            </a:fld>
            <a:endParaRPr lang="en-US" dirty="0"/>
          </a:p>
        </p:txBody>
      </p:sp>
      <p:sp>
        <p:nvSpPr>
          <p:cNvPr id="3" name="Footer Placeholder 2">
            <a:extLst>
              <a:ext uri="{FF2B5EF4-FFF2-40B4-BE49-F238E27FC236}">
                <a16:creationId xmlns:a16="http://schemas.microsoft.com/office/drawing/2014/main" id="{F0C8FC22-AEB6-4BAF-BF93-41A2C757CCC7}"/>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252CA88A-5462-4F17-AFA0-52721ADDBB8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2" name="Oval 11">
            <a:extLst>
              <a:ext uri="{FF2B5EF4-FFF2-40B4-BE49-F238E27FC236}">
                <a16:creationId xmlns:a16="http://schemas.microsoft.com/office/drawing/2014/main" id="{70CCC791-94D7-4BB8-9EDF-423CEA1F6215}"/>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815803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AC37-C5B5-462A-BE4A-E55CEBF2A3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4B007F-32A8-4688-BBEF-4FCB99DF5E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DF2E2EB-BF8A-44A4-8AE0-BD6C31B1D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FC9E188F-54C8-4547-9F8C-525712AD7DB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99C4538-3939-47A9-A590-09FF2196065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541CA75-5D05-4996-A26D-CE0C909CD5F7}"/>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86305856-26BC-4BCC-BEF3-5E9CED94177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69651C-AC37-4CD2-8367-19297D7E2389}"/>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3E9031B-BA8D-4D9D-9BB3-A16F7A80F85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269840A2-CF60-4C47-B955-E65BC451FE73}"/>
              </a:ext>
            </a:extLst>
          </p:cNvPr>
          <p:cNvSpPr>
            <a:spLocks noGrp="1"/>
          </p:cNvSpPr>
          <p:nvPr>
            <p:ph type="dt" sz="half" idx="10"/>
          </p:nvPr>
        </p:nvSpPr>
        <p:spPr/>
        <p:txBody>
          <a:bodyPr/>
          <a:lstStyle/>
          <a:p>
            <a:fld id="{AC48AC19-8BD6-476C-9770-8884373BCF00}" type="datetime1">
              <a:rPr lang="en-US" smtClean="0"/>
              <a:t>6/3/2021</a:t>
            </a:fld>
            <a:endParaRPr lang="en-US"/>
          </a:p>
        </p:txBody>
      </p:sp>
      <p:sp>
        <p:nvSpPr>
          <p:cNvPr id="6" name="Footer Placeholder 5">
            <a:extLst>
              <a:ext uri="{FF2B5EF4-FFF2-40B4-BE49-F238E27FC236}">
                <a16:creationId xmlns:a16="http://schemas.microsoft.com/office/drawing/2014/main" id="{3179DC6E-CC55-47AB-A405-5FB7EE2D191D}"/>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6D5D5E7D-EBA7-4DB0-8C78-7EB8A85FA4F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C5B051DE-636E-4B3C-9886-2055CE23E49A}"/>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416370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1D355-3146-41D1-B7DC-20B8ACE390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AD4AAFB-E8F8-4FD1-8C6A-ED2C3FAD5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2E051AF1-B16F-43B9-95CC-C17B570DEC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C8B77273-9FF7-4B93-8385-AD09A5F86AE5}"/>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3117A673-3729-4EAD-9E8C-52BEBF74B85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E8DB752-94CD-4A94-BDE3-DD285EB89F3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2F8DDFC-E5CA-4F36-B2BE-BCE49D4F6C9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BB589AE-2F9C-4C83-8DC7-1205CB03752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7AC9A2DE-3C9E-4CD0-8C7A-CC5F9F9942E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D68C8714-2467-4715-934E-6787C84F7929}"/>
              </a:ext>
            </a:extLst>
          </p:cNvPr>
          <p:cNvSpPr>
            <a:spLocks noGrp="1"/>
          </p:cNvSpPr>
          <p:nvPr>
            <p:ph type="dt" sz="half" idx="10"/>
          </p:nvPr>
        </p:nvSpPr>
        <p:spPr/>
        <p:txBody>
          <a:bodyPr/>
          <a:lstStyle/>
          <a:p>
            <a:fld id="{F3F68C53-8AD1-4F09-9486-FB3406B99CFA}" type="datetime1">
              <a:rPr lang="en-US" smtClean="0"/>
              <a:t>6/3/2021</a:t>
            </a:fld>
            <a:endParaRPr lang="en-US" dirty="0"/>
          </a:p>
        </p:txBody>
      </p:sp>
      <p:sp>
        <p:nvSpPr>
          <p:cNvPr id="6" name="Footer Placeholder 5">
            <a:extLst>
              <a:ext uri="{FF2B5EF4-FFF2-40B4-BE49-F238E27FC236}">
                <a16:creationId xmlns:a16="http://schemas.microsoft.com/office/drawing/2014/main" id="{A46F13D6-03EC-4D31-8BB1-9FFDE3633C2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7C65D4DD-A2A4-4DF6-9527-E5F12FEB936C}"/>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FD202F3A-9FDE-4E11-B865-FBAEC415F88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982129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3A871-D377-4EC0-9ACF-86842F01E1D0}"/>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3D53202-92A9-45A3-B812-777DB9578B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7196FB0C-3A9D-4892-90C9-21F3459AAD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16938C96-CF0F-4B69-A695-913F11BFC6F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3CA7E6BB-6B60-4BF5-9D3E-A3FE782EF5B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F693EDA-57B3-4AEB-863B-B198C2A5A8E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3A04A96-045F-4B6E-AEEE-11A2FA01B4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FB357DC-5AD3-44F4-879B-5AD6B18AC36F}"/>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A2CA47F-83AD-4BE3-AC2F-6C17883F78C7}"/>
              </a:ext>
            </a:extLst>
          </p:cNvPr>
          <p:cNvSpPr>
            <a:spLocks noGrp="1"/>
          </p:cNvSpPr>
          <p:nvPr>
            <p:ph type="dt" sz="half" idx="10"/>
          </p:nvPr>
        </p:nvSpPr>
        <p:spPr/>
        <p:txBody>
          <a:bodyPr/>
          <a:lstStyle/>
          <a:p>
            <a:fld id="{FB9092B3-2D87-4CDF-B84B-C46E5F5D31F7}" type="datetime1">
              <a:rPr lang="en-US" smtClean="0"/>
              <a:t>6/3/2021</a:t>
            </a:fld>
            <a:endParaRPr lang="en-US" dirty="0"/>
          </a:p>
        </p:txBody>
      </p:sp>
      <p:sp>
        <p:nvSpPr>
          <p:cNvPr id="5" name="Footer Placeholder 4">
            <a:extLst>
              <a:ext uri="{FF2B5EF4-FFF2-40B4-BE49-F238E27FC236}">
                <a16:creationId xmlns:a16="http://schemas.microsoft.com/office/drawing/2014/main" id="{21118A72-3200-4597-A9C5-0D9ECFF3E8C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D70055A-71D4-49B4-8A8F-19AFDB84E958}"/>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0B0E5D27-C447-432F-982D-B60FDD6F34A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157946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59DBB-9256-464D-8A6A-8BDA71541D6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A25E310-E6CB-4838-8E9B-B288DA5527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BCF412A8-E798-47AD-ABD9-98D76A55D30B}"/>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E70160C5-475D-401A-AEE2-2C04E99A1518}"/>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07CC7CE9-9C7F-49C2-8609-47BF523390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26FD5F1-978C-45AF-9086-D5DBE1F0168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873AB1C-723A-4FB4-9B23-65BAF507483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DE5510-5094-4FA4-96E5-AD4841D1C38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7CE2202-679F-48B0-B2DD-F6F54711224B}"/>
              </a:ext>
            </a:extLst>
          </p:cNvPr>
          <p:cNvSpPr>
            <a:spLocks noGrp="1"/>
          </p:cNvSpPr>
          <p:nvPr>
            <p:ph type="dt" sz="half" idx="10"/>
          </p:nvPr>
        </p:nvSpPr>
        <p:spPr/>
        <p:txBody>
          <a:bodyPr/>
          <a:lstStyle/>
          <a:p>
            <a:fld id="{3D769E57-47B1-47B0-B526-3153E4B1E729}" type="datetime1">
              <a:rPr lang="en-US" smtClean="0"/>
              <a:t>6/3/2021</a:t>
            </a:fld>
            <a:endParaRPr lang="en-US" dirty="0"/>
          </a:p>
        </p:txBody>
      </p:sp>
      <p:sp>
        <p:nvSpPr>
          <p:cNvPr id="5" name="Footer Placeholder 4">
            <a:extLst>
              <a:ext uri="{FF2B5EF4-FFF2-40B4-BE49-F238E27FC236}">
                <a16:creationId xmlns:a16="http://schemas.microsoft.com/office/drawing/2014/main" id="{D07BC83D-E4C0-49E1-ADA1-1AF403984BD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31BF211E-B2EA-4CDC-9E84-B6898394921B}"/>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FE2F5FD-5D31-4C1D-82F8-93624C7B0A3C}"/>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064658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BA543EDD-D0D2-447F-B24F-3717AF4B109D}" type="datetime1">
              <a:rPr lang="en-US" smtClean="0"/>
              <a:pPr/>
              <a:t>6/3/2021</a:t>
            </a:fld>
            <a:endParaRPr lang="en-US"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dirty="0"/>
              <a:t>Sample Footer Text</a:t>
            </a:r>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F3450C42-9A0B-4425-92C2-70FCF7C45734}" type="slidenum">
              <a:rPr lang="en-US" smtClean="0"/>
              <a:pPr/>
              <a:t>‹#›</a:t>
            </a:fld>
            <a:endParaRPr lang="en-US" dirty="0"/>
          </a:p>
        </p:txBody>
      </p:sp>
    </p:spTree>
    <p:extLst>
      <p:ext uri="{BB962C8B-B14F-4D97-AF65-F5344CB8AC3E}">
        <p14:creationId xmlns:p14="http://schemas.microsoft.com/office/powerpoint/2010/main" val="2629511691"/>
      </p:ext>
    </p:extLst>
  </p:cSld>
  <p:clrMap bg1="lt1" tx1="dk1" bg2="lt2" tx2="dk2" accent1="accent1" accent2="accent2" accent3="accent3" accent4="accent4" accent5="accent5" accent6="accent6" hlink="hlink" folHlink="folHlink"/>
  <p:sldLayoutIdLst>
    <p:sldLayoutId id="2147483884" r:id="rId1"/>
    <p:sldLayoutId id="2147483885" r:id="rId2"/>
    <p:sldLayoutId id="2147483886" r:id="rId3"/>
    <p:sldLayoutId id="2147483887" r:id="rId4"/>
    <p:sldLayoutId id="2147483888" r:id="rId5"/>
    <p:sldLayoutId id="2147483878" r:id="rId6"/>
    <p:sldLayoutId id="2147483883" r:id="rId7"/>
    <p:sldLayoutId id="2147483879" r:id="rId8"/>
    <p:sldLayoutId id="2147483880" r:id="rId9"/>
    <p:sldLayoutId id="2147483881" r:id="rId10"/>
    <p:sldLayoutId id="2147483882"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8B646C36-EEEC-4D52-8E8E-206F4CD8A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677119" y="810623"/>
            <a:ext cx="4894428" cy="3570162"/>
          </a:xfrm>
        </p:spPr>
        <p:txBody>
          <a:bodyPr anchor="b">
            <a:normAutofit/>
          </a:bodyPr>
          <a:lstStyle/>
          <a:p>
            <a:pPr algn="l"/>
            <a:r>
              <a:rPr lang="en-GB" sz="2900">
                <a:cs typeface="Calibri Light"/>
              </a:rPr>
              <a:t>The weapons of Wu and Yue: How they shaped the Spring and Autumn Period</a:t>
            </a:r>
            <a:endParaRPr lang="en-GB" sz="2900"/>
          </a:p>
        </p:txBody>
      </p:sp>
      <p:sp>
        <p:nvSpPr>
          <p:cNvPr id="3" name="Subtitle 2"/>
          <p:cNvSpPr>
            <a:spLocks noGrp="1"/>
          </p:cNvSpPr>
          <p:nvPr>
            <p:ph type="subTitle" idx="1"/>
          </p:nvPr>
        </p:nvSpPr>
        <p:spPr>
          <a:xfrm>
            <a:off x="677119" y="4547167"/>
            <a:ext cx="4894428" cy="1288482"/>
          </a:xfrm>
        </p:spPr>
        <p:txBody>
          <a:bodyPr vert="horz" lIns="91440" tIns="45720" rIns="91440" bIns="45720" rtlCol="0">
            <a:normAutofit/>
          </a:bodyPr>
          <a:lstStyle/>
          <a:p>
            <a:pPr algn="l"/>
            <a:r>
              <a:rPr lang="en-GB" sz="1500">
                <a:cs typeface="Calibri"/>
              </a:rPr>
              <a:t>Armies and Navies: Studies in Ancient Warfare (HPAH6044)</a:t>
            </a:r>
          </a:p>
          <a:p>
            <a:pPr algn="l"/>
            <a:r>
              <a:rPr lang="en-GB" sz="1500">
                <a:cs typeface="Calibri"/>
              </a:rPr>
              <a:t>Presentation for Assessment 2</a:t>
            </a:r>
          </a:p>
          <a:p>
            <a:pPr algn="l"/>
            <a:r>
              <a:rPr lang="en-GB" sz="1500">
                <a:cs typeface="Calibri"/>
              </a:rPr>
              <a:t>James Slader (1800155)</a:t>
            </a:r>
          </a:p>
        </p:txBody>
      </p:sp>
      <p:grpSp>
        <p:nvGrpSpPr>
          <p:cNvPr id="45" name="Group 44">
            <a:extLst>
              <a:ext uri="{FF2B5EF4-FFF2-40B4-BE49-F238E27FC236}">
                <a16:creationId xmlns:a16="http://schemas.microsoft.com/office/drawing/2014/main" id="{B2EBBF56-923D-48A7-9F8F-86E33CFA3E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81655" y="673020"/>
            <a:ext cx="4833902" cy="5683329"/>
            <a:chOff x="1674895" y="1345036"/>
            <a:chExt cx="5428610" cy="4210939"/>
          </a:xfrm>
        </p:grpSpPr>
        <p:sp>
          <p:nvSpPr>
            <p:cNvPr id="46" name="Rectangle 45">
              <a:extLst>
                <a:ext uri="{FF2B5EF4-FFF2-40B4-BE49-F238E27FC236}">
                  <a16:creationId xmlns:a16="http://schemas.microsoft.com/office/drawing/2014/main" id="{A6D5794E-BC9E-4A8A-BB29-9A32C8F26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216175AF-13E0-4D14-8638-11BBE8359A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49" name="Rectangle 48">
            <a:extLst>
              <a:ext uri="{FF2B5EF4-FFF2-40B4-BE49-F238E27FC236}">
                <a16:creationId xmlns:a16="http://schemas.microsoft.com/office/drawing/2014/main" id="{8258443E-B333-44F4-8D49-1EAB1C1A4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50256" y="596822"/>
            <a:ext cx="4833901" cy="5653877"/>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3427" y="1159624"/>
            <a:ext cx="1054466" cy="469689"/>
            <a:chOff x="9841624" y="4115729"/>
            <a:chExt cx="602169" cy="268223"/>
          </a:xfrm>
          <a:solidFill>
            <a:schemeClr val="tx1"/>
          </a:solidFill>
        </p:grpSpPr>
        <p:sp>
          <p:nvSpPr>
            <p:cNvPr id="52" name="Freeform: Shape 51">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8"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24285" y="1286612"/>
            <a:ext cx="891445" cy="8914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0" name="Graphic 212">
            <a:extLst>
              <a:ext uri="{FF2B5EF4-FFF2-40B4-BE49-F238E27FC236}">
                <a16:creationId xmlns:a16="http://schemas.microsoft.com/office/drawing/2014/main" id="{EB8560A9-B281-46EB-A304-1E4A5A00D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24285" y="1286612"/>
            <a:ext cx="891445" cy="8914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62" name="Oval 61">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1256" y="5416520"/>
            <a:ext cx="419129" cy="419129"/>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4" name="Oval 63">
            <a:extLst>
              <a:ext uri="{FF2B5EF4-FFF2-40B4-BE49-F238E27FC236}">
                <a16:creationId xmlns:a16="http://schemas.microsoft.com/office/drawing/2014/main" id="{667882DD-56E8-460E-99D5-86E71982D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1256" y="5416520"/>
            <a:ext cx="419129" cy="419129"/>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37" name="Picture 38" descr="A picture containing text, person&#10;&#10;Description automatically generated">
            <a:extLst>
              <a:ext uri="{FF2B5EF4-FFF2-40B4-BE49-F238E27FC236}">
                <a16:creationId xmlns:a16="http://schemas.microsoft.com/office/drawing/2014/main" id="{CFA78989-30B5-4E66-8FD8-0D57E1F1B56E}"/>
              </a:ext>
            </a:extLst>
          </p:cNvPr>
          <p:cNvPicPr>
            <a:picLocks noChangeAspect="1"/>
          </p:cNvPicPr>
          <p:nvPr/>
        </p:nvPicPr>
        <p:blipFill>
          <a:blip r:embed="rId2"/>
          <a:stretch>
            <a:fillRect/>
          </a:stretch>
        </p:blipFill>
        <p:spPr>
          <a:xfrm>
            <a:off x="6740912" y="926224"/>
            <a:ext cx="4072053" cy="499625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Freeform: Shape 34">
            <a:extLst>
              <a:ext uri="{FF2B5EF4-FFF2-40B4-BE49-F238E27FC236}">
                <a16:creationId xmlns:a16="http://schemas.microsoft.com/office/drawing/2014/main" id="{3C1D1FA3-6212-4B97-9B1E-C7F81247C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37" name="Freeform: Shape 36">
            <a:extLst>
              <a:ext uri="{FF2B5EF4-FFF2-40B4-BE49-F238E27FC236}">
                <a16:creationId xmlns:a16="http://schemas.microsoft.com/office/drawing/2014/main" id="{11C51958-04D4-4687-95A2-95DCDCF47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39" name="Freeform: Shape 38">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41" name="Freeform: Shape 40">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7727127-D230-486B-96C3-24BBC8F4C78F}"/>
              </a:ext>
            </a:extLst>
          </p:cNvPr>
          <p:cNvSpPr>
            <a:spLocks noGrp="1"/>
          </p:cNvSpPr>
          <p:nvPr>
            <p:ph type="title"/>
          </p:nvPr>
        </p:nvSpPr>
        <p:spPr>
          <a:xfrm>
            <a:off x="1861854" y="633046"/>
            <a:ext cx="4834021" cy="1314996"/>
          </a:xfrm>
        </p:spPr>
        <p:txBody>
          <a:bodyPr vert="horz" lIns="91440" tIns="45720" rIns="91440" bIns="45720" rtlCol="0" anchor="b">
            <a:normAutofit/>
          </a:bodyPr>
          <a:lstStyle/>
          <a:p>
            <a:r>
              <a:rPr lang="en-US"/>
              <a:t>Context – When?</a:t>
            </a:r>
          </a:p>
        </p:txBody>
      </p:sp>
      <p:sp>
        <p:nvSpPr>
          <p:cNvPr id="3" name="TextBox 2">
            <a:extLst>
              <a:ext uri="{FF2B5EF4-FFF2-40B4-BE49-F238E27FC236}">
                <a16:creationId xmlns:a16="http://schemas.microsoft.com/office/drawing/2014/main" id="{A4D7C9FA-3C2A-4263-9F58-A237B2225105}"/>
              </a:ext>
            </a:extLst>
          </p:cNvPr>
          <p:cNvSpPr txBox="1"/>
          <p:nvPr/>
        </p:nvSpPr>
        <p:spPr>
          <a:xfrm>
            <a:off x="1861854" y="2125737"/>
            <a:ext cx="4834021" cy="404446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dirty="0"/>
              <a:t>Spring and Autumn Period - 771 to 476 </a:t>
            </a:r>
            <a:r>
              <a:rPr lang="en-US"/>
              <a:t>BCE during the Eastern Zhou dynasty. </a:t>
            </a:r>
            <a:endParaRPr lang="en-US" dirty="0"/>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Name given to the period based on the Spring and Autumn Annals also known as chūnqiū </a:t>
            </a:r>
            <a:r>
              <a:rPr lang="ja-JP" altLang="en-US"/>
              <a:t>春秋</a:t>
            </a:r>
            <a:r>
              <a:rPr lang="en-US" altLang="ja-JP"/>
              <a:t>, that were produced in the State of Lu in the 5th century BCE and documented the period.</a:t>
            </a:r>
          </a:p>
          <a:p>
            <a:pPr indent="-228600">
              <a:lnSpc>
                <a:spcPct val="90000"/>
              </a:lnSpc>
              <a:spcAft>
                <a:spcPts val="600"/>
              </a:spcAft>
              <a:buFont typeface="Arial" panose="020B0604020202020204" pitchFamily="34" charset="0"/>
              <a:buChar char="•"/>
            </a:pPr>
            <a:endParaRPr lang="en-US" altLang="ja-JP"/>
          </a:p>
        </p:txBody>
      </p:sp>
      <p:pic>
        <p:nvPicPr>
          <p:cNvPr id="4" name="Picture 4" descr="A picture containing text, binding, stationary, case&#10;&#10;Description automatically generated">
            <a:extLst>
              <a:ext uri="{FF2B5EF4-FFF2-40B4-BE49-F238E27FC236}">
                <a16:creationId xmlns:a16="http://schemas.microsoft.com/office/drawing/2014/main" id="{85860218-4438-45A4-9B56-022361CF3047}"/>
              </a:ext>
            </a:extLst>
          </p:cNvPr>
          <p:cNvPicPr>
            <a:picLocks noChangeAspect="1"/>
          </p:cNvPicPr>
          <p:nvPr/>
        </p:nvPicPr>
        <p:blipFill rotWithShape="1">
          <a:blip r:embed="rId2"/>
          <a:srcRect l="13679" r="9322" b="1"/>
          <a:stretch/>
        </p:blipFill>
        <p:spPr>
          <a:xfrm>
            <a:off x="7235485" y="1200223"/>
            <a:ext cx="4072803" cy="4072815"/>
          </a:xfrm>
          <a:prstGeom prst="rect">
            <a:avLst/>
          </a:prstGeom>
        </p:spPr>
      </p:pic>
      <p:grpSp>
        <p:nvGrpSpPr>
          <p:cNvPr id="43"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44" name="Freeform: Shape 43">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2591645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927F5-BDDD-4B01-BF02-4EFBC434FEAD}"/>
              </a:ext>
            </a:extLst>
          </p:cNvPr>
          <p:cNvSpPr>
            <a:spLocks noGrp="1"/>
          </p:cNvSpPr>
          <p:nvPr>
            <p:ph type="title"/>
          </p:nvPr>
        </p:nvSpPr>
        <p:spPr/>
        <p:txBody>
          <a:bodyPr/>
          <a:lstStyle/>
          <a:p>
            <a:r>
              <a:rPr lang="en-GB" dirty="0">
                <a:ea typeface="Source Sans Pro"/>
              </a:rPr>
              <a:t>Context – Where?</a:t>
            </a:r>
            <a:endParaRPr lang="en-GB" dirty="0"/>
          </a:p>
        </p:txBody>
      </p:sp>
      <p:pic>
        <p:nvPicPr>
          <p:cNvPr id="5" name="Picture 5" descr="Map&#10;&#10;Description automatically generated">
            <a:extLst>
              <a:ext uri="{FF2B5EF4-FFF2-40B4-BE49-F238E27FC236}">
                <a16:creationId xmlns:a16="http://schemas.microsoft.com/office/drawing/2014/main" id="{949C5840-9E1E-495A-B4E3-0BB876D0D426}"/>
              </a:ext>
            </a:extLst>
          </p:cNvPr>
          <p:cNvPicPr>
            <a:picLocks noChangeAspect="1"/>
          </p:cNvPicPr>
          <p:nvPr/>
        </p:nvPicPr>
        <p:blipFill>
          <a:blip r:embed="rId2"/>
          <a:stretch>
            <a:fillRect/>
          </a:stretch>
        </p:blipFill>
        <p:spPr>
          <a:xfrm>
            <a:off x="440474" y="1375946"/>
            <a:ext cx="5391614" cy="3176839"/>
          </a:xfrm>
          <a:prstGeom prst="rect">
            <a:avLst/>
          </a:prstGeom>
        </p:spPr>
      </p:pic>
      <p:pic>
        <p:nvPicPr>
          <p:cNvPr id="6" name="Picture 6" descr="Map&#10;&#10;Description automatically generated">
            <a:extLst>
              <a:ext uri="{FF2B5EF4-FFF2-40B4-BE49-F238E27FC236}">
                <a16:creationId xmlns:a16="http://schemas.microsoft.com/office/drawing/2014/main" id="{EAE2C18B-869E-439F-9434-92497034A15C}"/>
              </a:ext>
            </a:extLst>
          </p:cNvPr>
          <p:cNvPicPr>
            <a:picLocks noChangeAspect="1"/>
          </p:cNvPicPr>
          <p:nvPr/>
        </p:nvPicPr>
        <p:blipFill>
          <a:blip r:embed="rId3"/>
          <a:stretch>
            <a:fillRect/>
          </a:stretch>
        </p:blipFill>
        <p:spPr>
          <a:xfrm>
            <a:off x="6164766" y="1314907"/>
            <a:ext cx="4824760" cy="3419722"/>
          </a:xfrm>
          <a:prstGeom prst="rect">
            <a:avLst/>
          </a:prstGeom>
        </p:spPr>
      </p:pic>
    </p:spTree>
    <p:extLst>
      <p:ext uri="{BB962C8B-B14F-4D97-AF65-F5344CB8AC3E}">
        <p14:creationId xmlns:p14="http://schemas.microsoft.com/office/powerpoint/2010/main" val="643797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Map&#10;&#10;Description automatically generated">
            <a:extLst>
              <a:ext uri="{FF2B5EF4-FFF2-40B4-BE49-F238E27FC236}">
                <a16:creationId xmlns:a16="http://schemas.microsoft.com/office/drawing/2014/main" id="{36E1E46F-3128-469E-A68A-D0E427D6D0F2}"/>
              </a:ext>
            </a:extLst>
          </p:cNvPr>
          <p:cNvPicPr>
            <a:picLocks noChangeAspect="1"/>
          </p:cNvPicPr>
          <p:nvPr/>
        </p:nvPicPr>
        <p:blipFill>
          <a:blip r:embed="rId2"/>
          <a:stretch>
            <a:fillRect/>
          </a:stretch>
        </p:blipFill>
        <p:spPr>
          <a:xfrm>
            <a:off x="2196791" y="149872"/>
            <a:ext cx="7705492" cy="6558257"/>
          </a:xfrm>
          <a:prstGeom prst="rect">
            <a:avLst/>
          </a:prstGeom>
        </p:spPr>
      </p:pic>
    </p:spTree>
    <p:extLst>
      <p:ext uri="{BB962C8B-B14F-4D97-AF65-F5344CB8AC3E}">
        <p14:creationId xmlns:p14="http://schemas.microsoft.com/office/powerpoint/2010/main" val="1567707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3C1D1FA3-6212-4B97-9B1E-C7F81247C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3" name="Freeform: Shape 12">
            <a:extLst>
              <a:ext uri="{FF2B5EF4-FFF2-40B4-BE49-F238E27FC236}">
                <a16:creationId xmlns:a16="http://schemas.microsoft.com/office/drawing/2014/main" id="{11C51958-04D4-4687-95A2-95DCDCF47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5" name="Freeform: Shape 14">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865DBD61-E2FA-4AF9-B194-3D60264C9785}"/>
              </a:ext>
            </a:extLst>
          </p:cNvPr>
          <p:cNvSpPr>
            <a:spLocks noGrp="1"/>
          </p:cNvSpPr>
          <p:nvPr>
            <p:ph type="title"/>
          </p:nvPr>
        </p:nvSpPr>
        <p:spPr>
          <a:xfrm>
            <a:off x="1861854" y="633046"/>
            <a:ext cx="4834021" cy="1314996"/>
          </a:xfrm>
        </p:spPr>
        <p:txBody>
          <a:bodyPr anchor="b">
            <a:normAutofit/>
          </a:bodyPr>
          <a:lstStyle/>
          <a:p>
            <a:r>
              <a:rPr lang="en-GB">
                <a:ea typeface="Source Sans Pro"/>
              </a:rPr>
              <a:t>Context – Who? Yue </a:t>
            </a:r>
            <a:r>
              <a:rPr lang="ja-JP" altLang="en-US">
                <a:ea typeface="+mj-lt"/>
                <a:cs typeface="+mj-lt"/>
              </a:rPr>
              <a:t>越</a:t>
            </a:r>
            <a:endParaRPr lang="en-GB"/>
          </a:p>
        </p:txBody>
      </p:sp>
      <p:sp>
        <p:nvSpPr>
          <p:cNvPr id="3" name="Content Placeholder 2">
            <a:extLst>
              <a:ext uri="{FF2B5EF4-FFF2-40B4-BE49-F238E27FC236}">
                <a16:creationId xmlns:a16="http://schemas.microsoft.com/office/drawing/2014/main" id="{2C5637F8-132E-4B20-8D74-1ECCACAE859B}"/>
              </a:ext>
            </a:extLst>
          </p:cNvPr>
          <p:cNvSpPr>
            <a:spLocks noGrp="1"/>
          </p:cNvSpPr>
          <p:nvPr>
            <p:ph idx="1"/>
          </p:nvPr>
        </p:nvSpPr>
        <p:spPr>
          <a:xfrm>
            <a:off x="1861854" y="2125737"/>
            <a:ext cx="4834021" cy="4044463"/>
          </a:xfrm>
        </p:spPr>
        <p:txBody>
          <a:bodyPr vert="horz" lIns="91440" tIns="45720" rIns="91440" bIns="45720" rtlCol="0">
            <a:normAutofit/>
          </a:bodyPr>
          <a:lstStyle/>
          <a:p>
            <a:r>
              <a:rPr lang="en-GB" sz="2200">
                <a:ea typeface="Source Sans Pro"/>
              </a:rPr>
              <a:t>The people of Yue </a:t>
            </a:r>
            <a:r>
              <a:rPr lang="ja-JP" altLang="en-GB" sz="2200">
                <a:ea typeface="+mn-lt"/>
                <a:cs typeface="+mn-lt"/>
              </a:rPr>
              <a:t>越 were often also known as Baiyue </a:t>
            </a:r>
            <a:r>
              <a:rPr lang="ja-JP" sz="2200">
                <a:ea typeface="+mn-lt"/>
                <a:cs typeface="+mn-lt"/>
              </a:rPr>
              <a:t>百越 a</a:t>
            </a:r>
            <a:r>
              <a:rPr lang="en-US" altLang="ja-JP" sz="2200">
                <a:ea typeface="+mn-lt"/>
                <a:cs typeface="+mn-lt"/>
              </a:rPr>
              <a:t>nd</a:t>
            </a:r>
            <a:r>
              <a:rPr lang="ja-JP" altLang="en-US" sz="2200">
                <a:ea typeface="+mn-lt"/>
                <a:cs typeface="+mn-lt"/>
              </a:rPr>
              <a:t> </a:t>
            </a:r>
            <a:r>
              <a:rPr lang="en-US" altLang="ja-JP" sz="2200">
                <a:ea typeface="+mn-lt"/>
                <a:cs typeface="+mn-lt"/>
              </a:rPr>
              <a:t>the</a:t>
            </a:r>
            <a:r>
              <a:rPr lang="ja-JP" altLang="en-US" sz="2200">
                <a:ea typeface="+mn-lt"/>
                <a:cs typeface="+mn-lt"/>
              </a:rPr>
              <a:t> </a:t>
            </a:r>
            <a:r>
              <a:rPr lang="en-US" altLang="ja-JP" sz="2200">
                <a:ea typeface="+mn-lt"/>
                <a:cs typeface="+mn-lt"/>
              </a:rPr>
              <a:t>concept</a:t>
            </a:r>
            <a:r>
              <a:rPr lang="ja-JP" altLang="en-US" sz="2200">
                <a:ea typeface="+mn-lt"/>
                <a:cs typeface="+mn-lt"/>
              </a:rPr>
              <a:t> </a:t>
            </a:r>
            <a:r>
              <a:rPr lang="en-US" altLang="ja-JP" sz="2200">
                <a:ea typeface="+mn-lt"/>
                <a:cs typeface="+mn-lt"/>
              </a:rPr>
              <a:t>of a state of Yue was not recognized until later on in this period when they went to war with Wu.</a:t>
            </a:r>
          </a:p>
          <a:p>
            <a:r>
              <a:rPr lang="en-US" altLang="ja-JP" sz="2200">
                <a:ea typeface="Source Sans Pro"/>
              </a:rPr>
              <a:t>Baiyue </a:t>
            </a:r>
            <a:r>
              <a:rPr lang="ja-JP" altLang="en-US" sz="2200">
                <a:ea typeface="+mn-lt"/>
                <a:cs typeface="+mn-lt"/>
              </a:rPr>
              <a:t>百越 included people from all throughout southern China and northern Vietnam. Because of this their culture differed greatly from the other </a:t>
            </a:r>
            <a:r>
              <a:rPr lang="ja-JP" sz="2200">
                <a:ea typeface="+mn-lt"/>
                <a:cs typeface="+mn-lt"/>
              </a:rPr>
              <a:t>Sinitic states</a:t>
            </a:r>
            <a:r>
              <a:rPr lang="en-US" altLang="ja-JP" sz="2200">
                <a:ea typeface="+mn-lt"/>
                <a:cs typeface="+mn-lt"/>
              </a:rPr>
              <a:t>.</a:t>
            </a:r>
          </a:p>
          <a:p>
            <a:r>
              <a:rPr lang="en-US" altLang="ja-JP" sz="2200">
                <a:ea typeface="Source Sans Pro"/>
              </a:rPr>
              <a:t>Famous for their craftsmanship, particularly metalworking.</a:t>
            </a:r>
          </a:p>
          <a:p>
            <a:endParaRPr lang="en-US" altLang="ja-JP" sz="2200">
              <a:ea typeface="Source Sans Pro"/>
            </a:endParaRPr>
          </a:p>
          <a:p>
            <a:endParaRPr lang="ja-JP" altLang="en-US" sz="2200">
              <a:ea typeface="Source Sans Pro"/>
            </a:endParaRPr>
          </a:p>
        </p:txBody>
      </p:sp>
      <p:pic>
        <p:nvPicPr>
          <p:cNvPr id="4" name="Picture 4" descr="A picture containing text, person, stone&#10;&#10;Description automatically generated">
            <a:extLst>
              <a:ext uri="{FF2B5EF4-FFF2-40B4-BE49-F238E27FC236}">
                <a16:creationId xmlns:a16="http://schemas.microsoft.com/office/drawing/2014/main" id="{31FB909D-3B46-4E7B-9281-0D89AA1042E3}"/>
              </a:ext>
            </a:extLst>
          </p:cNvPr>
          <p:cNvPicPr>
            <a:picLocks noChangeAspect="1"/>
          </p:cNvPicPr>
          <p:nvPr/>
        </p:nvPicPr>
        <p:blipFill rotWithShape="1">
          <a:blip r:embed="rId2"/>
          <a:srcRect r="54922" b="172"/>
          <a:stretch/>
        </p:blipFill>
        <p:spPr>
          <a:xfrm>
            <a:off x="8909708" y="1432540"/>
            <a:ext cx="1218408" cy="4072815"/>
          </a:xfrm>
          <a:prstGeom prst="rect">
            <a:avLst/>
          </a:prstGeom>
        </p:spPr>
      </p:pic>
      <p:grpSp>
        <p:nvGrpSpPr>
          <p:cNvPr id="19"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0" name="Freeform: Shape 19">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8766525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3C1D1FA3-6212-4B97-9B1E-C7F81247C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3" name="Freeform: Shape 12">
            <a:extLst>
              <a:ext uri="{FF2B5EF4-FFF2-40B4-BE49-F238E27FC236}">
                <a16:creationId xmlns:a16="http://schemas.microsoft.com/office/drawing/2014/main" id="{11C51958-04D4-4687-95A2-95DCDCF47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5" name="Freeform: Shape 14">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7C30424C-ECFE-4DE1-B6F1-CF35A28CFE2C}"/>
              </a:ext>
            </a:extLst>
          </p:cNvPr>
          <p:cNvSpPr>
            <a:spLocks noGrp="1"/>
          </p:cNvSpPr>
          <p:nvPr>
            <p:ph type="title"/>
          </p:nvPr>
        </p:nvSpPr>
        <p:spPr>
          <a:xfrm>
            <a:off x="1861854" y="633046"/>
            <a:ext cx="4834021" cy="1314996"/>
          </a:xfrm>
        </p:spPr>
        <p:txBody>
          <a:bodyPr anchor="b">
            <a:normAutofit/>
          </a:bodyPr>
          <a:lstStyle/>
          <a:p>
            <a:r>
              <a:rPr lang="en-GB">
                <a:ea typeface="Source Sans Pro"/>
              </a:rPr>
              <a:t>Context – Who? Wu </a:t>
            </a:r>
            <a:r>
              <a:rPr lang="ja-JP" altLang="en-GB"/>
              <a:t>吴</a:t>
            </a:r>
            <a:endParaRPr lang="en-GB">
              <a:ea typeface="Source Sans Pro"/>
            </a:endParaRPr>
          </a:p>
        </p:txBody>
      </p:sp>
      <p:sp>
        <p:nvSpPr>
          <p:cNvPr id="3" name="Content Placeholder 2">
            <a:extLst>
              <a:ext uri="{FF2B5EF4-FFF2-40B4-BE49-F238E27FC236}">
                <a16:creationId xmlns:a16="http://schemas.microsoft.com/office/drawing/2014/main" id="{399D289D-621D-4540-B693-8A2BEE47D33C}"/>
              </a:ext>
            </a:extLst>
          </p:cNvPr>
          <p:cNvSpPr>
            <a:spLocks noGrp="1"/>
          </p:cNvSpPr>
          <p:nvPr>
            <p:ph idx="1"/>
          </p:nvPr>
        </p:nvSpPr>
        <p:spPr>
          <a:xfrm>
            <a:off x="1861854" y="2125737"/>
            <a:ext cx="4834021" cy="4044463"/>
          </a:xfrm>
        </p:spPr>
        <p:txBody>
          <a:bodyPr vert="horz" lIns="91440" tIns="45720" rIns="91440" bIns="45720" rtlCol="0">
            <a:normAutofit/>
          </a:bodyPr>
          <a:lstStyle/>
          <a:p>
            <a:r>
              <a:rPr lang="en-GB" sz="2200">
                <a:ea typeface="Source Sans Pro"/>
              </a:rPr>
              <a:t>Founded in the 12th century BCE and was eventually dissolved after suffering defeat at the hands of the Yue in 473 BCE.</a:t>
            </a:r>
          </a:p>
          <a:p>
            <a:r>
              <a:rPr lang="en-GB" sz="2200">
                <a:ea typeface="Source Sans Pro"/>
              </a:rPr>
              <a:t>Famed for gifting swords with inlaid messages or patterns to leaders of other states.</a:t>
            </a:r>
          </a:p>
          <a:p>
            <a:r>
              <a:rPr lang="en-GB" sz="2200">
                <a:ea typeface="Source Sans Pro"/>
              </a:rPr>
              <a:t>The Wu were also known to excel at military strategy and famously won the Battle of Boju with around 30,000 men against a Chu army with almost 300,000.</a:t>
            </a:r>
          </a:p>
        </p:txBody>
      </p:sp>
      <p:pic>
        <p:nvPicPr>
          <p:cNvPr id="4" name="Picture 4">
            <a:extLst>
              <a:ext uri="{FF2B5EF4-FFF2-40B4-BE49-F238E27FC236}">
                <a16:creationId xmlns:a16="http://schemas.microsoft.com/office/drawing/2014/main" id="{227EC308-ADA9-46C5-8F1D-ABE3A9685F2B}"/>
              </a:ext>
            </a:extLst>
          </p:cNvPr>
          <p:cNvPicPr>
            <a:picLocks noChangeAspect="1"/>
          </p:cNvPicPr>
          <p:nvPr/>
        </p:nvPicPr>
        <p:blipFill rotWithShape="1">
          <a:blip r:embed="rId2"/>
          <a:srcRect l="22720" t="-246" r="30294"/>
          <a:stretch/>
        </p:blipFill>
        <p:spPr>
          <a:xfrm>
            <a:off x="8126735" y="1255979"/>
            <a:ext cx="3042162" cy="4072815"/>
          </a:xfrm>
          <a:prstGeom prst="rect">
            <a:avLst/>
          </a:prstGeom>
        </p:spPr>
      </p:pic>
      <p:grpSp>
        <p:nvGrpSpPr>
          <p:cNvPr id="19"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0" name="Freeform: Shape 19">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556162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7E2E6-FB15-48B4-A6AC-99D5B744EF1C}"/>
              </a:ext>
            </a:extLst>
          </p:cNvPr>
          <p:cNvSpPr>
            <a:spLocks noGrp="1"/>
          </p:cNvSpPr>
          <p:nvPr>
            <p:ph type="title"/>
          </p:nvPr>
        </p:nvSpPr>
        <p:spPr/>
        <p:txBody>
          <a:bodyPr/>
          <a:lstStyle/>
          <a:p>
            <a:r>
              <a:rPr lang="en-GB" dirty="0">
                <a:ea typeface="Source Sans Pro"/>
              </a:rPr>
              <a:t>Types of weapons</a:t>
            </a:r>
            <a:endParaRPr lang="en-GB" dirty="0"/>
          </a:p>
        </p:txBody>
      </p:sp>
      <p:sp>
        <p:nvSpPr>
          <p:cNvPr id="3" name="Content Placeholder 2">
            <a:extLst>
              <a:ext uri="{FF2B5EF4-FFF2-40B4-BE49-F238E27FC236}">
                <a16:creationId xmlns:a16="http://schemas.microsoft.com/office/drawing/2014/main" id="{44127F77-F306-4191-A2AF-35C49F2F6045}"/>
              </a:ext>
            </a:extLst>
          </p:cNvPr>
          <p:cNvSpPr>
            <a:spLocks noGrp="1"/>
          </p:cNvSpPr>
          <p:nvPr>
            <p:ph idx="1"/>
          </p:nvPr>
        </p:nvSpPr>
        <p:spPr/>
        <p:txBody>
          <a:bodyPr vert="horz" lIns="91440" tIns="45720" rIns="91440" bIns="45720" rtlCol="0" anchor="t">
            <a:normAutofit/>
          </a:bodyPr>
          <a:lstStyle/>
          <a:p>
            <a:endParaRPr lang="ja-JP" altLang="en-GB" dirty="0">
              <a:ea typeface="+mn-lt"/>
              <a:cs typeface="+mn-lt"/>
            </a:endParaRPr>
          </a:p>
          <a:p>
            <a:r>
              <a:rPr lang="ja-JP" altLang="en-GB">
                <a:ea typeface="+mn-lt"/>
                <a:cs typeface="+mn-lt"/>
              </a:rPr>
              <a:t>Jian 剑 - double edged straight sword</a:t>
            </a:r>
            <a:endParaRPr lang="en-GB" altLang="ja-JP">
              <a:ea typeface="+mn-lt"/>
              <a:cs typeface="+mn-lt"/>
            </a:endParaRPr>
          </a:p>
          <a:p>
            <a:endParaRPr lang="ja-JP" altLang="en-GB" dirty="0">
              <a:ea typeface="+mn-lt"/>
              <a:cs typeface="+mn-lt"/>
            </a:endParaRPr>
          </a:p>
          <a:p>
            <a:r>
              <a:rPr lang="ja-JP" altLang="en-GB">
                <a:ea typeface="+mn-lt"/>
                <a:cs typeface="+mn-lt"/>
              </a:rPr>
              <a:t>Qiang 枪 - spear</a:t>
            </a:r>
          </a:p>
          <a:p>
            <a:endParaRPr lang="ja-JP" altLang="en-GB" dirty="0">
              <a:ea typeface="Source Sans Pro"/>
            </a:endParaRPr>
          </a:p>
          <a:p>
            <a:r>
              <a:rPr lang="ja-JP" altLang="en-GB">
                <a:ea typeface="Source Sans Pro"/>
              </a:rPr>
              <a:t>Wugou 吴钩 - curved sword used by the Wu</a:t>
            </a:r>
            <a:endParaRPr lang="ja-JP">
              <a:ea typeface="Source Sans Pro"/>
            </a:endParaRPr>
          </a:p>
          <a:p>
            <a:endParaRPr lang="ja-JP" altLang="en-GB" dirty="0">
              <a:ea typeface="Source Sans Pro"/>
            </a:endParaRPr>
          </a:p>
        </p:txBody>
      </p:sp>
    </p:spTree>
    <p:extLst>
      <p:ext uri="{BB962C8B-B14F-4D97-AF65-F5344CB8AC3E}">
        <p14:creationId xmlns:p14="http://schemas.microsoft.com/office/powerpoint/2010/main" val="7817116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C0BE0-84AA-4923-A856-489224973887}"/>
              </a:ext>
            </a:extLst>
          </p:cNvPr>
          <p:cNvSpPr>
            <a:spLocks noGrp="1"/>
          </p:cNvSpPr>
          <p:nvPr>
            <p:ph type="title"/>
          </p:nvPr>
        </p:nvSpPr>
        <p:spPr/>
        <p:txBody>
          <a:bodyPr/>
          <a:lstStyle/>
          <a:p>
            <a:r>
              <a:rPr lang="en-GB">
                <a:ea typeface="Source Sans Pro"/>
              </a:rPr>
              <a:t>Jian </a:t>
            </a:r>
            <a:r>
              <a:rPr lang="ja-JP" altLang="en-US">
                <a:ea typeface="+mj-lt"/>
                <a:cs typeface="+mj-lt"/>
              </a:rPr>
              <a:t>剑</a:t>
            </a:r>
            <a:endParaRPr lang="en-GB"/>
          </a:p>
        </p:txBody>
      </p:sp>
      <p:pic>
        <p:nvPicPr>
          <p:cNvPr id="4" name="Picture 4" descr="A picture containing text, fabric&#10;&#10;Description automatically generated">
            <a:extLst>
              <a:ext uri="{FF2B5EF4-FFF2-40B4-BE49-F238E27FC236}">
                <a16:creationId xmlns:a16="http://schemas.microsoft.com/office/drawing/2014/main" id="{21E74AD0-8471-4647-BD0C-334C1F91B549}"/>
              </a:ext>
            </a:extLst>
          </p:cNvPr>
          <p:cNvPicPr>
            <a:picLocks noChangeAspect="1"/>
          </p:cNvPicPr>
          <p:nvPr/>
        </p:nvPicPr>
        <p:blipFill>
          <a:blip r:embed="rId2"/>
          <a:stretch>
            <a:fillRect/>
          </a:stretch>
        </p:blipFill>
        <p:spPr>
          <a:xfrm>
            <a:off x="1134998" y="1548161"/>
            <a:ext cx="1121832" cy="4588727"/>
          </a:xfrm>
          <a:prstGeom prst="rect">
            <a:avLst/>
          </a:prstGeom>
        </p:spPr>
      </p:pic>
      <p:pic>
        <p:nvPicPr>
          <p:cNvPr id="5" name="Picture 5">
            <a:extLst>
              <a:ext uri="{FF2B5EF4-FFF2-40B4-BE49-F238E27FC236}">
                <a16:creationId xmlns:a16="http://schemas.microsoft.com/office/drawing/2014/main" id="{D5278FD6-6358-4CF1-BE8D-940AF8920518}"/>
              </a:ext>
            </a:extLst>
          </p:cNvPr>
          <p:cNvPicPr>
            <a:picLocks noChangeAspect="1"/>
          </p:cNvPicPr>
          <p:nvPr/>
        </p:nvPicPr>
        <p:blipFill>
          <a:blip r:embed="rId3"/>
          <a:stretch>
            <a:fillRect/>
          </a:stretch>
        </p:blipFill>
        <p:spPr>
          <a:xfrm>
            <a:off x="2995961" y="1549922"/>
            <a:ext cx="3560956" cy="4678132"/>
          </a:xfrm>
          <a:prstGeom prst="rect">
            <a:avLst/>
          </a:prstGeom>
        </p:spPr>
      </p:pic>
      <p:pic>
        <p:nvPicPr>
          <p:cNvPr id="6" name="Picture 6" descr="A picture containing indoor, table&#10;&#10;Description automatically generated">
            <a:extLst>
              <a:ext uri="{FF2B5EF4-FFF2-40B4-BE49-F238E27FC236}">
                <a16:creationId xmlns:a16="http://schemas.microsoft.com/office/drawing/2014/main" id="{27DAB5CE-55D8-4E29-97D4-A587513F5AB6}"/>
              </a:ext>
            </a:extLst>
          </p:cNvPr>
          <p:cNvPicPr>
            <a:picLocks noChangeAspect="1"/>
          </p:cNvPicPr>
          <p:nvPr/>
        </p:nvPicPr>
        <p:blipFill>
          <a:blip r:embed="rId4"/>
          <a:stretch>
            <a:fillRect/>
          </a:stretch>
        </p:blipFill>
        <p:spPr>
          <a:xfrm>
            <a:off x="6926766" y="2406117"/>
            <a:ext cx="4908395" cy="2426767"/>
          </a:xfrm>
          <a:prstGeom prst="rect">
            <a:avLst/>
          </a:prstGeom>
        </p:spPr>
      </p:pic>
    </p:spTree>
    <p:extLst>
      <p:ext uri="{BB962C8B-B14F-4D97-AF65-F5344CB8AC3E}">
        <p14:creationId xmlns:p14="http://schemas.microsoft.com/office/powerpoint/2010/main" val="37579395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1ACD2971-9764-4FB1-AF50-44F89F37A481}"/>
              </a:ext>
            </a:extLst>
          </p:cNvPr>
          <p:cNvPicPr>
            <a:picLocks noChangeAspect="1"/>
          </p:cNvPicPr>
          <p:nvPr/>
        </p:nvPicPr>
        <p:blipFill rotWithShape="1">
          <a:blip r:embed="rId2"/>
          <a:srcRect r="69327" b="558"/>
          <a:stretch/>
        </p:blipFill>
        <p:spPr>
          <a:xfrm>
            <a:off x="1351157" y="140808"/>
            <a:ext cx="2500307" cy="6632111"/>
          </a:xfrm>
          <a:prstGeom prst="rect">
            <a:avLst/>
          </a:prstGeom>
        </p:spPr>
      </p:pic>
      <p:sp>
        <p:nvSpPr>
          <p:cNvPr id="5" name="TextBox 4">
            <a:extLst>
              <a:ext uri="{FF2B5EF4-FFF2-40B4-BE49-F238E27FC236}">
                <a16:creationId xmlns:a16="http://schemas.microsoft.com/office/drawing/2014/main" id="{F11F0B0E-1B5A-454F-AF27-A2B7CADA2EF3}"/>
              </a:ext>
            </a:extLst>
          </p:cNvPr>
          <p:cNvSpPr txBox="1"/>
          <p:nvPr/>
        </p:nvSpPr>
        <p:spPr>
          <a:xfrm>
            <a:off x="5820937" y="384717"/>
            <a:ext cx="438800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Sword of Goujian (496-465 BCE)</a:t>
            </a:r>
          </a:p>
        </p:txBody>
      </p:sp>
      <p:sp>
        <p:nvSpPr>
          <p:cNvPr id="6" name="TextBox 5">
            <a:extLst>
              <a:ext uri="{FF2B5EF4-FFF2-40B4-BE49-F238E27FC236}">
                <a16:creationId xmlns:a16="http://schemas.microsoft.com/office/drawing/2014/main" id="{252FDD57-44A2-46BB-BECC-32040F40FEFF}"/>
              </a:ext>
            </a:extLst>
          </p:cNvPr>
          <p:cNvSpPr txBox="1"/>
          <p:nvPr/>
        </p:nvSpPr>
        <p:spPr>
          <a:xfrm>
            <a:off x="5824421" y="1122324"/>
            <a:ext cx="349590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Found in a tomb in </a:t>
            </a:r>
            <a:r>
              <a:rPr lang="en-GB"/>
              <a:t>Jingzhou (Chu) in 1965</a:t>
            </a:r>
          </a:p>
          <a:p>
            <a:endParaRPr lang="en-GB" dirty="0">
              <a:ea typeface="Source Sans Pro"/>
            </a:endParaRPr>
          </a:p>
          <a:p>
            <a:endParaRPr lang="en-GB" dirty="0">
              <a:ea typeface="Source Sans Pro"/>
            </a:endParaRPr>
          </a:p>
          <a:p>
            <a:r>
              <a:rPr lang="en-GB" dirty="0">
                <a:ea typeface="Source Sans Pro"/>
              </a:rPr>
              <a:t>Inscription in ancient </a:t>
            </a:r>
            <a:r>
              <a:rPr lang="en-GB">
                <a:ea typeface="Source Sans Pro"/>
              </a:rPr>
              <a:t>script reads: </a:t>
            </a:r>
          </a:p>
          <a:p>
            <a:endParaRPr lang="en-GB" dirty="0">
              <a:ea typeface="Source Sans Pro"/>
            </a:endParaRPr>
          </a:p>
          <a:p>
            <a:r>
              <a:rPr lang="ja-JP" altLang="en-GB">
                <a:ea typeface="Source Sans Pro"/>
              </a:rPr>
              <a:t>越 王 勾 践 自作用 剑</a:t>
            </a:r>
          </a:p>
          <a:p>
            <a:endParaRPr lang="ja-JP" altLang="en-GB" dirty="0">
              <a:ea typeface="Source Sans Pro"/>
            </a:endParaRPr>
          </a:p>
          <a:p>
            <a:r>
              <a:rPr lang="ja-JP" altLang="en-GB" dirty="0">
                <a:ea typeface="Source Sans Pro"/>
              </a:rPr>
              <a:t>Yue King Goujian </a:t>
            </a:r>
            <a:r>
              <a:rPr lang="ja-JP" altLang="en-GB">
                <a:ea typeface="Source Sans Pro"/>
              </a:rPr>
              <a:t>made and used this sword </a:t>
            </a:r>
            <a:r>
              <a:rPr lang="ja-JP" altLang="en-GB" dirty="0">
                <a:ea typeface="Source Sans Pro"/>
              </a:rPr>
              <a:t>himself</a:t>
            </a:r>
          </a:p>
        </p:txBody>
      </p:sp>
    </p:spTree>
    <p:extLst>
      <p:ext uri="{BB962C8B-B14F-4D97-AF65-F5344CB8AC3E}">
        <p14:creationId xmlns:p14="http://schemas.microsoft.com/office/powerpoint/2010/main" val="2418457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B5FD2-39F0-47D4-A952-0AF46D87132C}"/>
              </a:ext>
            </a:extLst>
          </p:cNvPr>
          <p:cNvSpPr>
            <a:spLocks noGrp="1"/>
          </p:cNvSpPr>
          <p:nvPr>
            <p:ph type="title"/>
          </p:nvPr>
        </p:nvSpPr>
        <p:spPr/>
        <p:txBody>
          <a:bodyPr/>
          <a:lstStyle/>
          <a:p>
            <a:r>
              <a:rPr lang="en-US" altLang="ja-JP" dirty="0">
                <a:ea typeface="+mj-lt"/>
                <a:cs typeface="+mj-lt"/>
              </a:rPr>
              <a:t>Qiang</a:t>
            </a:r>
            <a:r>
              <a:rPr lang="ja-JP">
                <a:ea typeface="+mj-lt"/>
                <a:cs typeface="+mj-lt"/>
              </a:rPr>
              <a:t> 枪 </a:t>
            </a:r>
            <a:endParaRPr lang="en-US" altLang="ja-JP">
              <a:ea typeface="+mj-lt"/>
              <a:cs typeface="+mj-lt"/>
            </a:endParaRPr>
          </a:p>
        </p:txBody>
      </p:sp>
      <p:pic>
        <p:nvPicPr>
          <p:cNvPr id="4" name="Picture 4" descr="A picture containing indoor&#10;&#10;Description automatically generated">
            <a:extLst>
              <a:ext uri="{FF2B5EF4-FFF2-40B4-BE49-F238E27FC236}">
                <a16:creationId xmlns:a16="http://schemas.microsoft.com/office/drawing/2014/main" id="{8C650E66-AE7E-4C6C-859D-0A0F9847526A}"/>
              </a:ext>
            </a:extLst>
          </p:cNvPr>
          <p:cNvPicPr>
            <a:picLocks noChangeAspect="1"/>
          </p:cNvPicPr>
          <p:nvPr/>
        </p:nvPicPr>
        <p:blipFill>
          <a:blip r:embed="rId2"/>
          <a:stretch>
            <a:fillRect/>
          </a:stretch>
        </p:blipFill>
        <p:spPr>
          <a:xfrm>
            <a:off x="2010936" y="1581044"/>
            <a:ext cx="3384395" cy="4513669"/>
          </a:xfrm>
          <a:prstGeom prst="rect">
            <a:avLst/>
          </a:prstGeom>
        </p:spPr>
      </p:pic>
      <p:sp>
        <p:nvSpPr>
          <p:cNvPr id="5" name="TextBox 4">
            <a:extLst>
              <a:ext uri="{FF2B5EF4-FFF2-40B4-BE49-F238E27FC236}">
                <a16:creationId xmlns:a16="http://schemas.microsoft.com/office/drawing/2014/main" id="{4DD7F4E6-DDB9-4AE9-842C-0BDECA59C6E0}"/>
              </a:ext>
            </a:extLst>
          </p:cNvPr>
          <p:cNvSpPr txBox="1"/>
          <p:nvPr/>
        </p:nvSpPr>
        <p:spPr>
          <a:xfrm>
            <a:off x="6963936" y="905108"/>
            <a:ext cx="418356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Spear of Fuchai (</a:t>
            </a:r>
            <a:r>
              <a:rPr lang="en-GB" sz="2400">
                <a:ea typeface="+mn-lt"/>
                <a:cs typeface="+mn-lt"/>
              </a:rPr>
              <a:t>495–473 BCE)</a:t>
            </a:r>
            <a:endParaRPr lang="en-GB" sz="2400"/>
          </a:p>
        </p:txBody>
      </p:sp>
      <p:sp>
        <p:nvSpPr>
          <p:cNvPr id="6" name="TextBox 5">
            <a:extLst>
              <a:ext uri="{FF2B5EF4-FFF2-40B4-BE49-F238E27FC236}">
                <a16:creationId xmlns:a16="http://schemas.microsoft.com/office/drawing/2014/main" id="{9486427C-428C-41F2-8E88-486BC3DAA38B}"/>
              </a:ext>
            </a:extLst>
          </p:cNvPr>
          <p:cNvSpPr txBox="1"/>
          <p:nvPr/>
        </p:nvSpPr>
        <p:spPr>
          <a:xfrm>
            <a:off x="6926766" y="1694985"/>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Found in a tomb in Jiangling (Chu) in 1983 </a:t>
            </a:r>
          </a:p>
          <a:p>
            <a:endParaRPr lang="en-GB" dirty="0">
              <a:ea typeface="Source Sans Pro"/>
            </a:endParaRPr>
          </a:p>
          <a:p>
            <a:r>
              <a:rPr lang="en-GB">
                <a:ea typeface="Source Sans Pro"/>
              </a:rPr>
              <a:t>Similar inscription reads: </a:t>
            </a:r>
            <a:endParaRPr lang="en-GB" dirty="0">
              <a:ea typeface="Source Sans Pro"/>
            </a:endParaRPr>
          </a:p>
          <a:p>
            <a:endParaRPr lang="en-GB" dirty="0">
              <a:ea typeface="+mn-lt"/>
              <a:cs typeface="+mn-lt"/>
            </a:endParaRPr>
          </a:p>
          <a:p>
            <a:r>
              <a:rPr lang="en-US" altLang="ja-JP">
                <a:ea typeface="+mn-lt"/>
                <a:cs typeface="+mn-lt"/>
              </a:rPr>
              <a:t>Wu King</a:t>
            </a:r>
            <a:r>
              <a:rPr lang="ja-JP" altLang="en-US">
                <a:ea typeface="+mn-lt"/>
                <a:cs typeface="+mn-lt"/>
              </a:rPr>
              <a:t> Fuchai </a:t>
            </a:r>
            <a:r>
              <a:rPr lang="en-US" altLang="ja-JP">
                <a:ea typeface="+mn-lt"/>
                <a:cs typeface="+mn-lt"/>
              </a:rPr>
              <a:t>made</a:t>
            </a:r>
            <a:r>
              <a:rPr lang="ja-JP" altLang="en-US" dirty="0">
                <a:ea typeface="+mn-lt"/>
                <a:cs typeface="+mn-lt"/>
              </a:rPr>
              <a:t> </a:t>
            </a:r>
            <a:r>
              <a:rPr lang="en-US" altLang="ja-JP">
                <a:ea typeface="+mn-lt"/>
                <a:cs typeface="+mn-lt"/>
              </a:rPr>
              <a:t>and</a:t>
            </a:r>
            <a:r>
              <a:rPr lang="ja-JP" altLang="en-US" dirty="0">
                <a:ea typeface="+mn-lt"/>
                <a:cs typeface="+mn-lt"/>
              </a:rPr>
              <a:t> </a:t>
            </a:r>
            <a:r>
              <a:rPr lang="en-US" altLang="ja-JP">
                <a:ea typeface="+mn-lt"/>
                <a:cs typeface="+mn-lt"/>
              </a:rPr>
              <a:t>used</a:t>
            </a:r>
            <a:r>
              <a:rPr lang="ja-JP" altLang="en-US" dirty="0">
                <a:ea typeface="+mn-lt"/>
                <a:cs typeface="+mn-lt"/>
              </a:rPr>
              <a:t> </a:t>
            </a:r>
            <a:r>
              <a:rPr lang="en-US" altLang="ja-JP">
                <a:ea typeface="+mn-lt"/>
                <a:cs typeface="+mn-lt"/>
              </a:rPr>
              <a:t>this</a:t>
            </a:r>
            <a:r>
              <a:rPr lang="ja-JP" altLang="en-US" dirty="0">
                <a:ea typeface="+mn-lt"/>
                <a:cs typeface="+mn-lt"/>
              </a:rPr>
              <a:t> </a:t>
            </a:r>
            <a:r>
              <a:rPr lang="en-US" altLang="ja-JP">
                <a:ea typeface="+mn-lt"/>
                <a:cs typeface="+mn-lt"/>
              </a:rPr>
              <a:t>spear himself</a:t>
            </a:r>
            <a:endParaRPr lang="en-GB"/>
          </a:p>
        </p:txBody>
      </p:sp>
    </p:spTree>
    <p:extLst>
      <p:ext uri="{BB962C8B-B14F-4D97-AF65-F5344CB8AC3E}">
        <p14:creationId xmlns:p14="http://schemas.microsoft.com/office/powerpoint/2010/main" val="22719185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C4B1F-672B-4543-9E1D-33B4AA755E38}"/>
              </a:ext>
            </a:extLst>
          </p:cNvPr>
          <p:cNvSpPr>
            <a:spLocks noGrp="1"/>
          </p:cNvSpPr>
          <p:nvPr>
            <p:ph type="title"/>
          </p:nvPr>
        </p:nvSpPr>
        <p:spPr/>
        <p:txBody>
          <a:bodyPr/>
          <a:lstStyle/>
          <a:p>
            <a:r>
              <a:rPr lang="en-GB">
                <a:ea typeface="Source Sans Pro"/>
              </a:rPr>
              <a:t>Wugou </a:t>
            </a:r>
            <a:r>
              <a:rPr lang="ja-JP" altLang="en-GB">
                <a:ea typeface="Source Sans Pro"/>
              </a:rPr>
              <a:t>吴钩</a:t>
            </a:r>
            <a:endParaRPr lang="en-GB"/>
          </a:p>
        </p:txBody>
      </p:sp>
      <p:pic>
        <p:nvPicPr>
          <p:cNvPr id="4" name="Picture 4">
            <a:extLst>
              <a:ext uri="{FF2B5EF4-FFF2-40B4-BE49-F238E27FC236}">
                <a16:creationId xmlns:a16="http://schemas.microsoft.com/office/drawing/2014/main" id="{A53EC5C2-1C54-4EFB-9C4C-CC6EDB4B3C4F}"/>
              </a:ext>
            </a:extLst>
          </p:cNvPr>
          <p:cNvPicPr>
            <a:picLocks noChangeAspect="1"/>
          </p:cNvPicPr>
          <p:nvPr/>
        </p:nvPicPr>
        <p:blipFill>
          <a:blip r:embed="rId2"/>
          <a:stretch>
            <a:fillRect/>
          </a:stretch>
        </p:blipFill>
        <p:spPr>
          <a:xfrm>
            <a:off x="1667108" y="2292208"/>
            <a:ext cx="3746809" cy="2412972"/>
          </a:xfrm>
          <a:prstGeom prst="rect">
            <a:avLst/>
          </a:prstGeom>
        </p:spPr>
      </p:pic>
      <p:pic>
        <p:nvPicPr>
          <p:cNvPr id="5" name="Picture 5" descr="A picture containing text, agave&#10;&#10;Description automatically generated">
            <a:extLst>
              <a:ext uri="{FF2B5EF4-FFF2-40B4-BE49-F238E27FC236}">
                <a16:creationId xmlns:a16="http://schemas.microsoft.com/office/drawing/2014/main" id="{56D1B371-9E59-4AB9-A72E-989AA11BB82F}"/>
              </a:ext>
            </a:extLst>
          </p:cNvPr>
          <p:cNvPicPr>
            <a:picLocks noChangeAspect="1"/>
          </p:cNvPicPr>
          <p:nvPr/>
        </p:nvPicPr>
        <p:blipFill>
          <a:blip r:embed="rId3"/>
          <a:stretch>
            <a:fillRect/>
          </a:stretch>
        </p:blipFill>
        <p:spPr>
          <a:xfrm>
            <a:off x="6647985" y="1483833"/>
            <a:ext cx="2910468" cy="4206284"/>
          </a:xfrm>
          <a:prstGeom prst="rect">
            <a:avLst/>
          </a:prstGeom>
        </p:spPr>
      </p:pic>
    </p:spTree>
    <p:extLst>
      <p:ext uri="{BB962C8B-B14F-4D97-AF65-F5344CB8AC3E}">
        <p14:creationId xmlns:p14="http://schemas.microsoft.com/office/powerpoint/2010/main" val="36572754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54BED-3240-49DC-B866-C6C9B9F82A1F}"/>
              </a:ext>
            </a:extLst>
          </p:cNvPr>
          <p:cNvSpPr>
            <a:spLocks noGrp="1"/>
          </p:cNvSpPr>
          <p:nvPr>
            <p:ph type="title"/>
          </p:nvPr>
        </p:nvSpPr>
        <p:spPr/>
        <p:txBody>
          <a:bodyPr/>
          <a:lstStyle/>
          <a:p>
            <a:r>
              <a:rPr lang="en-GB" dirty="0">
                <a:ea typeface="Source Sans Pro"/>
              </a:rPr>
              <a:t>Artistic rather than militaristic</a:t>
            </a:r>
            <a:endParaRPr lang="en-GB" dirty="0"/>
          </a:p>
        </p:txBody>
      </p:sp>
      <p:sp>
        <p:nvSpPr>
          <p:cNvPr id="3" name="Content Placeholder 2">
            <a:extLst>
              <a:ext uri="{FF2B5EF4-FFF2-40B4-BE49-F238E27FC236}">
                <a16:creationId xmlns:a16="http://schemas.microsoft.com/office/drawing/2014/main" id="{34EA53B6-554B-4155-8EFC-3A14D5D66A16}"/>
              </a:ext>
            </a:extLst>
          </p:cNvPr>
          <p:cNvSpPr>
            <a:spLocks noGrp="1"/>
          </p:cNvSpPr>
          <p:nvPr>
            <p:ph idx="1"/>
          </p:nvPr>
        </p:nvSpPr>
        <p:spPr/>
        <p:txBody>
          <a:bodyPr vert="horz" lIns="91440" tIns="45720" rIns="91440" bIns="45720" rtlCol="0" anchor="t">
            <a:normAutofit/>
          </a:bodyPr>
          <a:lstStyle/>
          <a:p>
            <a:r>
              <a:rPr lang="en-GB">
                <a:ea typeface="Source Sans Pro"/>
              </a:rPr>
              <a:t>It was not their success of the battlefield that made these weapons legendary, it was their beauty, the skill that went into crafting them and how desired they were by lords and kings that elevated them into Chinese mythology and shaped how early historians viewed the period from a historical perspective.</a:t>
            </a:r>
            <a:endParaRPr lang="en-GB" dirty="0"/>
          </a:p>
        </p:txBody>
      </p:sp>
    </p:spTree>
    <p:extLst>
      <p:ext uri="{BB962C8B-B14F-4D97-AF65-F5344CB8AC3E}">
        <p14:creationId xmlns:p14="http://schemas.microsoft.com/office/powerpoint/2010/main" val="3183625556"/>
      </p:ext>
    </p:extLst>
  </p:cSld>
  <p:clrMapOvr>
    <a:masterClrMapping/>
  </p:clrMapOvr>
</p:sld>
</file>

<file path=ppt/theme/theme1.xml><?xml version="1.0" encoding="utf-8"?>
<a:theme xmlns:a="http://schemas.openxmlformats.org/drawingml/2006/main" name="FunkyShapesVTI">
  <a:themeElements>
    <a:clrScheme name="Custom 15">
      <a:dk1>
        <a:sysClr val="windowText" lastClr="000000"/>
      </a:dk1>
      <a:lt1>
        <a:sysClr val="window" lastClr="FFFFFF"/>
      </a:lt1>
      <a:dk2>
        <a:srgbClr val="2D2D2D"/>
      </a:dk2>
      <a:lt2>
        <a:srgbClr val="F3FFF8"/>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Source Sans Pro">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VTI" id="{A7F40C41-3FB2-45B0-B0D6-DFB7FDD9B7AD}" vid="{C49381A0-09CD-46EE-B141-E2CDD87ABFE3}"/>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FunkyShapesVTI</vt:lpstr>
      <vt:lpstr>The weapons of Wu and Yue: How they shaped the Spring and Autumn Period</vt:lpstr>
      <vt:lpstr>Context – When?</vt:lpstr>
      <vt:lpstr>Context – Where?</vt:lpstr>
      <vt:lpstr>PowerPoint Presentation</vt:lpstr>
      <vt:lpstr>Context – Who? Yue 越</vt:lpstr>
      <vt:lpstr>Context – Who? Wu 吴</vt:lpstr>
      <vt:lpstr>Types of weapons</vt:lpstr>
      <vt:lpstr>Jian 剑</vt:lpstr>
      <vt:lpstr>PowerPoint Presentation</vt:lpstr>
      <vt:lpstr>Qiang 枪 </vt:lpstr>
      <vt:lpstr>Wugou 吴钩</vt:lpstr>
      <vt:lpstr>Artistic rather than militaristic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321</cp:revision>
  <dcterms:created xsi:type="dcterms:W3CDTF">2021-06-01T08:50:52Z</dcterms:created>
  <dcterms:modified xsi:type="dcterms:W3CDTF">2021-06-03T20:58:31Z</dcterms:modified>
</cp:coreProperties>
</file>