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6"/>
  </p:notesMasterIdLst>
  <p:sldIdLst>
    <p:sldId id="268" r:id="rId3"/>
    <p:sldId id="292" r:id="rId4"/>
    <p:sldId id="269" r:id="rId5"/>
    <p:sldId id="271" r:id="rId6"/>
    <p:sldId id="272" r:id="rId7"/>
    <p:sldId id="273" r:id="rId8"/>
    <p:sldId id="274" r:id="rId9"/>
    <p:sldId id="275" r:id="rId10"/>
    <p:sldId id="276" r:id="rId11"/>
    <p:sldId id="277" r:id="rId12"/>
    <p:sldId id="278" r:id="rId13"/>
    <p:sldId id="279" r:id="rId14"/>
    <p:sldId id="280" r:id="rId15"/>
    <p:sldId id="281" r:id="rId16"/>
    <p:sldId id="282" r:id="rId17"/>
    <p:sldId id="283" r:id="rId18"/>
    <p:sldId id="284" r:id="rId19"/>
    <p:sldId id="285" r:id="rId20"/>
    <p:sldId id="286" r:id="rId21"/>
    <p:sldId id="287" r:id="rId22"/>
    <p:sldId id="288" r:id="rId23"/>
    <p:sldId id="289" r:id="rId24"/>
    <p:sldId id="290" r:id="rId25"/>
    <p:sldId id="291" r:id="rId26"/>
    <p:sldId id="257" r:id="rId27"/>
    <p:sldId id="261" r:id="rId28"/>
    <p:sldId id="258" r:id="rId29"/>
    <p:sldId id="260" r:id="rId30"/>
    <p:sldId id="263" r:id="rId31"/>
    <p:sldId id="264" r:id="rId32"/>
    <p:sldId id="265" r:id="rId33"/>
    <p:sldId id="266" r:id="rId34"/>
    <p:sldId id="26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9" autoAdjust="0"/>
    <p:restoredTop sz="77504" autoAdjust="0"/>
  </p:normalViewPr>
  <p:slideViewPr>
    <p:cSldViewPr snapToGrid="0">
      <p:cViewPr varScale="1">
        <p:scale>
          <a:sx n="71" d="100"/>
          <a:sy n="71" d="100"/>
        </p:scale>
        <p:origin x="8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2202EF-F9DC-4EE3-B847-56647FE20291}" type="datetimeFigureOut">
              <a:rPr lang="en-US" smtClean="0"/>
              <a:t>17-Nov-17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824986-EF9E-4FEC-996F-BCF2524A10CE}" type="slidenum">
              <a:rPr lang="en-US" smtClean="0"/>
              <a:t>‹#›</a:t>
            </a:fld>
            <a:endParaRPr lang="en-US"/>
          </a:p>
        </p:txBody>
      </p:sp>
    </p:spTree>
    <p:extLst>
      <p:ext uri="{BB962C8B-B14F-4D97-AF65-F5344CB8AC3E}">
        <p14:creationId xmlns:p14="http://schemas.microsoft.com/office/powerpoint/2010/main" val="2789165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68300" y="673100"/>
            <a:ext cx="5991225" cy="3370263"/>
          </a:xfrm>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sz="1400" dirty="0"/>
              <a:t>This week’s lectures focus on what could scarcely be a more current or contentious topic – the history of immigration to Britain, and its impact on British politics, society and culture.</a:t>
            </a:r>
          </a:p>
          <a:p>
            <a:pPr marL="168347" indent="-168347">
              <a:buFont typeface="Arial" panose="020B0604020202020204" pitchFamily="34" charset="0"/>
              <a:buChar char="•"/>
            </a:pPr>
            <a:r>
              <a:rPr lang="en-GB" sz="1400" dirty="0"/>
              <a:t>In one sense, this might seem a slightly odd choice of focus for this module’s first titular focus ‘Civil Disobedience,’ and I want to stress from the outset that I am not trying to assert that there is anything deviant about immigration or immigrants themselves; indeed, from the outset there’s not much point pretending otherwise that I am pretty much the archetypical educated, metropolitan liberal who has become much decried for the supposedly patronising, elitist attitude towards immigration in contemporary political discourse.</a:t>
            </a:r>
            <a:endParaRPr lang="en-US" sz="1400" dirty="0"/>
          </a:p>
          <a:p>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159202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Another</a:t>
            </a:r>
            <a:r>
              <a:rPr lang="en-GB" baseline="0" dirty="0" smtClean="0"/>
              <a:t> recent story tangentially relevant ….</a:t>
            </a:r>
            <a:endParaRPr lang="en-GB" dirty="0"/>
          </a:p>
        </p:txBody>
      </p:sp>
      <p:sp>
        <p:nvSpPr>
          <p:cNvPr id="4" name="Slide Number Placeholder 3"/>
          <p:cNvSpPr>
            <a:spLocks noGrp="1"/>
          </p:cNvSpPr>
          <p:nvPr>
            <p:ph type="sldNum" sz="quarter" idx="10"/>
          </p:nvPr>
        </p:nvSpPr>
        <p:spPr/>
        <p:txBody>
          <a:bodyPr/>
          <a:lstStyle/>
          <a:p>
            <a:fld id="{0F6EAD44-348C-4F80-A1D0-FEC8B2752EA6}"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4212352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As</a:t>
            </a:r>
            <a:r>
              <a:rPr lang="en-GB" baseline="0" dirty="0" smtClean="0"/>
              <a:t> important and thought-provoking as these issues are, for the remainder of this lecture and the start of Friday’s class, I want to return to the rather more grounded topic of the history of immigration in the UK.</a:t>
            </a:r>
          </a:p>
          <a:p>
            <a:pPr marL="171450" indent="-171450">
              <a:buFont typeface="Arial" panose="020B0604020202020204" pitchFamily="34" charset="0"/>
              <a:buChar char="•"/>
            </a:pPr>
            <a:r>
              <a:rPr lang="en-GB" baseline="0" dirty="0" smtClean="0"/>
              <a:t>For, as I intimated, I think that the contemporary rhetoric surrounding immigration and the increasing institutional levels of policing it sometimes belies the extent to which immigration is a nigh-constant factor in British history.</a:t>
            </a:r>
            <a:endParaRPr lang="en-US" dirty="0" smtClean="0"/>
          </a:p>
          <a:p>
            <a:pPr marL="168347" indent="-168347">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0F6EAD44-348C-4F80-A1D0-FEC8B2752EA6}"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2053804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Britain, we are less accustomed to thinking of ours being a nation of immigrants than, say, in the United States: there is no British equivalent to the Statue of Liberty offering refuge to the world’s “tired, poor, huddled masses.”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But this ought not obscure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the reality that modern Britain - indeed, British history in general, is simply unimaginable without the movement of people in, out and around the British Isles over the course of centuries - millennia even.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 A walk around the high street of even a small town the size</a:t>
            </a:r>
            <a:r>
              <a:rPr lang="en-GB" sz="1200" kern="1200" baseline="0" dirty="0" smtClean="0">
                <a:solidFill>
                  <a:schemeClr val="tx1"/>
                </a:solidFill>
                <a:effectLst/>
                <a:latin typeface="+mn-lt"/>
                <a:ea typeface="+mn-ea"/>
                <a:cs typeface="+mn-cs"/>
              </a:rPr>
              <a:t> of </a:t>
            </a:r>
            <a:r>
              <a:rPr lang="en-GB" sz="1200" kern="1200" dirty="0" err="1" smtClean="0">
                <a:solidFill>
                  <a:schemeClr val="tx1"/>
                </a:solidFill>
                <a:effectLst/>
                <a:latin typeface="+mn-lt"/>
                <a:ea typeface="+mn-ea"/>
                <a:cs typeface="+mn-cs"/>
              </a:rPr>
              <a:t>Lampeter</a:t>
            </a:r>
            <a:r>
              <a:rPr lang="en-GB" sz="1200" kern="1200" baseline="0" dirty="0" smtClean="0">
                <a:solidFill>
                  <a:schemeClr val="tx1"/>
                </a:solidFill>
                <a:effectLst/>
                <a:latin typeface="+mn-lt"/>
                <a:ea typeface="+mn-ea"/>
                <a:cs typeface="+mn-cs"/>
              </a:rPr>
              <a:t> – or maybe Aberystwyth –  </a:t>
            </a:r>
            <a:r>
              <a:rPr lang="en-GB" sz="1200" kern="1200" dirty="0" smtClean="0">
                <a:solidFill>
                  <a:schemeClr val="tx1"/>
                </a:solidFill>
                <a:effectLst/>
                <a:latin typeface="+mn-lt"/>
                <a:ea typeface="+mn-ea"/>
                <a:cs typeface="+mn-cs"/>
              </a:rPr>
              <a:t>passes kebab shops, delicatessens and restaurants ran by members of diasporas from Poland, India, Italy, China, Turkey and many other nations besides, whilst any number of the nation’s most iconic brands were initially established by immigrants  – Tesco and Marks and Spencer amongst others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Furthermore, firms at heart of the UK financial system ­- Reuters, Rothschild to name two - are legacies of onetime immigrants, whilst the English pound sterling bears the visage of Queen Elizabeth II - descendent of the German Saxe-Coburg and Gotha dynasty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4</a:t>
            </a:fld>
            <a:endParaRPr lang="en-US"/>
          </a:p>
        </p:txBody>
      </p:sp>
    </p:spTree>
    <p:extLst>
      <p:ext uri="{BB962C8B-B14F-4D97-AF65-F5344CB8AC3E}">
        <p14:creationId xmlns:p14="http://schemas.microsoft.com/office/powerpoint/2010/main" val="170661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Retreating deeper in time, Britain has been populated by migrants from mainland Europe and elsewhere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over thousands of years.</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These </a:t>
            </a:r>
            <a:r>
              <a:rPr lang="en-GB" sz="1200" i="1" kern="1200" baseline="0" dirty="0" smtClean="0">
                <a:solidFill>
                  <a:schemeClr val="tx1"/>
                </a:solidFill>
                <a:effectLst/>
                <a:latin typeface="+mn-lt"/>
                <a:ea typeface="+mn-ea"/>
                <a:cs typeface="+mn-cs"/>
              </a:rPr>
              <a:t>points might seem banal or self-evident, and I won’t go into much detail about them, but they merit mention in passing at least</a:t>
            </a:r>
            <a:endParaRPr lang="en-US" sz="1200" i="1"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physical landscape, language and culture of the British Isles are all the product of successions of so-called Beaker people, Celts, Romans, Angles, Saxons, Romans, Hanoverians, Vikings, Normans settling on these shores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For many centuries, Britain also played host to religious exiles from the continent - though not without hostilities</a:t>
            </a:r>
            <a:endParaRPr lang="en-US" sz="1200" kern="1200" dirty="0" smtClean="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For example, the arrival of Huguenot Protestants from France at the turn of the 17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caused some consternation amongst those who purported to be native Britons.</a:t>
            </a:r>
            <a:endParaRPr lang="en-US" dirty="0"/>
          </a:p>
        </p:txBody>
      </p:sp>
      <p:sp>
        <p:nvSpPr>
          <p:cNvPr id="4" name="Slide Number Placeholder 3"/>
          <p:cNvSpPr>
            <a:spLocks noGrp="1"/>
          </p:cNvSpPr>
          <p:nvPr>
            <p:ph type="sldNum" sz="quarter" idx="10"/>
          </p:nvPr>
        </p:nvSpPr>
        <p:spPr/>
        <p:txBody>
          <a:bodyPr/>
          <a:lstStyle/>
          <a:p>
            <a:fld id="{0F6EAD44-348C-4F80-A1D0-FEC8B2752EA6}" type="slidenum">
              <a:rPr lang="en-US" smtClean="0"/>
              <a:t>5</a:t>
            </a:fld>
            <a:endParaRPr lang="en-US"/>
          </a:p>
        </p:txBody>
      </p:sp>
    </p:spTree>
    <p:extLst>
      <p:ext uri="{BB962C8B-B14F-4D97-AF65-F5344CB8AC3E}">
        <p14:creationId xmlns:p14="http://schemas.microsoft.com/office/powerpoint/2010/main" val="423665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Responding to ant-Huguenot feeling, in 1701 the novelist Daniel Defoe - best known for the </a:t>
            </a:r>
            <a:r>
              <a:rPr lang="en-GB" sz="1200" i="1" kern="1200" dirty="0" smtClean="0">
                <a:solidFill>
                  <a:schemeClr val="tx1"/>
                </a:solidFill>
                <a:effectLst/>
                <a:latin typeface="+mn-lt"/>
                <a:ea typeface="+mn-ea"/>
                <a:cs typeface="+mn-cs"/>
              </a:rPr>
              <a:t>Robinson Crusoe </a:t>
            </a:r>
            <a:r>
              <a:rPr lang="en-GB" sz="1200" kern="1200" dirty="0" smtClean="0">
                <a:solidFill>
                  <a:schemeClr val="tx1"/>
                </a:solidFill>
                <a:effectLst/>
                <a:latin typeface="+mn-lt"/>
                <a:ea typeface="+mn-ea"/>
                <a:cs typeface="+mn-cs"/>
              </a:rPr>
              <a:t>stories - wrote a satire entitled ‘The True-Born Englishman,’ which commented</a:t>
            </a:r>
            <a:r>
              <a:rPr lang="en-GB" sz="1200" kern="1200" baseline="0" dirty="0" smtClean="0">
                <a:solidFill>
                  <a:schemeClr val="tx1"/>
                </a:solidFill>
                <a:effectLst/>
                <a:latin typeface="+mn-lt"/>
                <a:ea typeface="+mn-ea"/>
                <a:cs typeface="+mn-cs"/>
              </a:rPr>
              <a:t> on the history of migration in-and-out of the British isles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As Defoe points out, the Englishman – and</a:t>
            </a:r>
            <a:r>
              <a:rPr lang="en-GB" sz="1200" kern="1200" baseline="0" dirty="0" smtClean="0">
                <a:solidFill>
                  <a:schemeClr val="tx1"/>
                </a:solidFill>
                <a:effectLst/>
                <a:latin typeface="+mn-lt"/>
                <a:ea typeface="+mn-ea"/>
                <a:cs typeface="+mn-cs"/>
              </a:rPr>
              <a:t> the point could apply equally to Welsh, Scots or Irish identities –  </a:t>
            </a:r>
            <a:r>
              <a:rPr lang="en-GB" sz="1200" kern="1200" dirty="0" smtClean="0">
                <a:solidFill>
                  <a:schemeClr val="tx1"/>
                </a:solidFill>
                <a:effectLst/>
                <a:latin typeface="+mn-lt"/>
                <a:ea typeface="+mn-ea"/>
                <a:cs typeface="+mn-cs"/>
              </a:rPr>
              <a:t>is a “</a:t>
            </a:r>
            <a:r>
              <a:rPr lang="en-GB" sz="1200" kern="1200" dirty="0" err="1" smtClean="0">
                <a:solidFill>
                  <a:schemeClr val="tx1"/>
                </a:solidFill>
                <a:effectLst/>
                <a:latin typeface="+mn-lt"/>
                <a:ea typeface="+mn-ea"/>
                <a:cs typeface="+mn-cs"/>
              </a:rPr>
              <a:t>het’rogeneous</a:t>
            </a:r>
            <a:r>
              <a:rPr lang="en-GB" sz="1200" kern="1200" dirty="0" smtClean="0">
                <a:solidFill>
                  <a:schemeClr val="tx1"/>
                </a:solidFill>
                <a:effectLst/>
                <a:latin typeface="+mn-lt"/>
                <a:ea typeface="+mn-ea"/>
                <a:cs typeface="+mn-cs"/>
              </a:rPr>
              <a:t> thing,” a “mongrel half-bred race with neither name nor nation, speech nor fame” which was not derived in some way from a Roman, Saxon, Dane or personages</a:t>
            </a:r>
            <a:r>
              <a:rPr lang="en-GB" sz="1200" kern="1200" baseline="0" dirty="0" smtClean="0">
                <a:solidFill>
                  <a:schemeClr val="tx1"/>
                </a:solidFill>
                <a:effectLst/>
                <a:latin typeface="+mn-lt"/>
                <a:ea typeface="+mn-ea"/>
                <a:cs typeface="+mn-cs"/>
              </a:rPr>
              <a:t> of </a:t>
            </a:r>
            <a:r>
              <a:rPr lang="en-GB" sz="1200" kern="1200" dirty="0" smtClean="0">
                <a:solidFill>
                  <a:schemeClr val="tx1"/>
                </a:solidFill>
                <a:effectLst/>
                <a:latin typeface="+mn-lt"/>
                <a:ea typeface="+mn-ea"/>
                <a:cs typeface="+mn-cs"/>
              </a:rPr>
              <a:t>some other country besides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true-born Englishman’s a contradiction,” wrote Defoe, “In speech an irony, in fact a fiction,” words politicians of all stripes would do well to heed today.</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6EAD44-348C-4F80-A1D0-FEC8B2752EA6}" type="slidenum">
              <a:rPr lang="en-US" smtClean="0"/>
              <a:t>6</a:t>
            </a:fld>
            <a:endParaRPr lang="en-US"/>
          </a:p>
        </p:txBody>
      </p:sp>
    </p:spTree>
    <p:extLst>
      <p:ext uri="{BB962C8B-B14F-4D97-AF65-F5344CB8AC3E}">
        <p14:creationId xmlns:p14="http://schemas.microsoft.com/office/powerpoint/2010/main" val="1734111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Around the time that Defoe published the poem, Britain was, however, entering a phase of its history which would reshape its relationship with people from outside of Europe</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After the discovery of the ‘new world’ in 1492, Britain had an established presence in North America and was consolidating economic hegemony in the Caribbean and the Indian subcontinent</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Over the course of the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Britain accrued a vast array of colonies expanding across the Americas, Africa, Asia and Australasia, with the influence of its informal empire extending far beyond that too</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Indeed,</a:t>
            </a:r>
            <a:r>
              <a:rPr lang="en-GB" sz="1200" kern="1200" baseline="0" dirty="0" smtClean="0">
                <a:solidFill>
                  <a:schemeClr val="tx1"/>
                </a:solidFill>
                <a:effectLst/>
                <a:latin typeface="+mn-lt"/>
                <a:ea typeface="+mn-ea"/>
                <a:cs typeface="+mn-cs"/>
              </a:rPr>
              <a:t> Defoe’s </a:t>
            </a:r>
            <a:r>
              <a:rPr lang="en-GB" sz="1200" i="1" kern="1200" baseline="0" dirty="0" smtClean="0">
                <a:solidFill>
                  <a:schemeClr val="tx1"/>
                </a:solidFill>
                <a:effectLst/>
                <a:latin typeface="+mn-lt"/>
                <a:ea typeface="+mn-ea"/>
                <a:cs typeface="+mn-cs"/>
              </a:rPr>
              <a:t>Robinson Crusoe </a:t>
            </a:r>
            <a:r>
              <a:rPr lang="en-GB" sz="1200" i="0" kern="1200" baseline="0" dirty="0" smtClean="0">
                <a:solidFill>
                  <a:schemeClr val="tx1"/>
                </a:solidFill>
                <a:effectLst/>
                <a:latin typeface="+mn-lt"/>
                <a:ea typeface="+mn-ea"/>
                <a:cs typeface="+mn-cs"/>
              </a:rPr>
              <a:t>can essentially be read as an allegory for British imperialism and the settling of locations hitherto unassessed by Europeans</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processes of economic colonisation were</a:t>
            </a:r>
            <a:r>
              <a:rPr lang="en-GB" sz="1200" kern="1200" baseline="0" dirty="0" smtClean="0">
                <a:solidFill>
                  <a:schemeClr val="tx1"/>
                </a:solidFill>
                <a:effectLst/>
                <a:latin typeface="+mn-lt"/>
                <a:ea typeface="+mn-ea"/>
                <a:cs typeface="+mn-cs"/>
              </a:rPr>
              <a:t> underpinned </a:t>
            </a:r>
            <a:r>
              <a:rPr lang="en-GB" sz="1200" kern="1200" dirty="0" smtClean="0">
                <a:solidFill>
                  <a:schemeClr val="tx1"/>
                </a:solidFill>
                <a:effectLst/>
                <a:latin typeface="+mn-lt"/>
                <a:ea typeface="+mn-ea"/>
                <a:cs typeface="+mn-cs"/>
              </a:rPr>
              <a:t>by the mass movement of people on a transcontinental scale</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Britons moved to colonies as rulers and administrators, with vast numbers also populating ‘settler’ colonies in Canada, Australia, New Zealand, South Africa, Rhodesia and what would become the United States after independence</a:t>
            </a:r>
            <a:r>
              <a:rPr lang="en-US" sz="1200" kern="1200" dirty="0" smtClean="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0F6EAD44-348C-4F80-A1D0-FEC8B2752EA6}" type="slidenum">
              <a:rPr lang="en-US" smtClean="0"/>
              <a:t>7</a:t>
            </a:fld>
            <a:endParaRPr lang="en-US"/>
          </a:p>
        </p:txBody>
      </p:sp>
    </p:spTree>
    <p:extLst>
      <p:ext uri="{BB962C8B-B14F-4D97-AF65-F5344CB8AC3E}">
        <p14:creationId xmlns:p14="http://schemas.microsoft.com/office/powerpoint/2010/main" val="485889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Accompanying this migration from the British Isles, the empire’s prosperity was facilitated by the enslavement and displacement of millions of people from Africa</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profits created by sugar, cotton and tobacco plantations in the Caribbean and North America were, of course,  yielded on the back of labour of slaves forcibly transported from Africa as part of the triangular trade which moved people, raw produce and manufactured products back and forth across the Atlantic</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While the vast majority of slaves remained in the colonies, a number arrived in Britain as domestic slaves: as the paintings onscreen illustrate, having an African in service was seen as a must-have fashion accessory amongst aristocratic families in the 17</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6EAD44-348C-4F80-A1D0-FEC8B2752EA6}" type="slidenum">
              <a:rPr lang="en-US" smtClean="0"/>
              <a:t>8</a:t>
            </a:fld>
            <a:endParaRPr lang="en-US"/>
          </a:p>
        </p:txBody>
      </p:sp>
    </p:spTree>
    <p:extLst>
      <p:ext uri="{BB962C8B-B14F-4D97-AF65-F5344CB8AC3E}">
        <p14:creationId xmlns:p14="http://schemas.microsoft.com/office/powerpoint/2010/main" val="1712964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There were Other</a:t>
            </a:r>
            <a:r>
              <a:rPr lang="en-GB" sz="1200" kern="1200" baseline="0" dirty="0" smtClean="0">
                <a:solidFill>
                  <a:schemeClr val="tx1"/>
                </a:solidFill>
                <a:effectLst/>
                <a:latin typeface="+mn-lt"/>
                <a:ea typeface="+mn-ea"/>
                <a:cs typeface="+mn-cs"/>
              </a:rPr>
              <a:t> forcible migrations also involved Britain’s indigenous population as well as people from South Asia</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Nor</a:t>
            </a:r>
            <a:r>
              <a:rPr lang="en-GB" sz="1200" kern="1200" baseline="0" dirty="0" smtClean="0">
                <a:solidFill>
                  <a:schemeClr val="tx1"/>
                </a:solidFill>
                <a:effectLst/>
                <a:latin typeface="+mn-lt"/>
                <a:ea typeface="+mn-ea"/>
                <a:cs typeface="+mn-cs"/>
              </a:rPr>
              <a:t> did </a:t>
            </a:r>
            <a:r>
              <a:rPr lang="en-GB" sz="1200" kern="1200" dirty="0" smtClean="0">
                <a:solidFill>
                  <a:schemeClr val="tx1"/>
                </a:solidFill>
                <a:effectLst/>
                <a:latin typeface="+mn-lt"/>
                <a:ea typeface="+mn-ea"/>
                <a:cs typeface="+mn-cs"/>
              </a:rPr>
              <a:t>all of the members of the African diaspora who came to Briton do so as slaves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the early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some former slaves who had fought as loyalists during the American War of Independence relocated to Britain, with emancipated slaves also playing a prominent role in the campaigns to abolish slavery: </a:t>
            </a:r>
            <a:r>
              <a:rPr lang="en-GB" sz="1200" i="1" kern="1200" dirty="0" smtClean="0">
                <a:solidFill>
                  <a:schemeClr val="tx1"/>
                </a:solidFill>
                <a:effectLst/>
                <a:latin typeface="+mn-lt"/>
                <a:ea typeface="+mn-ea"/>
                <a:cs typeface="+mn-cs"/>
              </a:rPr>
              <a:t>describe picture</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6EAD44-348C-4F80-A1D0-FEC8B2752EA6}" type="slidenum">
              <a:rPr lang="en-US" smtClean="0"/>
              <a:t>9</a:t>
            </a:fld>
            <a:endParaRPr lang="en-US"/>
          </a:p>
        </p:txBody>
      </p:sp>
    </p:spTree>
    <p:extLst>
      <p:ext uri="{BB962C8B-B14F-4D97-AF65-F5344CB8AC3E}">
        <p14:creationId xmlns:p14="http://schemas.microsoft.com/office/powerpoint/2010/main" val="3758913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Empire</a:t>
            </a:r>
            <a:r>
              <a:rPr lang="en-GB" baseline="0" dirty="0" smtClean="0"/>
              <a:t> and migration also contributed to Britain’s Industrial Revolution in the 19</a:t>
            </a:r>
            <a:r>
              <a:rPr lang="en-GB" baseline="30000" dirty="0" smtClean="0"/>
              <a:t>th</a:t>
            </a:r>
            <a:r>
              <a:rPr lang="en-GB" baseline="0" dirty="0" smtClean="0"/>
              <a:t> century</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Raw materials from the colonies were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redistributed as manufactured produce made in the mills and factories of Lancashire and England’s Midlands</a:t>
            </a: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This increase in economic activity led to a commensurate increase in demand for labour, swelling the population of industrial towns and cities, as well as major ports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increase in population was the product of internal migration within mainland Britain – rural</a:t>
            </a:r>
            <a:r>
              <a:rPr lang="en-GB" sz="1200" kern="1200" baseline="0" dirty="0" smtClean="0">
                <a:solidFill>
                  <a:schemeClr val="tx1"/>
                </a:solidFill>
                <a:effectLst/>
                <a:latin typeface="+mn-lt"/>
                <a:ea typeface="+mn-ea"/>
                <a:cs typeface="+mn-cs"/>
              </a:rPr>
              <a:t> dwellers moving to the city from the English countryside, but also people from </a:t>
            </a:r>
            <a:r>
              <a:rPr lang="en-GB" sz="1200" kern="1200" dirty="0" smtClean="0">
                <a:solidFill>
                  <a:schemeClr val="tx1"/>
                </a:solidFill>
                <a:effectLst/>
                <a:latin typeface="+mn-lt"/>
                <a:ea typeface="+mn-ea"/>
                <a:cs typeface="+mn-cs"/>
              </a:rPr>
              <a:t>Scotland</a:t>
            </a:r>
            <a:r>
              <a:rPr lang="en-GB" sz="1200" kern="1200" baseline="0" dirty="0" smtClean="0">
                <a:solidFill>
                  <a:schemeClr val="tx1"/>
                </a:solidFill>
                <a:effectLst/>
                <a:latin typeface="+mn-lt"/>
                <a:ea typeface="+mn-ea"/>
                <a:cs typeface="+mn-cs"/>
              </a:rPr>
              <a:t> and Wales, plus </a:t>
            </a:r>
            <a:r>
              <a:rPr lang="en-GB" sz="1200" kern="1200" dirty="0" smtClean="0">
                <a:solidFill>
                  <a:schemeClr val="tx1"/>
                </a:solidFill>
                <a:effectLst/>
                <a:latin typeface="+mn-lt"/>
                <a:ea typeface="+mn-ea"/>
                <a:cs typeface="+mn-cs"/>
              </a:rPr>
              <a:t>surrounding islands such as the Isle of Mann and, most notably, Ireland.</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Some of the Irish who moved to mainland</a:t>
            </a:r>
            <a:r>
              <a:rPr lang="en-GB" sz="1200" kern="1200" baseline="0" dirty="0" smtClean="0">
                <a:solidFill>
                  <a:schemeClr val="tx1"/>
                </a:solidFill>
                <a:effectLst/>
                <a:latin typeface="+mn-lt"/>
                <a:ea typeface="+mn-ea"/>
                <a:cs typeface="+mn-cs"/>
              </a:rPr>
              <a:t> Britain </a:t>
            </a:r>
            <a:r>
              <a:rPr lang="en-GB" sz="1200" kern="1200" dirty="0" smtClean="0">
                <a:solidFill>
                  <a:schemeClr val="tx1"/>
                </a:solidFill>
                <a:effectLst/>
                <a:latin typeface="+mn-lt"/>
                <a:ea typeface="+mn-ea"/>
                <a:cs typeface="+mn-cs"/>
              </a:rPr>
              <a:t>did so voluntarily in search of job opportunities in</a:t>
            </a:r>
            <a:r>
              <a:rPr lang="en-GB" sz="1200" kern="1200" baseline="0" dirty="0" smtClean="0">
                <a:solidFill>
                  <a:schemeClr val="tx1"/>
                </a:solidFill>
                <a:effectLst/>
                <a:latin typeface="+mn-lt"/>
                <a:ea typeface="+mn-ea"/>
                <a:cs typeface="+mn-cs"/>
              </a:rPr>
              <a:t> factories or dock areas, but </a:t>
            </a:r>
            <a:r>
              <a:rPr lang="en-GB" sz="1200" kern="1200" dirty="0" smtClean="0">
                <a:solidFill>
                  <a:schemeClr val="tx1"/>
                </a:solidFill>
                <a:effectLst/>
                <a:latin typeface="+mn-lt"/>
                <a:ea typeface="+mn-ea"/>
                <a:cs typeface="+mn-cs"/>
              </a:rPr>
              <a:t>far greater numbers were refugees fleeing destitution and starvation caused by the famine in Ireland which began in 1845.</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history</a:t>
            </a:r>
            <a:r>
              <a:rPr lang="en-GB" sz="1200" kern="1200" baseline="0" dirty="0" smtClean="0">
                <a:solidFill>
                  <a:schemeClr val="tx1"/>
                </a:solidFill>
                <a:effectLst/>
                <a:latin typeface="+mn-lt"/>
                <a:ea typeface="+mn-ea"/>
                <a:cs typeface="+mn-cs"/>
              </a:rPr>
              <a:t> of my home city of Liverpool is an especially pointed example of this.</a:t>
            </a: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B</a:t>
            </a:r>
            <a:r>
              <a:rPr lang="en-GB" sz="1200" kern="1200" baseline="0" dirty="0" smtClean="0">
                <a:solidFill>
                  <a:schemeClr val="tx1"/>
                </a:solidFill>
                <a:effectLst/>
                <a:latin typeface="+mn-lt"/>
                <a:ea typeface="+mn-ea"/>
                <a:cs typeface="+mn-cs"/>
              </a:rPr>
              <a:t>y </a:t>
            </a:r>
            <a:r>
              <a:rPr lang="en-GB" sz="1200" kern="1200" dirty="0" smtClean="0">
                <a:solidFill>
                  <a:schemeClr val="tx1"/>
                </a:solidFill>
                <a:effectLst/>
                <a:latin typeface="+mn-lt"/>
                <a:ea typeface="+mn-ea"/>
                <a:cs typeface="+mn-cs"/>
              </a:rPr>
              <a:t>1851, 20% of the population of Liverpool was Irish-born, and today around half of the city’s residents have Irish ancestry of one sort or another.</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addition to those who settled permanently in the city, an estimated two million Irish people passed through Liverpool en-route either to other UK cities or to catch emigrant ships to North America</a:t>
            </a:r>
            <a:r>
              <a:rPr lang="en-US" sz="1200" kern="1200" dirty="0" smtClean="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0F6EAD44-348C-4F80-A1D0-FEC8B2752EA6}" type="slidenum">
              <a:rPr lang="en-US" smtClean="0"/>
              <a:t>10</a:t>
            </a:fld>
            <a:endParaRPr lang="en-US"/>
          </a:p>
        </p:txBody>
      </p:sp>
    </p:spTree>
    <p:extLst>
      <p:ext uri="{BB962C8B-B14F-4D97-AF65-F5344CB8AC3E}">
        <p14:creationId xmlns:p14="http://schemas.microsoft.com/office/powerpoint/2010/main" val="1508812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addition, </a:t>
            </a:r>
            <a:r>
              <a:rPr lang="en-GB" sz="1200" kern="1200" baseline="0" dirty="0" smtClean="0">
                <a:solidFill>
                  <a:schemeClr val="tx1"/>
                </a:solidFill>
                <a:effectLst/>
                <a:latin typeface="+mn-lt"/>
                <a:ea typeface="+mn-ea"/>
                <a:cs typeface="+mn-cs"/>
              </a:rPr>
              <a:t>port cities </a:t>
            </a:r>
            <a:r>
              <a:rPr lang="en-GB" sz="1200" kern="1200" dirty="0" smtClean="0">
                <a:solidFill>
                  <a:schemeClr val="tx1"/>
                </a:solidFill>
                <a:effectLst/>
                <a:latin typeface="+mn-lt"/>
                <a:ea typeface="+mn-ea"/>
                <a:cs typeface="+mn-cs"/>
              </a:rPr>
              <a:t>played host to non-European crews aboard British shipping fleets</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West African, Chinese and ‘Lascar’ - referring to sailors from the Indian subcontinent - were used as cheap labour by steamship companies, with small numbers establishing permanent communities in Liverpool,</a:t>
            </a:r>
            <a:r>
              <a:rPr lang="en-GB" sz="1200" kern="1200" baseline="0" dirty="0" smtClean="0">
                <a:solidFill>
                  <a:schemeClr val="tx1"/>
                </a:solidFill>
                <a:effectLst/>
                <a:latin typeface="+mn-lt"/>
                <a:ea typeface="+mn-ea"/>
                <a:cs typeface="+mn-cs"/>
              </a:rPr>
              <a:t> London, Bristol and Cardiff – although the transient population of itinerant seafarers always remained more numerous than those establishing fixed settlements in Britain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same time, Liverpool in particular was the centre-point of a process by which people moved around the world on a hitherto unprecedented scale.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Between, 1830 and 1930, around seven million people from Britain and mainland Europeans docked at Liverpool before emigrating to North America, South Africa, Australia and New Zealand; </a:t>
            </a:r>
            <a:r>
              <a:rPr lang="en-GB" sz="1200" i="1" kern="1200" dirty="0" smtClean="0">
                <a:solidFill>
                  <a:schemeClr val="tx1"/>
                </a:solidFill>
                <a:effectLst/>
                <a:latin typeface="+mn-lt"/>
                <a:ea typeface="+mn-ea"/>
                <a:cs typeface="+mn-cs"/>
              </a:rPr>
              <a:t>w</a:t>
            </a:r>
            <a:r>
              <a:rPr lang="en-GB" sz="1200" i="1" kern="1200" baseline="0" dirty="0" smtClean="0">
                <a:solidFill>
                  <a:schemeClr val="tx1"/>
                </a:solidFill>
                <a:effectLst/>
                <a:latin typeface="+mn-lt"/>
                <a:ea typeface="+mn-ea"/>
                <a:cs typeface="+mn-cs"/>
              </a:rPr>
              <a:t>orth remembering here that an immigrant is always an emigrant too.</a:t>
            </a:r>
            <a:endParaRPr lang="en-US" i="1" dirty="0" smtClean="0"/>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This all underscores</a:t>
            </a:r>
            <a:r>
              <a:rPr lang="en-GB" sz="1200" kern="1200" baseline="0" dirty="0" smtClean="0">
                <a:solidFill>
                  <a:schemeClr val="tx1"/>
                </a:solidFill>
                <a:effectLst/>
                <a:latin typeface="+mn-lt"/>
                <a:ea typeface="+mn-ea"/>
                <a:cs typeface="+mn-cs"/>
              </a:rPr>
              <a:t>  that dockland areas in Liverpool and elsewhere had a diverse, multinational, multicultural ethic makeup during the Victorian and Edwardian eras.</a:t>
            </a:r>
          </a:p>
        </p:txBody>
      </p:sp>
      <p:sp>
        <p:nvSpPr>
          <p:cNvPr id="4" name="Slide Number Placeholder 3"/>
          <p:cNvSpPr>
            <a:spLocks noGrp="1"/>
          </p:cNvSpPr>
          <p:nvPr>
            <p:ph type="sldNum" sz="quarter" idx="10"/>
          </p:nvPr>
        </p:nvSpPr>
        <p:spPr/>
        <p:txBody>
          <a:bodyPr/>
          <a:lstStyle/>
          <a:p>
            <a:fld id="{0F6EAD44-348C-4F80-A1D0-FEC8B2752EA6}" type="slidenum">
              <a:rPr lang="en-US" smtClean="0"/>
              <a:t>11</a:t>
            </a:fld>
            <a:endParaRPr lang="en-US"/>
          </a:p>
        </p:txBody>
      </p:sp>
    </p:spTree>
    <p:extLst>
      <p:ext uri="{BB962C8B-B14F-4D97-AF65-F5344CB8AC3E}">
        <p14:creationId xmlns:p14="http://schemas.microsoft.com/office/powerpoint/2010/main" val="1343048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Prominent amongst this traffic of migrants were Jewish refugees who fled persecution and massacres in Eastern Europe from the 1880s up to the outset of the First World War</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Again, millions of Eastern European Jews merely passed through Liverpool and other British ports before migrating to the United States - although significant numbers did settle in the UK, most famously in the East End of London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Eastern European Jews joined a long line of Jewish emigrants to Britain; in fact, so established was the Jewish presence in Britain that one of the most prominent Victorian statesmen, Benjamin Disraeli, who twice served as Prime Minister, was from a family of Italian Sephardic Jews</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At the same time, though, Jews from Poland, Ukraine and Russia entered a country with a long history of anti-Semitism</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There had been a Jewish community in 11</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-century Britain, though it was forcibly exiled in 1290, with hostilities against Jews continuing even after their official emancipation by Oliver Cromwell in 1651</a:t>
            </a:r>
            <a:r>
              <a:rPr lang="en-US" sz="1200" kern="1200" dirty="0" smtClean="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0F6EAD44-348C-4F80-A1D0-FEC8B2752EA6}" type="slidenum">
              <a:rPr lang="en-US" smtClean="0"/>
              <a:t>12</a:t>
            </a:fld>
            <a:endParaRPr lang="en-US"/>
          </a:p>
        </p:txBody>
      </p:sp>
    </p:spTree>
    <p:extLst>
      <p:ext uri="{BB962C8B-B14F-4D97-AF65-F5344CB8AC3E}">
        <p14:creationId xmlns:p14="http://schemas.microsoft.com/office/powerpoint/2010/main" val="560649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 Such long-established prejudices against Jews contributed</a:t>
            </a:r>
            <a:r>
              <a:rPr lang="en-GB" sz="1200" kern="1200" baseline="0" dirty="0" smtClean="0">
                <a:solidFill>
                  <a:schemeClr val="tx1"/>
                </a:solidFill>
                <a:effectLst/>
                <a:latin typeface="+mn-lt"/>
                <a:ea typeface="+mn-ea"/>
                <a:cs typeface="+mn-cs"/>
              </a:rPr>
              <a:t> to an increase in </a:t>
            </a:r>
            <a:r>
              <a:rPr lang="en-GB" sz="1200" kern="1200" dirty="0" smtClean="0">
                <a:solidFill>
                  <a:schemeClr val="tx1"/>
                </a:solidFill>
                <a:effectLst/>
                <a:latin typeface="+mn-lt"/>
                <a:ea typeface="+mn-ea"/>
                <a:cs typeface="+mn-cs"/>
              </a:rPr>
              <a:t>anti-immigrant sentiment in the early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 with Eastern and Southern</a:t>
            </a:r>
            <a:r>
              <a:rPr lang="en-GB" sz="1200" kern="1200" baseline="0" dirty="0" smtClean="0">
                <a:solidFill>
                  <a:schemeClr val="tx1"/>
                </a:solidFill>
                <a:effectLst/>
                <a:latin typeface="+mn-lt"/>
                <a:ea typeface="+mn-ea"/>
                <a:cs typeface="+mn-cs"/>
              </a:rPr>
              <a:t> European emigrants being regarded as objects of suspicion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the 1900s, there were public campaigns to curb migration to Britain, fuelled campaigns fuelled by scurrilous stories in newspapers and pulp fiction about immigrants, who in the language of the day were termed ‘aliens’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a:t>
            </a:r>
            <a:r>
              <a:rPr lang="en-GB" sz="1200" kern="1200" baseline="0" dirty="0" smtClean="0">
                <a:solidFill>
                  <a:schemeClr val="tx1"/>
                </a:solidFill>
                <a:effectLst/>
                <a:latin typeface="+mn-lt"/>
                <a:ea typeface="+mn-ea"/>
                <a:cs typeface="+mn-cs"/>
              </a:rPr>
              <a:t> small number of Chinese migrants were one such target, as in Thomas Burke’s </a:t>
            </a:r>
            <a:r>
              <a:rPr lang="en-GB" sz="1200" i="1" kern="1200" baseline="0" dirty="0" err="1" smtClean="0">
                <a:solidFill>
                  <a:schemeClr val="tx1"/>
                </a:solidFill>
                <a:effectLst/>
                <a:latin typeface="+mn-lt"/>
                <a:ea typeface="+mn-ea"/>
                <a:cs typeface="+mn-cs"/>
              </a:rPr>
              <a:t>Limehouse</a:t>
            </a:r>
            <a:r>
              <a:rPr lang="en-GB" sz="1200" i="1" kern="1200" baseline="0" dirty="0" smtClean="0">
                <a:solidFill>
                  <a:schemeClr val="tx1"/>
                </a:solidFill>
                <a:effectLst/>
                <a:latin typeface="+mn-lt"/>
                <a:ea typeface="+mn-ea"/>
                <a:cs typeface="+mn-cs"/>
              </a:rPr>
              <a:t> Nights </a:t>
            </a:r>
            <a:r>
              <a:rPr lang="en-GB" sz="1200" i="0" kern="1200" baseline="0" dirty="0" smtClean="0">
                <a:solidFill>
                  <a:schemeClr val="tx1"/>
                </a:solidFill>
                <a:effectLst/>
                <a:latin typeface="+mn-lt"/>
                <a:ea typeface="+mn-ea"/>
                <a:cs typeface="+mn-cs"/>
              </a:rPr>
              <a:t>stories</a:t>
            </a:r>
          </a:p>
          <a:p>
            <a:pPr marL="171450" indent="-171450">
              <a:buFont typeface="Arial" panose="020B0604020202020204" pitchFamily="34" charset="0"/>
              <a:buChar char="•"/>
            </a:pPr>
            <a:r>
              <a:rPr lang="en-GB" sz="1200" i="0" kern="1200" baseline="0" dirty="0" smtClean="0">
                <a:solidFill>
                  <a:schemeClr val="tx1"/>
                </a:solidFill>
                <a:effectLst/>
                <a:latin typeface="+mn-lt"/>
                <a:ea typeface="+mn-ea"/>
                <a:cs typeface="+mn-cs"/>
              </a:rPr>
              <a:t>Overlaps with quasi-scientific concerns about the ‘purity’ of Britain’s racial stock</a:t>
            </a:r>
          </a:p>
          <a:p>
            <a:pPr marL="171450" indent="-171450">
              <a:buFont typeface="Arial" panose="020B0604020202020204" pitchFamily="34" charset="0"/>
              <a:buChar char="•"/>
            </a:pPr>
            <a:r>
              <a:rPr lang="en-GB" sz="1200" i="0" kern="1200" baseline="0" dirty="0" smtClean="0">
                <a:solidFill>
                  <a:schemeClr val="tx1"/>
                </a:solidFill>
                <a:effectLst/>
                <a:latin typeface="+mn-lt"/>
                <a:ea typeface="+mn-ea"/>
                <a:cs typeface="+mn-cs"/>
              </a:rPr>
              <a:t>Worries about the purported deterioration of physical condition of Britain’s inner-city, labouring population – flagged up by poor performance in Boer War. Became conflated with societal anxieties about interracial sexual relations, referred to as ‘miscegenation’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All</a:t>
            </a:r>
            <a:r>
              <a:rPr lang="en-GB" sz="1200" kern="1200" baseline="0" dirty="0" smtClean="0">
                <a:solidFill>
                  <a:schemeClr val="tx1"/>
                </a:solidFill>
                <a:effectLst/>
                <a:latin typeface="+mn-lt"/>
                <a:ea typeface="+mn-ea"/>
                <a:cs typeface="+mn-cs"/>
              </a:rPr>
              <a:t> of these trends created the political conditions that led </a:t>
            </a:r>
            <a:r>
              <a:rPr lang="en-GB" sz="1200" kern="1200" dirty="0" smtClean="0">
                <a:solidFill>
                  <a:schemeClr val="tx1"/>
                </a:solidFill>
                <a:effectLst/>
                <a:latin typeface="+mn-lt"/>
                <a:ea typeface="+mn-ea"/>
                <a:cs typeface="+mn-cs"/>
              </a:rPr>
              <a:t>to the passage of the 1905 Aliens Act, which for the first time legislated to place restrictions on immigration to the UK, and gave the Home Secretary</a:t>
            </a:r>
            <a:r>
              <a:rPr lang="en-GB" sz="1200" kern="1200" baseline="0" dirty="0" smtClean="0">
                <a:solidFill>
                  <a:schemeClr val="tx1"/>
                </a:solidFill>
                <a:effectLst/>
                <a:latin typeface="+mn-lt"/>
                <a:ea typeface="+mn-ea"/>
                <a:cs typeface="+mn-cs"/>
              </a:rPr>
              <a:t> oversight of immigration policy.</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The outbreak of the First World War ratcheted up anti-Alien rhetoric, and in 1914 Acts of Parliament were passed which restricted the rights of German migrants in Britain, with tens of thousands interned in camps and many forcibly deported from the UK</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Similar discriminatory legislation was directed against so-called ‘coloured seamen,’ with African and Chinese sailors forced to register with local police forces so as to monitor their movements within the UK</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Symptomatic of the growing regulation of immigration, in 1915 the first modern passports were introduced in Britain, with the Aliens Act tightened at the end of the war.</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6EAD44-348C-4F80-A1D0-FEC8B2752EA6}" type="slidenum">
              <a:rPr lang="en-US" smtClean="0"/>
              <a:t>13</a:t>
            </a:fld>
            <a:endParaRPr lang="en-US"/>
          </a:p>
        </p:txBody>
      </p:sp>
    </p:spTree>
    <p:extLst>
      <p:ext uri="{BB962C8B-B14F-4D97-AF65-F5344CB8AC3E}">
        <p14:creationId xmlns:p14="http://schemas.microsoft.com/office/powerpoint/2010/main" val="2802054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cruel irony of this climate of xenophobia was that the First World War had in fact demonstrated Britain’s dependence on the empire and foreign labour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Besides the contribution of Dominion armies from Canada, Australia and New Zealand, millions of Africans and Indians were deployed as troops in the British military during the war, with a similar number manning merchant ships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Moreover, the British authorities actively courted the participation of its subjects inside both Britain and the colonies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Onscreen is a poster targeted at recruiting troops from India, alongside one in Yiddish which aimed to encourage Jewish immigrants to sign up for the cause</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Similarly, Irish immigrants were targeted as potential recruits, and around a quarter of a million Irishmen served in the British military - despite the ongoing movement towards Home Rule which culminated with Irish independence in 1921.</a:t>
            </a:r>
            <a:endParaRPr lang="en-GB" dirty="0"/>
          </a:p>
        </p:txBody>
      </p:sp>
      <p:sp>
        <p:nvSpPr>
          <p:cNvPr id="4" name="Slide Number Placeholder 3"/>
          <p:cNvSpPr>
            <a:spLocks noGrp="1"/>
          </p:cNvSpPr>
          <p:nvPr>
            <p:ph type="sldNum" sz="quarter" idx="10"/>
          </p:nvPr>
        </p:nvSpPr>
        <p:spPr/>
        <p:txBody>
          <a:bodyPr/>
          <a:lstStyle/>
          <a:p>
            <a:fld id="{49A90BE4-D12C-4A3F-B5EF-D16F8DF8CB3D}" type="slidenum">
              <a:rPr lang="en-GB" smtClean="0"/>
              <a:t>14</a:t>
            </a:fld>
            <a:endParaRPr lang="en-GB"/>
          </a:p>
        </p:txBody>
      </p:sp>
    </p:spTree>
    <p:extLst>
      <p:ext uri="{BB962C8B-B14F-4D97-AF65-F5344CB8AC3E}">
        <p14:creationId xmlns:p14="http://schemas.microsoft.com/office/powerpoint/2010/main" val="22534918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Even as Britain moved inexorably towards full decolonisation in the 1930s, the mobilisation of the empire - under the repackaged rubric of ‘the British Commonwealth of Nations’ was repeated during the Second World War</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Imperial manpower was crucial to the war effort, as was the contribution of other immigrant groups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Tens of thousands of refugees from Poland and Czechoslovakia were given roles within the British military - with the Polish Air Force in particular playing a critical role in the defeat of the Luftwaffe during the Battle of Britain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Many Polish servicemen settled permanently in Britain after the war, as the government actively sought immigrants to help with the process of rebuilding the nation in the aftermath of the war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war had left Britain effectively bankrupt, and many of its cities had been decimated during the Blitz</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same time, the 1945 general election brought a Labour government into power which had pledged to create a new welfare state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To help meet the manpower demands of these imperatives, some 350,000 European nationals were recruited to help with such efforts in the immediate aftermath of the war.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15</a:t>
            </a:fld>
            <a:endParaRPr lang="en-GB"/>
          </a:p>
        </p:txBody>
      </p:sp>
    </p:spTree>
    <p:extLst>
      <p:ext uri="{BB962C8B-B14F-4D97-AF65-F5344CB8AC3E}">
        <p14:creationId xmlns:p14="http://schemas.microsoft.com/office/powerpoint/2010/main" val="1930975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More famously, though, the years after the Second World War initiated a process of migration which brought to Britain greater numbers of men and women from the colonies than ever before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1948 Nationality Act officially conferred UK citizens to anybody born or naturalised within Britain and its colonies, the majority of which were in the process of transitioning to becoming independent nations within the British Commonwealth</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same year widespread publicity was generated  by the arrival in London of the cruise ship </a:t>
            </a:r>
            <a:r>
              <a:rPr lang="en-GB" sz="1200" i="1" kern="1200" dirty="0" smtClean="0">
                <a:solidFill>
                  <a:schemeClr val="tx1"/>
                </a:solidFill>
                <a:effectLst/>
                <a:latin typeface="+mn-lt"/>
                <a:ea typeface="+mn-ea"/>
                <a:cs typeface="+mn-cs"/>
              </a:rPr>
              <a:t>Empire </a:t>
            </a:r>
            <a:r>
              <a:rPr lang="en-GB" sz="1200" i="1"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from Jamaica, which brought 492 passengers seeking work in Britain - many of whom had formerly served in the British military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a:t>
            </a:r>
            <a:r>
              <a:rPr lang="en-GB" sz="1200" i="1" kern="1200" dirty="0" smtClean="0">
                <a:solidFill>
                  <a:schemeClr val="tx1"/>
                </a:solidFill>
                <a:effectLst/>
                <a:latin typeface="+mn-lt"/>
                <a:ea typeface="+mn-ea"/>
                <a:cs typeface="+mn-cs"/>
              </a:rPr>
              <a:t>Empire </a:t>
            </a:r>
            <a:r>
              <a:rPr lang="en-GB" sz="1200" i="1" kern="1200" dirty="0" err="1" smtClean="0">
                <a:solidFill>
                  <a:schemeClr val="tx1"/>
                </a:solidFill>
                <a:effectLst/>
                <a:latin typeface="+mn-lt"/>
                <a:ea typeface="+mn-ea"/>
                <a:cs typeface="+mn-cs"/>
              </a:rPr>
              <a:t>WIndrush</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subsequently become a symbol for migration in the </a:t>
            </a:r>
            <a:r>
              <a:rPr lang="en-GB" sz="1200" kern="1200" dirty="0" err="1" smtClean="0">
                <a:solidFill>
                  <a:schemeClr val="tx1"/>
                </a:solidFill>
                <a:effectLst/>
                <a:latin typeface="+mn-lt"/>
                <a:ea typeface="+mn-ea"/>
                <a:cs typeface="+mn-cs"/>
              </a:rPr>
              <a:t>ppst</a:t>
            </a:r>
            <a:r>
              <a:rPr lang="en-GB" sz="1200" kern="1200" dirty="0" smtClean="0">
                <a:solidFill>
                  <a:schemeClr val="tx1"/>
                </a:solidFill>
                <a:effectLst/>
                <a:latin typeface="+mn-lt"/>
                <a:ea typeface="+mn-ea"/>
                <a:cs typeface="+mn-cs"/>
              </a:rPr>
              <a:t>-war period, to the extent that the phrase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Generation’ is often used as a shorthand to refer to the West Indians and South Asians who moved to Britain during the 1950s and 1960s</a:t>
            </a:r>
            <a:r>
              <a:rPr lang="en-GB" sz="1200" kern="1200" dirty="0">
                <a:solidFill>
                  <a:schemeClr val="tx1"/>
                </a:solidFill>
                <a:effectLst/>
                <a:latin typeface="+mn-lt"/>
                <a:ea typeface="+mn-ea"/>
                <a:cs typeface="+mn-cs"/>
              </a:rPr>
              <a:t>.</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16</a:t>
            </a:fld>
            <a:endParaRPr lang="en-GB"/>
          </a:p>
        </p:txBody>
      </p:sp>
    </p:spTree>
    <p:extLst>
      <p:ext uri="{BB962C8B-B14F-4D97-AF65-F5344CB8AC3E}">
        <p14:creationId xmlns:p14="http://schemas.microsoft.com/office/powerpoint/2010/main" val="16401770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already intimated, the mass migration of people from the Caribbean and the Indian subcontinent was a response to labour shortages in Britain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Seeking workers from the colonies, British companies, plus local and national state agencies, placed job advertisements in newspapers and other prominent locations overseas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conditions for recruiting people from the colonies were advantageous because of the strategies of British imperialism: the development of economies of the colonies had been deliberately stifled to service the profits of the so-called mother country, resulting in chronic unemployment on Caribbean islands in particular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Likewise, the mismanagement of Indian independence created millions of displaced persons amongst who moving to Britain held special attraction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While migrants took up roles in every sector of the economy, special efforts were made to recruit doctors and nurses for the new National Health Service; additionally, transport authorities in London and other cities recruited West and East Indians  to staff their buses, trams and trains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well as their contribution to economy, the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Generation made an equally telling impact on culture in Britain, the lifestyles of its residents and the shape of its towns and cities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Indian, Pakistani or Bangladeshi-owned shop became a mainstay on street corners throughout urban Britain; likewise, the eating habits of many Britons was transformed by the opening of thousands of Indian </a:t>
            </a:r>
            <a:r>
              <a:rPr lang="en-GB" sz="1200" kern="1200" dirty="0" err="1" smtClean="0">
                <a:solidFill>
                  <a:schemeClr val="tx1"/>
                </a:solidFill>
                <a:effectLst/>
                <a:latin typeface="+mn-lt"/>
                <a:ea typeface="+mn-ea"/>
                <a:cs typeface="+mn-cs"/>
              </a:rPr>
              <a:t>curryhouses</a:t>
            </a:r>
            <a:r>
              <a:rPr lang="en-GB" sz="1200" kern="1200" dirty="0" smtClean="0">
                <a:solidFill>
                  <a:schemeClr val="tx1"/>
                </a:solidFill>
                <a:effectLst/>
                <a:latin typeface="+mn-lt"/>
                <a:ea typeface="+mn-ea"/>
                <a:cs typeface="+mn-cs"/>
              </a:rPr>
              <a:t> - with similar inroads made by the Mediterranean and Chinese restaurants opened by refugees from Cyprus and Hong Kong, two other onetime British colonies which suffered massive upheavals in the post-war period</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Migrants also brought with them distinctive cultural habits and practices, as perhaps best exemplified by the lasting effect which various Caribbean idioms had on popular music in Britain</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first of these musical styles to make an notable impact on British airwaves was calypso, a genre combining brass and percussion instruments which originated in Trinidad and Tobago</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foremost British </a:t>
            </a:r>
            <a:r>
              <a:rPr lang="en-GB" sz="1200" kern="1200" dirty="0" err="1" smtClean="0">
                <a:solidFill>
                  <a:schemeClr val="tx1"/>
                </a:solidFill>
                <a:effectLst/>
                <a:latin typeface="+mn-lt"/>
                <a:ea typeface="+mn-ea"/>
                <a:cs typeface="+mn-cs"/>
              </a:rPr>
              <a:t>Calypsonian</a:t>
            </a:r>
            <a:r>
              <a:rPr lang="en-GB" sz="1200" kern="1200" dirty="0" smtClean="0">
                <a:solidFill>
                  <a:schemeClr val="tx1"/>
                </a:solidFill>
                <a:effectLst/>
                <a:latin typeface="+mn-lt"/>
                <a:ea typeface="+mn-ea"/>
                <a:cs typeface="+mn-cs"/>
              </a:rPr>
              <a:t> was </a:t>
            </a:r>
            <a:r>
              <a:rPr lang="en-GB" sz="1200" kern="1200" dirty="0" err="1" smtClean="0">
                <a:solidFill>
                  <a:schemeClr val="tx1"/>
                </a:solidFill>
                <a:effectLst/>
                <a:latin typeface="+mn-lt"/>
                <a:ea typeface="+mn-ea"/>
                <a:cs typeface="+mn-cs"/>
              </a:rPr>
              <a:t>Aldwyn</a:t>
            </a:r>
            <a:r>
              <a:rPr lang="en-GB" sz="1200" kern="1200" dirty="0" smtClean="0">
                <a:solidFill>
                  <a:schemeClr val="tx1"/>
                </a:solidFill>
                <a:effectLst/>
                <a:latin typeface="+mn-lt"/>
                <a:ea typeface="+mn-ea"/>
                <a:cs typeface="+mn-cs"/>
              </a:rPr>
              <a:t> Roberts, better known as Lord Kitchener, a Trinidadian who moved to Britain to pursue his music career  and who was actually one of the passengers on the Empire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in 1948</a:t>
            </a:r>
            <a:r>
              <a:rPr lang="en-US" sz="1200" kern="1200" baseline="0" dirty="0" smtClean="0">
                <a:solidFill>
                  <a:schemeClr val="tx1"/>
                </a:solidFill>
                <a:effectLst/>
                <a:latin typeface="+mn-lt"/>
                <a:ea typeface="+mn-ea"/>
                <a:cs typeface="+mn-cs"/>
              </a:rPr>
              <a:t> – </a:t>
            </a:r>
            <a:r>
              <a:rPr lang="en-US" sz="1200" i="1" kern="1200" baseline="0" dirty="0" smtClean="0">
                <a:solidFill>
                  <a:schemeClr val="tx1"/>
                </a:solidFill>
                <a:effectLst/>
                <a:latin typeface="+mn-lt"/>
                <a:ea typeface="+mn-ea"/>
                <a:cs typeface="+mn-cs"/>
              </a:rPr>
              <a:t>show video</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17</a:t>
            </a:fld>
            <a:endParaRPr lang="en-GB"/>
          </a:p>
        </p:txBody>
      </p:sp>
    </p:spTree>
    <p:extLst>
      <p:ext uri="{BB962C8B-B14F-4D97-AF65-F5344CB8AC3E}">
        <p14:creationId xmlns:p14="http://schemas.microsoft.com/office/powerpoint/2010/main" val="4278984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rosy picture painted by Lord Kitchener scarcely met the reality of life in Britain for migrants, however.</a:t>
            </a:r>
          </a:p>
          <a:p>
            <a:pPr marL="171450" lvl="0" indent="-171450">
              <a:buFont typeface="Arial" panose="020B0604020202020204" pitchFamily="34" charset="0"/>
              <a:buChar char="•"/>
            </a:pPr>
            <a:r>
              <a:rPr lang="en-GB" sz="1200" i="1" kern="1200" dirty="0" smtClean="0">
                <a:solidFill>
                  <a:schemeClr val="tx1"/>
                </a:solidFill>
                <a:effectLst/>
                <a:latin typeface="+mn-lt"/>
                <a:ea typeface="+mn-ea"/>
                <a:cs typeface="+mn-cs"/>
              </a:rPr>
              <a:t>Show </a:t>
            </a:r>
            <a:r>
              <a:rPr lang="en-GB" sz="1200" i="1" kern="1200" dirty="0" smtClean="0">
                <a:solidFill>
                  <a:schemeClr val="tx1"/>
                </a:solidFill>
                <a:effectLst/>
                <a:latin typeface="+mn-lt"/>
                <a:ea typeface="+mn-ea"/>
                <a:cs typeface="+mn-cs"/>
              </a:rPr>
              <a:t>video – ask</a:t>
            </a:r>
            <a:r>
              <a:rPr lang="en-GB" sz="1200" i="1" kern="1200" baseline="0" dirty="0" smtClean="0">
                <a:solidFill>
                  <a:schemeClr val="tx1"/>
                </a:solidFill>
                <a:effectLst/>
                <a:latin typeface="+mn-lt"/>
                <a:ea typeface="+mn-ea"/>
                <a:cs typeface="+mn-cs"/>
              </a:rPr>
              <a:t> for comments</a:t>
            </a:r>
            <a:endParaRPr lang="en-US" sz="1200" i="1"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interviews, </a:t>
            </a:r>
            <a:r>
              <a:rPr lang="en-GB" sz="1200" kern="1200" dirty="0" err="1" smtClean="0">
                <a:solidFill>
                  <a:schemeClr val="tx1"/>
                </a:solidFill>
                <a:effectLst/>
                <a:latin typeface="+mn-lt"/>
                <a:ea typeface="+mn-ea"/>
                <a:cs typeface="+mn-cs"/>
              </a:rPr>
              <a:t>Windrush</a:t>
            </a:r>
            <a:r>
              <a:rPr lang="en-GB" sz="1200" kern="1200" dirty="0" smtClean="0">
                <a:solidFill>
                  <a:schemeClr val="tx1"/>
                </a:solidFill>
                <a:effectLst/>
                <a:latin typeface="+mn-lt"/>
                <a:ea typeface="+mn-ea"/>
                <a:cs typeface="+mn-cs"/>
              </a:rPr>
              <a:t> pioneers typically speak of difficulty in finding reasonable accommodation, with landlords instead housing them in squalid, cramped conditions. Many were refused bank accounts or mortgage loans, with West Indians and South Asians subjected to hostility and outright racism at work or on the street</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Throughout the 1950s, gangs of Teddy Boys, a subculture of white working-class males, were implicated in racially motivated disturbances and anti-immigrant sentiments coalesced around political organisations such as the White Defence League</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1958, there were riots in English cities after white youths attacked West Indian men - the highest profile occurring in Notting Hill, London, where the black community organised a mass protest against their treatment within British society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1958 unrest was not just the product of the actions of isolated individuals, though</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By the 1960s, racism and anti-immigration were recurrent features in British politics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1964 General Election, for instance, the Conservative candidate Peter Griffiths became the MP for </a:t>
            </a:r>
            <a:r>
              <a:rPr lang="en-GB" sz="1200" kern="1200" dirty="0" err="1" smtClean="0">
                <a:solidFill>
                  <a:schemeClr val="tx1"/>
                </a:solidFill>
                <a:effectLst/>
                <a:latin typeface="+mn-lt"/>
                <a:ea typeface="+mn-ea"/>
                <a:cs typeface="+mn-cs"/>
              </a:rPr>
              <a:t>Smethick</a:t>
            </a:r>
            <a:r>
              <a:rPr lang="en-GB" sz="1200" kern="1200" dirty="0" smtClean="0">
                <a:solidFill>
                  <a:schemeClr val="tx1"/>
                </a:solidFill>
                <a:effectLst/>
                <a:latin typeface="+mn-lt"/>
                <a:ea typeface="+mn-ea"/>
                <a:cs typeface="+mn-cs"/>
              </a:rPr>
              <a:t> in the West Midlands, after running a campaign which deliberately mobilised the electorate against post-war immigrants to the town - the largest group of which were Punjabi Sikhs - </a:t>
            </a:r>
            <a:r>
              <a:rPr lang="en-GB" sz="1200" i="1" kern="1200" dirty="0" smtClean="0">
                <a:solidFill>
                  <a:schemeClr val="tx1"/>
                </a:solidFill>
                <a:effectLst/>
                <a:latin typeface="+mn-lt"/>
                <a:ea typeface="+mn-ea"/>
                <a:cs typeface="+mn-cs"/>
              </a:rPr>
              <a:t>mention poster</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Later in the decade, another Tory, the shadow cabinet minister Enoch Powell, inflamed the mood further still when delivering a speech predicting dire consequences of mass immigration –  warning that Britain would “foam with much blood” if it continued to admit migrants from the Commonwealth</a:t>
            </a:r>
            <a:r>
              <a:rPr lang="en-US" sz="1200" kern="120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49A90BE4-D12C-4A3F-B5EF-D16F8DF8CB3D}" type="slidenum">
              <a:rPr lang="en-GB" smtClean="0"/>
              <a:t>18</a:t>
            </a:fld>
            <a:endParaRPr lang="en-GB"/>
          </a:p>
        </p:txBody>
      </p:sp>
    </p:spTree>
    <p:extLst>
      <p:ext uri="{BB962C8B-B14F-4D97-AF65-F5344CB8AC3E}">
        <p14:creationId xmlns:p14="http://schemas.microsoft.com/office/powerpoint/2010/main" val="2186016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Powell’s position was extreme one, which was condemned by mainstream politicians</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1965 and 1968, the House of Commons passed Race Relations act which expressly prohibited decimation against individuals on grounds of race, ethnicity or nationality</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Nonetheless, Labour and Conservative governments passed a series of acts which limited immigration from the Commonwealth, removing the right to UK citizenship for residents of most former colonies </a:t>
            </a:r>
            <a:r>
              <a:rPr lang="en-US" sz="1200" i="1" kern="1200" dirty="0" smtClean="0">
                <a:solidFill>
                  <a:schemeClr val="tx1"/>
                </a:solidFill>
                <a:effectLst/>
                <a:latin typeface="+mn-lt"/>
                <a:ea typeface="+mn-ea"/>
                <a:cs typeface="+mn-cs"/>
              </a:rPr>
              <a:t>list</a:t>
            </a:r>
            <a:r>
              <a:rPr lang="en-US" sz="1200" i="1" kern="1200" baseline="0" dirty="0" smtClean="0">
                <a:solidFill>
                  <a:schemeClr val="tx1"/>
                </a:solidFill>
                <a:effectLst/>
                <a:latin typeface="+mn-lt"/>
                <a:ea typeface="+mn-ea"/>
                <a:cs typeface="+mn-cs"/>
              </a:rPr>
              <a:t> them</a:t>
            </a:r>
            <a:r>
              <a:rPr lang="en-GB" sz="1200" i="0" kern="1200" baseline="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19</a:t>
            </a:fld>
            <a:endParaRPr lang="en-GB"/>
          </a:p>
        </p:txBody>
      </p:sp>
    </p:spTree>
    <p:extLst>
      <p:ext uri="{BB962C8B-B14F-4D97-AF65-F5344CB8AC3E}">
        <p14:creationId xmlns:p14="http://schemas.microsoft.com/office/powerpoint/2010/main" val="1916976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Racial tensions persisted throughout the 1970s, 80s and 1990s, exacerbated by long-term economic changes which led to the decline in Britain’s manufacturing industry and creating unemployment amongst working-class of all ethnicities, but disproportionately affecting black and Asian groups in metropolitan</a:t>
            </a:r>
            <a:r>
              <a:rPr lang="en-GB" sz="1200" kern="1200" baseline="0" dirty="0" smtClean="0">
                <a:solidFill>
                  <a:schemeClr val="tx1"/>
                </a:solidFill>
                <a:effectLst/>
                <a:latin typeface="+mn-lt"/>
                <a:ea typeface="+mn-ea"/>
                <a:cs typeface="+mn-cs"/>
              </a:rPr>
              <a:t> areas</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addition to the white supremacist National Front gaining a public profile, there were persistent clashes between predominantly-white police forces and Britain’s African Caribbean community. In particular, anger was directed towards the police use of ‘stop and search’ powers which unfairly targeted residents in areas where the majority of inhabitants were black.</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led to riots against the police in cities across the UK in 1981, with the worst disturbances occurring in Brixton, London and </a:t>
            </a:r>
            <a:r>
              <a:rPr lang="en-GB" sz="1200" kern="1200" dirty="0" err="1" smtClean="0">
                <a:solidFill>
                  <a:schemeClr val="tx1"/>
                </a:solidFill>
                <a:effectLst/>
                <a:latin typeface="+mn-lt"/>
                <a:ea typeface="+mn-ea"/>
                <a:cs typeface="+mn-cs"/>
              </a:rPr>
              <a:t>Toxteth</a:t>
            </a:r>
            <a:r>
              <a:rPr lang="en-GB" sz="1200" kern="1200" dirty="0" smtClean="0">
                <a:solidFill>
                  <a:schemeClr val="tx1"/>
                </a:solidFill>
                <a:effectLst/>
                <a:latin typeface="+mn-lt"/>
                <a:ea typeface="+mn-ea"/>
                <a:cs typeface="+mn-cs"/>
              </a:rPr>
              <a:t>, Liverpool</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Reports into the riots showed minority ethnic groups faced systemic discrimination in British society, and later, in 1998, the Macpherson report concluded that London’s Metropolitan Police force was “institutionally racist” in its handling of its investigations into the murder of black teenager Stephen Lawrence five years earlier.</a:t>
            </a:r>
          </a:p>
        </p:txBody>
      </p:sp>
      <p:sp>
        <p:nvSpPr>
          <p:cNvPr id="4" name="Slide Number Placeholder 3"/>
          <p:cNvSpPr>
            <a:spLocks noGrp="1"/>
          </p:cNvSpPr>
          <p:nvPr>
            <p:ph type="sldNum" sz="quarter" idx="10"/>
          </p:nvPr>
        </p:nvSpPr>
        <p:spPr/>
        <p:txBody>
          <a:bodyPr/>
          <a:lstStyle/>
          <a:p>
            <a:fld id="{49A90BE4-D12C-4A3F-B5EF-D16F8DF8CB3D}" type="slidenum">
              <a:rPr lang="en-GB" smtClean="0"/>
              <a:t>20</a:t>
            </a:fld>
            <a:endParaRPr lang="en-GB"/>
          </a:p>
        </p:txBody>
      </p:sp>
    </p:spTree>
    <p:extLst>
      <p:ext uri="{BB962C8B-B14F-4D97-AF65-F5344CB8AC3E}">
        <p14:creationId xmlns:p14="http://schemas.microsoft.com/office/powerpoint/2010/main" val="22427023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a:t>
            </a:r>
            <a:r>
              <a:rPr lang="en-GB" sz="1200" kern="1200" baseline="0" dirty="0" smtClean="0">
                <a:solidFill>
                  <a:schemeClr val="tx1"/>
                </a:solidFill>
                <a:effectLst/>
                <a:latin typeface="+mn-lt"/>
                <a:ea typeface="+mn-ea"/>
                <a:cs typeface="+mn-cs"/>
              </a:rPr>
              <a:t> well as being an era of heightened unrest and social tensions around the issues of immigration and race, the 1980s and 1990s saw a flowering of academic critiques on </a:t>
            </a:r>
            <a:r>
              <a:rPr lang="en-GB" sz="1200" kern="1200" dirty="0" smtClean="0">
                <a:solidFill>
                  <a:schemeClr val="tx1"/>
                </a:solidFill>
                <a:effectLst/>
                <a:latin typeface="+mn-lt"/>
                <a:ea typeface="+mn-ea"/>
                <a:cs typeface="+mn-cs"/>
              </a:rPr>
              <a:t>the politics of race and nationalism in British society.</a:t>
            </a:r>
          </a:p>
          <a:p>
            <a:pPr marL="171450" lvl="0" indent="-171450">
              <a:buFont typeface="Arial" panose="020B0604020202020204" pitchFamily="34" charset="0"/>
              <a:buChar char="•"/>
            </a:pPr>
            <a:r>
              <a:rPr lang="en-GB" sz="1200" kern="1200" baseline="0" dirty="0" smtClean="0">
                <a:solidFill>
                  <a:schemeClr val="tx1"/>
                </a:solidFill>
                <a:effectLst/>
                <a:latin typeface="+mn-lt"/>
                <a:ea typeface="+mn-ea"/>
                <a:cs typeface="+mn-cs"/>
              </a:rPr>
              <a:t>Black British scholars such as Paul Gilroy and Stuart Hall published works in this tenor. This is doubly notable because Hall and Gilroy were practitioners of Cultural Studies, a branch of scholarship which help structure understandings of pop-subcultures and Thatcher-era Britain – foci for our Weeks 7 and 8 lectures respectively.</a:t>
            </a:r>
            <a:endParaRPr lang="en-US"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1990s also saw a growing embrace of the concept of multiculturalism</a:t>
            </a:r>
            <a:r>
              <a:rPr lang="en-GB" sz="1200" kern="1200" baseline="0" dirty="0" smtClean="0">
                <a:solidFill>
                  <a:schemeClr val="tx1"/>
                </a:solidFill>
                <a:effectLst/>
                <a:latin typeface="+mn-lt"/>
                <a:ea typeface="+mn-ea"/>
                <a:cs typeface="+mn-cs"/>
              </a:rPr>
              <a:t> – a concept Hall particularly is often attached to – </a:t>
            </a:r>
            <a:r>
              <a:rPr lang="en-GB" sz="1200" kern="1200" dirty="0" smtClean="0">
                <a:solidFill>
                  <a:schemeClr val="tx1"/>
                </a:solidFill>
                <a:effectLst/>
                <a:latin typeface="+mn-lt"/>
                <a:ea typeface="+mn-ea"/>
                <a:cs typeface="+mn-cs"/>
              </a:rPr>
              <a:t>and a belief that multiple cultural traditions could cohabit successfully in British society.</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New Labour government, elected in 1997, was particularly active in this regard, passing a new Race Relations Act in 2000 which mandated that public organisations had a formal responsibility to actively promote racial equality, above and beyond existing statuary obligations imposed by previous legislation.</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21</a:t>
            </a:fld>
            <a:endParaRPr lang="en-GB"/>
          </a:p>
        </p:txBody>
      </p:sp>
    </p:spTree>
    <p:extLst>
      <p:ext uri="{BB962C8B-B14F-4D97-AF65-F5344CB8AC3E}">
        <p14:creationId xmlns:p14="http://schemas.microsoft.com/office/powerpoint/2010/main" val="35131873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Still, if by the end of the last century Britain might have considered itself to have turned a page in its historic attitude towards race and immigration, matters have soured in the decade and a half since</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the early 2000s, the Conservative Party mobilised around the issue of what they termed ‘bogus asylum seekers,’ aided and abetted by a right-wing press which spread - and continues to spread - malicious scare stories about the supposed detrimental effect that immigrants have had on British society.</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To</a:t>
            </a:r>
            <a:r>
              <a:rPr lang="en-GB" sz="1200" kern="1200" baseline="0" dirty="0" smtClean="0">
                <a:solidFill>
                  <a:schemeClr val="tx1"/>
                </a:solidFill>
                <a:effectLst/>
                <a:latin typeface="+mn-lt"/>
                <a:ea typeface="+mn-ea"/>
                <a:cs typeface="+mn-cs"/>
              </a:rPr>
              <a:t> an extent pandered to by the Labour government, particularly post the 2001 election and an increased focus on law and order concerns.</a:t>
            </a:r>
            <a:r>
              <a:rPr lang="en-GB" sz="1200"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Virulent </a:t>
            </a:r>
            <a:r>
              <a:rPr lang="en-GB" sz="1200" kern="1200" dirty="0" err="1" smtClean="0">
                <a:solidFill>
                  <a:schemeClr val="tx1"/>
                </a:solidFill>
                <a:effectLst/>
                <a:latin typeface="+mn-lt"/>
                <a:ea typeface="+mn-ea"/>
                <a:cs typeface="+mn-cs"/>
              </a:rPr>
              <a:t>Islamophobia</a:t>
            </a:r>
            <a:r>
              <a:rPr lang="en-GB" sz="1200" kern="1200" dirty="0" smtClean="0">
                <a:solidFill>
                  <a:schemeClr val="tx1"/>
                </a:solidFill>
                <a:effectLst/>
                <a:latin typeface="+mn-lt"/>
                <a:ea typeface="+mn-ea"/>
                <a:cs typeface="+mn-cs"/>
              </a:rPr>
              <a:t> added another dimension to this, especially in the wake of the bombings instigated by four British Muslims in London in 2005</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But while the 7/7 bombings gave succour to ant-immigrant feeling, it is important to note that they were essentially an act of home-grown terrorism: three of the perpetrators were British-born</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a:t>
            </a:r>
            <a:r>
              <a:rPr lang="en-GB" sz="1200" kern="1200" baseline="0" dirty="0" smtClean="0">
                <a:solidFill>
                  <a:schemeClr val="tx1"/>
                </a:solidFill>
                <a:effectLst/>
                <a:latin typeface="+mn-lt"/>
                <a:ea typeface="+mn-ea"/>
                <a:cs typeface="+mn-cs"/>
              </a:rPr>
              <a:t> this sense, worth entertaining the possibility that home-grown terrorism has much to do with domestic social factors in Britain as wider international phenomena – impactful as the latter doubtless are. </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22</a:t>
            </a:fld>
            <a:endParaRPr lang="en-GB"/>
          </a:p>
        </p:txBody>
      </p:sp>
    </p:spTree>
    <p:extLst>
      <p:ext uri="{BB962C8B-B14F-4D97-AF65-F5344CB8AC3E}">
        <p14:creationId xmlns:p14="http://schemas.microsoft.com/office/powerpoint/2010/main" val="17618395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last key factor influencing contemporary British politics pertains to its membership of the European Union</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 The largest number of immigrants to the UK in the past decade have been from within the EU, in particular from countries in Central and Eastern Europe which were admitted as new members in 2011</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 Most notably, there has been a massive influx in immigrants from Poland - to the extent that the 2011 census showed that, after English, Polish is now the second most-spoken language in the UK</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i="1" kern="1200" dirty="0" smtClean="0">
                <a:solidFill>
                  <a:schemeClr val="tx1"/>
                </a:solidFill>
                <a:effectLst/>
                <a:latin typeface="+mn-lt"/>
                <a:ea typeface="+mn-ea"/>
                <a:cs typeface="+mn-cs"/>
              </a:rPr>
              <a:t>Discuss</a:t>
            </a:r>
            <a:r>
              <a:rPr lang="en-GB" sz="1200" i="1" kern="1200" baseline="0" dirty="0" smtClean="0">
                <a:solidFill>
                  <a:schemeClr val="tx1"/>
                </a:solidFill>
                <a:effectLst/>
                <a:latin typeface="+mn-lt"/>
                <a:ea typeface="+mn-ea"/>
                <a:cs typeface="+mn-cs"/>
              </a:rPr>
              <a:t> table</a:t>
            </a:r>
            <a:endParaRPr lang="en-US" sz="1200" i="1"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All too often such facts are often greeted with negative coverage in British media and politics, so I want to conclude this lecture by dwelling on an example which redresses the balance somewhat.</a:t>
            </a:r>
            <a:r>
              <a:rPr lang="en-GB" sz="1200" kern="1200" baseline="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49A90BE4-D12C-4A3F-B5EF-D16F8DF8CB3D}" type="slidenum">
              <a:rPr lang="en-GB" smtClean="0"/>
              <a:t>23</a:t>
            </a:fld>
            <a:endParaRPr lang="en-GB"/>
          </a:p>
        </p:txBody>
      </p:sp>
    </p:spTree>
    <p:extLst>
      <p:ext uri="{BB962C8B-B14F-4D97-AF65-F5344CB8AC3E}">
        <p14:creationId xmlns:p14="http://schemas.microsoft.com/office/powerpoint/2010/main" val="11526505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On a localised level, in Liverpool the outstanding headline from the 2011 Census was that, in the ten years since the last census statistics were published, experienced an increase in its population for the first time since 1931</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This was heralded as a sign that the city was reversing a decades-long trend of economic decline and depopulation</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For our purposes today, what I think is especially important to highlight is that this population increase was primarily the result of new immigration to Liverpool</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Actually, following a nationwide trend, between 2001 and 2011, the number of </a:t>
            </a:r>
            <a:r>
              <a:rPr lang="en-GB" sz="1200" kern="1200" dirty="0" err="1" smtClean="0">
                <a:solidFill>
                  <a:schemeClr val="tx1"/>
                </a:solidFill>
                <a:effectLst/>
                <a:latin typeface="+mn-lt"/>
                <a:ea typeface="+mn-ea"/>
                <a:cs typeface="+mn-cs"/>
              </a:rPr>
              <a:t>Liverpudlians</a:t>
            </a:r>
            <a:r>
              <a:rPr lang="en-GB" sz="1200" kern="1200" dirty="0" smtClean="0">
                <a:solidFill>
                  <a:schemeClr val="tx1"/>
                </a:solidFill>
                <a:effectLst/>
                <a:latin typeface="+mn-lt"/>
                <a:ea typeface="+mn-ea"/>
                <a:cs typeface="+mn-cs"/>
              </a:rPr>
              <a:t> listing their ethnicity as ‘White British’ declined in absolute terms - meaning the shortfall composed entirely of people of different ethnicities, with significant increases in the number of migrants from Ireland, continental Europe, the Middle East, South and East Asia</a:t>
            </a:r>
            <a:endParaRPr lang="en-US"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point being, then, that Liverpool would have continued to contract in size where it not for the increase in migration –</a:t>
            </a:r>
            <a:r>
              <a:rPr lang="en-GB" sz="1200" kern="1200" baseline="0" dirty="0" smtClean="0">
                <a:solidFill>
                  <a:schemeClr val="tx1"/>
                </a:solidFill>
                <a:effectLst/>
                <a:latin typeface="+mn-lt"/>
                <a:ea typeface="+mn-ea"/>
                <a:cs typeface="+mn-cs"/>
              </a:rPr>
              <a:t> which isn’t necessarily something anyone who is not </a:t>
            </a:r>
            <a:r>
              <a:rPr lang="en-GB" sz="1200" kern="1200" dirty="0" smtClean="0">
                <a:solidFill>
                  <a:schemeClr val="tx1"/>
                </a:solidFill>
                <a:effectLst/>
                <a:latin typeface="+mn-lt"/>
                <a:ea typeface="+mn-ea"/>
                <a:cs typeface="+mn-cs"/>
              </a:rPr>
              <a:t>from the city cares about, but nonetheless</a:t>
            </a:r>
            <a:r>
              <a:rPr lang="en-GB" sz="1200" kern="1200" baseline="0" dirty="0" smtClean="0">
                <a:solidFill>
                  <a:schemeClr val="tx1"/>
                </a:solidFill>
                <a:effectLst/>
                <a:latin typeface="+mn-lt"/>
                <a:ea typeface="+mn-ea"/>
                <a:cs typeface="+mn-cs"/>
              </a:rPr>
              <a:t> is an example of how the complexities of immigration get a bit lost in the mainstream debates.</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9A90BE4-D12C-4A3F-B5EF-D16F8DF8CB3D}" type="slidenum">
              <a:rPr lang="en-GB" smtClean="0"/>
              <a:t>24</a:t>
            </a:fld>
            <a:endParaRPr lang="en-GB"/>
          </a:p>
        </p:txBody>
      </p:sp>
    </p:spTree>
    <p:extLst>
      <p:ext uri="{BB962C8B-B14F-4D97-AF65-F5344CB8AC3E}">
        <p14:creationId xmlns:p14="http://schemas.microsoft.com/office/powerpoint/2010/main" val="32961970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400" dirty="0" smtClean="0"/>
              <a:t>This</a:t>
            </a:r>
            <a:r>
              <a:rPr lang="en-GB" sz="1400" baseline="0" dirty="0" smtClean="0"/>
              <a:t> week’s lectures focus on what could scarcely be a more current or contentious topic – the history of immigration to Britain, and its impact on British politics, society and culture.</a:t>
            </a:r>
          </a:p>
          <a:p>
            <a:pPr marL="171450" indent="-171450">
              <a:buFont typeface="Arial" panose="020B0604020202020204" pitchFamily="34" charset="0"/>
              <a:buChar char="•"/>
            </a:pPr>
            <a:r>
              <a:rPr lang="en-GB" sz="1400" baseline="0" dirty="0" smtClean="0"/>
              <a:t>In one sense, this might seem a slightly odd choice of focus for this module’s first titular focus ‘Civil Disobedience,’ and I want to stress from the outset that I am not trying to assert that there is anything deviant about immigration or immigrants themselves; indeed, from the outset there’s not much point pretending otherwise that I am pretty much the archetypical educated, metropolitan liberal who has become much decried for the supposedly patronising, elitist attitude towards immigration in contemporary political discourse.</a:t>
            </a:r>
            <a:endParaRPr lang="en-US" sz="1400"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1613221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17/11/2017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563675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50202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17/11/2017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836836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738060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36470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0308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620641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67226351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17/11/2017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04411174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30260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43732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17/11/2017</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432632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282567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17/11/2017</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666304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196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45857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841977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4414715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847084121"/>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17/11/2017</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68934375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193620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3375057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8566990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17/11/2017</a:t>
            </a:fld>
            <a:endParaRPr lang="en-GB" dirty="0">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992115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gif"/><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8.xml"/><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6.xml"/><Relationship Id="rId1" Type="http://schemas.openxmlformats.org/officeDocument/2006/relationships/slideLayout" Target="../slideLayouts/slideLayout18.xml"/><Relationship Id="rId5" Type="http://schemas.openxmlformats.org/officeDocument/2006/relationships/image" Target="../media/image37.png"/><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hyperlink" Target="https://www.youtube.com/watch?v=QDH4IBeZF-M" TargetMode="External"/><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44.png"/><Relationship Id="rId5" Type="http://schemas.openxmlformats.org/officeDocument/2006/relationships/hyperlink" Target="https://www.youtube.com/watch?v=A2VyKtfByXk" TargetMode="Externa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51.png"/></Relationships>
</file>

<file path=ppt/slides/_rels/slide22.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2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59.png"/></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18.xml"/><Relationship Id="rId5" Type="http://schemas.openxmlformats.org/officeDocument/2006/relationships/image" Target="../media/image62.png"/><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audio" Target="../media/media4.mp4"/><Relationship Id="rId3" Type="http://schemas.microsoft.com/office/2007/relationships/media" Target="../media/media2.mp4"/><Relationship Id="rId7" Type="http://schemas.microsoft.com/office/2007/relationships/media" Target="../media/media4.mp4"/><Relationship Id="rId2" Type="http://schemas.openxmlformats.org/officeDocument/2006/relationships/audio" Target="../media/media1.mp4"/><Relationship Id="rId1" Type="http://schemas.microsoft.com/office/2007/relationships/media" Target="../media/media1.mp4"/><Relationship Id="rId6" Type="http://schemas.openxmlformats.org/officeDocument/2006/relationships/audio" Target="../media/media3.mp4"/><Relationship Id="rId11" Type="http://schemas.openxmlformats.org/officeDocument/2006/relationships/image" Target="../media/image64.png"/><Relationship Id="rId5" Type="http://schemas.microsoft.com/office/2007/relationships/media" Target="../media/media3.mp4"/><Relationship Id="rId10" Type="http://schemas.openxmlformats.org/officeDocument/2006/relationships/image" Target="../media/image63.jpeg"/><Relationship Id="rId4" Type="http://schemas.openxmlformats.org/officeDocument/2006/relationships/audio" Target="../media/media2.mp4"/><Relationship Id="rId9"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4.png"/><Relationship Id="rId5" Type="http://schemas.openxmlformats.org/officeDocument/2006/relationships/image" Target="../media/image65.png"/><Relationship Id="rId4" Type="http://schemas.openxmlformats.org/officeDocument/2006/relationships/image" Target="../media/image67.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4.png"/><Relationship Id="rId4" Type="http://schemas.openxmlformats.org/officeDocument/2006/relationships/image" Target="../media/image68.jpe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4.png"/></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jpeg"/><Relationship Id="rId1" Type="http://schemas.openxmlformats.org/officeDocument/2006/relationships/slideLayout" Target="../slideLayouts/slideLayout4.xml"/><Relationship Id="rId4" Type="http://schemas.openxmlformats.org/officeDocument/2006/relationships/image" Target="../media/image71.png"/></Relationships>
</file>

<file path=ppt/slides/_rels/slide33.xml.rels><?xml version="1.0" encoding="UTF-8" standalone="yes"?>
<Relationships xmlns="http://schemas.openxmlformats.org/package/2006/relationships"><Relationship Id="rId3" Type="http://schemas.openxmlformats.org/officeDocument/2006/relationships/hyperlink" Target="http://www.bbc.co.uk/programmes/p02sxfbc" TargetMode="External"/><Relationship Id="rId2" Type="http://schemas.openxmlformats.org/officeDocument/2006/relationships/hyperlink" Target="http://www.bbc.co.uk/programmes/p0499smp/members" TargetMode="External"/><Relationship Id="rId1" Type="http://schemas.openxmlformats.org/officeDocument/2006/relationships/slideLayout" Target="../slideLayouts/slideLayout2.xml"/><Relationship Id="rId6" Type="http://schemas.openxmlformats.org/officeDocument/2006/relationships/hyperlink" Target="https://www.theguardian.com/music/2011/jul/03/children-ghetto-real-thing-toxteth-liverpool" TargetMode="External"/><Relationship Id="rId5" Type="http://schemas.openxmlformats.org/officeDocument/2006/relationships/hyperlink" Target="http://www.bbc.co.uk/programmes/b04xp15m" TargetMode="External"/><Relationship Id="rId4" Type="http://schemas.openxmlformats.org/officeDocument/2006/relationships/hyperlink" Target="http://www.bbc.co.uk/programmes/p00947g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248" y="157655"/>
            <a:ext cx="8513380" cy="6479628"/>
          </a:xfrm>
        </p:spPr>
        <p:txBody>
          <a:bodyPr/>
          <a:lstStyle/>
          <a:p>
            <a:r>
              <a:rPr lang="en-GB" sz="2800" b="1" dirty="0"/>
              <a:t>AHHI6013</a:t>
            </a:r>
            <a:br>
              <a:rPr lang="en-GB" sz="2800" b="1" dirty="0"/>
            </a:br>
            <a:r>
              <a:rPr lang="en-GB" sz="4000" dirty="0">
                <a:solidFill>
                  <a:srgbClr val="FFFF00"/>
                </a:solidFill>
              </a:rPr>
              <a:t>Week 7</a:t>
            </a:r>
            <a:br>
              <a:rPr lang="en-GB" sz="4000" dirty="0">
                <a:solidFill>
                  <a:srgbClr val="FFFF00"/>
                </a:solidFill>
              </a:rPr>
            </a:br>
            <a:r>
              <a:rPr lang="en-US" sz="4000" b="1" dirty="0"/>
              <a:t>‘That </a:t>
            </a:r>
            <a:r>
              <a:rPr lang="en-US" sz="4000" b="1" dirty="0" err="1"/>
              <a:t>Het’rogeneous</a:t>
            </a:r>
            <a:r>
              <a:rPr lang="en-US" sz="4000" b="1" dirty="0"/>
              <a:t> Thing’: Immigration in British Politics, Society and Culture</a:t>
            </a:r>
            <a:br>
              <a:rPr lang="en-US" sz="4000" b="1" dirty="0"/>
            </a:br>
            <a:r>
              <a:rPr lang="en-GB" sz="4000" b="1" dirty="0">
                <a:solidFill>
                  <a:srgbClr val="92D050"/>
                </a:solidFill>
              </a:rPr>
              <a:t>Lecture </a:t>
            </a:r>
            <a:r>
              <a:rPr lang="en-GB" sz="4000" b="1" dirty="0" smtClean="0">
                <a:solidFill>
                  <a:srgbClr val="92D050"/>
                </a:solidFill>
              </a:rPr>
              <a:t>2 PART 1:</a:t>
            </a:r>
            <a:br>
              <a:rPr lang="en-GB" sz="4000" b="1" dirty="0" smtClean="0">
                <a:solidFill>
                  <a:srgbClr val="92D050"/>
                </a:solidFill>
              </a:rPr>
            </a:br>
            <a:r>
              <a:rPr lang="en-GB" sz="4000" b="1" dirty="0" smtClean="0">
                <a:solidFill>
                  <a:srgbClr val="92D050"/>
                </a:solidFill>
              </a:rPr>
              <a:t>immigration </a:t>
            </a:r>
            <a:r>
              <a:rPr lang="en-GB" sz="4000" b="1" dirty="0">
                <a:solidFill>
                  <a:srgbClr val="92D050"/>
                </a:solidFill>
              </a:rPr>
              <a:t>and state control – </a:t>
            </a:r>
            <a:r>
              <a:rPr lang="en-GB" sz="4000" b="1" dirty="0" smtClean="0">
                <a:solidFill>
                  <a:srgbClr val="92D050"/>
                </a:solidFill>
              </a:rPr>
              <a:t>Historical I</a:t>
            </a:r>
            <a:r>
              <a:rPr lang="en-GB" sz="4000" b="1" dirty="0" smtClean="0">
                <a:solidFill>
                  <a:srgbClr val="92D050"/>
                </a:solidFill>
              </a:rPr>
              <a:t>ssues</a:t>
            </a:r>
            <a:r>
              <a:rPr lang="en-US" sz="4000" dirty="0">
                <a:solidFill>
                  <a:srgbClr val="92D050"/>
                </a:solidFill>
              </a:rPr>
              <a:t/>
            </a:r>
            <a:br>
              <a:rPr lang="en-US" sz="4000" dirty="0">
                <a:solidFill>
                  <a:srgbClr val="92D050"/>
                </a:solidFill>
              </a:rPr>
            </a:br>
            <a:r>
              <a:rPr lang="en-GB" sz="3200" dirty="0">
                <a:solidFill>
                  <a:srgbClr val="92D050"/>
                </a:solidFill>
              </a:rPr>
              <a:t> </a:t>
            </a:r>
            <a:endParaRPr lang="en-GB" dirty="0">
              <a:solidFill>
                <a:srgbClr val="92D050"/>
              </a:solidFill>
            </a:endParaRPr>
          </a:p>
        </p:txBody>
      </p:sp>
    </p:spTree>
    <p:extLst>
      <p:ext uri="{BB962C8B-B14F-4D97-AF65-F5344CB8AC3E}">
        <p14:creationId xmlns:p14="http://schemas.microsoft.com/office/powerpoint/2010/main" val="6364528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prstClr val="white"/>
                </a:solidFill>
              </a:rPr>
              <a:t>Migration and British politics, </a:t>
            </a:r>
            <a:r>
              <a:rPr lang="en-GB" dirty="0" smtClean="0">
                <a:solidFill>
                  <a:prstClr val="white"/>
                </a:solidFill>
              </a:rPr>
              <a:t>AUTUMN 2017</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5744" y="1636135"/>
            <a:ext cx="4156597" cy="5047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4"/>
          <a:srcRect l="176" t="16131" b="-636"/>
          <a:stretch/>
        </p:blipFill>
        <p:spPr>
          <a:xfrm>
            <a:off x="4585447" y="1531264"/>
            <a:ext cx="7606553" cy="3388659"/>
          </a:xfrm>
          <a:prstGeom prst="rect">
            <a:avLst/>
          </a:prstGeom>
        </p:spPr>
      </p:pic>
      <p:pic>
        <p:nvPicPr>
          <p:cNvPr id="7" name="Picture 4"/>
          <p:cNvPicPr>
            <a:picLocks noChangeAspect="1" noChangeArrowheads="1"/>
          </p:cNvPicPr>
          <p:nvPr/>
        </p:nvPicPr>
        <p:blipFill rotWithShape="1">
          <a:blip r:embed="rId5">
            <a:extLst>
              <a:ext uri="{28A0092B-C50C-407E-A947-70E740481C1C}">
                <a14:useLocalDpi xmlns:a14="http://schemas.microsoft.com/office/drawing/2010/main" val="0"/>
              </a:ext>
            </a:extLst>
          </a:blip>
          <a:srcRect l="6214" t="43807" r="65291" b="12496"/>
          <a:stretch/>
        </p:blipFill>
        <p:spPr bwMode="auto">
          <a:xfrm>
            <a:off x="4332341" y="3563471"/>
            <a:ext cx="3618701" cy="31199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17745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961428"/>
          </a:xfrm>
        </p:spPr>
        <p:txBody>
          <a:bodyPr>
            <a:normAutofit fontScale="92500"/>
          </a:bodyPr>
          <a:lstStyle/>
          <a:p>
            <a:pPr algn="just"/>
            <a:r>
              <a:rPr lang="en-GB" dirty="0" smtClean="0"/>
              <a:t>Less about ‘civil disobedience’ per se than about ‘state control’ aspects of AHHI6013</a:t>
            </a:r>
          </a:p>
          <a:p>
            <a:pPr marL="45720" indent="0" algn="just">
              <a:buNone/>
            </a:pPr>
            <a:endParaRPr lang="en-GB" i="1" dirty="0" smtClean="0"/>
          </a:p>
          <a:p>
            <a:pPr marL="45720" indent="0" algn="just">
              <a:buNone/>
            </a:pPr>
            <a:r>
              <a:rPr lang="en-GB" i="1" dirty="0" smtClean="0"/>
              <a:t>Today’s lecture</a:t>
            </a:r>
          </a:p>
          <a:p>
            <a:pPr algn="just"/>
            <a:r>
              <a:rPr lang="en-GB" dirty="0" smtClean="0"/>
              <a:t>Examination of contemporary issues</a:t>
            </a:r>
          </a:p>
          <a:p>
            <a:pPr algn="just"/>
            <a:endParaRPr lang="en-GB" dirty="0"/>
          </a:p>
          <a:p>
            <a:pPr marL="45720" indent="0" algn="just">
              <a:buNone/>
            </a:pPr>
            <a:r>
              <a:rPr lang="en-GB" i="1" dirty="0" smtClean="0"/>
              <a:t>First part of Friday:</a:t>
            </a:r>
            <a:endParaRPr lang="en-GB" i="1" dirty="0"/>
          </a:p>
          <a:p>
            <a:pPr algn="just"/>
            <a:r>
              <a:rPr lang="en-GB" dirty="0" smtClean="0"/>
              <a:t>Immigration as a key fact of British history, culture, politics and society; immigration not </a:t>
            </a:r>
            <a:r>
              <a:rPr lang="en-GB" i="1" dirty="0" smtClean="0"/>
              <a:t>external to </a:t>
            </a:r>
            <a:r>
              <a:rPr lang="en-GB" dirty="0" smtClean="0"/>
              <a:t>British history or a departure from historical precedent; nor does this history ‘start’ in post-WWII period</a:t>
            </a:r>
          </a:p>
          <a:p>
            <a:pPr marL="45720" indent="0" algn="just">
              <a:buNone/>
            </a:pPr>
            <a:endParaRPr lang="en-GB" dirty="0" smtClean="0"/>
          </a:p>
          <a:p>
            <a:pPr marL="45720" indent="0" algn="just">
              <a:buNone/>
            </a:pPr>
            <a:r>
              <a:rPr lang="en-GB" i="1" dirty="0" smtClean="0"/>
              <a:t>Second part of Friday:</a:t>
            </a:r>
          </a:p>
          <a:p>
            <a:pPr algn="just"/>
            <a:r>
              <a:rPr lang="en-GB" dirty="0" smtClean="0"/>
              <a:t>How immigrant and minority ethnic groups experienced post-WWII Britain and how they negotiated a relationship with the state in the process; and how these experiences and relationships were represented culturally (specifically through music)</a:t>
            </a:r>
            <a:endParaRPr lang="en-GB" dirty="0"/>
          </a:p>
          <a:p>
            <a:endParaRPr lang="en-US" dirty="0"/>
          </a:p>
        </p:txBody>
      </p:sp>
      <p:sp>
        <p:nvSpPr>
          <p:cNvPr id="3" name="Title 2"/>
          <p:cNvSpPr>
            <a:spLocks noGrp="1"/>
          </p:cNvSpPr>
          <p:nvPr>
            <p:ph type="title"/>
          </p:nvPr>
        </p:nvSpPr>
        <p:spPr/>
        <p:txBody>
          <a:bodyPr/>
          <a:lstStyle/>
          <a:p>
            <a:r>
              <a:rPr lang="en-GB" dirty="0" smtClean="0"/>
              <a:t>Week 7 Lectures – key themes</a:t>
            </a:r>
            <a:endParaRPr lang="en-US" dirty="0"/>
          </a:p>
        </p:txBody>
      </p:sp>
    </p:spTree>
    <p:extLst>
      <p:ext uri="{BB962C8B-B14F-4D97-AF65-F5344CB8AC3E}">
        <p14:creationId xmlns:p14="http://schemas.microsoft.com/office/powerpoint/2010/main" val="2571191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8243" y="921388"/>
            <a:ext cx="4060406" cy="155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descr="http://www.brandsoftheworld.com/sites/default/files/styles/logo-thumbnail/public/0001/3088/brand.gif?itok=zWVJNOyz"/>
          <p:cNvPicPr>
            <a:picLocks noChangeAspect="1" noChangeArrowheads="1"/>
          </p:cNvPicPr>
          <p:nvPr/>
        </p:nvPicPr>
        <p:blipFill rotWithShape="1">
          <a:blip r:embed="rId4">
            <a:extLst>
              <a:ext uri="{28A0092B-C50C-407E-A947-70E740481C1C}">
                <a14:useLocalDpi xmlns:a14="http://schemas.microsoft.com/office/drawing/2010/main" val="0"/>
              </a:ext>
            </a:extLst>
          </a:blip>
          <a:srcRect t="24127" b="32492"/>
          <a:stretch/>
        </p:blipFill>
        <p:spPr bwMode="auto">
          <a:xfrm>
            <a:off x="6808649" y="173118"/>
            <a:ext cx="3864076" cy="1676275"/>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4186" y="2456923"/>
            <a:ext cx="4554463" cy="1153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0"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08649" y="1849394"/>
            <a:ext cx="3859080" cy="28943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1" name="Picture 1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8577" y="3609952"/>
            <a:ext cx="5220072" cy="11437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2" name="Picture 1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84375" y="4743704"/>
            <a:ext cx="1984845" cy="19848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34" name="Picture 14" descr="http://www.adweek.com/agencyspy/wp-content/uploads/sites/7/2015/04/saatchi-and-saatchi-square-logo1.png"/>
          <p:cNvPicPr>
            <a:picLocks noChangeAspect="1" noChangeArrowheads="1"/>
          </p:cNvPicPr>
          <p:nvPr/>
        </p:nvPicPr>
        <p:blipFill rotWithShape="1">
          <a:blip r:embed="rId9">
            <a:extLst>
              <a:ext uri="{28A0092B-C50C-407E-A947-70E740481C1C}">
                <a14:useLocalDpi xmlns:a14="http://schemas.microsoft.com/office/drawing/2010/main" val="0"/>
              </a:ext>
            </a:extLst>
          </a:blip>
          <a:srcRect b="12653"/>
          <a:stretch/>
        </p:blipFill>
        <p:spPr bwMode="auto">
          <a:xfrm>
            <a:off x="3969220" y="4630392"/>
            <a:ext cx="2819400" cy="2088266"/>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808649" y="4692962"/>
            <a:ext cx="3859080" cy="20069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18334" y="1"/>
            <a:ext cx="6539235" cy="1545378"/>
          </a:xfrm>
          <a:prstGeom prst="rect">
            <a:avLst/>
          </a:prstGeom>
        </p:spPr>
        <p:txBody>
          <a:bodyPr wrap="square" lIns="360000" tIns="180000" rIns="360000" bIns="180000">
            <a:spAutoFit/>
          </a:bodyPr>
          <a:lstStyle/>
          <a:p>
            <a:pPr>
              <a:lnSpc>
                <a:spcPct val="120000"/>
              </a:lnSpc>
            </a:pPr>
            <a:endParaRPr lang="en-GB" b="1" dirty="0" smtClean="0"/>
          </a:p>
          <a:p>
            <a:pPr>
              <a:lnSpc>
                <a:spcPct val="120000"/>
              </a:lnSpc>
            </a:pPr>
            <a:r>
              <a:rPr lang="en-GB" b="1" dirty="0" smtClean="0"/>
              <a:t>Migration </a:t>
            </a:r>
            <a:r>
              <a:rPr lang="en-GB" b="1" dirty="0"/>
              <a:t>in British culture</a:t>
            </a:r>
            <a:r>
              <a:rPr lang="en-GB" dirty="0"/>
              <a:t>: </a:t>
            </a:r>
            <a:r>
              <a:rPr lang="en-GB" sz="1400" dirty="0" smtClean="0"/>
              <a:t>Migrants </a:t>
            </a:r>
            <a:r>
              <a:rPr lang="en-GB" sz="1400" dirty="0"/>
              <a:t>and British institutions – firms est. by immigrants</a:t>
            </a:r>
            <a:endParaRPr lang="en-GB" sz="1400" b="1" dirty="0"/>
          </a:p>
          <a:p>
            <a:pPr>
              <a:lnSpc>
                <a:spcPct val="120000"/>
              </a:lnSpc>
            </a:pPr>
            <a:endParaRPr lang="en-GB" sz="1400" dirty="0"/>
          </a:p>
        </p:txBody>
      </p:sp>
    </p:spTree>
    <p:extLst>
      <p:ext uri="{BB962C8B-B14F-4D97-AF65-F5344CB8AC3E}">
        <p14:creationId xmlns:p14="http://schemas.microsoft.com/office/powerpoint/2010/main" val="9097377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268941" y="188640"/>
            <a:ext cx="11693563" cy="6488269"/>
          </a:xfrm>
          <a:prstGeom prst="rect">
            <a:avLst/>
          </a:prstGeom>
        </p:spPr>
        <p:txBody>
          <a:bodyPr wrap="square" lIns="180000" tIns="180000" rIns="180000" bIns="180000" numCol="1" spcCol="180000">
            <a:spAutoFit/>
          </a:bodyPr>
          <a:lstStyle/>
          <a:p>
            <a:r>
              <a:rPr lang="en-GB" sz="2400" b="1" dirty="0" smtClean="0"/>
              <a:t>Migration </a:t>
            </a:r>
            <a:r>
              <a:rPr lang="en-GB" sz="2400" b="1" dirty="0"/>
              <a:t>in British culture: Migration in ‘Deep’ British History</a:t>
            </a:r>
          </a:p>
          <a:p>
            <a:endParaRPr lang="en-GB" sz="2200" dirty="0"/>
          </a:p>
          <a:p>
            <a:pPr marL="342900" indent="-342900">
              <a:buFont typeface="Arial" panose="020B0604020202020204" pitchFamily="34" charset="0"/>
              <a:buChar char="•"/>
            </a:pPr>
            <a:r>
              <a:rPr lang="en-GB" sz="2200" dirty="0"/>
              <a:t>Bronze Age civilisation ‘Beaker People’ originated from Central Europe</a:t>
            </a:r>
          </a:p>
          <a:p>
            <a:pPr marL="342900" indent="-342900">
              <a:buFont typeface="Arial" panose="020B0604020202020204" pitchFamily="34" charset="0"/>
              <a:buChar char="•"/>
            </a:pPr>
            <a:r>
              <a:rPr lang="en-GB" sz="2200" dirty="0"/>
              <a:t>Tribes of Celts – from Western and Central Europe and Mediterranean – settled in British Isles c. 500 BC</a:t>
            </a:r>
          </a:p>
          <a:p>
            <a:pPr marL="342900" indent="-342900">
              <a:buFont typeface="Arial" panose="020B0604020202020204" pitchFamily="34" charset="0"/>
              <a:buChar char="•"/>
            </a:pPr>
            <a:r>
              <a:rPr lang="en-GB" sz="2200" dirty="0"/>
              <a:t>Invasion and settlement of Britain by Roman Empire </a:t>
            </a:r>
            <a:r>
              <a:rPr lang="en-GB" sz="2200" cap="small" dirty="0"/>
              <a:t>AD</a:t>
            </a:r>
            <a:r>
              <a:rPr lang="en-GB" sz="2200" dirty="0"/>
              <a:t> 43 to 409/410</a:t>
            </a:r>
          </a:p>
          <a:p>
            <a:pPr marL="342900" indent="-342900">
              <a:buFont typeface="Arial" panose="020B0604020202020204" pitchFamily="34" charset="0"/>
              <a:buChar char="•"/>
            </a:pPr>
            <a:r>
              <a:rPr lang="en-GB" sz="2200" dirty="0"/>
              <a:t>German-speaking Anglo-Saxon tribes settle and rule parts of England from 5</a:t>
            </a:r>
            <a:r>
              <a:rPr lang="en-GB" sz="2200" baseline="30000" dirty="0"/>
              <a:t>th</a:t>
            </a:r>
            <a:r>
              <a:rPr lang="en-GB" sz="2200" dirty="0"/>
              <a:t> century–11</a:t>
            </a:r>
            <a:r>
              <a:rPr lang="en-GB" sz="2200" baseline="30000" dirty="0"/>
              <a:t>th</a:t>
            </a:r>
            <a:r>
              <a:rPr lang="en-GB" sz="2200" dirty="0"/>
              <a:t> century AD</a:t>
            </a:r>
          </a:p>
          <a:p>
            <a:pPr marL="342900" indent="-342900">
              <a:buFont typeface="Arial" panose="020B0604020202020204" pitchFamily="34" charset="0"/>
              <a:buChar char="•"/>
            </a:pPr>
            <a:r>
              <a:rPr lang="en-GB" sz="2200" dirty="0"/>
              <a:t>Scandinavian Viking invasions and settlement in British Isles, 8</a:t>
            </a:r>
            <a:r>
              <a:rPr lang="en-GB" sz="2200" baseline="30000" dirty="0"/>
              <a:t>th</a:t>
            </a:r>
            <a:r>
              <a:rPr lang="en-GB" sz="2200" dirty="0"/>
              <a:t> century–11</a:t>
            </a:r>
            <a:r>
              <a:rPr lang="en-GB" sz="2200" baseline="30000" dirty="0"/>
              <a:t>th</a:t>
            </a:r>
            <a:r>
              <a:rPr lang="en-GB" sz="2200" dirty="0"/>
              <a:t> century AD</a:t>
            </a:r>
          </a:p>
          <a:p>
            <a:pPr marL="342900" indent="-342900">
              <a:buFont typeface="Arial" panose="020B0604020202020204" pitchFamily="34" charset="0"/>
              <a:buChar char="•"/>
            </a:pPr>
            <a:r>
              <a:rPr lang="en-GB" sz="2200" dirty="0"/>
              <a:t>Norman (northern France) conquest of Britain, 1066</a:t>
            </a:r>
          </a:p>
          <a:p>
            <a:pPr marL="342900" indent="-342900">
              <a:buFont typeface="Arial" panose="020B0604020202020204" pitchFamily="34" charset="0"/>
              <a:buChar char="•"/>
            </a:pPr>
            <a:r>
              <a:rPr lang="en-GB" sz="2200" dirty="0"/>
              <a:t>Jewish settlement in Britain from 11</a:t>
            </a:r>
            <a:r>
              <a:rPr lang="en-GB" sz="2200" baseline="30000" dirty="0"/>
              <a:t>th</a:t>
            </a:r>
            <a:r>
              <a:rPr lang="en-GB" sz="2200" dirty="0"/>
              <a:t> century; expulsion 1290 </a:t>
            </a:r>
          </a:p>
          <a:p>
            <a:pPr marL="342900" indent="-342900">
              <a:buFont typeface="Arial" panose="020B0604020202020204" pitchFamily="34" charset="0"/>
              <a:buChar char="•"/>
            </a:pPr>
            <a:r>
              <a:rPr lang="en-GB" sz="2200" dirty="0"/>
              <a:t>Craftsmen, bankers and merchants from continental Europe prominent in British economy in Early Modern period</a:t>
            </a:r>
          </a:p>
          <a:p>
            <a:pPr marL="342900" indent="-342900">
              <a:buFont typeface="Arial" panose="020B0604020202020204" pitchFamily="34" charset="0"/>
              <a:buChar char="•"/>
            </a:pPr>
            <a:r>
              <a:rPr lang="en-GB" sz="2200" dirty="0"/>
              <a:t>Britain provided refuge for Huguenots and Protestant exiles from continental Europe, 17</a:t>
            </a:r>
            <a:r>
              <a:rPr lang="en-GB" sz="2200" baseline="30000" dirty="0"/>
              <a:t>th</a:t>
            </a:r>
            <a:r>
              <a:rPr lang="en-GB" sz="2200" dirty="0"/>
              <a:t> century</a:t>
            </a:r>
          </a:p>
          <a:p>
            <a:pPr marL="342900" indent="-342900">
              <a:buFont typeface="Arial" panose="020B0604020202020204" pitchFamily="34" charset="0"/>
              <a:buChar char="•"/>
            </a:pPr>
            <a:r>
              <a:rPr lang="en-GB" sz="2200" dirty="0"/>
              <a:t>House of Hanover, German royal dynasty, became monarchs of Britain and Ireland, 1714</a:t>
            </a:r>
          </a:p>
          <a:p>
            <a:endParaRPr lang="en-GB" sz="2200" dirty="0"/>
          </a:p>
          <a:p>
            <a:endParaRPr lang="en-GB" sz="2200" dirty="0"/>
          </a:p>
        </p:txBody>
      </p:sp>
    </p:spTree>
    <p:extLst>
      <p:ext uri="{BB962C8B-B14F-4D97-AF65-F5344CB8AC3E}">
        <p14:creationId xmlns:p14="http://schemas.microsoft.com/office/powerpoint/2010/main" val="13319947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426" y="764705"/>
            <a:ext cx="11733904" cy="5905036"/>
          </a:xfrm>
          <a:prstGeom prst="rect">
            <a:avLst/>
          </a:prstGeom>
        </p:spPr>
        <p:txBody>
          <a:bodyPr wrap="square" lIns="540000" tIns="180000" rIns="540000" bIns="180000" numCol="2" spcCol="180000">
            <a:spAutoFit/>
          </a:bodyPr>
          <a:lstStyle/>
          <a:p>
            <a:r>
              <a:rPr lang="en-GB" sz="1900" b="1" dirty="0"/>
              <a:t>Thus from a mixture of all kinds began, </a:t>
            </a:r>
          </a:p>
          <a:p>
            <a:r>
              <a:rPr lang="en-GB" sz="1900" b="1" dirty="0"/>
              <a:t>That </a:t>
            </a:r>
            <a:r>
              <a:rPr lang="en-GB" sz="1900" b="1" dirty="0" err="1"/>
              <a:t>het’rogeneous</a:t>
            </a:r>
            <a:r>
              <a:rPr lang="en-GB" sz="1900" b="1" dirty="0"/>
              <a:t> thing, an Englishman</a:t>
            </a:r>
            <a:r>
              <a:rPr lang="en-GB" sz="1900" dirty="0"/>
              <a:t>: </a:t>
            </a:r>
          </a:p>
          <a:p>
            <a:r>
              <a:rPr lang="en-GB" sz="1900" dirty="0"/>
              <a:t>In eager rapes, and furious lust begot, </a:t>
            </a:r>
          </a:p>
          <a:p>
            <a:r>
              <a:rPr lang="en-GB" sz="1900" dirty="0"/>
              <a:t>Betwixt a painted Britain and a Scot. </a:t>
            </a:r>
          </a:p>
          <a:p>
            <a:r>
              <a:rPr lang="en-GB" sz="1900" dirty="0"/>
              <a:t>Whose </a:t>
            </a:r>
            <a:r>
              <a:rPr lang="en-GB" sz="1900" dirty="0" err="1"/>
              <a:t>gend’ring</a:t>
            </a:r>
            <a:r>
              <a:rPr lang="en-GB" sz="1900" dirty="0"/>
              <a:t> off-spring quickly </a:t>
            </a:r>
            <a:r>
              <a:rPr lang="en-GB" sz="1900" dirty="0" err="1"/>
              <a:t>learn’d</a:t>
            </a:r>
            <a:r>
              <a:rPr lang="en-GB" sz="1900" dirty="0"/>
              <a:t> to bow, </a:t>
            </a:r>
          </a:p>
          <a:p>
            <a:r>
              <a:rPr lang="en-GB" sz="1900" dirty="0"/>
              <a:t>And yoke their heifers to the Roman plough: </a:t>
            </a:r>
          </a:p>
          <a:p>
            <a:r>
              <a:rPr lang="en-GB" sz="1900" b="1" dirty="0"/>
              <a:t>From whence a mongrel half-bred race there came, </a:t>
            </a:r>
          </a:p>
          <a:p>
            <a:r>
              <a:rPr lang="en-GB" sz="1900" b="1" dirty="0"/>
              <a:t>With neither name, nor nation, speech nor fame. </a:t>
            </a:r>
          </a:p>
          <a:p>
            <a:r>
              <a:rPr lang="en-GB" sz="1900" b="1" dirty="0"/>
              <a:t>In whose hot veins new mixtures quickly ran, </a:t>
            </a:r>
          </a:p>
          <a:p>
            <a:r>
              <a:rPr lang="en-GB" sz="1900" b="1" dirty="0" err="1"/>
              <a:t>Infus’d</a:t>
            </a:r>
            <a:r>
              <a:rPr lang="en-GB" sz="1900" b="1" dirty="0"/>
              <a:t> betwixt a Saxon and a Dane. </a:t>
            </a:r>
          </a:p>
          <a:p>
            <a:r>
              <a:rPr lang="en-GB" sz="1900" b="1" dirty="0"/>
              <a:t>While their rank daughters, to their parents just, </a:t>
            </a:r>
          </a:p>
          <a:p>
            <a:r>
              <a:rPr lang="en-GB" sz="1900" b="1" dirty="0" err="1"/>
              <a:t>Receiv’d</a:t>
            </a:r>
            <a:r>
              <a:rPr lang="en-GB" sz="1900" b="1" dirty="0"/>
              <a:t> all nations with promiscuous lust</a:t>
            </a:r>
            <a:r>
              <a:rPr lang="en-GB" sz="1900" dirty="0"/>
              <a:t>. </a:t>
            </a:r>
          </a:p>
          <a:p>
            <a:r>
              <a:rPr lang="en-GB" sz="1900" dirty="0"/>
              <a:t>This nauseous brood directly did contain </a:t>
            </a:r>
          </a:p>
          <a:p>
            <a:r>
              <a:rPr lang="en-GB" sz="1900" dirty="0"/>
              <a:t>The well-extracted blood of Englishmen. </a:t>
            </a:r>
          </a:p>
          <a:p>
            <a:endParaRPr lang="en-GB" sz="1900" dirty="0"/>
          </a:p>
          <a:p>
            <a:r>
              <a:rPr lang="en-GB" sz="1900" dirty="0" smtClean="0"/>
              <a:t>… </a:t>
            </a:r>
            <a:r>
              <a:rPr lang="en-GB" sz="1900" dirty="0"/>
              <a:t>The wonder which remains is at our pride, </a:t>
            </a:r>
          </a:p>
          <a:p>
            <a:r>
              <a:rPr lang="en-GB" sz="1900" dirty="0"/>
              <a:t>To value that which all wise men deride. </a:t>
            </a:r>
          </a:p>
          <a:p>
            <a:r>
              <a:rPr lang="en-GB" sz="1900" dirty="0"/>
              <a:t>For Englishmen to boast of generation, </a:t>
            </a:r>
          </a:p>
          <a:p>
            <a:r>
              <a:rPr lang="en-GB" sz="1900" dirty="0"/>
              <a:t>Cancels their knowledge, and lampoons the nation. </a:t>
            </a:r>
          </a:p>
          <a:p>
            <a:endParaRPr lang="en-GB" sz="1900" dirty="0"/>
          </a:p>
          <a:p>
            <a:r>
              <a:rPr lang="en-GB" sz="1900" b="1" dirty="0"/>
              <a:t>A true-born Englishman’s a contradiction, </a:t>
            </a:r>
          </a:p>
          <a:p>
            <a:r>
              <a:rPr lang="en-GB" sz="1900" b="1" dirty="0"/>
              <a:t>In speech an irony, in fact a fiction. </a:t>
            </a:r>
          </a:p>
          <a:p>
            <a:r>
              <a:rPr lang="en-GB" sz="1900" b="1" dirty="0"/>
              <a:t>A banter made to be a test of fools, </a:t>
            </a:r>
          </a:p>
          <a:p>
            <a:r>
              <a:rPr lang="en-GB" sz="1900" b="1" dirty="0"/>
              <a:t>Which those that use it justly ridicules</a:t>
            </a:r>
            <a:r>
              <a:rPr lang="en-GB" sz="1900" dirty="0"/>
              <a:t>. </a:t>
            </a:r>
          </a:p>
          <a:p>
            <a:r>
              <a:rPr lang="en-GB" sz="1900" dirty="0"/>
              <a:t>A metaphor invented to express </a:t>
            </a:r>
          </a:p>
          <a:p>
            <a:r>
              <a:rPr lang="en-GB" sz="1900" dirty="0"/>
              <a:t>A man a-kin to all the universe. </a:t>
            </a:r>
          </a:p>
          <a:p>
            <a:endParaRPr lang="en-GB" sz="1900" dirty="0"/>
          </a:p>
          <a:p>
            <a:r>
              <a:rPr lang="en-GB" sz="1900" dirty="0"/>
              <a:t>….  Tis well that virtue gives nobility, </a:t>
            </a:r>
          </a:p>
          <a:p>
            <a:r>
              <a:rPr lang="en-GB" sz="1900" dirty="0"/>
              <a:t>How shall we else the want of birth and blood supply? </a:t>
            </a:r>
          </a:p>
          <a:p>
            <a:r>
              <a:rPr lang="en-GB" sz="1900" dirty="0"/>
              <a:t>Since scarce one family is left alive, </a:t>
            </a:r>
          </a:p>
          <a:p>
            <a:r>
              <a:rPr lang="en-GB" sz="1900" dirty="0"/>
              <a:t>Which does not from some foreigner derive.</a:t>
            </a:r>
          </a:p>
          <a:p>
            <a:endParaRPr lang="en-GB" sz="1900" dirty="0"/>
          </a:p>
          <a:p>
            <a:endParaRPr lang="en-GB" dirty="0"/>
          </a:p>
        </p:txBody>
      </p:sp>
      <p:sp>
        <p:nvSpPr>
          <p:cNvPr id="3" name="Rectangle 2"/>
          <p:cNvSpPr/>
          <p:nvPr/>
        </p:nvSpPr>
        <p:spPr>
          <a:xfrm>
            <a:off x="247426" y="-1"/>
            <a:ext cx="11733904" cy="1292662"/>
          </a:xfrm>
          <a:prstGeom prst="rect">
            <a:avLst/>
          </a:prstGeom>
        </p:spPr>
        <p:txBody>
          <a:bodyPr wrap="square">
            <a:spAutoFit/>
          </a:bodyPr>
          <a:lstStyle/>
          <a:p>
            <a:pPr algn="ctr"/>
            <a:endParaRPr lang="en-GB" b="1" dirty="0"/>
          </a:p>
          <a:p>
            <a:pPr algn="ctr"/>
            <a:r>
              <a:rPr lang="en-GB" sz="2400" b="1" dirty="0" smtClean="0"/>
              <a:t>Migration </a:t>
            </a:r>
            <a:r>
              <a:rPr lang="en-GB" sz="2400" b="1" dirty="0"/>
              <a:t>in British culture: Daniel Defoe, ‘The True-Born Englishman: A Satire’ (1701)</a:t>
            </a:r>
          </a:p>
          <a:p>
            <a:pPr algn="ctr"/>
            <a:r>
              <a:rPr lang="en-GB" dirty="0"/>
              <a:t> </a:t>
            </a:r>
          </a:p>
          <a:p>
            <a:endParaRPr lang="en-GB" b="1" dirty="0"/>
          </a:p>
        </p:txBody>
      </p:sp>
    </p:spTree>
    <p:extLst>
      <p:ext uri="{BB962C8B-B14F-4D97-AF65-F5344CB8AC3E}">
        <p14:creationId xmlns:p14="http://schemas.microsoft.com/office/powerpoint/2010/main" val="26505405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21411" y="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529"/>
            <a:ext cx="9236341" cy="68695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9396905" y="554401"/>
            <a:ext cx="2544083" cy="2579507"/>
          </a:xfrm>
          <a:prstGeom prst="rect">
            <a:avLst/>
          </a:prstGeom>
        </p:spPr>
        <p:txBody>
          <a:bodyPr wrap="square" lIns="360000" tIns="180000" rIns="360000" bIns="180000" numCol="1" spcCol="180000">
            <a:spAutoFit/>
          </a:bodyPr>
          <a:lstStyle/>
          <a:p>
            <a:pPr>
              <a:lnSpc>
                <a:spcPct val="120000"/>
              </a:lnSpc>
            </a:pPr>
            <a:r>
              <a:rPr lang="en-GB" sz="2400" b="1" dirty="0" smtClean="0">
                <a:solidFill>
                  <a:schemeClr val="bg2"/>
                </a:solidFill>
              </a:rPr>
              <a:t>Migration </a:t>
            </a:r>
            <a:r>
              <a:rPr lang="en-GB" sz="2400" b="1" dirty="0">
                <a:solidFill>
                  <a:schemeClr val="bg2"/>
                </a:solidFill>
              </a:rPr>
              <a:t>in 18</a:t>
            </a:r>
            <a:r>
              <a:rPr lang="en-GB" sz="2400" b="1" baseline="30000" dirty="0">
                <a:solidFill>
                  <a:schemeClr val="bg2"/>
                </a:solidFill>
              </a:rPr>
              <a:t>th</a:t>
            </a:r>
            <a:r>
              <a:rPr lang="en-GB" sz="2400" b="1" dirty="0">
                <a:solidFill>
                  <a:schemeClr val="bg2"/>
                </a:solidFill>
              </a:rPr>
              <a:t>/19</a:t>
            </a:r>
            <a:r>
              <a:rPr lang="en-GB" sz="2400" b="1" baseline="30000" dirty="0">
                <a:solidFill>
                  <a:schemeClr val="bg2"/>
                </a:solidFill>
              </a:rPr>
              <a:t>th</a:t>
            </a:r>
            <a:r>
              <a:rPr lang="en-GB" sz="2400" b="1" dirty="0">
                <a:solidFill>
                  <a:schemeClr val="bg2"/>
                </a:solidFill>
              </a:rPr>
              <a:t> </a:t>
            </a:r>
            <a:r>
              <a:rPr lang="en-GB" sz="2400" b="1" dirty="0" smtClean="0">
                <a:solidFill>
                  <a:schemeClr val="bg2"/>
                </a:solidFill>
              </a:rPr>
              <a:t>Century-Britain</a:t>
            </a:r>
            <a:r>
              <a:rPr lang="en-GB" sz="2400" b="1" dirty="0">
                <a:solidFill>
                  <a:schemeClr val="bg2"/>
                </a:solidFill>
              </a:rPr>
              <a:t>: The Empire</a:t>
            </a:r>
          </a:p>
        </p:txBody>
      </p:sp>
    </p:spTree>
    <p:extLst>
      <p:ext uri="{BB962C8B-B14F-4D97-AF65-F5344CB8AC3E}">
        <p14:creationId xmlns:p14="http://schemas.microsoft.com/office/powerpoint/2010/main" val="35843887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3379647" y="7772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5483" y="2486020"/>
            <a:ext cx="3165721" cy="42084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http://answersafrica.com/wp-content/uploads/2014/07/The-Slave-trade-triangle.jpg"/>
          <p:cNvPicPr>
            <a:picLocks noChangeAspect="1" noChangeArrowheads="1"/>
          </p:cNvPicPr>
          <p:nvPr/>
        </p:nvPicPr>
        <p:blipFill rotWithShape="1">
          <a:blip r:embed="rId4">
            <a:extLst>
              <a:ext uri="{28A0092B-C50C-407E-A947-70E740481C1C}">
                <a14:useLocalDpi xmlns:a14="http://schemas.microsoft.com/office/drawing/2010/main" val="0"/>
              </a:ext>
            </a:extLst>
          </a:blip>
          <a:srcRect b="12358"/>
          <a:stretch/>
        </p:blipFill>
        <p:spPr bwMode="auto">
          <a:xfrm>
            <a:off x="188333" y="160338"/>
            <a:ext cx="4419511" cy="275767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7552954" y="160338"/>
            <a:ext cx="4241478" cy="1563844"/>
          </a:xfrm>
          <a:prstGeom prst="rect">
            <a:avLst/>
          </a:prstGeom>
        </p:spPr>
        <p:txBody>
          <a:bodyPr wrap="square" lIns="180000" tIns="180000" rIns="180000" bIns="180000" numCol="1" spcCol="180000">
            <a:spAutoFit/>
          </a:bodyPr>
          <a:lstStyle/>
          <a:p>
            <a:pPr algn="r"/>
            <a:r>
              <a:rPr lang="en-GB" sz="2000" b="1" dirty="0" smtClean="0"/>
              <a:t>Migration </a:t>
            </a:r>
            <a:r>
              <a:rPr lang="en-GB" sz="2000" b="1" dirty="0"/>
              <a:t>in 18</a:t>
            </a:r>
            <a:r>
              <a:rPr lang="en-GB" sz="2000" b="1" baseline="30000" dirty="0"/>
              <a:t>th</a:t>
            </a:r>
            <a:r>
              <a:rPr lang="en-GB" sz="2000" b="1" dirty="0"/>
              <a:t>/19</a:t>
            </a:r>
            <a:r>
              <a:rPr lang="en-GB" sz="2000" b="1" baseline="30000" dirty="0"/>
              <a:t>th</a:t>
            </a:r>
            <a:r>
              <a:rPr lang="en-GB" sz="2000" b="1" dirty="0"/>
              <a:t>-century Britain: </a:t>
            </a:r>
          </a:p>
          <a:p>
            <a:pPr algn="r"/>
            <a:r>
              <a:rPr lang="en-GB" sz="2000" b="1" dirty="0"/>
              <a:t>Transatlantic Slave Trade</a:t>
            </a:r>
          </a:p>
          <a:p>
            <a:endParaRPr lang="en-GB" dirty="0"/>
          </a:p>
        </p:txBody>
      </p:sp>
      <p:sp>
        <p:nvSpPr>
          <p:cNvPr id="13" name="Rectangle 12"/>
          <p:cNvSpPr/>
          <p:nvPr/>
        </p:nvSpPr>
        <p:spPr>
          <a:xfrm>
            <a:off x="5080684" y="1346291"/>
            <a:ext cx="6890347" cy="1794677"/>
          </a:xfrm>
          <a:prstGeom prst="rect">
            <a:avLst/>
          </a:prstGeom>
        </p:spPr>
        <p:txBody>
          <a:bodyPr wrap="square" lIns="180000" tIns="180000" rIns="180000" bIns="180000" numCol="1" spcCol="180000">
            <a:spAutoFit/>
          </a:bodyPr>
          <a:lstStyle/>
          <a:p>
            <a:pPr algn="r"/>
            <a:r>
              <a:rPr lang="en-GB" sz="1400" dirty="0"/>
              <a:t>Philip Stanhope (1673–1726), 3rd Earl of Chesterfield, with His Wife, Lady Elizabeth Savile, Children and Nubian Slave  (c. 1695);  Louise de </a:t>
            </a:r>
            <a:r>
              <a:rPr lang="en-GB" sz="1400" dirty="0" err="1"/>
              <a:t>Kéroualle</a:t>
            </a:r>
            <a:r>
              <a:rPr lang="en-GB" sz="1400" dirty="0"/>
              <a:t>, Duchess of Portsmouth </a:t>
            </a:r>
            <a:r>
              <a:rPr lang="en-GB" sz="1400" dirty="0" smtClean="0"/>
              <a:t> by </a:t>
            </a:r>
            <a:r>
              <a:rPr lang="en-GB" sz="1400" dirty="0"/>
              <a:t>Pierre </a:t>
            </a:r>
            <a:r>
              <a:rPr lang="en-GB" sz="1400" dirty="0" err="1"/>
              <a:t>Mignard</a:t>
            </a:r>
            <a:r>
              <a:rPr lang="en-GB" sz="1400" dirty="0"/>
              <a:t> (1682)</a:t>
            </a:r>
          </a:p>
          <a:p>
            <a:endParaRPr lang="en-GB" sz="1600" b="1" dirty="0"/>
          </a:p>
          <a:p>
            <a:endParaRPr lang="en-GB" sz="1700" dirty="0"/>
          </a:p>
          <a:p>
            <a:endParaRPr lang="en-GB" dirty="0"/>
          </a:p>
        </p:txBody>
      </p:sp>
      <p:pic>
        <p:nvPicPr>
          <p:cNvPr id="11" name="Picture 5" descr="http://ichef.bbci.co.uk/arts/yourpaintings/images/paintings/can/large/syo_can_a_44_larg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4055" y="2517366"/>
            <a:ext cx="6552384" cy="4177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5754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991544" y="1886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4" name="Rectangle 13"/>
          <p:cNvSpPr/>
          <p:nvPr/>
        </p:nvSpPr>
        <p:spPr>
          <a:xfrm>
            <a:off x="8644670" y="5194055"/>
            <a:ext cx="3224655" cy="1717733"/>
          </a:xfrm>
          <a:prstGeom prst="rect">
            <a:avLst/>
          </a:prstGeom>
        </p:spPr>
        <p:txBody>
          <a:bodyPr wrap="square" lIns="180000" tIns="180000" rIns="180000" bIns="180000" numCol="1" spcCol="180000">
            <a:spAutoFit/>
          </a:bodyPr>
          <a:lstStyle/>
          <a:p>
            <a:r>
              <a:rPr lang="en-GB" sz="1400" dirty="0" smtClean="0"/>
              <a:t>‘</a:t>
            </a:r>
            <a:r>
              <a:rPr lang="en-GB" sz="1400" dirty="0"/>
              <a:t>Anti-Slavery Society Convention, 1840</a:t>
            </a:r>
            <a:r>
              <a:rPr lang="en-GB" sz="1400" dirty="0" smtClean="0"/>
              <a:t>’ by </a:t>
            </a:r>
            <a:r>
              <a:rPr lang="en-GB" sz="1400" dirty="0"/>
              <a:t>Benjamin Robert Haydon (1841) featuring Henry Beckford, emancipated </a:t>
            </a:r>
            <a:r>
              <a:rPr lang="en-GB" sz="1400" dirty="0" smtClean="0"/>
              <a:t>African-Jamaican (National Portrait Gallery()</a:t>
            </a:r>
            <a:endParaRPr lang="en-GB" sz="1400" dirty="0"/>
          </a:p>
          <a:p>
            <a:endParaRPr lang="en-GB" dirty="0"/>
          </a:p>
        </p:txBody>
      </p:sp>
      <p:sp>
        <p:nvSpPr>
          <p:cNvPr id="15" name="Rectangle 14"/>
          <p:cNvSpPr/>
          <p:nvPr/>
        </p:nvSpPr>
        <p:spPr>
          <a:xfrm>
            <a:off x="8202706" y="309819"/>
            <a:ext cx="3666619" cy="2287119"/>
          </a:xfrm>
          <a:prstGeom prst="rect">
            <a:avLst/>
          </a:prstGeom>
        </p:spPr>
        <p:txBody>
          <a:bodyPr wrap="square" lIns="180000" tIns="180000" rIns="180000" bIns="180000" numCol="1" spcCol="180000">
            <a:spAutoFit/>
          </a:bodyPr>
          <a:lstStyle/>
          <a:p>
            <a:pPr algn="r"/>
            <a:r>
              <a:rPr lang="en-GB" b="1" dirty="0" smtClean="0"/>
              <a:t>Migration </a:t>
            </a:r>
            <a:r>
              <a:rPr lang="en-GB" b="1" dirty="0"/>
              <a:t>in 18</a:t>
            </a:r>
            <a:r>
              <a:rPr lang="en-GB" b="1" baseline="30000" dirty="0"/>
              <a:t>th</a:t>
            </a:r>
            <a:r>
              <a:rPr lang="en-GB" b="1" dirty="0"/>
              <a:t>/19</a:t>
            </a:r>
            <a:r>
              <a:rPr lang="en-GB" b="1" baseline="30000" dirty="0"/>
              <a:t>th</a:t>
            </a:r>
            <a:r>
              <a:rPr lang="en-GB" b="1" dirty="0"/>
              <a:t>-century Britain: </a:t>
            </a:r>
          </a:p>
          <a:p>
            <a:pPr algn="r"/>
            <a:r>
              <a:rPr lang="en-GB" b="1" dirty="0"/>
              <a:t>Transatlantic Slave Trade</a:t>
            </a:r>
          </a:p>
          <a:p>
            <a:pPr algn="r"/>
            <a:r>
              <a:rPr lang="en-GB" dirty="0"/>
              <a:t>Black loyalists in American Revolution; abolition movement </a:t>
            </a:r>
          </a:p>
          <a:p>
            <a:pPr algn="r"/>
            <a:r>
              <a:rPr lang="en-GB" sz="1700" dirty="0"/>
              <a:t> </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149" y="81214"/>
            <a:ext cx="8022557" cy="6743598"/>
          </a:xfrm>
          <a:prstGeom prst="rect">
            <a:avLst/>
          </a:prstGeom>
        </p:spPr>
      </p:pic>
    </p:spTree>
    <p:extLst>
      <p:ext uri="{BB962C8B-B14F-4D97-AF65-F5344CB8AC3E}">
        <p14:creationId xmlns:p14="http://schemas.microsoft.com/office/powerpoint/2010/main" val="8925423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991544" y="1886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55494" y="0"/>
            <a:ext cx="10412506" cy="6563345"/>
          </a:xfrm>
          <a:prstGeom prst="rect">
            <a:avLst/>
          </a:prstGeom>
        </p:spPr>
        <p:txBody>
          <a:bodyPr wrap="square" lIns="180000" tIns="180000" rIns="180000" bIns="180000" numCol="1" spcCol="180000">
            <a:spAutoFit/>
          </a:bodyPr>
          <a:lstStyle/>
          <a:p>
            <a:endParaRPr lang="en-GB" sz="2400" b="1" dirty="0"/>
          </a:p>
          <a:p>
            <a:pPr marL="285750" indent="-285750">
              <a:buFontTx/>
              <a:buChar char="-"/>
            </a:pPr>
            <a:r>
              <a:rPr lang="en-GB" dirty="0"/>
              <a:t>Irish refugees from potato famine (1840s onwards)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10" name="Rectangle 9"/>
          <p:cNvSpPr/>
          <p:nvPr/>
        </p:nvSpPr>
        <p:spPr>
          <a:xfrm>
            <a:off x="1098176" y="4575702"/>
            <a:ext cx="8727141" cy="1656177"/>
          </a:xfrm>
          <a:prstGeom prst="rect">
            <a:avLst/>
          </a:prstGeom>
        </p:spPr>
        <p:txBody>
          <a:bodyPr wrap="square" lIns="180000" tIns="180000" rIns="180000" bIns="180000" numCol="1" spcCol="180000">
            <a:spAutoFit/>
          </a:bodyPr>
          <a:lstStyle/>
          <a:p>
            <a:pPr algn="r"/>
            <a:r>
              <a:rPr lang="en-GB" sz="1400" dirty="0"/>
              <a:t>‘Emigrants Leave Ireland’ by Henry Doyle (1868)</a:t>
            </a:r>
          </a:p>
          <a:p>
            <a:pPr algn="r"/>
            <a:endParaRPr lang="en-GB" sz="1400" dirty="0"/>
          </a:p>
          <a:p>
            <a:pPr algn="r"/>
            <a:r>
              <a:rPr lang="en-GB" sz="1400" dirty="0"/>
              <a:t>‘The Tide of Emigration to the United States and to the British Colonies’ (</a:t>
            </a:r>
            <a:r>
              <a:rPr lang="en-GB" sz="1400" i="1" dirty="0"/>
              <a:t>Illustrated London News</a:t>
            </a:r>
            <a:r>
              <a:rPr lang="en-GB" sz="1400" dirty="0"/>
              <a:t>, 1850)</a:t>
            </a:r>
          </a:p>
          <a:p>
            <a:pPr algn="r"/>
            <a:endParaRPr lang="en-GB" sz="1400" dirty="0"/>
          </a:p>
          <a:p>
            <a:pPr algn="r"/>
            <a:r>
              <a:rPr lang="en-GB" sz="1400" dirty="0"/>
              <a:t>‘Irish immigrants on the Mersey’ (</a:t>
            </a:r>
            <a:r>
              <a:rPr lang="en-GB" sz="1400" i="1" dirty="0"/>
              <a:t>The Pictorial Times</a:t>
            </a:r>
            <a:r>
              <a:rPr lang="en-GB" sz="1400" dirty="0"/>
              <a:t>, 1846)</a:t>
            </a:r>
          </a:p>
          <a:p>
            <a:endParaRPr lang="en-GB" sz="1400" dirty="0"/>
          </a:p>
        </p:txBody>
      </p:sp>
      <p:pic>
        <p:nvPicPr>
          <p:cNvPr id="1126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5881" y="1075479"/>
            <a:ext cx="4280602" cy="3168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2324" y="1075479"/>
            <a:ext cx="2376264" cy="3222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224036" y="38100"/>
            <a:ext cx="9175458" cy="671292"/>
          </a:xfrm>
          <a:prstGeom prst="rect">
            <a:avLst/>
          </a:prstGeom>
        </p:spPr>
        <p:txBody>
          <a:bodyPr wrap="square" lIns="180000" tIns="180000" rIns="180000" bIns="180000" numCol="1" spcCol="180000">
            <a:spAutoFit/>
          </a:bodyPr>
          <a:lstStyle/>
          <a:p>
            <a:r>
              <a:rPr lang="en-GB" sz="2000" b="1" dirty="0" smtClean="0"/>
              <a:t>Migration </a:t>
            </a:r>
            <a:r>
              <a:rPr lang="en-GB" sz="2000" b="1" dirty="0"/>
              <a:t>in 18</a:t>
            </a:r>
            <a:r>
              <a:rPr lang="en-GB" sz="2000" b="1" baseline="30000" dirty="0"/>
              <a:t>th</a:t>
            </a:r>
            <a:r>
              <a:rPr lang="en-GB" sz="2000" b="1" dirty="0"/>
              <a:t>/19</a:t>
            </a:r>
            <a:r>
              <a:rPr lang="en-GB" sz="2000" b="1" baseline="30000" dirty="0"/>
              <a:t>th</a:t>
            </a:r>
            <a:r>
              <a:rPr lang="en-GB" sz="2000" b="1" dirty="0"/>
              <a:t>-century Britain: </a:t>
            </a:r>
            <a:r>
              <a:rPr lang="en-GB" sz="2000" b="1" dirty="0" smtClean="0"/>
              <a:t>Great Famine</a:t>
            </a:r>
            <a:endParaRPr lang="en-GB" sz="2000" b="1" dirty="0"/>
          </a:p>
        </p:txBody>
      </p:sp>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494" y="990600"/>
            <a:ext cx="4645476" cy="3256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62881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991544" y="1886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28600" y="13520"/>
            <a:ext cx="10439400" cy="671292"/>
          </a:xfrm>
          <a:prstGeom prst="rect">
            <a:avLst/>
          </a:prstGeom>
        </p:spPr>
        <p:txBody>
          <a:bodyPr wrap="square" lIns="180000" tIns="180000" rIns="180000" bIns="180000" numCol="1" spcCol="180000">
            <a:spAutoFit/>
          </a:bodyPr>
          <a:lstStyle/>
          <a:p>
            <a:r>
              <a:rPr lang="en-GB" sz="2000" b="1" dirty="0" smtClean="0"/>
              <a:t>Migration </a:t>
            </a:r>
            <a:r>
              <a:rPr lang="en-GB" sz="2000" b="1" dirty="0"/>
              <a:t>in 18</a:t>
            </a:r>
            <a:r>
              <a:rPr lang="en-GB" sz="2000" b="1" baseline="30000" dirty="0"/>
              <a:t>th</a:t>
            </a:r>
            <a:r>
              <a:rPr lang="en-GB" sz="2000" b="1" dirty="0"/>
              <a:t>/19</a:t>
            </a:r>
            <a:r>
              <a:rPr lang="en-GB" sz="2000" b="1" baseline="30000" dirty="0"/>
              <a:t>th</a:t>
            </a:r>
            <a:r>
              <a:rPr lang="en-GB" sz="2000" b="1" dirty="0"/>
              <a:t>-century Britain: </a:t>
            </a:r>
            <a:r>
              <a:rPr lang="en-GB" sz="2000" dirty="0" smtClean="0"/>
              <a:t>African</a:t>
            </a:r>
            <a:r>
              <a:rPr lang="en-GB" sz="2000" dirty="0"/>
              <a:t>, Chinese, ‘Lascar’ (South Asian) seamen</a:t>
            </a:r>
            <a:endParaRPr lang="en-GB" sz="2400" b="1" dirty="0">
              <a:solidFill>
                <a:srgbClr val="7030A0"/>
              </a:solidFill>
            </a:endParaRPr>
          </a:p>
        </p:txBody>
      </p:sp>
      <p:sp>
        <p:nvSpPr>
          <p:cNvPr id="10" name="Rectangle 9"/>
          <p:cNvSpPr/>
          <p:nvPr/>
        </p:nvSpPr>
        <p:spPr>
          <a:xfrm>
            <a:off x="178815" y="5578045"/>
            <a:ext cx="6699477" cy="1148346"/>
          </a:xfrm>
          <a:prstGeom prst="rect">
            <a:avLst/>
          </a:prstGeom>
        </p:spPr>
        <p:txBody>
          <a:bodyPr wrap="square" lIns="180000" tIns="180000" rIns="180000" bIns="180000" numCol="1" spcCol="180000">
            <a:spAutoFit/>
          </a:bodyPr>
          <a:lstStyle/>
          <a:p>
            <a:r>
              <a:rPr lang="en-GB" sz="1700" dirty="0"/>
              <a:t>Images: ‘</a:t>
            </a:r>
            <a:r>
              <a:rPr lang="en-GB" sz="1600" dirty="0"/>
              <a:t>Prince’s Landing Stage, Liverpool’ (</a:t>
            </a:r>
            <a:r>
              <a:rPr lang="en-GB" sz="1600" i="1" dirty="0"/>
              <a:t>The Graphic</a:t>
            </a:r>
            <a:r>
              <a:rPr lang="en-GB" sz="1600" dirty="0"/>
              <a:t>, 1872); </a:t>
            </a:r>
            <a:r>
              <a:rPr lang="en-GB" sz="1700" dirty="0"/>
              <a:t>Tea being unloaded at London (</a:t>
            </a:r>
            <a:r>
              <a:rPr lang="en-GB" sz="1700" i="1" dirty="0"/>
              <a:t>Illustrated London News, </a:t>
            </a:r>
            <a:r>
              <a:rPr lang="en-GB" sz="1700" dirty="0"/>
              <a:t>1877); ‘Lascar’ by Godfrey Sykes (1857</a:t>
            </a:r>
            <a:r>
              <a:rPr lang="en-GB" sz="1700" dirty="0" smtClean="0"/>
              <a:t>)</a:t>
            </a:r>
            <a:endParaRPr lang="en-GB" sz="1700" dirty="0"/>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749" t="3780" r="2456" b="10537"/>
          <a:stretch/>
        </p:blipFill>
        <p:spPr bwMode="auto">
          <a:xfrm>
            <a:off x="215900" y="582402"/>
            <a:ext cx="8248266" cy="4995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34475" y="592137"/>
            <a:ext cx="2841625"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5"/>
          <a:stretch>
            <a:fillRect/>
          </a:stretch>
        </p:blipFill>
        <p:spPr>
          <a:xfrm>
            <a:off x="7260101" y="3665934"/>
            <a:ext cx="2408129" cy="3060457"/>
          </a:xfrm>
          <a:prstGeom prst="rect">
            <a:avLst/>
          </a:prstGeom>
        </p:spPr>
      </p:pic>
    </p:spTree>
    <p:extLst>
      <p:ext uri="{BB962C8B-B14F-4D97-AF65-F5344CB8AC3E}">
        <p14:creationId xmlns:p14="http://schemas.microsoft.com/office/powerpoint/2010/main" val="17741033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991544" y="1886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1" name="Rectangle 10"/>
          <p:cNvSpPr/>
          <p:nvPr/>
        </p:nvSpPr>
        <p:spPr>
          <a:xfrm>
            <a:off x="336175" y="51547"/>
            <a:ext cx="11618259" cy="1902398"/>
          </a:xfrm>
          <a:prstGeom prst="rect">
            <a:avLst/>
          </a:prstGeom>
        </p:spPr>
        <p:txBody>
          <a:bodyPr wrap="square" lIns="180000" tIns="180000" rIns="180000" bIns="180000" numCol="1" spcCol="180000">
            <a:spAutoFit/>
          </a:bodyPr>
          <a:lstStyle/>
          <a:p>
            <a:r>
              <a:rPr lang="en-GB" sz="2000" b="1" dirty="0" smtClean="0"/>
              <a:t>Migration </a:t>
            </a:r>
            <a:r>
              <a:rPr lang="en-GB" sz="2000" b="1" dirty="0"/>
              <a:t>in 18</a:t>
            </a:r>
            <a:r>
              <a:rPr lang="en-GB" sz="2000" b="1" baseline="30000" dirty="0"/>
              <a:t>th</a:t>
            </a:r>
            <a:r>
              <a:rPr lang="en-GB" sz="2000" b="1" dirty="0"/>
              <a:t>/19</a:t>
            </a:r>
            <a:r>
              <a:rPr lang="en-GB" sz="2000" b="1" baseline="30000" dirty="0"/>
              <a:t>th</a:t>
            </a:r>
            <a:r>
              <a:rPr lang="en-GB" sz="2000" b="1" dirty="0"/>
              <a:t>-century Britain</a:t>
            </a:r>
            <a:r>
              <a:rPr lang="en-GB" sz="2000" b="1" dirty="0" smtClean="0"/>
              <a:t>: </a:t>
            </a:r>
            <a:r>
              <a:rPr lang="en-GB" sz="2000" dirty="0"/>
              <a:t>Jewish refugees from pogroms in Eastern Europe (1880s onwards) </a:t>
            </a:r>
          </a:p>
          <a:p>
            <a:endParaRPr lang="en-GB" sz="2000" dirty="0"/>
          </a:p>
          <a:p>
            <a:endParaRPr lang="en-GB" sz="2000" dirty="0"/>
          </a:p>
          <a:p>
            <a:endParaRPr lang="en-GB" sz="2000" b="1" dirty="0">
              <a:solidFill>
                <a:srgbClr val="7030A0"/>
              </a:solidFill>
            </a:endParaRPr>
          </a:p>
        </p:txBody>
      </p:sp>
      <p:pic>
        <p:nvPicPr>
          <p:cNvPr id="409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b="5037"/>
          <a:stretch/>
        </p:blipFill>
        <p:spPr bwMode="auto">
          <a:xfrm>
            <a:off x="3392143" y="678175"/>
            <a:ext cx="7614054" cy="6018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TextBox 16"/>
          <p:cNvSpPr txBox="1"/>
          <p:nvPr/>
        </p:nvSpPr>
        <p:spPr>
          <a:xfrm>
            <a:off x="1469009" y="1242014"/>
            <a:ext cx="1455713" cy="1815882"/>
          </a:xfrm>
          <a:prstGeom prst="rect">
            <a:avLst/>
          </a:prstGeom>
          <a:noFill/>
        </p:spPr>
        <p:txBody>
          <a:bodyPr wrap="square" rtlCol="0">
            <a:spAutoFit/>
          </a:bodyPr>
          <a:lstStyle/>
          <a:p>
            <a:pPr algn="r"/>
            <a:r>
              <a:rPr lang="en-GB" sz="1400" dirty="0"/>
              <a:t>Russian Jews being examined by a doctor before emigration from Liverpool</a:t>
            </a:r>
          </a:p>
          <a:p>
            <a:pPr algn="r"/>
            <a:r>
              <a:rPr lang="en-GB" sz="1400" dirty="0"/>
              <a:t>(</a:t>
            </a:r>
            <a:r>
              <a:rPr lang="en-GB" sz="1400" i="1" dirty="0"/>
              <a:t>The Graphic</a:t>
            </a:r>
            <a:r>
              <a:rPr lang="en-GB" sz="1400" dirty="0"/>
              <a:t>, 1891</a:t>
            </a:r>
            <a:r>
              <a:rPr lang="en-US" sz="1400" dirty="0"/>
              <a:t>)</a:t>
            </a:r>
            <a:endParaRPr lang="en-GB" sz="1400" dirty="0"/>
          </a:p>
        </p:txBody>
      </p:sp>
    </p:spTree>
    <p:extLst>
      <p:ext uri="{BB962C8B-B14F-4D97-AF65-F5344CB8AC3E}">
        <p14:creationId xmlns:p14="http://schemas.microsoft.com/office/powerpoint/2010/main" val="42263936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991544" y="188641"/>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15899" y="160338"/>
            <a:ext cx="8896269" cy="7350044"/>
          </a:xfrm>
          <a:prstGeom prst="rect">
            <a:avLst/>
          </a:prstGeom>
        </p:spPr>
        <p:txBody>
          <a:bodyPr wrap="square" lIns="180000" tIns="180000" rIns="180000" bIns="180000" numCol="1" spcCol="180000">
            <a:spAutoFit/>
          </a:bodyPr>
          <a:lstStyle/>
          <a:p>
            <a:r>
              <a:rPr lang="en-GB" sz="2000" b="1" dirty="0" smtClean="0"/>
              <a:t>Migration </a:t>
            </a:r>
            <a:r>
              <a:rPr lang="en-GB" sz="2000" b="1" dirty="0"/>
              <a:t>in 20</a:t>
            </a:r>
            <a:r>
              <a:rPr lang="en-GB" sz="2000" b="1" baseline="30000" dirty="0"/>
              <a:t>th</a:t>
            </a:r>
            <a:r>
              <a:rPr lang="en-GB" sz="2000" b="1" dirty="0"/>
              <a:t>-century Britain: Legislation </a:t>
            </a:r>
          </a:p>
          <a:p>
            <a:endParaRPr lang="en-GB" b="1" dirty="0"/>
          </a:p>
          <a:p>
            <a:pPr marL="342900" indent="-342900">
              <a:buFontTx/>
              <a:buChar char="-"/>
            </a:pPr>
            <a:r>
              <a:rPr lang="en-GB" dirty="0"/>
              <a:t>Anti-‘alien’ sentiment in early </a:t>
            </a:r>
            <a:r>
              <a:rPr lang="en-GB" dirty="0" smtClean="0"/>
              <a:t>20</a:t>
            </a:r>
            <a:r>
              <a:rPr lang="en-GB" baseline="30000" dirty="0" smtClean="0"/>
              <a:t>th</a:t>
            </a:r>
            <a:r>
              <a:rPr lang="en-GB" dirty="0" smtClean="0"/>
              <a:t>-century</a:t>
            </a:r>
          </a:p>
          <a:p>
            <a:pPr marL="342900" indent="-342900">
              <a:buFontTx/>
              <a:buChar char="-"/>
            </a:pPr>
            <a:endParaRPr lang="en-GB" dirty="0"/>
          </a:p>
          <a:p>
            <a:pPr marL="342900" indent="-342900">
              <a:buFontTx/>
              <a:buChar char="-"/>
            </a:pPr>
            <a:r>
              <a:rPr lang="en-GB" dirty="0" smtClean="0"/>
              <a:t>Climate of fear over racial ‘degeneration’ and ‘miscegenation’</a:t>
            </a:r>
            <a:endParaRPr lang="en-GB" dirty="0"/>
          </a:p>
          <a:p>
            <a:pPr marL="342900" indent="-342900">
              <a:buFontTx/>
              <a:buChar char="-"/>
            </a:pPr>
            <a:endParaRPr lang="en-GB" dirty="0"/>
          </a:p>
          <a:p>
            <a:pPr marL="342900" indent="-342900">
              <a:buFontTx/>
              <a:buChar char="-"/>
            </a:pPr>
            <a:r>
              <a:rPr lang="en-GB" dirty="0"/>
              <a:t>1905 Aliens Act for first time introduced official restrictions on immigration to the British Isles</a:t>
            </a:r>
          </a:p>
          <a:p>
            <a:pPr marL="342900" indent="-342900">
              <a:buFontTx/>
              <a:buChar char="-"/>
            </a:pPr>
            <a:endParaRPr lang="en-GB" dirty="0"/>
          </a:p>
          <a:p>
            <a:pPr marL="342900" indent="-342900">
              <a:buFontTx/>
              <a:buChar char="-"/>
            </a:pPr>
            <a:r>
              <a:rPr lang="en-GB" dirty="0"/>
              <a:t>Tightened with Aliens Restriction Act and Trading with the Enemy Act in 1914; led to internment/repatriation of 10,000s German and Jewish-German immigrants</a:t>
            </a:r>
          </a:p>
          <a:p>
            <a:pPr marL="342900" indent="-342900">
              <a:buFontTx/>
              <a:buChar char="-"/>
            </a:pPr>
            <a:endParaRPr lang="en-GB" dirty="0"/>
          </a:p>
          <a:p>
            <a:pPr marL="342900" indent="-342900">
              <a:buFontTx/>
              <a:buChar char="-"/>
            </a:pPr>
            <a:r>
              <a:rPr lang="en-GB" dirty="0"/>
              <a:t>Special Restriction (Coloured Alien Seamen) Order, 1915, required non-Britons to register with police in British ports</a:t>
            </a:r>
          </a:p>
          <a:p>
            <a:pPr marL="342900" indent="-342900">
              <a:buFontTx/>
              <a:buChar char="-"/>
            </a:pPr>
            <a:endParaRPr lang="en-GB" dirty="0"/>
          </a:p>
          <a:p>
            <a:pPr marL="342900" indent="-342900">
              <a:buFontTx/>
              <a:buChar char="-"/>
            </a:pPr>
            <a:r>
              <a:rPr lang="en-GB" dirty="0"/>
              <a:t>First modern passports introduced 1915 </a:t>
            </a:r>
          </a:p>
          <a:p>
            <a:pPr marL="342900" indent="-342900">
              <a:buFontTx/>
              <a:buChar char="-"/>
            </a:pPr>
            <a:endParaRPr lang="en-GB" dirty="0"/>
          </a:p>
          <a:p>
            <a:pPr marL="342900" indent="-342900">
              <a:buFontTx/>
              <a:buChar char="-"/>
            </a:pPr>
            <a:r>
              <a:rPr lang="en-GB" dirty="0"/>
              <a:t>Legislation again tightened in 1919</a:t>
            </a:r>
          </a:p>
          <a:p>
            <a:pPr algn="r"/>
            <a:endParaRPr lang="en-GB" sz="1400" dirty="0"/>
          </a:p>
          <a:p>
            <a:pPr algn="r"/>
            <a:r>
              <a:rPr lang="en-GB" sz="1400" dirty="0"/>
              <a:t>1902 anti-Alien flyer;</a:t>
            </a:r>
          </a:p>
          <a:p>
            <a:pPr algn="r"/>
            <a:r>
              <a:rPr lang="en-GB" sz="1400" dirty="0"/>
              <a:t>cover of  </a:t>
            </a:r>
            <a:r>
              <a:rPr lang="en-GB" sz="1400" i="1" dirty="0" err="1"/>
              <a:t>Limehouse</a:t>
            </a:r>
            <a:r>
              <a:rPr lang="en-GB" sz="1400" i="1" dirty="0"/>
              <a:t> Nights,</a:t>
            </a:r>
          </a:p>
          <a:p>
            <a:pPr algn="r"/>
            <a:r>
              <a:rPr lang="en-GB" sz="1400" dirty="0"/>
              <a:t>a book of scurrilous </a:t>
            </a:r>
            <a:r>
              <a:rPr lang="en-GB" sz="1400" dirty="0" smtClean="0"/>
              <a:t>stories set </a:t>
            </a:r>
            <a:r>
              <a:rPr lang="en-GB" sz="1400" dirty="0"/>
              <a:t>in Chinatown in London’s East End;</a:t>
            </a:r>
          </a:p>
          <a:p>
            <a:endParaRPr lang="en-GB" sz="1400" dirty="0"/>
          </a:p>
          <a:p>
            <a:endParaRPr lang="en-GB" sz="2000" dirty="0"/>
          </a:p>
          <a:p>
            <a:pPr marL="342900" indent="-342900">
              <a:buFontTx/>
              <a:buChar char="-"/>
            </a:pPr>
            <a:endParaRPr lang="en-GB" sz="2000" dirty="0"/>
          </a:p>
        </p:txBody>
      </p:sp>
      <p:pic>
        <p:nvPicPr>
          <p:cNvPr id="512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2168" y="68719"/>
            <a:ext cx="2927993" cy="30590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59917" y="3127816"/>
            <a:ext cx="2380244" cy="3606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04779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5928537" y="49430"/>
            <a:ext cx="6084168" cy="671292"/>
          </a:xfrm>
          <a:prstGeom prst="rect">
            <a:avLst/>
          </a:prstGeom>
        </p:spPr>
        <p:txBody>
          <a:bodyPr wrap="square" lIns="180000" tIns="180000" rIns="180000" bIns="180000" numCol="1" spcCol="180000">
            <a:spAutoFit/>
          </a:bodyPr>
          <a:lstStyle/>
          <a:p>
            <a:pPr algn="r"/>
            <a:r>
              <a:rPr lang="en-GB" sz="2000" b="1" dirty="0" smtClean="0"/>
              <a:t> </a:t>
            </a:r>
            <a:r>
              <a:rPr lang="en-GB" sz="2000" b="1" dirty="0"/>
              <a:t>Migration in 20</a:t>
            </a:r>
            <a:r>
              <a:rPr lang="en-GB" sz="2000" b="1" baseline="30000" dirty="0"/>
              <a:t>th</a:t>
            </a:r>
            <a:r>
              <a:rPr lang="en-GB" sz="2000" b="1" dirty="0"/>
              <a:t>-century Britain: World War One</a:t>
            </a:r>
          </a:p>
        </p:txBody>
      </p:sp>
      <p:sp>
        <p:nvSpPr>
          <p:cNvPr id="10" name="Rectangle 9"/>
          <p:cNvSpPr/>
          <p:nvPr/>
        </p:nvSpPr>
        <p:spPr>
          <a:xfrm>
            <a:off x="3433913" y="4418452"/>
            <a:ext cx="2666077" cy="2333286"/>
          </a:xfrm>
          <a:prstGeom prst="rect">
            <a:avLst/>
          </a:prstGeom>
        </p:spPr>
        <p:txBody>
          <a:bodyPr wrap="square" lIns="180000" tIns="180000" rIns="180000" bIns="180000" numCol="1" spcCol="180000">
            <a:spAutoFit/>
          </a:bodyPr>
          <a:lstStyle/>
          <a:p>
            <a:r>
              <a:rPr lang="en-GB" sz="1600" dirty="0"/>
              <a:t>Military posters targeting Jewish (in Yiddish), Indian (in Urdu) and Irish recruits; </a:t>
            </a:r>
            <a:r>
              <a:rPr lang="en-GB" sz="1600" i="1" dirty="0"/>
              <a:t>Daily Sketch </a:t>
            </a:r>
            <a:r>
              <a:rPr lang="en-GB" sz="1600" dirty="0"/>
              <a:t>reports of anti-German riots, 1915; King George V with men of the South African Native Labour Corps</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324" y="136796"/>
            <a:ext cx="3212589" cy="4715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8316" y="599325"/>
            <a:ext cx="3214886" cy="4286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4" name="Picture 6" descr="The passenger liner RMS Lusitania was torpedoed and sunk by a German U-boat in May 1915.  The ship may have been carrying military supplies, but over 1000 passengers lost their lives in the incident, which became one of the most controversial acts of the war.  This poster uses the incident to try and encourage Irish men to enlist, and avenge the sinking of the shi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94307" y="494474"/>
            <a:ext cx="2606726" cy="400009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8"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5628" y="599325"/>
            <a:ext cx="2531194" cy="3189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301" name="Picture 13"/>
          <p:cNvPicPr>
            <a:picLocks noChangeAspect="1" noChangeArrowheads="1"/>
          </p:cNvPicPr>
          <p:nvPr/>
        </p:nvPicPr>
        <p:blipFill rotWithShape="1">
          <a:blip r:embed="rId7">
            <a:extLst>
              <a:ext uri="{28A0092B-C50C-407E-A947-70E740481C1C}">
                <a14:useLocalDpi xmlns:a14="http://schemas.microsoft.com/office/drawing/2010/main" val="0"/>
              </a:ext>
            </a:extLst>
          </a:blip>
          <a:srcRect r="25005" b="1369"/>
          <a:stretch/>
        </p:blipFill>
        <p:spPr bwMode="auto">
          <a:xfrm>
            <a:off x="8066430" y="4446659"/>
            <a:ext cx="3934603" cy="22768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75967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308857" y="210495"/>
            <a:ext cx="5473378" cy="2333286"/>
          </a:xfrm>
          <a:prstGeom prst="rect">
            <a:avLst/>
          </a:prstGeom>
        </p:spPr>
        <p:txBody>
          <a:bodyPr wrap="square" lIns="180000" tIns="180000" rIns="180000" bIns="180000" numCol="1" spcCol="180000">
            <a:spAutoFit/>
          </a:bodyPr>
          <a:lstStyle/>
          <a:p>
            <a:r>
              <a:rPr lang="en-GB" sz="2400" b="1" dirty="0" smtClean="0"/>
              <a:t>Migration </a:t>
            </a:r>
            <a:r>
              <a:rPr lang="en-GB" sz="2400" b="1" dirty="0"/>
              <a:t>in </a:t>
            </a:r>
            <a:r>
              <a:rPr lang="en-GB" sz="2400" b="1" dirty="0" smtClean="0"/>
              <a:t>20</a:t>
            </a:r>
            <a:r>
              <a:rPr lang="en-GB" sz="2400" b="1" baseline="30000" dirty="0" smtClean="0"/>
              <a:t>th</a:t>
            </a:r>
            <a:r>
              <a:rPr lang="en-GB" sz="2400" b="1" dirty="0" smtClean="0"/>
              <a:t>-century </a:t>
            </a:r>
            <a:r>
              <a:rPr lang="en-GB" sz="2400" b="1" dirty="0"/>
              <a:t>Britain: World War Two</a:t>
            </a:r>
          </a:p>
          <a:p>
            <a:endParaRPr lang="en-GB" sz="1600" dirty="0"/>
          </a:p>
          <a:p>
            <a:r>
              <a:rPr lang="en-GB" sz="1600" dirty="0"/>
              <a:t>Images: ‘Together’ recruitment poster; Jewish refugees arrive in Britain aboard </a:t>
            </a:r>
            <a:r>
              <a:rPr lang="en-GB" sz="1600" i="1" dirty="0" err="1"/>
              <a:t>Kindertransport</a:t>
            </a:r>
            <a:r>
              <a:rPr lang="en-GB" sz="1600" dirty="0"/>
              <a:t> (1939); Polish pilots of 303 Fighter Squadron during the Battle of Britain (1940)</a:t>
            </a:r>
            <a:endParaRPr lang="en-GB" sz="1600" i="1"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857" y="3630706"/>
            <a:ext cx="4092977" cy="30726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1834" y="3630707"/>
            <a:ext cx="5447240" cy="3119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b="2714"/>
          <a:stretch/>
        </p:blipFill>
        <p:spPr bwMode="auto">
          <a:xfrm>
            <a:off x="5930152" y="0"/>
            <a:ext cx="6163585" cy="39335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128621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36962" y="46651"/>
            <a:ext cx="5422311" cy="2764173"/>
          </a:xfrm>
          <a:prstGeom prst="rect">
            <a:avLst/>
          </a:prstGeom>
        </p:spPr>
        <p:txBody>
          <a:bodyPr wrap="square" lIns="180000" tIns="180000" rIns="180000" bIns="180000" numCol="1" spcCol="180000">
            <a:spAutoFit/>
          </a:bodyPr>
          <a:lstStyle/>
          <a:p>
            <a:r>
              <a:rPr lang="en-GB" sz="2400" b="1" dirty="0" smtClean="0"/>
              <a:t>Migration </a:t>
            </a:r>
            <a:r>
              <a:rPr lang="en-GB" sz="2400" b="1" dirty="0"/>
              <a:t>in 20</a:t>
            </a:r>
            <a:r>
              <a:rPr lang="en-GB" sz="2400" b="1" baseline="30000" dirty="0"/>
              <a:t>th</a:t>
            </a:r>
            <a:r>
              <a:rPr lang="en-GB" sz="2400" b="1" dirty="0"/>
              <a:t>-century Britain: The </a:t>
            </a:r>
            <a:r>
              <a:rPr lang="en-GB" sz="2400" b="1" dirty="0" err="1"/>
              <a:t>Windrush</a:t>
            </a:r>
            <a:r>
              <a:rPr lang="en-GB" sz="2400" b="1" dirty="0"/>
              <a:t> Generation</a:t>
            </a:r>
          </a:p>
          <a:p>
            <a:pPr marL="285750" indent="-285750">
              <a:buFontTx/>
              <a:buChar char="-"/>
            </a:pPr>
            <a:r>
              <a:rPr lang="en-GB" dirty="0"/>
              <a:t>Arrival of West Indian migrants aboard </a:t>
            </a:r>
            <a:r>
              <a:rPr lang="en-GB" i="1" dirty="0"/>
              <a:t>Empire </a:t>
            </a:r>
            <a:r>
              <a:rPr lang="en-GB" i="1" dirty="0" err="1"/>
              <a:t>Windrush</a:t>
            </a:r>
            <a:r>
              <a:rPr lang="en-GB" i="1" dirty="0"/>
              <a:t> </a:t>
            </a:r>
            <a:r>
              <a:rPr lang="en-GB" dirty="0"/>
              <a:t>in 1948</a:t>
            </a:r>
          </a:p>
          <a:p>
            <a:pPr marL="285750" indent="-285750">
              <a:buFontTx/>
              <a:buChar char="-"/>
            </a:pPr>
            <a:r>
              <a:rPr lang="en-GB" dirty="0"/>
              <a:t>1948 British Nationality Act officially conferred UK citizenship for people born or naturalised in either the United Kingdom or one of its colonies</a:t>
            </a:r>
          </a:p>
          <a:p>
            <a:pPr marL="285750" indent="-285750">
              <a:buFontTx/>
              <a:buChar char="-"/>
            </a:pPr>
            <a:endParaRPr lang="en-GB"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2989" y="111701"/>
            <a:ext cx="6160758" cy="346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3852" y="3348317"/>
            <a:ext cx="2437193" cy="33787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6962" y="2647925"/>
            <a:ext cx="4996890" cy="4079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59733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4398"/>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8492" y="3082679"/>
            <a:ext cx="2165313" cy="3551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4266" y="174108"/>
            <a:ext cx="6302480" cy="2952175"/>
          </a:xfrm>
          <a:prstGeom prst="rect">
            <a:avLst/>
          </a:prstGeom>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190" y="2006732"/>
            <a:ext cx="4383087" cy="262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05134" y="3782601"/>
            <a:ext cx="3743358" cy="2851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548492" y="3090354"/>
            <a:ext cx="2260000" cy="3810613"/>
          </a:xfrm>
          <a:prstGeom prst="rect">
            <a:avLst/>
          </a:prstGeom>
        </p:spPr>
        <p:txBody>
          <a:bodyPr wrap="square" lIns="180000" tIns="180000" rIns="180000" bIns="180000">
            <a:spAutoFit/>
          </a:bodyPr>
          <a:lstStyle/>
          <a:p>
            <a:r>
              <a:rPr lang="en-GB" sz="1400" dirty="0"/>
              <a:t>Stephen </a:t>
            </a:r>
            <a:r>
              <a:rPr lang="en-GB" sz="1400" dirty="0" err="1"/>
              <a:t>Tharpe</a:t>
            </a:r>
            <a:r>
              <a:rPr lang="en-GB" sz="1400" dirty="0"/>
              <a:t>, London bus driver, 1957; student nurses, London 1954; </a:t>
            </a:r>
            <a:r>
              <a:rPr lang="en-GB" sz="1400" dirty="0" err="1"/>
              <a:t>Gurpashad</a:t>
            </a:r>
            <a:r>
              <a:rPr lang="en-GB" sz="1400" dirty="0"/>
              <a:t> </a:t>
            </a:r>
            <a:r>
              <a:rPr lang="en-GB" sz="1400" dirty="0" err="1"/>
              <a:t>Bance</a:t>
            </a:r>
            <a:r>
              <a:rPr lang="en-GB" sz="1400" dirty="0"/>
              <a:t>, railway worker, 1960s; Calypsonian ‘Lord Kitchener’ on the BBC TV programme Caribbean Carnival, 1951 </a:t>
            </a:r>
            <a:r>
              <a:rPr lang="en-GB" sz="1400" dirty="0" smtClean="0"/>
              <a:t>(See </a:t>
            </a:r>
            <a:r>
              <a:rPr lang="en-GB" sz="1400" dirty="0" smtClean="0"/>
              <a:t>Kitchener aboard </a:t>
            </a:r>
            <a:r>
              <a:rPr lang="en-GB" sz="1400" i="1" dirty="0" err="1" smtClean="0"/>
              <a:t>Windrush</a:t>
            </a:r>
            <a:r>
              <a:rPr lang="en-GB" sz="1400" i="1" dirty="0" smtClean="0"/>
              <a:t> </a:t>
            </a:r>
            <a:r>
              <a:rPr lang="en-GB" sz="1400" dirty="0" smtClean="0">
                <a:hlinkClick r:id="rId7"/>
              </a:rPr>
              <a:t>https</a:t>
            </a:r>
            <a:r>
              <a:rPr lang="en-GB" sz="1400" dirty="0">
                <a:hlinkClick r:id="rId7"/>
              </a:rPr>
              <a:t>://</a:t>
            </a:r>
            <a:r>
              <a:rPr lang="en-GB" sz="1400" dirty="0" smtClean="0">
                <a:hlinkClick r:id="rId7"/>
              </a:rPr>
              <a:t>www.youtube.com/watch?v=QDH4IBeZF-M</a:t>
            </a:r>
            <a:r>
              <a:rPr lang="en-GB" sz="1400" dirty="0"/>
              <a:t> </a:t>
            </a:r>
            <a:r>
              <a:rPr lang="en-GB" sz="1400" dirty="0" smtClean="0"/>
              <a:t>0:45)</a:t>
            </a:r>
            <a:endParaRPr lang="en-GB" sz="1400" dirty="0"/>
          </a:p>
          <a:p>
            <a:endParaRPr lang="en-GB" sz="1400" dirty="0"/>
          </a:p>
          <a:p>
            <a:endParaRPr lang="en-GB" sz="1400" dirty="0"/>
          </a:p>
        </p:txBody>
      </p:sp>
      <p:sp>
        <p:nvSpPr>
          <p:cNvPr id="14" name="Rectangle 13"/>
          <p:cNvSpPr/>
          <p:nvPr/>
        </p:nvSpPr>
        <p:spPr>
          <a:xfrm>
            <a:off x="300318" y="93551"/>
            <a:ext cx="5293948" cy="2025509"/>
          </a:xfrm>
          <a:prstGeom prst="rect">
            <a:avLst/>
          </a:prstGeom>
        </p:spPr>
        <p:txBody>
          <a:bodyPr wrap="square" lIns="180000" tIns="180000" rIns="180000" bIns="180000" numCol="1" spcCol="180000">
            <a:spAutoFit/>
          </a:bodyPr>
          <a:lstStyle/>
          <a:p>
            <a:r>
              <a:rPr lang="en-GB" sz="2400" b="1" dirty="0" smtClean="0"/>
              <a:t>Migration </a:t>
            </a:r>
            <a:r>
              <a:rPr lang="en-GB" sz="2400" b="1" dirty="0"/>
              <a:t>in 20</a:t>
            </a:r>
            <a:r>
              <a:rPr lang="en-GB" sz="2400" b="1" baseline="30000" dirty="0"/>
              <a:t>th</a:t>
            </a:r>
            <a:r>
              <a:rPr lang="en-GB" sz="2400" b="1" dirty="0"/>
              <a:t>-century Britain: The </a:t>
            </a:r>
            <a:r>
              <a:rPr lang="en-GB" sz="2400" b="1" dirty="0" err="1"/>
              <a:t>Windrush</a:t>
            </a:r>
            <a:r>
              <a:rPr lang="en-GB" sz="2400" b="1" dirty="0"/>
              <a:t> Generation</a:t>
            </a:r>
          </a:p>
          <a:p>
            <a:pPr marL="342900" indent="-342900">
              <a:buFontTx/>
              <a:buChar char="-"/>
            </a:pPr>
            <a:r>
              <a:rPr lang="en-GB" sz="2000" dirty="0"/>
              <a:t>Recruitment by National Health Service, transport services</a:t>
            </a:r>
          </a:p>
          <a:p>
            <a:pPr marL="342900" indent="-342900">
              <a:buFontTx/>
              <a:buChar char="-"/>
            </a:pPr>
            <a:r>
              <a:rPr lang="en-GB" sz="2000" dirty="0"/>
              <a:t>Cultural influences: food, music</a:t>
            </a:r>
            <a:endParaRPr lang="en-GB" sz="2400" b="1" dirty="0"/>
          </a:p>
        </p:txBody>
      </p:sp>
    </p:spTree>
    <p:extLst>
      <p:ext uri="{BB962C8B-B14F-4D97-AF65-F5344CB8AC3E}">
        <p14:creationId xmlns:p14="http://schemas.microsoft.com/office/powerpoint/2010/main" val="24395531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1531041" y="49229"/>
            <a:ext cx="9144000" cy="732848"/>
          </a:xfrm>
          <a:prstGeom prst="rect">
            <a:avLst/>
          </a:prstGeom>
        </p:spPr>
        <p:txBody>
          <a:bodyPr wrap="square" lIns="180000" tIns="180000" rIns="180000" bIns="180000" numCol="1" spcCol="180000">
            <a:spAutoFit/>
          </a:bodyPr>
          <a:lstStyle/>
          <a:p>
            <a:r>
              <a:rPr lang="en-GB" sz="2400" b="1" dirty="0" smtClean="0"/>
              <a:t> </a:t>
            </a:r>
            <a:r>
              <a:rPr lang="en-GB" sz="2400" b="1" dirty="0"/>
              <a:t>Migration in 20</a:t>
            </a:r>
            <a:r>
              <a:rPr lang="en-GB" sz="2400" b="1" baseline="30000" dirty="0"/>
              <a:t>th</a:t>
            </a:r>
            <a:r>
              <a:rPr lang="en-GB" sz="2400" b="1" dirty="0"/>
              <a:t>-century Britain: Tensions, 1950s and 1960s</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234" y="674858"/>
            <a:ext cx="5001441" cy="300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l="4861" t="1" r="9100" b="1490"/>
          <a:stretch/>
        </p:blipFill>
        <p:spPr bwMode="auto">
          <a:xfrm>
            <a:off x="7893745" y="679843"/>
            <a:ext cx="3988852" cy="2740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255494" y="3532117"/>
            <a:ext cx="8767014" cy="2933450"/>
          </a:xfrm>
          <a:prstGeom prst="rect">
            <a:avLst/>
          </a:prstGeom>
        </p:spPr>
        <p:txBody>
          <a:bodyPr wrap="square" lIns="180000" tIns="180000" rIns="180000" bIns="180000" numCol="1" spcCol="180000">
            <a:spAutoFit/>
          </a:bodyPr>
          <a:lstStyle/>
          <a:p>
            <a:pPr marL="342900" indent="-342900">
              <a:buFontTx/>
              <a:buChar char="-"/>
            </a:pPr>
            <a:r>
              <a:rPr lang="en-GB" sz="1700" dirty="0"/>
              <a:t>Reality of life in UK often failed to match expectations </a:t>
            </a:r>
            <a:r>
              <a:rPr lang="en-GB" sz="1400" dirty="0"/>
              <a:t>(see </a:t>
            </a:r>
            <a:r>
              <a:rPr lang="en-GB" sz="1400" dirty="0">
                <a:hlinkClick r:id="rId5"/>
              </a:rPr>
              <a:t>https://</a:t>
            </a:r>
            <a:r>
              <a:rPr lang="en-GB" sz="1400" dirty="0" smtClean="0">
                <a:hlinkClick r:id="rId5"/>
              </a:rPr>
              <a:t>www.youtube.com/watch?v=A2VyKtfByXk</a:t>
            </a:r>
            <a:r>
              <a:rPr lang="en-GB" sz="1400" dirty="0" smtClean="0"/>
              <a:t>)</a:t>
            </a:r>
            <a:endParaRPr lang="en-GB" sz="1400" dirty="0"/>
          </a:p>
          <a:p>
            <a:pPr marL="342900" indent="-342900">
              <a:buFontTx/>
              <a:buChar char="-"/>
            </a:pPr>
            <a:r>
              <a:rPr lang="en-GB" sz="1700" dirty="0"/>
              <a:t>Racism and anti-immigrant sentiment pervasive in mid 20</a:t>
            </a:r>
            <a:r>
              <a:rPr lang="en-GB" sz="1700" baseline="30000" dirty="0"/>
              <a:t>th</a:t>
            </a:r>
            <a:r>
              <a:rPr lang="en-GB" sz="1700" dirty="0"/>
              <a:t>-century – e.g. White Defence League </a:t>
            </a:r>
            <a:r>
              <a:rPr lang="en-GB" sz="1400" dirty="0"/>
              <a:t>(pictured middle)</a:t>
            </a:r>
          </a:p>
          <a:p>
            <a:pPr marL="342900" indent="-342900">
              <a:buFontTx/>
              <a:buChar char="-"/>
            </a:pPr>
            <a:r>
              <a:rPr lang="en-GB" sz="1700" dirty="0"/>
              <a:t>Riots in Birmingham, Nottingham and London in 1958; white supremacist ‘Teddy Boys’ attacks on West Indians sparked mass protest by black community </a:t>
            </a:r>
            <a:r>
              <a:rPr lang="en-GB" sz="1400" dirty="0"/>
              <a:t>(above) </a:t>
            </a:r>
            <a:r>
              <a:rPr lang="en-GB" sz="1700" dirty="0"/>
              <a:t>and acted as beginnings of Notting Hill carnival</a:t>
            </a:r>
          </a:p>
          <a:p>
            <a:pPr marL="342900" indent="-342900">
              <a:buFontTx/>
              <a:buChar char="-"/>
            </a:pPr>
            <a:r>
              <a:rPr lang="en-GB" sz="1700" dirty="0"/>
              <a:t>1964 General Election: flashpoint in </a:t>
            </a:r>
            <a:r>
              <a:rPr lang="en-GB" sz="1700" dirty="0" err="1"/>
              <a:t>Smethick</a:t>
            </a:r>
            <a:r>
              <a:rPr lang="en-GB" sz="1700" dirty="0"/>
              <a:t>, West Midlands </a:t>
            </a:r>
            <a:r>
              <a:rPr lang="en-GB" sz="1400" dirty="0"/>
              <a:t>(see poster)</a:t>
            </a:r>
          </a:p>
          <a:p>
            <a:pPr marL="342900" indent="-342900">
              <a:buFontTx/>
              <a:buChar char="-"/>
            </a:pPr>
            <a:r>
              <a:rPr lang="en-GB" sz="1700" dirty="0"/>
              <a:t>1968 Enoch Powell </a:t>
            </a:r>
            <a:r>
              <a:rPr lang="en-GB" sz="1400" dirty="0"/>
              <a:t>(pictured) </a:t>
            </a:r>
            <a:r>
              <a:rPr lang="en-GB" sz="1700" dirty="0"/>
              <a:t>warned of prospect of Britain “foaming with much blood” because of mass immigration </a:t>
            </a:r>
          </a:p>
        </p:txBody>
      </p:sp>
      <p:pic>
        <p:nvPicPr>
          <p:cNvPr id="102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83744" y="679843"/>
            <a:ext cx="2580108" cy="2954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7"/>
          <a:stretch>
            <a:fillRect/>
          </a:stretch>
        </p:blipFill>
        <p:spPr>
          <a:xfrm>
            <a:off x="9022508" y="3074915"/>
            <a:ext cx="2938527" cy="3639627"/>
          </a:xfrm>
          <a:prstGeom prst="rect">
            <a:avLst/>
          </a:prstGeom>
        </p:spPr>
      </p:pic>
    </p:spTree>
    <p:extLst>
      <p:ext uri="{BB962C8B-B14F-4D97-AF65-F5344CB8AC3E}">
        <p14:creationId xmlns:p14="http://schemas.microsoft.com/office/powerpoint/2010/main" val="17711389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28600" y="160337"/>
            <a:ext cx="11779623" cy="6457492"/>
          </a:xfrm>
          <a:prstGeom prst="rect">
            <a:avLst/>
          </a:prstGeom>
        </p:spPr>
        <p:txBody>
          <a:bodyPr wrap="square" lIns="360000" tIns="180000" rIns="360000" bIns="180000" numCol="1" spcCol="180000">
            <a:spAutoFit/>
          </a:bodyPr>
          <a:lstStyle/>
          <a:p>
            <a:r>
              <a:rPr lang="en-GB" sz="2400" b="1" dirty="0" smtClean="0"/>
              <a:t>Migration </a:t>
            </a:r>
            <a:r>
              <a:rPr lang="en-GB" sz="2400" b="1" dirty="0"/>
              <a:t>in 20</a:t>
            </a:r>
            <a:r>
              <a:rPr lang="en-GB" sz="2400" b="1" baseline="30000" dirty="0"/>
              <a:t>th</a:t>
            </a:r>
            <a:r>
              <a:rPr lang="en-GB" sz="2400" b="1" dirty="0"/>
              <a:t>-century Britain: Legislation, 1960s–1980s</a:t>
            </a:r>
          </a:p>
          <a:p>
            <a:endParaRPr lang="en-GB" sz="1600" dirty="0"/>
          </a:p>
          <a:p>
            <a:pPr marL="285750" indent="-285750">
              <a:buFontTx/>
              <a:buChar char="-"/>
            </a:pPr>
            <a:r>
              <a:rPr lang="en-GB" dirty="0"/>
              <a:t>Britain ‘closes the door’ on immigration from former empire (legislation tailored to favour migrants from white settler colonies in 1960s and 1970s)</a:t>
            </a:r>
          </a:p>
          <a:p>
            <a:pPr marL="285750" indent="-285750">
              <a:buFontTx/>
              <a:buChar char="-"/>
            </a:pPr>
            <a:endParaRPr lang="en-GB" dirty="0"/>
          </a:p>
          <a:p>
            <a:pPr algn="r"/>
            <a:r>
              <a:rPr lang="en-GB" dirty="0"/>
              <a:t>Commonwealth Immigrants Act 1962</a:t>
            </a:r>
          </a:p>
          <a:p>
            <a:pPr algn="r"/>
            <a:r>
              <a:rPr lang="en-GB" dirty="0"/>
              <a:t>Commonwealth Immigrants Act 1968 </a:t>
            </a:r>
          </a:p>
          <a:p>
            <a:pPr algn="r"/>
            <a:r>
              <a:rPr lang="en-GB" dirty="0"/>
              <a:t>Immigration Act 1971</a:t>
            </a:r>
          </a:p>
          <a:p>
            <a:pPr algn="r"/>
            <a:r>
              <a:rPr lang="en-GB" dirty="0"/>
              <a:t>British Nationality Act 1981</a:t>
            </a:r>
          </a:p>
          <a:p>
            <a:pPr algn="r"/>
            <a:endParaRPr lang="en-GB" dirty="0"/>
          </a:p>
          <a:p>
            <a:pPr algn="r"/>
            <a:endParaRPr lang="en-GB" dirty="0"/>
          </a:p>
          <a:p>
            <a:pPr marL="285750" indent="-285750">
              <a:buFontTx/>
              <a:buChar char="-"/>
            </a:pPr>
            <a:r>
              <a:rPr lang="en-GB" dirty="0"/>
              <a:t>Efforts to legislate against racism </a:t>
            </a:r>
          </a:p>
          <a:p>
            <a:pPr marL="285750" indent="-285750">
              <a:buFontTx/>
              <a:buChar char="-"/>
            </a:pPr>
            <a:endParaRPr lang="en-GB" dirty="0"/>
          </a:p>
          <a:p>
            <a:pPr algn="r"/>
            <a:r>
              <a:rPr lang="en-GB" dirty="0"/>
              <a:t>1965 Race Relations Act</a:t>
            </a:r>
          </a:p>
          <a:p>
            <a:pPr algn="r"/>
            <a:r>
              <a:rPr lang="en-GB" i="1" dirty="0"/>
              <a:t>Outlawed discrimination on “grounds of colour, race, or ethnic or national origins” in public</a:t>
            </a:r>
          </a:p>
          <a:p>
            <a:pPr algn="r"/>
            <a:endParaRPr lang="en-GB" dirty="0"/>
          </a:p>
          <a:p>
            <a:pPr algn="r"/>
            <a:r>
              <a:rPr lang="en-GB" dirty="0"/>
              <a:t>1968 Amendment</a:t>
            </a:r>
          </a:p>
          <a:p>
            <a:pPr algn="r"/>
            <a:r>
              <a:rPr lang="en-GB" i="1" dirty="0"/>
              <a:t>Extended to cover housing, public services employment</a:t>
            </a:r>
          </a:p>
          <a:p>
            <a:endParaRPr lang="en-GB" sz="1600" dirty="0"/>
          </a:p>
          <a:p>
            <a:endParaRPr lang="en-GB" sz="2000" dirty="0"/>
          </a:p>
          <a:p>
            <a:endParaRPr lang="en-GB" sz="1600" dirty="0"/>
          </a:p>
          <a:p>
            <a:endParaRPr lang="en-GB" sz="1600" b="1"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063730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15153" y="-2117"/>
            <a:ext cx="11739282" cy="6765268"/>
          </a:xfrm>
          <a:prstGeom prst="rect">
            <a:avLst/>
          </a:prstGeom>
        </p:spPr>
        <p:txBody>
          <a:bodyPr wrap="square" lIns="360000" tIns="180000" rIns="360000" bIns="180000" numCol="1" spcCol="180000">
            <a:spAutoFit/>
          </a:bodyPr>
          <a:lstStyle/>
          <a:p>
            <a:r>
              <a:rPr lang="en-GB" sz="2400" b="1" dirty="0" smtClean="0"/>
              <a:t>Migration </a:t>
            </a:r>
            <a:r>
              <a:rPr lang="en-GB" sz="2400" b="1" dirty="0"/>
              <a:t>in 20</a:t>
            </a:r>
            <a:r>
              <a:rPr lang="en-GB" sz="2400" b="1" baseline="30000" dirty="0"/>
              <a:t>th</a:t>
            </a:r>
            <a:r>
              <a:rPr lang="en-GB" sz="2400" b="1" dirty="0"/>
              <a:t>-century Britain: Tensions, 1970s, 1980s, 1990s</a:t>
            </a:r>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400" b="1" dirty="0"/>
          </a:p>
          <a:p>
            <a:endParaRPr lang="en-GB" sz="1400" b="1" dirty="0" smtClean="0"/>
          </a:p>
          <a:p>
            <a:endParaRPr lang="en-GB" sz="1400" b="1" dirty="0" smtClean="0"/>
          </a:p>
          <a:p>
            <a:pPr marL="285750" indent="-285750">
              <a:buFontTx/>
              <a:buChar char="-"/>
            </a:pPr>
            <a:endParaRPr lang="en-GB" sz="1400" b="1" dirty="0"/>
          </a:p>
          <a:p>
            <a:pPr marL="285750" indent="-285750">
              <a:buFontTx/>
              <a:buChar char="-"/>
            </a:pPr>
            <a:endParaRPr lang="en-GB" sz="1600" dirty="0" smtClean="0"/>
          </a:p>
          <a:p>
            <a:pPr marL="285750" indent="-285750" algn="just">
              <a:buFontTx/>
              <a:buChar char="-"/>
            </a:pPr>
            <a:r>
              <a:rPr lang="en-GB" sz="1600" dirty="0" smtClean="0"/>
              <a:t>Long-term </a:t>
            </a:r>
            <a:r>
              <a:rPr lang="en-GB" sz="1600" dirty="0"/>
              <a:t>economic decline of British manufacture industry and restructuring of maritime economy leads to mass unemployment; disproportionate amongst black, Asian and minority ethnic groups – </a:t>
            </a:r>
            <a:r>
              <a:rPr lang="en-GB" sz="1600" i="1" dirty="0">
                <a:solidFill>
                  <a:srgbClr val="7030A0"/>
                </a:solidFill>
              </a:rPr>
              <a:t>especially in Liverpool</a:t>
            </a:r>
            <a:endParaRPr lang="en-GB" sz="1600" dirty="0"/>
          </a:p>
          <a:p>
            <a:pPr marL="285750" indent="-285750" algn="just">
              <a:buFontTx/>
              <a:buChar char="-"/>
            </a:pPr>
            <a:r>
              <a:rPr lang="en-GB" sz="1600" dirty="0"/>
              <a:t>Public demonstrations of white supremacist National Front (above) in 1970s and 1980s; resisted by the Anti-Nazi League and other such organisations</a:t>
            </a:r>
          </a:p>
          <a:p>
            <a:pPr marL="285750" indent="-285750" algn="just">
              <a:buFontTx/>
              <a:buChar char="-"/>
            </a:pPr>
            <a:r>
              <a:rPr lang="en-GB" sz="1600" dirty="0"/>
              <a:t>Police use of stop-and-search ‘Sus’ powers discriminated against black residents; led to riots in London (Brixton), Liverpool (</a:t>
            </a:r>
            <a:r>
              <a:rPr lang="en-GB" sz="1600" dirty="0" err="1"/>
              <a:t>Toxteth</a:t>
            </a:r>
            <a:r>
              <a:rPr lang="en-GB" sz="1600" dirty="0"/>
              <a:t>, pictured) and other UK cities in 1981</a:t>
            </a:r>
          </a:p>
          <a:p>
            <a:pPr marL="285750" indent="-285750" algn="just">
              <a:buFontTx/>
              <a:buChar char="-"/>
            </a:pPr>
            <a:r>
              <a:rPr lang="en-GB" sz="1600" dirty="0"/>
              <a:t>Findings of </a:t>
            </a:r>
            <a:r>
              <a:rPr lang="en-GB" sz="1600" dirty="0" err="1"/>
              <a:t>Scarman</a:t>
            </a:r>
            <a:r>
              <a:rPr lang="en-GB" sz="1600" dirty="0"/>
              <a:t> (1981) and Gifford (1989) reports decried systemic problems facing minority ethnic groups</a:t>
            </a:r>
          </a:p>
          <a:p>
            <a:pPr marL="285750" indent="-285750" algn="just">
              <a:buFontTx/>
              <a:buChar char="-"/>
            </a:pPr>
            <a:r>
              <a:rPr lang="en-GB" sz="1600" dirty="0"/>
              <a:t>1998 Macpherson report into the 1993 murder of black teenager Stephen Lawrence declared London’s Metropolitan Police “institutionally racist”</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844" y="722358"/>
            <a:ext cx="4509679" cy="28697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3057" y="609051"/>
            <a:ext cx="2506315" cy="3308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9255" y="722980"/>
            <a:ext cx="2232819" cy="1734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63368" y="1590058"/>
            <a:ext cx="1924024" cy="21164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81372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28600" y="160337"/>
            <a:ext cx="11846858" cy="6294251"/>
          </a:xfrm>
          <a:prstGeom prst="rect">
            <a:avLst/>
          </a:prstGeom>
        </p:spPr>
        <p:txBody>
          <a:bodyPr wrap="square" lIns="360000" tIns="180000" rIns="360000" bIns="180000" numCol="1" spcCol="180000">
            <a:spAutoFit/>
          </a:bodyPr>
          <a:lstStyle/>
          <a:p>
            <a:r>
              <a:rPr lang="en-GB" sz="2400" b="1" dirty="0" smtClean="0"/>
              <a:t>Migration </a:t>
            </a:r>
            <a:r>
              <a:rPr lang="en-GB" sz="2400" b="1" dirty="0"/>
              <a:t>in 20</a:t>
            </a:r>
            <a:r>
              <a:rPr lang="en-GB" sz="2400" b="1" baseline="30000" dirty="0"/>
              <a:t>th</a:t>
            </a:r>
            <a:r>
              <a:rPr lang="en-GB" sz="2400" b="1" dirty="0"/>
              <a:t>-century Britain: Multiculturalism and critiques</a:t>
            </a:r>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dirty="0"/>
          </a:p>
          <a:p>
            <a:pPr marL="285750" indent="-285750" algn="just">
              <a:buFontTx/>
              <a:buChar char="-"/>
            </a:pPr>
            <a:r>
              <a:rPr lang="en-GB" dirty="0"/>
              <a:t>Scholarly critiques of British racism – especially in field of cultural studies (e.g. Paul Gilroy, Stuart Hall)</a:t>
            </a:r>
          </a:p>
          <a:p>
            <a:pPr marL="285750" indent="-285750" algn="just">
              <a:buFontTx/>
              <a:buChar char="-"/>
            </a:pPr>
            <a:r>
              <a:rPr lang="en-GB" dirty="0"/>
              <a:t>1990s saw growing embrace of concept of multiculturalism –  acceptance/promotion of multiple cohabiting cultural traditions – within British politics, society and academia (especially after election of New Labour government in 1997)</a:t>
            </a:r>
          </a:p>
          <a:p>
            <a:pPr marL="285750" indent="-285750" algn="just">
              <a:buFontTx/>
              <a:buChar char="-"/>
            </a:pPr>
            <a:r>
              <a:rPr lang="en-GB" dirty="0"/>
              <a:t>2000 Race Relations Act made it statutory duty for public bodies to promote race equality, and to publicly demonstrate that procedures to prevent race discrimination are effective</a:t>
            </a:r>
            <a:endParaRPr lang="en-GB" sz="1600" b="1"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9886"/>
          <a:stretch/>
        </p:blipFill>
        <p:spPr bwMode="auto">
          <a:xfrm>
            <a:off x="2776761" y="809133"/>
            <a:ext cx="2626165" cy="3657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9184" y="809133"/>
            <a:ext cx="2450007" cy="3671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695365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endParaRPr lang="en-GB" sz="2000" dirty="0"/>
          </a:p>
          <a:p>
            <a:endParaRPr lang="en-GB" sz="2000" dirty="0"/>
          </a:p>
        </p:txBody>
      </p:sp>
      <p:sp>
        <p:nvSpPr>
          <p:cNvPr id="15" name="Rectangle 14"/>
          <p:cNvSpPr/>
          <p:nvPr/>
        </p:nvSpPr>
        <p:spPr>
          <a:xfrm>
            <a:off x="215153" y="-2117"/>
            <a:ext cx="11470341" cy="6365159"/>
          </a:xfrm>
          <a:prstGeom prst="rect">
            <a:avLst/>
          </a:prstGeom>
        </p:spPr>
        <p:txBody>
          <a:bodyPr wrap="square" lIns="360000" tIns="180000" rIns="360000" bIns="180000" numCol="1" spcCol="180000">
            <a:spAutoFit/>
          </a:bodyPr>
          <a:lstStyle/>
          <a:p>
            <a:r>
              <a:rPr lang="en-GB" sz="2400" b="1" dirty="0" smtClean="0"/>
              <a:t>Migration </a:t>
            </a:r>
            <a:r>
              <a:rPr lang="en-GB" sz="2400" b="1" dirty="0"/>
              <a:t>in 21</a:t>
            </a:r>
            <a:r>
              <a:rPr lang="en-GB" sz="2400" b="1" baseline="30000" dirty="0"/>
              <a:t>st</a:t>
            </a:r>
            <a:r>
              <a:rPr lang="en-GB" sz="2400" b="1" dirty="0"/>
              <a:t>-century Britain: Asylum seekers and Islamophobia </a:t>
            </a:r>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dirty="0" smtClean="0"/>
          </a:p>
          <a:p>
            <a:endParaRPr lang="en-GB" sz="1600" dirty="0"/>
          </a:p>
          <a:p>
            <a:pPr marL="285750" indent="-285750" algn="just">
              <a:buFontTx/>
              <a:buChar char="-"/>
            </a:pPr>
            <a:endParaRPr lang="en-GB" dirty="0"/>
          </a:p>
          <a:p>
            <a:pPr marL="285750" indent="-285750" algn="just">
              <a:buFontTx/>
              <a:buChar char="-"/>
            </a:pPr>
            <a:r>
              <a:rPr lang="en-GB" dirty="0"/>
              <a:t>Scandals about so-called ‘bogus asylum seekers’ recur in right-wing media and politics in early 2000s</a:t>
            </a:r>
          </a:p>
          <a:p>
            <a:pPr marL="285750" indent="-285750" algn="just">
              <a:buFontTx/>
              <a:buChar char="-"/>
            </a:pPr>
            <a:r>
              <a:rPr lang="en-GB" dirty="0"/>
              <a:t>Islamophobia against British Muslims (c. 4% of nation); success for British National Party in local elections in 2000s</a:t>
            </a:r>
          </a:p>
          <a:p>
            <a:pPr marL="285750" indent="-285750" algn="just">
              <a:buFontTx/>
              <a:buChar char="-"/>
            </a:pPr>
            <a:r>
              <a:rPr lang="en-GB" dirty="0"/>
              <a:t>2005 terrorist attacks on London instigated by four British Muslims– exaggerates anti-Islam, anti-immigrant rhetoric although essentially an act of </a:t>
            </a:r>
            <a:r>
              <a:rPr lang="en-GB" b="1" i="1" dirty="0"/>
              <a:t>home-grown terrorism </a:t>
            </a:r>
            <a:r>
              <a:rPr lang="en-GB" dirty="0"/>
              <a:t>(three of the perpetrators were born in UK, the other Jamaica) </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20232" y="969451"/>
            <a:ext cx="3983409" cy="3353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03640" y="976755"/>
            <a:ext cx="1302881" cy="16632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72792" y="954140"/>
            <a:ext cx="1330342" cy="167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6"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18998" y="2643850"/>
            <a:ext cx="1332326" cy="1679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7"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69891" y="2612521"/>
            <a:ext cx="1364903" cy="17207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8" name="Picture 8"/>
          <p:cNvPicPr>
            <a:picLocks noChangeAspect="1" noChangeArrowheads="1"/>
          </p:cNvPicPr>
          <p:nvPr/>
        </p:nvPicPr>
        <p:blipFill rotWithShape="1">
          <a:blip r:embed="rId8">
            <a:extLst>
              <a:ext uri="{28A0092B-C50C-407E-A947-70E740481C1C}">
                <a14:useLocalDpi xmlns:a14="http://schemas.microsoft.com/office/drawing/2010/main" val="0"/>
              </a:ext>
            </a:extLst>
          </a:blip>
          <a:srcRect r="77046"/>
          <a:stretch/>
        </p:blipFill>
        <p:spPr bwMode="auto">
          <a:xfrm>
            <a:off x="8653361" y="2545880"/>
            <a:ext cx="1311775" cy="1733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9" name="Picture 9"/>
          <p:cNvPicPr>
            <a:picLocks noChangeAspect="1" noChangeArrowheads="1"/>
          </p:cNvPicPr>
          <p:nvPr/>
        </p:nvPicPr>
        <p:blipFill rotWithShape="1">
          <a:blip r:embed="rId8">
            <a:extLst>
              <a:ext uri="{28A0092B-C50C-407E-A947-70E740481C1C}">
                <a14:useLocalDpi xmlns:a14="http://schemas.microsoft.com/office/drawing/2010/main" val="0"/>
              </a:ext>
            </a:extLst>
          </a:blip>
          <a:srcRect l="74684"/>
          <a:stretch/>
        </p:blipFill>
        <p:spPr bwMode="auto">
          <a:xfrm>
            <a:off x="7206522" y="954140"/>
            <a:ext cx="1446838" cy="1733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02925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2046" y="121025"/>
            <a:ext cx="11725835" cy="1803910"/>
          </a:xfrm>
          <a:prstGeom prst="rect">
            <a:avLst/>
          </a:prstGeom>
        </p:spPr>
        <p:txBody>
          <a:bodyPr wrap="square" lIns="360000" tIns="180000" rIns="360000" bIns="180000">
            <a:spAutoFit/>
          </a:bodyPr>
          <a:lstStyle/>
          <a:p>
            <a:pPr>
              <a:lnSpc>
                <a:spcPct val="120000"/>
              </a:lnSpc>
            </a:pPr>
            <a:r>
              <a:rPr lang="en-GB" sz="2400" b="1" dirty="0" smtClean="0"/>
              <a:t>Migration </a:t>
            </a:r>
            <a:r>
              <a:rPr lang="en-GB" sz="2400" b="1" dirty="0"/>
              <a:t>in 21</a:t>
            </a:r>
            <a:r>
              <a:rPr lang="en-GB" sz="2400" b="1" baseline="30000" dirty="0"/>
              <a:t>st</a:t>
            </a:r>
            <a:r>
              <a:rPr lang="en-GB" sz="2400" b="1" dirty="0"/>
              <a:t>-century Britain: European Union expansion</a:t>
            </a:r>
          </a:p>
          <a:p>
            <a:pPr marL="285750" indent="-285750">
              <a:lnSpc>
                <a:spcPct val="120000"/>
              </a:lnSpc>
              <a:buFontTx/>
              <a:buChar char="-"/>
            </a:pPr>
            <a:r>
              <a:rPr lang="en-GB" dirty="0"/>
              <a:t>UK government opted against restrictions on newly-admitted members of European Union in 2003; massive increase in settlement in UK from Central and Eastern Europe (although often temporary economic migrants)</a:t>
            </a:r>
          </a:p>
          <a:p>
            <a:pPr>
              <a:lnSpc>
                <a:spcPct val="120000"/>
              </a:lnSpc>
            </a:pPr>
            <a:r>
              <a:rPr lang="en-GB" dirty="0"/>
              <a: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8302" y="1889195"/>
            <a:ext cx="4055928" cy="456414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1125" y="1889195"/>
            <a:ext cx="4192969" cy="2023974"/>
          </a:xfrm>
          <a:prstGeom prst="rect">
            <a:avLst/>
          </a:prstGeom>
        </p:spPr>
      </p:pic>
    </p:spTree>
    <p:extLst>
      <p:ext uri="{BB962C8B-B14F-4D97-AF65-F5344CB8AC3E}">
        <p14:creationId xmlns:p14="http://schemas.microsoft.com/office/powerpoint/2010/main" val="1857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 name="Rectangle 14"/>
          <p:cNvSpPr/>
          <p:nvPr/>
        </p:nvSpPr>
        <p:spPr>
          <a:xfrm>
            <a:off x="228599" y="110938"/>
            <a:ext cx="11693105" cy="6272826"/>
          </a:xfrm>
          <a:prstGeom prst="rect">
            <a:avLst/>
          </a:prstGeom>
        </p:spPr>
        <p:txBody>
          <a:bodyPr wrap="square" lIns="180000" tIns="180000" rIns="180000" bIns="180000" numCol="1" spcCol="180000">
            <a:spAutoFit/>
          </a:bodyPr>
          <a:lstStyle/>
          <a:p>
            <a:r>
              <a:rPr lang="en-GB" sz="2400" b="1" dirty="0" smtClean="0"/>
              <a:t>Migration </a:t>
            </a:r>
            <a:r>
              <a:rPr lang="en-GB" sz="2400" b="1" dirty="0"/>
              <a:t>in 21</a:t>
            </a:r>
            <a:r>
              <a:rPr lang="en-GB" sz="2400" b="1" baseline="30000" dirty="0"/>
              <a:t>st</a:t>
            </a:r>
            <a:r>
              <a:rPr lang="en-GB" sz="2400" b="1" dirty="0"/>
              <a:t>-century Britain: </a:t>
            </a:r>
            <a:r>
              <a:rPr lang="en-GB" sz="2400" b="1" dirty="0">
                <a:solidFill>
                  <a:srgbClr val="7030A0"/>
                </a:solidFill>
              </a:rPr>
              <a:t>Liverpool</a:t>
            </a: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endParaRPr lang="en-GB" sz="2400" b="1" dirty="0">
              <a:solidFill>
                <a:srgbClr val="7030A0"/>
              </a:solidFill>
            </a:endParaRPr>
          </a:p>
          <a:p>
            <a:pPr marL="285750" indent="-285750">
              <a:buFontTx/>
              <a:buChar char="-"/>
            </a:pPr>
            <a:endParaRPr lang="en-GB" dirty="0"/>
          </a:p>
          <a:p>
            <a:pPr marL="285750" indent="-285750">
              <a:buFontTx/>
              <a:buChar char="-"/>
            </a:pPr>
            <a:endParaRPr lang="en-GB" dirty="0" smtClean="0"/>
          </a:p>
          <a:p>
            <a:pPr marL="285750" indent="-285750">
              <a:buFontTx/>
              <a:buChar char="-"/>
            </a:pPr>
            <a:r>
              <a:rPr lang="en-GB" dirty="0" smtClean="0"/>
              <a:t>2011 </a:t>
            </a:r>
            <a:r>
              <a:rPr lang="en-GB" dirty="0"/>
              <a:t>UK Census was the first since 1931 that showed that the population of Liverpool had increased; celebrated as a sign of the arresting of the city’s economic decline in recent </a:t>
            </a:r>
            <a:r>
              <a:rPr lang="en-GB" dirty="0" smtClean="0"/>
              <a:t>decades (although city remains one poorest 30 local districts in UK)</a:t>
            </a:r>
          </a:p>
          <a:p>
            <a:pPr marL="285750" indent="-285750">
              <a:buFontTx/>
              <a:buChar char="-"/>
            </a:pPr>
            <a:r>
              <a:rPr lang="en-GB" dirty="0" smtClean="0"/>
              <a:t>Between </a:t>
            </a:r>
            <a:r>
              <a:rPr lang="en-GB" dirty="0"/>
              <a:t>2001 and 2011, the number of Liverpudlians listing themselves as ‘White British’ declined in absolute terms (403,625 to 395,485)</a:t>
            </a:r>
          </a:p>
          <a:p>
            <a:pPr marL="285750" indent="-285750">
              <a:buFontTx/>
              <a:buChar char="-"/>
            </a:pPr>
            <a:r>
              <a:rPr lang="en-GB" dirty="0"/>
              <a:t>During the same period, members of all other groups rose by 35,000 – a 198% </a:t>
            </a:r>
            <a:r>
              <a:rPr lang="en-GB" dirty="0" smtClean="0"/>
              <a:t>increase</a:t>
            </a:r>
            <a:endParaRPr lang="en-GB" dirty="0"/>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6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4910"/>
          <a:stretch/>
        </p:blipFill>
        <p:spPr bwMode="auto">
          <a:xfrm>
            <a:off x="327628" y="902181"/>
            <a:ext cx="5642528" cy="3018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t="7623" b="18351"/>
          <a:stretch/>
        </p:blipFill>
        <p:spPr bwMode="auto">
          <a:xfrm>
            <a:off x="6069185" y="1840337"/>
            <a:ext cx="4120900" cy="2277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23122"/>
          <a:stretch/>
        </p:blipFill>
        <p:spPr bwMode="auto">
          <a:xfrm>
            <a:off x="9719820" y="193878"/>
            <a:ext cx="2201884" cy="22570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6802039" y="734236"/>
            <a:ext cx="2340837" cy="954107"/>
          </a:xfrm>
          <a:prstGeom prst="rect">
            <a:avLst/>
          </a:prstGeom>
          <a:noFill/>
        </p:spPr>
        <p:txBody>
          <a:bodyPr wrap="square" rtlCol="0">
            <a:spAutoFit/>
          </a:bodyPr>
          <a:lstStyle/>
          <a:p>
            <a:r>
              <a:rPr lang="en-GB" sz="1400" i="1" dirty="0"/>
              <a:t>Pro-immigration graffiti, Liverpool, August 2015; Liverpool population 1801–2011</a:t>
            </a:r>
          </a:p>
        </p:txBody>
      </p:sp>
    </p:spTree>
    <p:extLst>
      <p:ext uri="{BB962C8B-B14F-4D97-AF65-F5344CB8AC3E}">
        <p14:creationId xmlns:p14="http://schemas.microsoft.com/office/powerpoint/2010/main" val="125039682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endParaRPr lang="en-GB" sz="1600" dirty="0">
              <a:solidFill>
                <a:srgbClr val="002060"/>
              </a:solidFill>
            </a:endParaRPr>
          </a:p>
        </p:txBody>
      </p:sp>
      <p:sp>
        <p:nvSpPr>
          <p:cNvPr id="2" name="Title 1"/>
          <p:cNvSpPr>
            <a:spLocks noGrp="1"/>
          </p:cNvSpPr>
          <p:nvPr>
            <p:ph type="title"/>
          </p:nvPr>
        </p:nvSpPr>
        <p:spPr>
          <a:xfrm>
            <a:off x="329981" y="2749646"/>
            <a:ext cx="8755961" cy="1828800"/>
          </a:xfrm>
        </p:spPr>
        <p:txBody>
          <a:bodyPr/>
          <a:lstStyle/>
          <a:p>
            <a:r>
              <a:rPr lang="en-GB" sz="3200" b="1" dirty="0" smtClean="0"/>
              <a:t>AHHI6013</a:t>
            </a:r>
            <a:br>
              <a:rPr lang="en-GB" sz="3200" b="1" dirty="0" smtClean="0"/>
            </a:br>
            <a:r>
              <a:rPr lang="en-GB" dirty="0" smtClean="0">
                <a:solidFill>
                  <a:srgbClr val="FFFF00"/>
                </a:solidFill>
              </a:rPr>
              <a:t>Week </a:t>
            </a:r>
            <a:r>
              <a:rPr lang="en-GB" dirty="0" smtClean="0">
                <a:solidFill>
                  <a:srgbClr val="FFFF00"/>
                </a:solidFill>
              </a:rPr>
              <a:t>7</a:t>
            </a:r>
            <a:r>
              <a:rPr lang="en-GB" dirty="0" smtClean="0">
                <a:solidFill>
                  <a:srgbClr val="FFFF00"/>
                </a:solidFill>
              </a:rPr>
              <a:t/>
            </a:r>
            <a:br>
              <a:rPr lang="en-GB" dirty="0" smtClean="0">
                <a:solidFill>
                  <a:srgbClr val="FFFF00"/>
                </a:solidFill>
              </a:rPr>
            </a:br>
            <a:r>
              <a:rPr lang="en-US" b="1" dirty="0"/>
              <a:t>‘That </a:t>
            </a:r>
            <a:r>
              <a:rPr lang="en-US" b="1" dirty="0" err="1"/>
              <a:t>Het’rogeneous</a:t>
            </a:r>
            <a:r>
              <a:rPr lang="en-US" b="1" dirty="0"/>
              <a:t> Thing’: Immigration in British Politics, Society and </a:t>
            </a:r>
            <a:r>
              <a:rPr lang="en-US" b="1" dirty="0" smtClean="0"/>
              <a:t>Culture</a:t>
            </a:r>
            <a:br>
              <a:rPr lang="en-US" b="1" dirty="0" smtClean="0"/>
            </a:br>
            <a:r>
              <a:rPr lang="en-GB" b="1" dirty="0" smtClean="0">
                <a:solidFill>
                  <a:srgbClr val="92D050"/>
                </a:solidFill>
              </a:rPr>
              <a:t>Lecture </a:t>
            </a:r>
            <a:r>
              <a:rPr lang="en-GB" b="1" dirty="0" smtClean="0">
                <a:solidFill>
                  <a:srgbClr val="92D050"/>
                </a:solidFill>
              </a:rPr>
              <a:t>2 part 2: </a:t>
            </a:r>
            <a:r>
              <a:rPr lang="en-GB" b="1" dirty="0" smtClean="0">
                <a:solidFill>
                  <a:srgbClr val="92D050"/>
                </a:solidFill>
              </a:rPr>
              <a:t>POST-</a:t>
            </a:r>
            <a:r>
              <a:rPr lang="en-GB" b="1" dirty="0" err="1" smtClean="0">
                <a:solidFill>
                  <a:srgbClr val="92D050"/>
                </a:solidFill>
              </a:rPr>
              <a:t>wwii</a:t>
            </a:r>
            <a:r>
              <a:rPr lang="en-GB" b="1" dirty="0" smtClean="0">
                <a:solidFill>
                  <a:srgbClr val="92D050"/>
                </a:solidFill>
              </a:rPr>
              <a:t> black British cultural politics</a:t>
            </a:r>
            <a:endParaRPr lang="en-GB" dirty="0">
              <a:solidFill>
                <a:srgbClr val="92D050"/>
              </a:solidFill>
            </a:endParaRPr>
          </a:p>
        </p:txBody>
      </p:sp>
    </p:spTree>
    <p:extLst>
      <p:ext uri="{BB962C8B-B14F-4D97-AF65-F5344CB8AC3E}">
        <p14:creationId xmlns:p14="http://schemas.microsoft.com/office/powerpoint/2010/main" val="27533262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lvl="0"/>
            <a:r>
              <a:rPr lang="en-GB" b="1" dirty="0"/>
              <a:t>What insights do the selected songs provide about the experience of the African-Caribbean diaspora in post-WWII Britain? What features of British society do they emphasise, for instance?</a:t>
            </a:r>
            <a:endParaRPr lang="en-US" dirty="0"/>
          </a:p>
          <a:p>
            <a:endParaRPr lang="en-US" dirty="0"/>
          </a:p>
          <a:p>
            <a:pPr lvl="0"/>
            <a:r>
              <a:rPr lang="en-GB" b="1" dirty="0"/>
              <a:t>What insights might the selected songs offer about the relationships between state authorities and the African-Caribbean diaspora in post-WWII Britain? Are state agencies discussed, and if so how?</a:t>
            </a:r>
            <a:endParaRPr lang="en-US" dirty="0"/>
          </a:p>
          <a:p>
            <a:pPr marL="45720" indent="0">
              <a:buNone/>
            </a:pPr>
            <a:r>
              <a:rPr lang="en-GB" b="1" dirty="0"/>
              <a:t> </a:t>
            </a:r>
            <a:endParaRPr lang="en-US" dirty="0"/>
          </a:p>
          <a:p>
            <a:pPr lvl="0"/>
            <a:r>
              <a:rPr lang="en-GB" b="1" dirty="0"/>
              <a:t>What insights might the selected songs offer about how the attitudes and experiences of the African-Caribbean diaspora changed in the decades after WWII? Can you detect shifting attitudes and experiences a) from the early 1950s to the mid-1950s; b) the 1950s to the late 1970s? And if so, what might these changes tell us about British society and the experiences of immigrant groups in the post-WWII era? </a:t>
            </a:r>
            <a:endParaRPr lang="en-US" dirty="0"/>
          </a:p>
          <a:p>
            <a:endParaRPr lang="en-US" dirty="0"/>
          </a:p>
        </p:txBody>
      </p:sp>
      <p:sp>
        <p:nvSpPr>
          <p:cNvPr id="3" name="Title 2"/>
          <p:cNvSpPr>
            <a:spLocks noGrp="1"/>
          </p:cNvSpPr>
          <p:nvPr>
            <p:ph type="title"/>
          </p:nvPr>
        </p:nvSpPr>
        <p:spPr/>
        <p:txBody>
          <a:bodyPr/>
          <a:lstStyle/>
          <a:p>
            <a:r>
              <a:rPr lang="en-GB" b="1" dirty="0">
                <a:solidFill>
                  <a:srgbClr val="92D050"/>
                </a:solidFill>
              </a:rPr>
              <a:t>POST-</a:t>
            </a:r>
            <a:r>
              <a:rPr lang="en-GB" b="1" dirty="0" err="1">
                <a:solidFill>
                  <a:srgbClr val="92D050"/>
                </a:solidFill>
              </a:rPr>
              <a:t>wwii</a:t>
            </a:r>
            <a:r>
              <a:rPr lang="en-GB" b="1" dirty="0">
                <a:solidFill>
                  <a:srgbClr val="92D050"/>
                </a:solidFill>
              </a:rPr>
              <a:t> black British cultural politics</a:t>
            </a:r>
            <a:endParaRPr lang="en-US" dirty="0"/>
          </a:p>
        </p:txBody>
      </p:sp>
    </p:spTree>
    <p:extLst>
      <p:ext uri="{BB962C8B-B14F-4D97-AF65-F5344CB8AC3E}">
        <p14:creationId xmlns:p14="http://schemas.microsoft.com/office/powerpoint/2010/main" val="1756722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fontScale="92500"/>
          </a:bodyPr>
          <a:lstStyle/>
          <a:p>
            <a:r>
              <a:rPr lang="en-GB" dirty="0" smtClean="0"/>
              <a:t>See Moodle for relevant sound files</a:t>
            </a:r>
            <a:endParaRPr lang="en-US" dirty="0"/>
          </a:p>
        </p:txBody>
      </p:sp>
      <p:sp>
        <p:nvSpPr>
          <p:cNvPr id="8" name="Content Placeholder 7"/>
          <p:cNvSpPr>
            <a:spLocks noGrp="1"/>
          </p:cNvSpPr>
          <p:nvPr>
            <p:ph sz="quarter" idx="4"/>
          </p:nvPr>
        </p:nvSpPr>
        <p:spPr>
          <a:xfrm>
            <a:off x="5996518" y="1924050"/>
            <a:ext cx="5585884" cy="4643005"/>
          </a:xfrm>
        </p:spPr>
        <p:txBody>
          <a:bodyPr>
            <a:normAutofit fontScale="70000" lnSpcReduction="20000"/>
          </a:bodyPr>
          <a:lstStyle/>
          <a:p>
            <a:pPr algn="r"/>
            <a:r>
              <a:rPr lang="en-GB" b="1" dirty="0" smtClean="0"/>
              <a:t>Lord </a:t>
            </a:r>
            <a:r>
              <a:rPr lang="en-GB" b="1" dirty="0"/>
              <a:t>Kitchener, ‘London is the Place for Me’ </a:t>
            </a:r>
            <a:r>
              <a:rPr lang="en-GB" b="1" dirty="0" smtClean="0"/>
              <a:t>	(</a:t>
            </a:r>
            <a:r>
              <a:rPr lang="en-GB" b="1" dirty="0"/>
              <a:t>1950) 	02:45</a:t>
            </a:r>
            <a:endParaRPr lang="en-US" dirty="0"/>
          </a:p>
          <a:p>
            <a:pPr algn="r"/>
            <a:r>
              <a:rPr lang="en-GB" b="1" dirty="0"/>
              <a:t>Young Tiger, ‘I Was There (at the Coronation)’ </a:t>
            </a:r>
            <a:r>
              <a:rPr lang="en-GB" b="1" dirty="0" smtClean="0"/>
              <a:t>(</a:t>
            </a:r>
            <a:r>
              <a:rPr lang="en-GB" b="1" dirty="0"/>
              <a:t>1953) 02:45</a:t>
            </a:r>
            <a:endParaRPr lang="en-US" b="1" dirty="0"/>
          </a:p>
          <a:p>
            <a:pPr algn="r"/>
            <a:r>
              <a:rPr lang="en-GB" dirty="0"/>
              <a:t>Lord Beginner, ‘Mix Up Matrimony’ (1952) 03:19</a:t>
            </a:r>
            <a:endParaRPr lang="en-US" dirty="0"/>
          </a:p>
          <a:p>
            <a:pPr algn="r"/>
            <a:r>
              <a:rPr lang="en-GB" b="1" dirty="0"/>
              <a:t>Lord Kitchener, ‘My Landlady’ (1952) 02:42</a:t>
            </a:r>
            <a:endParaRPr lang="en-US" b="1" dirty="0"/>
          </a:p>
          <a:p>
            <a:pPr algn="r"/>
            <a:r>
              <a:rPr lang="en-GB" dirty="0"/>
              <a:t>Lord Beginner, ‘Victory Test Match’ (1950) 03:02</a:t>
            </a:r>
            <a:endParaRPr lang="en-US" dirty="0"/>
          </a:p>
          <a:p>
            <a:pPr algn="r"/>
            <a:r>
              <a:rPr lang="en-GB" dirty="0"/>
              <a:t>Lord Kitchener, ‘Birth of Ghana’ (1956)	02:52</a:t>
            </a:r>
            <a:endParaRPr lang="en-US" dirty="0"/>
          </a:p>
          <a:p>
            <a:pPr algn="r"/>
            <a:r>
              <a:rPr lang="en-GB" b="1" dirty="0"/>
              <a:t>The Mighty Terror, ‘No Carnival In Britain’ 	</a:t>
            </a:r>
            <a:r>
              <a:rPr lang="en-GB" b="1" dirty="0" smtClean="0"/>
              <a:t>(1955</a:t>
            </a:r>
            <a:r>
              <a:rPr lang="en-GB" b="1" dirty="0"/>
              <a:t>)	03:07</a:t>
            </a:r>
            <a:endParaRPr lang="en-US" b="1" dirty="0"/>
          </a:p>
          <a:p>
            <a:pPr algn="r"/>
            <a:r>
              <a:rPr lang="en-GB" dirty="0"/>
              <a:t>Lord Kitchener, ‘The Underground Train’ (1950) 02:59</a:t>
            </a:r>
            <a:endParaRPr lang="en-US" dirty="0"/>
          </a:p>
          <a:p>
            <a:pPr algn="r"/>
            <a:r>
              <a:rPr lang="en-GB" dirty="0"/>
              <a:t>Lord Kitchener, ‘If You’re Not White You’re Black’ (1953) 03:01</a:t>
            </a:r>
            <a:endParaRPr lang="en-US" dirty="0"/>
          </a:p>
          <a:p>
            <a:pPr algn="r"/>
            <a:r>
              <a:rPr lang="en-GB" b="1" dirty="0"/>
              <a:t>Lord Kitchener, ‘Sweet Jamaica’ (1953) </a:t>
            </a:r>
            <a:r>
              <a:rPr lang="en-GB" b="1" dirty="0" smtClean="0"/>
              <a:t>02:48</a:t>
            </a:r>
            <a:endParaRPr lang="en-US" b="1" dirty="0"/>
          </a:p>
        </p:txBody>
      </p:sp>
      <p:sp>
        <p:nvSpPr>
          <p:cNvPr id="4" name="Title 3"/>
          <p:cNvSpPr>
            <a:spLocks noGrp="1"/>
          </p:cNvSpPr>
          <p:nvPr>
            <p:ph type="title"/>
          </p:nvPr>
        </p:nvSpPr>
        <p:spPr/>
        <p:txBody>
          <a:bodyPr/>
          <a:lstStyle/>
          <a:p>
            <a:r>
              <a:rPr lang="en-GB" dirty="0" smtClean="0"/>
              <a:t>The WINDRUSH </a:t>
            </a:r>
            <a:r>
              <a:rPr lang="en-GB" dirty="0" err="1" smtClean="0"/>
              <a:t>GENERATion</a:t>
            </a:r>
            <a:endParaRPr lang="en-US" dirty="0"/>
          </a:p>
        </p:txBody>
      </p:sp>
      <p:pic>
        <p:nvPicPr>
          <p:cNvPr id="9" name="Content Placeholder 8" descr="http://www.rdwa.fr/photo/art/default/5172870-7718883.jpg?v=1359454631"/>
          <p:cNvPicPr>
            <a:picLocks noGrp="1"/>
          </p:cNvPicPr>
          <p:nvPr>
            <p:ph sz="half" idx="2"/>
          </p:nvPr>
        </p:nvPicPr>
        <p:blipFill rotWithShape="1">
          <a:blip r:embed="rId10">
            <a:extLst>
              <a:ext uri="{28A0092B-C50C-407E-A947-70E740481C1C}">
                <a14:useLocalDpi xmlns:a14="http://schemas.microsoft.com/office/drawing/2010/main" val="0"/>
              </a:ext>
            </a:extLst>
          </a:blip>
          <a:srcRect b="15551"/>
          <a:stretch/>
        </p:blipFill>
        <p:spPr bwMode="auto">
          <a:xfrm>
            <a:off x="1119368" y="2438400"/>
            <a:ext cx="4366852" cy="3687763"/>
          </a:xfrm>
          <a:prstGeom prst="rect">
            <a:avLst/>
          </a:prstGeom>
          <a:noFill/>
          <a:ln>
            <a:noFill/>
          </a:ln>
          <a:extLst>
            <a:ext uri="{53640926-AAD7-44D8-BBD7-CCE9431645EC}">
              <a14:shadowObscured xmlns:a14="http://schemas.microsoft.com/office/drawing/2010/main"/>
            </a:ext>
          </a:extLst>
        </p:spPr>
      </p:pic>
      <p:pic>
        <p:nvPicPr>
          <p:cNvPr id="3" name="02 I Was There (At The Coronation)">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0706" y="2259012"/>
            <a:ext cx="609600" cy="609600"/>
          </a:xfrm>
          <a:prstGeom prst="rect">
            <a:avLst/>
          </a:prstGeom>
        </p:spPr>
      </p:pic>
      <p:pic>
        <p:nvPicPr>
          <p:cNvPr id="6" name="04 My Landlady">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791200" y="3124200"/>
            <a:ext cx="609600" cy="609600"/>
          </a:xfrm>
          <a:prstGeom prst="rect">
            <a:avLst/>
          </a:prstGeom>
        </p:spPr>
      </p:pic>
      <p:pic>
        <p:nvPicPr>
          <p:cNvPr id="7" name="11 No Carnival In Britain">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5996517" y="4257878"/>
            <a:ext cx="609600" cy="609600"/>
          </a:xfrm>
          <a:prstGeom prst="rect">
            <a:avLst/>
          </a:prstGeom>
        </p:spPr>
      </p:pic>
      <p:pic>
        <p:nvPicPr>
          <p:cNvPr id="10" name="20 Sweet Jamaica">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5588812" y="5738987"/>
            <a:ext cx="609600" cy="609600"/>
          </a:xfrm>
          <a:prstGeom prst="rect">
            <a:avLst/>
          </a:prstGeom>
        </p:spPr>
      </p:pic>
    </p:spTree>
    <p:extLst>
      <p:ext uri="{BB962C8B-B14F-4D97-AF65-F5344CB8AC3E}">
        <p14:creationId xmlns:p14="http://schemas.microsoft.com/office/powerpoint/2010/main" val="40444561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208"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62166" fill="hold"/>
                                        <p:tgtEl>
                                          <p:spTgt spid="6"/>
                                        </p:tgtEl>
                                      </p:cBhvr>
                                    </p:cmd>
                                  </p:childTnLst>
                                </p:cTn>
                              </p:par>
                            </p:childTnLst>
                          </p:cTn>
                        </p:par>
                      </p:childTnLst>
                    </p:cTn>
                  </p:par>
                </p:childTnLst>
              </p:cTn>
              <p:nextCondLst>
                <p:cond evt="onClick" delay="0">
                  <p:tgtEl>
                    <p:spTgt spid="6"/>
                  </p:tgtEl>
                </p:cond>
              </p:nextCondLst>
            </p:seq>
            <p:audio>
              <p:cMediaNode vol="80000">
                <p:cTn id="13" fill="hold" display="0">
                  <p:stCondLst>
                    <p:cond delay="indefinite"/>
                  </p:stCondLst>
                  <p:endCondLst>
                    <p:cond evt="onStopAudio" delay="0">
                      <p:tgtEl>
                        <p:sldTgt/>
                      </p:tgtEl>
                    </p:cond>
                  </p:endCondLst>
                </p:cTn>
                <p:tgtEl>
                  <p:spTgt spid="6"/>
                </p:tgtEl>
              </p:cMediaNode>
            </p:audio>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87198" fill="hold"/>
                                        <p:tgtEl>
                                          <p:spTgt spid="7"/>
                                        </p:tgtEl>
                                      </p:cBhvr>
                                    </p:cmd>
                                  </p:childTnLst>
                                </p:cTn>
                              </p:par>
                            </p:childTnLst>
                          </p:cTn>
                        </p:par>
                      </p:childTnLst>
                    </p:cTn>
                  </p:par>
                </p:childTnLst>
              </p:cTn>
              <p:nextCondLst>
                <p:cond evt="onClick" delay="0">
                  <p:tgtEl>
                    <p:spTgt spid="7"/>
                  </p:tgtEl>
                </p:cond>
              </p:nextCondLst>
            </p:seq>
            <p:audio>
              <p:cMediaNode vol="80000">
                <p:cTn id="19" fill="hold" display="0">
                  <p:stCondLst>
                    <p:cond delay="indefinite"/>
                  </p:stCondLst>
                  <p:endCondLst>
                    <p:cond evt="onStopAudio" delay="0">
                      <p:tgtEl>
                        <p:sldTgt/>
                      </p:tgtEl>
                    </p:cond>
                  </p:endCondLst>
                </p:cTn>
                <p:tgtEl>
                  <p:spTgt spid="7"/>
                </p:tgtEl>
              </p:cMediaNode>
            </p:audio>
            <p:seq concurrent="1" nextAc="seek">
              <p:cTn id="20" restart="whenNotActive" fill="hold" evtFilter="cancelBubble" nodeType="interactiveSeq">
                <p:stCondLst>
                  <p:cond evt="onClick" delay="0">
                    <p:tgtEl>
                      <p:spTgt spid="10"/>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67555" fill="hold"/>
                                        <p:tgtEl>
                                          <p:spTgt spid="10"/>
                                        </p:tgtEl>
                                      </p:cBhvr>
                                    </p:cmd>
                                  </p:childTnLst>
                                </p:cTn>
                              </p:par>
                            </p:childTnLst>
                          </p:cTn>
                        </p:par>
                      </p:childTnLst>
                    </p:cTn>
                  </p:par>
                </p:childTnLst>
              </p:cTn>
              <p:nextCondLst>
                <p:cond evt="onClick" delay="0">
                  <p:tgtEl>
                    <p:spTgt spid="10"/>
                  </p:tgtEl>
                </p:cond>
              </p:nextCondLst>
            </p:seq>
            <p:audio>
              <p:cMediaNode vol="80000">
                <p:cTn id="25"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7846292" cy="4407408"/>
          </a:xfrm>
        </p:spPr>
        <p:txBody>
          <a:bodyPr/>
          <a:lstStyle/>
          <a:p>
            <a:pPr marL="45720" indent="0">
              <a:buNone/>
            </a:pPr>
            <a:r>
              <a:rPr lang="en-GB" dirty="0" smtClean="0"/>
              <a:t>Linton </a:t>
            </a:r>
            <a:r>
              <a:rPr lang="en-GB" dirty="0" err="1" smtClean="0"/>
              <a:t>Kwesi</a:t>
            </a:r>
            <a:r>
              <a:rPr lang="en-GB" dirty="0" smtClean="0"/>
              <a:t> Johnson</a:t>
            </a:r>
          </a:p>
          <a:p>
            <a:pPr marL="45720" indent="0">
              <a:buNone/>
            </a:pPr>
            <a:endParaRPr lang="en-GB" dirty="0"/>
          </a:p>
          <a:p>
            <a:r>
              <a:rPr lang="en-GB" dirty="0"/>
              <a:t>‘Forces of </a:t>
            </a:r>
            <a:r>
              <a:rPr lang="en-GB" dirty="0" err="1"/>
              <a:t>Vikry</a:t>
            </a:r>
            <a:r>
              <a:rPr lang="en-GB" dirty="0"/>
              <a:t>’ (1979) 04:55</a:t>
            </a:r>
            <a:endParaRPr lang="en-US" dirty="0"/>
          </a:p>
          <a:p>
            <a:r>
              <a:rPr lang="en-GB" dirty="0"/>
              <a:t>‘</a:t>
            </a:r>
            <a:r>
              <a:rPr lang="en-GB" b="1" dirty="0" err="1"/>
              <a:t>Inglan</a:t>
            </a:r>
            <a:r>
              <a:rPr lang="en-GB" b="1" dirty="0"/>
              <a:t> Is A Bitch’ (1980) 05:25 </a:t>
            </a:r>
            <a:r>
              <a:rPr lang="en-GB" dirty="0"/>
              <a:t>(https://</a:t>
            </a:r>
            <a:r>
              <a:rPr lang="en-GB" dirty="0" smtClean="0"/>
              <a:t>www.youtube.com/watch?v=Zq9OpJYck7Y)</a:t>
            </a:r>
            <a:endParaRPr lang="en-US" dirty="0"/>
          </a:p>
          <a:p>
            <a:r>
              <a:rPr lang="en-GB" dirty="0"/>
              <a:t>‘Iron Bar Dub’ (1980) 03:42</a:t>
            </a:r>
            <a:endParaRPr lang="en-US" dirty="0"/>
          </a:p>
          <a:p>
            <a:r>
              <a:rPr lang="en-GB" b="1" dirty="0"/>
              <a:t>‘New Crass </a:t>
            </a:r>
            <a:r>
              <a:rPr lang="en-GB" b="1" dirty="0" err="1"/>
              <a:t>Massahkah</a:t>
            </a:r>
            <a:r>
              <a:rPr lang="en-GB" b="1" dirty="0"/>
              <a:t>’ (1983) 06:32</a:t>
            </a:r>
            <a:endParaRPr lang="en-US" dirty="0"/>
          </a:p>
          <a:p>
            <a:r>
              <a:rPr lang="en-GB" b="1" dirty="0"/>
              <a:t>‘Reggae Fi Peach’ (1980) 02:41</a:t>
            </a:r>
            <a:endParaRPr lang="en-US" dirty="0"/>
          </a:p>
          <a:p>
            <a:r>
              <a:rPr lang="en-GB" dirty="0"/>
              <a:t>‘</a:t>
            </a:r>
            <a:r>
              <a:rPr lang="en-GB" b="1" dirty="0"/>
              <a:t>Sonny’s </a:t>
            </a:r>
            <a:r>
              <a:rPr lang="en-GB" b="1" dirty="0" err="1"/>
              <a:t>Lettah</a:t>
            </a:r>
            <a:r>
              <a:rPr lang="en-GB" b="1" dirty="0"/>
              <a:t> (Ant-Sus Poem)’ (1979) 03:43</a:t>
            </a:r>
            <a:endParaRPr lang="en-US" dirty="0"/>
          </a:p>
          <a:p>
            <a:pPr marL="45720" indent="0">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4" name="Picture 3"/>
          <p:cNvPicPr>
            <a:picLocks noChangeAspect="1"/>
          </p:cNvPicPr>
          <p:nvPr/>
        </p:nvPicPr>
        <p:blipFill>
          <a:blip r:embed="rId2"/>
          <a:stretch>
            <a:fillRect/>
          </a:stretch>
        </p:blipFill>
        <p:spPr>
          <a:xfrm>
            <a:off x="8878878" y="1651046"/>
            <a:ext cx="2908044" cy="2908044"/>
          </a:xfrm>
          <a:prstGeom prst="rect">
            <a:avLst/>
          </a:prstGeom>
        </p:spPr>
      </p:pic>
      <p:pic>
        <p:nvPicPr>
          <p:cNvPr id="5" name="Picture 4"/>
          <p:cNvPicPr>
            <a:picLocks noChangeAspect="1"/>
          </p:cNvPicPr>
          <p:nvPr/>
        </p:nvPicPr>
        <p:blipFill>
          <a:blip r:embed="rId3"/>
          <a:stretch>
            <a:fillRect/>
          </a:stretch>
        </p:blipFill>
        <p:spPr>
          <a:xfrm>
            <a:off x="9694718" y="4559090"/>
            <a:ext cx="2092204" cy="2092204"/>
          </a:xfrm>
          <a:prstGeom prst="rect">
            <a:avLst/>
          </a:prstGeom>
        </p:spPr>
      </p:pic>
    </p:spTree>
    <p:extLst>
      <p:ext uri="{BB962C8B-B14F-4D97-AF65-F5344CB8AC3E}">
        <p14:creationId xmlns:p14="http://schemas.microsoft.com/office/powerpoint/2010/main" val="3753037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776028" cy="4640165"/>
          </a:xfrm>
        </p:spPr>
        <p:txBody>
          <a:bodyPr>
            <a:normAutofit/>
          </a:bodyPr>
          <a:lstStyle/>
          <a:p>
            <a:pPr marL="45720" indent="0">
              <a:buNone/>
            </a:pPr>
            <a:r>
              <a:rPr lang="en-GB" dirty="0" smtClean="0"/>
              <a:t>Linton </a:t>
            </a:r>
            <a:r>
              <a:rPr lang="en-GB" dirty="0" err="1" smtClean="0"/>
              <a:t>Kwesi</a:t>
            </a:r>
            <a:r>
              <a:rPr lang="en-GB" dirty="0" smtClean="0"/>
              <a:t> Johnson</a:t>
            </a:r>
          </a:p>
          <a:p>
            <a:r>
              <a:rPr lang="en-GB" b="1" dirty="0" smtClean="0"/>
              <a:t>‘</a:t>
            </a:r>
            <a:r>
              <a:rPr lang="en-GB" b="1" dirty="0"/>
              <a:t>New Crass </a:t>
            </a:r>
            <a:r>
              <a:rPr lang="en-GB" b="1" dirty="0" err="1"/>
              <a:t>Massahkah</a:t>
            </a:r>
            <a:r>
              <a:rPr lang="en-GB" b="1" dirty="0"/>
              <a:t>’ (1983) 06:32</a:t>
            </a:r>
            <a:endParaRPr lang="en-US" dirty="0"/>
          </a:p>
          <a:p>
            <a:pPr marL="45720" indent="0">
              <a:buNone/>
            </a:pPr>
            <a:endParaRPr lang="en-US" dirty="0" smtClean="0"/>
          </a:p>
          <a:p>
            <a:pPr marL="45720" indent="0" algn="just">
              <a:buNone/>
            </a:pPr>
            <a:r>
              <a:rPr lang="en-US" dirty="0" smtClean="0"/>
              <a:t>The </a:t>
            </a:r>
            <a:r>
              <a:rPr lang="en-US" dirty="0"/>
              <a:t>New Cross house fire </a:t>
            </a:r>
            <a:r>
              <a:rPr lang="en-US" dirty="0" smtClean="0"/>
              <a:t>occurred </a:t>
            </a:r>
            <a:r>
              <a:rPr lang="en-US" dirty="0"/>
              <a:t>during </a:t>
            </a:r>
            <a:r>
              <a:rPr lang="en-US" dirty="0" smtClean="0"/>
              <a:t>a party in southeast </a:t>
            </a:r>
            <a:r>
              <a:rPr lang="en-US" dirty="0"/>
              <a:t>London, in the early hours of </a:t>
            </a:r>
            <a:r>
              <a:rPr lang="en-US" dirty="0" smtClean="0"/>
              <a:t>Sunday January 18 1981</a:t>
            </a:r>
            <a:r>
              <a:rPr lang="en-US" dirty="0"/>
              <a:t>. The blaze killed thirteen young people aged between 14 and 22, and one survivor committed suicide two years later</a:t>
            </a:r>
            <a:r>
              <a:rPr lang="en-US" dirty="0" smtClean="0"/>
              <a:t>. Nobody </a:t>
            </a:r>
            <a:r>
              <a:rPr lang="en-US" dirty="0"/>
              <a:t>has ever been charged in connection to the fire, which forensic science subsequently established was started from inside the house, either by accident or deliberately.</a:t>
            </a:r>
            <a:endParaRPr lang="en-GB" dirty="0"/>
          </a:p>
          <a:p>
            <a:pPr marL="45720" indent="0">
              <a:buNone/>
            </a:pPr>
            <a:endParaRPr lang="en-GB" b="1" dirty="0" smtClean="0"/>
          </a:p>
          <a:p>
            <a:pPr marL="45720" indent="0">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8" name="Picture 7"/>
          <p:cNvPicPr>
            <a:picLocks noChangeAspect="1"/>
          </p:cNvPicPr>
          <p:nvPr/>
        </p:nvPicPr>
        <p:blipFill>
          <a:blip r:embed="rId4"/>
          <a:stretch>
            <a:fillRect/>
          </a:stretch>
        </p:blipFill>
        <p:spPr>
          <a:xfrm>
            <a:off x="7397623" y="1609482"/>
            <a:ext cx="4568536" cy="2855335"/>
          </a:xfrm>
          <a:prstGeom prst="rect">
            <a:avLst/>
          </a:prstGeom>
        </p:spPr>
      </p:pic>
      <p:pic>
        <p:nvPicPr>
          <p:cNvPr id="10" name="Picture 9"/>
          <p:cNvPicPr>
            <a:picLocks noChangeAspect="1"/>
          </p:cNvPicPr>
          <p:nvPr/>
        </p:nvPicPr>
        <p:blipFill>
          <a:blip r:embed="rId5"/>
          <a:stretch>
            <a:fillRect/>
          </a:stretch>
        </p:blipFill>
        <p:spPr>
          <a:xfrm>
            <a:off x="9476509" y="4178795"/>
            <a:ext cx="2489650" cy="2489650"/>
          </a:xfrm>
          <a:prstGeom prst="rect">
            <a:avLst/>
          </a:prstGeom>
        </p:spPr>
      </p:pic>
      <p:pic>
        <p:nvPicPr>
          <p:cNvPr id="4" name="08 New Crass Massahk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12224" y="1994647"/>
            <a:ext cx="609600" cy="609600"/>
          </a:xfrm>
          <a:prstGeom prst="rect">
            <a:avLst/>
          </a:prstGeom>
        </p:spPr>
      </p:pic>
    </p:spTree>
    <p:extLst>
      <p:ext uri="{BB962C8B-B14F-4D97-AF65-F5344CB8AC3E}">
        <p14:creationId xmlns:p14="http://schemas.microsoft.com/office/powerpoint/2010/main" val="28363931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91720"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6776028" cy="5003848"/>
          </a:xfrm>
        </p:spPr>
        <p:txBody>
          <a:bodyPr>
            <a:normAutofit fontScale="70000" lnSpcReduction="20000"/>
          </a:bodyPr>
          <a:lstStyle/>
          <a:p>
            <a:pPr marL="45720" indent="0">
              <a:buNone/>
            </a:pPr>
            <a:r>
              <a:rPr lang="en-GB" dirty="0" smtClean="0"/>
              <a:t>Linton </a:t>
            </a:r>
            <a:r>
              <a:rPr lang="en-GB" dirty="0" err="1" smtClean="0"/>
              <a:t>Kwesi</a:t>
            </a:r>
            <a:r>
              <a:rPr lang="en-GB" dirty="0" smtClean="0"/>
              <a:t> Johnson</a:t>
            </a:r>
          </a:p>
          <a:p>
            <a:r>
              <a:rPr lang="en-GB" b="1" dirty="0"/>
              <a:t>‘Reggae Fi Peach’ (1980) </a:t>
            </a:r>
            <a:r>
              <a:rPr lang="en-GB" b="1" dirty="0" smtClean="0"/>
              <a:t>02:41</a:t>
            </a:r>
          </a:p>
          <a:p>
            <a:endParaRPr lang="en-US" dirty="0"/>
          </a:p>
          <a:p>
            <a:pPr marL="45720" indent="0" algn="just">
              <a:buNone/>
            </a:pPr>
            <a:r>
              <a:rPr lang="en-US" dirty="0"/>
              <a:t>Clement Blair Peach (25 March </a:t>
            </a:r>
            <a:r>
              <a:rPr lang="en-US" dirty="0" smtClean="0"/>
              <a:t>1946–23 </a:t>
            </a:r>
            <a:r>
              <a:rPr lang="en-US" dirty="0"/>
              <a:t>April 1979) was a New Zealand-born teacher who died during an anti-racism demonstration in </a:t>
            </a:r>
            <a:r>
              <a:rPr lang="en-US" dirty="0" err="1"/>
              <a:t>Southall</a:t>
            </a:r>
            <a:r>
              <a:rPr lang="en-US" dirty="0"/>
              <a:t>, Middlesex, </a:t>
            </a:r>
            <a:r>
              <a:rPr lang="en-US" dirty="0" smtClean="0"/>
              <a:t>England. A </a:t>
            </a:r>
            <a:r>
              <a:rPr lang="en-US" dirty="0"/>
              <a:t>campaigner and activist against the far right, in April 1979 Peach took part in an Anti-Nazi League demonstration in </a:t>
            </a:r>
            <a:r>
              <a:rPr lang="en-US" dirty="0" err="1"/>
              <a:t>Southall</a:t>
            </a:r>
            <a:r>
              <a:rPr lang="en-US" dirty="0"/>
              <a:t> against a National Front election meeting in the town hall and was knocked unconscious.</a:t>
            </a:r>
          </a:p>
          <a:p>
            <a:pPr marL="45720" indent="0" algn="just">
              <a:buNone/>
            </a:pPr>
            <a:r>
              <a:rPr lang="en-GB" dirty="0" smtClean="0"/>
              <a:t>	</a:t>
            </a:r>
            <a:r>
              <a:rPr lang="en-US" dirty="0" smtClean="0"/>
              <a:t>He </a:t>
            </a:r>
            <a:r>
              <a:rPr lang="en-US" dirty="0"/>
              <a:t>died the next day in hospital from head injuries that he sustained. An inquest jury returned a verdict of death by misadventure in May 1980. Peach's girlfriend, Celia Stubbs, continued to campaign for many years for a public inquiry into his death. The Metropolitan Police Service reached an out-of-court settlement in 1989 with Peach's brother</a:t>
            </a:r>
            <a:r>
              <a:rPr lang="en-US" dirty="0" smtClean="0"/>
              <a:t>. </a:t>
            </a:r>
            <a:r>
              <a:rPr lang="en-US" dirty="0"/>
              <a:t>The Metropolitan Police reports into the death of Blair Peach, identifying the probable responsibility of one of their own officers, were made available to the public on 27 April 2010</a:t>
            </a:r>
            <a:endParaRPr lang="en-GB" dirty="0" smtClean="0"/>
          </a:p>
          <a:p>
            <a:pPr marL="45720" indent="0" algn="just">
              <a:buNone/>
            </a:pPr>
            <a:endParaRPr lang="en-GB" dirty="0" smtClean="0"/>
          </a:p>
          <a:p>
            <a:pPr marL="45720" indent="0" algn="just">
              <a:buNone/>
            </a:pPr>
            <a:r>
              <a:rPr lang="en-US" dirty="0"/>
              <a:t>The Special Patrol Group (SPG) was a unit of Greater London's Metropolitan Police Service, responsible for providing a centrally-based mobile capability for combating serious public disorder and crime that could not be dealt with by local divisions</a:t>
            </a:r>
            <a:r>
              <a:rPr lang="en-US" dirty="0" smtClean="0"/>
              <a:t>.</a:t>
            </a:r>
            <a:endParaRPr lang="en-US" dirty="0"/>
          </a:p>
          <a:p>
            <a:pPr marL="45720" indent="0" algn="just">
              <a:buNone/>
            </a:pPr>
            <a:r>
              <a:rPr lang="en-GB" dirty="0" smtClean="0"/>
              <a:t>	</a:t>
            </a:r>
            <a:r>
              <a:rPr lang="en-US" dirty="0" smtClean="0"/>
              <a:t>The </a:t>
            </a:r>
            <a:r>
              <a:rPr lang="en-US" dirty="0"/>
              <a:t>SPG was active from 1961 to 12 January 1987, being replaced by the Territorial Support Group.</a:t>
            </a:r>
          </a:p>
        </p:txBody>
      </p:sp>
      <p:sp>
        <p:nvSpPr>
          <p:cNvPr id="3" name="Title 2"/>
          <p:cNvSpPr>
            <a:spLocks noGrp="1"/>
          </p:cNvSpPr>
          <p:nvPr>
            <p:ph type="title"/>
          </p:nvPr>
        </p:nvSpPr>
        <p:spPr/>
        <p:txBody>
          <a:bodyPr/>
          <a:lstStyle/>
          <a:p>
            <a:r>
              <a:rPr lang="en-GB" dirty="0" smtClean="0"/>
              <a:t>Later generations</a:t>
            </a:r>
            <a:endParaRPr lang="en-US" dirty="0"/>
          </a:p>
        </p:txBody>
      </p:sp>
      <p:pic>
        <p:nvPicPr>
          <p:cNvPr id="2050" name="Picture 2" descr="Image result for blair pea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4407" y="1641763"/>
            <a:ext cx="4492495" cy="2992582"/>
          </a:xfrm>
          <a:prstGeom prst="rect">
            <a:avLst/>
          </a:prstGeom>
          <a:noFill/>
          <a:extLst>
            <a:ext uri="{909E8E84-426E-40DD-AFC4-6F175D3DCCD1}">
              <a14:hiddenFill xmlns:a14="http://schemas.microsoft.com/office/drawing/2010/main">
                <a:solidFill>
                  <a:srgbClr val="FFFFFF"/>
                </a:solidFill>
              </a14:hiddenFill>
            </a:ext>
          </a:extLst>
        </p:spPr>
      </p:pic>
      <p:pic>
        <p:nvPicPr>
          <p:cNvPr id="4" name="09 Reggae Fi Peac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75468" y="5061297"/>
            <a:ext cx="609600" cy="609600"/>
          </a:xfrm>
          <a:prstGeom prst="rect">
            <a:avLst/>
          </a:prstGeom>
        </p:spPr>
      </p:pic>
    </p:spTree>
    <p:extLst>
      <p:ext uri="{BB962C8B-B14F-4D97-AF65-F5344CB8AC3E}">
        <p14:creationId xmlns:p14="http://schemas.microsoft.com/office/powerpoint/2010/main" val="16887071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70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75292" cy="4847985"/>
          </a:xfrm>
        </p:spPr>
        <p:txBody>
          <a:bodyPr>
            <a:normAutofit fontScale="77500" lnSpcReduction="20000"/>
          </a:bodyPr>
          <a:lstStyle/>
          <a:p>
            <a:pPr marL="45720" indent="0">
              <a:buNone/>
            </a:pPr>
            <a:r>
              <a:rPr lang="en-GB" sz="2200" dirty="0" smtClean="0"/>
              <a:t>Linton </a:t>
            </a:r>
            <a:r>
              <a:rPr lang="en-GB" sz="2200" dirty="0" err="1" smtClean="0"/>
              <a:t>Kwesi</a:t>
            </a:r>
            <a:r>
              <a:rPr lang="en-GB" sz="2200" dirty="0" smtClean="0"/>
              <a:t> Johnson</a:t>
            </a:r>
          </a:p>
          <a:p>
            <a:r>
              <a:rPr lang="en-GB" sz="2200" dirty="0"/>
              <a:t>‘</a:t>
            </a:r>
            <a:r>
              <a:rPr lang="en-GB" sz="2200" b="1" dirty="0"/>
              <a:t>Sonny’s </a:t>
            </a:r>
            <a:r>
              <a:rPr lang="en-GB" sz="2200" b="1" dirty="0" err="1"/>
              <a:t>Lettah</a:t>
            </a:r>
            <a:r>
              <a:rPr lang="en-GB" sz="2200" b="1" dirty="0"/>
              <a:t> (Ant-Sus Poem)’ (1979) 03:43</a:t>
            </a:r>
            <a:endParaRPr lang="en-US" sz="2200" dirty="0"/>
          </a:p>
          <a:p>
            <a:endParaRPr lang="en-US" sz="2200" dirty="0"/>
          </a:p>
          <a:p>
            <a:pPr marL="45720" indent="0" algn="just">
              <a:buNone/>
            </a:pPr>
            <a:r>
              <a:rPr lang="en-US" sz="2200" dirty="0"/>
              <a:t>In England and Wales, the </a:t>
            </a:r>
            <a:r>
              <a:rPr lang="en-US" sz="2200" i="1" dirty="0" err="1"/>
              <a:t>sus</a:t>
            </a:r>
            <a:r>
              <a:rPr lang="en-US" sz="2200" dirty="0"/>
              <a:t> law (from </a:t>
            </a:r>
            <a:r>
              <a:rPr lang="en-US" sz="2200" dirty="0" smtClean="0"/>
              <a:t>“suspected person”) was </a:t>
            </a:r>
            <a:r>
              <a:rPr lang="en-US" sz="2200" dirty="0"/>
              <a:t>the informal name for a stop and search law that permitted a police officer to stop, search and potentially arrest people on suspicion of them being in breach of section 4 of the Vagrancy Act 1824</a:t>
            </a:r>
            <a:r>
              <a:rPr lang="en-US" sz="2200" dirty="0" smtClean="0"/>
              <a:t>.</a:t>
            </a:r>
          </a:p>
          <a:p>
            <a:pPr marL="45720" indent="0" algn="just">
              <a:buNone/>
            </a:pPr>
            <a:endParaRPr lang="en-GB" sz="2200" dirty="0"/>
          </a:p>
          <a:p>
            <a:pPr marL="45720" indent="0" algn="just">
              <a:buNone/>
            </a:pPr>
            <a:r>
              <a:rPr lang="en-GB" sz="2200" dirty="0" smtClean="0"/>
              <a:t>“ … </a:t>
            </a:r>
            <a:r>
              <a:rPr lang="en-US" sz="2200" dirty="0" smtClean="0"/>
              <a:t>every </a:t>
            </a:r>
            <a:r>
              <a:rPr lang="en-US" sz="2200" dirty="0"/>
              <a:t>suspected person or reputed thief, frequenting any river, canal, or navigable stream, dock, or basin, or any quay, wharf, or warehouse near or adjoining thereto, or any street, highway, or avenue leading thereto, or any place of public resort, or any avenue leading thereto, or any street, or any highway or any place adjacent to a street or highway; with intent to commit an </a:t>
            </a:r>
            <a:r>
              <a:rPr lang="en-US" sz="2200" dirty="0" err="1"/>
              <a:t>arrestable</a:t>
            </a:r>
            <a:r>
              <a:rPr lang="en-US" sz="2200" dirty="0"/>
              <a:t> </a:t>
            </a:r>
            <a:r>
              <a:rPr lang="en-US" sz="2200" dirty="0" smtClean="0"/>
              <a:t>offence … shall </a:t>
            </a:r>
            <a:r>
              <a:rPr lang="en-US" sz="2200" dirty="0"/>
              <a:t>be deemed a rogue and </a:t>
            </a:r>
            <a:r>
              <a:rPr lang="en-US" sz="2200" dirty="0" smtClean="0"/>
              <a:t>vagabond.”</a:t>
            </a:r>
          </a:p>
          <a:p>
            <a:pPr marL="45720" indent="0" algn="just">
              <a:buNone/>
            </a:pPr>
            <a:r>
              <a:rPr lang="en-US" sz="2200" dirty="0" smtClean="0"/>
              <a:t>    </a:t>
            </a:r>
            <a:r>
              <a:rPr lang="en-US" sz="2200" dirty="0"/>
              <a:t>— section 4, Vagrancy Act 1824</a:t>
            </a:r>
          </a:p>
          <a:p>
            <a:pPr marL="45720" indent="0" algn="just">
              <a:buNone/>
            </a:pPr>
            <a:endParaRPr lang="en-US" sz="2200" dirty="0"/>
          </a:p>
          <a:p>
            <a:pPr marL="45720" indent="0" algn="just">
              <a:buNone/>
            </a:pPr>
            <a:r>
              <a:rPr lang="en-US" sz="2200" dirty="0" smtClean="0"/>
              <a:t>Effectively </a:t>
            </a:r>
            <a:r>
              <a:rPr lang="en-US" sz="2200" dirty="0"/>
              <a:t>permitted the police to stop and search, and even arrest, anyone found in a public place on the grounds that they suspected that they might intend to commit an offence</a:t>
            </a:r>
            <a:r>
              <a:rPr lang="en-US" sz="2200" dirty="0" smtClean="0"/>
              <a:t>.</a:t>
            </a:r>
          </a:p>
          <a:p>
            <a:pPr marL="45720" indent="0" algn="just">
              <a:buNone/>
            </a:pPr>
            <a:r>
              <a:rPr lang="en-GB" sz="2200" dirty="0"/>
              <a:t>	</a:t>
            </a:r>
            <a:r>
              <a:rPr lang="en-US" sz="2200" dirty="0" smtClean="0"/>
              <a:t>In </a:t>
            </a:r>
            <a:r>
              <a:rPr lang="en-US" sz="2200" dirty="0"/>
              <a:t>order to bring a prosecution under the Act, the police had to prove that the defendant had committed two </a:t>
            </a:r>
            <a:r>
              <a:rPr lang="en-US" sz="2200" dirty="0" smtClean="0"/>
              <a:t>acts</a:t>
            </a:r>
          </a:p>
          <a:p>
            <a:pPr marL="45720" indent="0" algn="just">
              <a:buNone/>
            </a:pPr>
            <a:r>
              <a:rPr lang="en-GB" sz="2200" dirty="0"/>
              <a:t>	</a:t>
            </a:r>
            <a:r>
              <a:rPr lang="en-GB" sz="2200" dirty="0" smtClean="0"/>
              <a:t>1. </a:t>
            </a:r>
            <a:r>
              <a:rPr lang="en-US" sz="2200" dirty="0" smtClean="0"/>
              <a:t>that </a:t>
            </a:r>
            <a:r>
              <a:rPr lang="en-US" sz="2200" dirty="0"/>
              <a:t>established them as a "suspected person" (by acting suspiciously</a:t>
            </a:r>
            <a:r>
              <a:rPr lang="en-US" sz="2200" dirty="0" smtClean="0"/>
              <a:t>),</a:t>
            </a:r>
          </a:p>
          <a:p>
            <a:pPr marL="45720" indent="0" algn="just">
              <a:buNone/>
            </a:pPr>
            <a:r>
              <a:rPr lang="en-US" sz="2200" dirty="0" smtClean="0"/>
              <a:t>	2. that </a:t>
            </a:r>
            <a:r>
              <a:rPr lang="en-US" sz="2200" dirty="0"/>
              <a:t>provided intent to commit an </a:t>
            </a:r>
            <a:r>
              <a:rPr lang="en-US" sz="2200" dirty="0" err="1"/>
              <a:t>arrestable</a:t>
            </a:r>
            <a:r>
              <a:rPr lang="en-US" sz="2200" dirty="0"/>
              <a:t> offence</a:t>
            </a:r>
            <a:r>
              <a:rPr lang="en-US" dirty="0"/>
              <a:t>.</a:t>
            </a:r>
          </a:p>
          <a:p>
            <a:pPr marL="45720" indent="0" algn="just">
              <a:buNone/>
            </a:pPr>
            <a:endParaRPr lang="en-US" dirty="0" smtClean="0"/>
          </a:p>
          <a:p>
            <a:pPr marL="45720" indent="0" algn="just">
              <a:buNone/>
            </a:pPr>
            <a:endParaRPr lang="en-US" dirty="0" smtClean="0"/>
          </a:p>
          <a:p>
            <a:pPr marL="45720" indent="0" algn="just">
              <a:buNone/>
            </a:pPr>
            <a:endParaRPr lang="en-US" dirty="0" smtClean="0"/>
          </a:p>
          <a:p>
            <a:pPr marL="45720" indent="0" algn="just">
              <a:buNone/>
            </a:pPr>
            <a:endParaRPr lang="en-US" dirty="0"/>
          </a:p>
        </p:txBody>
      </p:sp>
      <p:sp>
        <p:nvSpPr>
          <p:cNvPr id="3" name="Title 2"/>
          <p:cNvSpPr>
            <a:spLocks noGrp="1"/>
          </p:cNvSpPr>
          <p:nvPr>
            <p:ph type="title"/>
          </p:nvPr>
        </p:nvSpPr>
        <p:spPr/>
        <p:txBody>
          <a:bodyPr/>
          <a:lstStyle/>
          <a:p>
            <a:r>
              <a:rPr lang="en-GB" dirty="0" smtClean="0"/>
              <a:t>Later generations</a:t>
            </a:r>
            <a:endParaRPr lang="en-US" dirty="0"/>
          </a:p>
        </p:txBody>
      </p:sp>
      <p:pic>
        <p:nvPicPr>
          <p:cNvPr id="8" name="10 Sonnys Lettah">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83782" y="4152900"/>
            <a:ext cx="609600" cy="609600"/>
          </a:xfrm>
          <a:prstGeom prst="rect">
            <a:avLst/>
          </a:prstGeom>
        </p:spPr>
      </p:pic>
    </p:spTree>
    <p:extLst>
      <p:ext uri="{BB962C8B-B14F-4D97-AF65-F5344CB8AC3E}">
        <p14:creationId xmlns:p14="http://schemas.microsoft.com/office/powerpoint/2010/main" val="2069016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663"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5325035" y="1719072"/>
            <a:ext cx="6257365" cy="4407408"/>
          </a:xfrm>
        </p:spPr>
        <p:txBody>
          <a:bodyPr/>
          <a:lstStyle/>
          <a:p>
            <a:pPr marL="45720" indent="0" algn="r">
              <a:buNone/>
            </a:pPr>
            <a:r>
              <a:rPr lang="en-GB" b="1" u="sng" dirty="0"/>
              <a:t>The Real Thing, </a:t>
            </a:r>
            <a:r>
              <a:rPr lang="en-GB" b="1" i="1" u="sng" dirty="0"/>
              <a:t>4 From 8 </a:t>
            </a:r>
            <a:r>
              <a:rPr lang="en-GB" b="1" u="sng" dirty="0"/>
              <a:t>(1977)</a:t>
            </a:r>
            <a:endParaRPr lang="en-GB" dirty="0" smtClean="0"/>
          </a:p>
          <a:p>
            <a:pPr algn="r"/>
            <a:r>
              <a:rPr lang="en-GB" sz="2400" dirty="0" smtClean="0"/>
              <a:t>Liverpool </a:t>
            </a:r>
            <a:r>
              <a:rPr lang="en-GB" sz="2400" dirty="0"/>
              <a:t>8’ 02:34</a:t>
            </a:r>
            <a:endParaRPr lang="en-US" sz="2400" dirty="0"/>
          </a:p>
          <a:p>
            <a:pPr algn="r"/>
            <a:r>
              <a:rPr lang="en-GB" sz="2400" dirty="0"/>
              <a:t>‘Children of the Ghetto’ 04:38</a:t>
            </a:r>
            <a:endParaRPr lang="en-US" sz="2400" dirty="0"/>
          </a:p>
          <a:p>
            <a:pPr algn="r"/>
            <a:r>
              <a:rPr lang="en-GB" sz="2400" dirty="0"/>
              <a:t>‘Stanhope Street’ 04:27</a:t>
            </a:r>
            <a:endParaRPr lang="en-US" sz="2400" dirty="0"/>
          </a:p>
          <a:p>
            <a:pPr marL="45720" indent="0">
              <a:buNone/>
            </a:pPr>
            <a:r>
              <a:rPr lang="en-GB" dirty="0"/>
              <a:t/>
            </a:r>
            <a:br>
              <a:rPr lang="en-GB" dirty="0"/>
            </a:br>
            <a:r>
              <a:rPr lang="en-GB" dirty="0"/>
              <a:t> </a:t>
            </a:r>
            <a:endParaRPr lang="en-US" dirty="0"/>
          </a:p>
          <a:p>
            <a:pPr marL="45720" indent="0">
              <a:buNone/>
            </a:pPr>
            <a:endParaRPr lang="en-US" dirty="0"/>
          </a:p>
        </p:txBody>
      </p:sp>
      <p:sp>
        <p:nvSpPr>
          <p:cNvPr id="4" name="Title 3"/>
          <p:cNvSpPr>
            <a:spLocks noGrp="1"/>
          </p:cNvSpPr>
          <p:nvPr>
            <p:ph type="title"/>
          </p:nvPr>
        </p:nvSpPr>
        <p:spPr/>
        <p:txBody>
          <a:bodyPr/>
          <a:lstStyle/>
          <a:p>
            <a:r>
              <a:rPr lang="en-GB" dirty="0"/>
              <a:t>Later generations</a:t>
            </a:r>
            <a:endParaRPr lang="en-US" dirty="0"/>
          </a:p>
        </p:txBody>
      </p:sp>
      <p:pic>
        <p:nvPicPr>
          <p:cNvPr id="5" name="Content Placeholder 4" descr="Image result for The Real Thing, 4 From 8 ("/>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75756" y="1598240"/>
            <a:ext cx="4638842" cy="4406900"/>
          </a:xfrm>
          <a:prstGeom prst="rect">
            <a:avLst/>
          </a:prstGeom>
          <a:noFill/>
          <a:ln>
            <a:noFill/>
          </a:ln>
        </p:spPr>
      </p:pic>
      <p:pic>
        <p:nvPicPr>
          <p:cNvPr id="9" name="Picture 8"/>
          <p:cNvPicPr>
            <a:picLocks noChangeAspect="1"/>
          </p:cNvPicPr>
          <p:nvPr/>
        </p:nvPicPr>
        <p:blipFill>
          <a:blip r:embed="rId3"/>
          <a:stretch>
            <a:fillRect/>
          </a:stretch>
        </p:blipFill>
        <p:spPr>
          <a:xfrm>
            <a:off x="9053778" y="4111904"/>
            <a:ext cx="2528622" cy="2528622"/>
          </a:xfrm>
          <a:prstGeom prst="rect">
            <a:avLst/>
          </a:prstGeom>
        </p:spPr>
      </p:pic>
      <p:pic>
        <p:nvPicPr>
          <p:cNvPr id="2" name="Picture 1"/>
          <p:cNvPicPr>
            <a:picLocks noChangeAspect="1"/>
          </p:cNvPicPr>
          <p:nvPr/>
        </p:nvPicPr>
        <p:blipFill>
          <a:blip r:embed="rId4"/>
          <a:stretch>
            <a:fillRect/>
          </a:stretch>
        </p:blipFill>
        <p:spPr>
          <a:xfrm>
            <a:off x="4944763" y="3330111"/>
            <a:ext cx="2505673" cy="3310415"/>
          </a:xfrm>
          <a:prstGeom prst="rect">
            <a:avLst/>
          </a:prstGeom>
        </p:spPr>
      </p:pic>
    </p:spTree>
    <p:extLst>
      <p:ext uri="{BB962C8B-B14F-4D97-AF65-F5344CB8AC3E}">
        <p14:creationId xmlns:p14="http://schemas.microsoft.com/office/powerpoint/2010/main" val="231670149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316856" cy="4407408"/>
          </a:xfrm>
        </p:spPr>
        <p:txBody>
          <a:bodyPr>
            <a:normAutofit fontScale="85000" lnSpcReduction="10000"/>
          </a:bodyPr>
          <a:lstStyle/>
          <a:p>
            <a:pPr marL="45720" indent="0">
              <a:buNone/>
            </a:pPr>
            <a:r>
              <a:rPr lang="en-US" b="1" dirty="0" smtClean="0"/>
              <a:t>Black </a:t>
            </a:r>
            <a:r>
              <a:rPr lang="en-US" b="1" dirty="0"/>
              <a:t>and </a:t>
            </a:r>
            <a:r>
              <a:rPr lang="en-US" b="1" dirty="0" smtClean="0"/>
              <a:t>British season</a:t>
            </a:r>
            <a:endParaRPr lang="en-US" dirty="0"/>
          </a:p>
          <a:p>
            <a:pPr marL="45720" indent="0">
              <a:buNone/>
            </a:pPr>
            <a:r>
              <a:rPr lang="en-GB" dirty="0">
                <a:hlinkClick r:id="rId2"/>
              </a:rPr>
              <a:t>http://</a:t>
            </a:r>
            <a:r>
              <a:rPr lang="en-GB" dirty="0" smtClean="0">
                <a:hlinkClick r:id="rId2"/>
              </a:rPr>
              <a:t>www.bbc.co.uk/programmes/p0499smp/members</a:t>
            </a:r>
            <a:endParaRPr lang="en-GB" dirty="0" smtClean="0"/>
          </a:p>
          <a:p>
            <a:pPr marL="45720" indent="0">
              <a:buNone/>
            </a:pPr>
            <a:endParaRPr lang="en-GB" dirty="0"/>
          </a:p>
          <a:p>
            <a:pPr marL="45720" indent="0">
              <a:buNone/>
            </a:pPr>
            <a:r>
              <a:rPr lang="en-GB" dirty="0" smtClean="0"/>
              <a:t>On Linton </a:t>
            </a:r>
            <a:r>
              <a:rPr lang="en-GB" dirty="0" err="1" smtClean="0"/>
              <a:t>Kwesi</a:t>
            </a:r>
            <a:r>
              <a:rPr lang="en-GB" dirty="0" smtClean="0"/>
              <a:t> Johnson:</a:t>
            </a:r>
          </a:p>
          <a:p>
            <a:pPr marL="45720" indent="0">
              <a:buNone/>
            </a:pPr>
            <a:r>
              <a:rPr lang="en-US" i="1" dirty="0"/>
              <a:t>Dread, Beat an Blood</a:t>
            </a:r>
          </a:p>
          <a:p>
            <a:pPr marL="45720" indent="0">
              <a:buNone/>
            </a:pPr>
            <a:r>
              <a:rPr lang="en-US" dirty="0" smtClean="0">
                <a:hlinkClick r:id="rId3"/>
              </a:rPr>
              <a:t>http</a:t>
            </a:r>
            <a:r>
              <a:rPr lang="en-US" dirty="0">
                <a:hlinkClick r:id="rId3"/>
              </a:rPr>
              <a:t>://</a:t>
            </a:r>
            <a:r>
              <a:rPr lang="en-US" dirty="0" smtClean="0">
                <a:hlinkClick r:id="rId3"/>
              </a:rPr>
              <a:t>www.bbc.co.uk/programmes/p02sxfbc</a:t>
            </a:r>
            <a:endParaRPr lang="en-US" dirty="0" smtClean="0"/>
          </a:p>
          <a:p>
            <a:pPr marL="45720" indent="0">
              <a:buNone/>
            </a:pPr>
            <a:r>
              <a:rPr lang="en-GB" i="1" dirty="0" smtClean="0"/>
              <a:t>Desert Island Discs</a:t>
            </a:r>
          </a:p>
          <a:p>
            <a:pPr marL="45720" indent="0">
              <a:buNone/>
            </a:pPr>
            <a:r>
              <a:rPr lang="en-US" dirty="0">
                <a:hlinkClick r:id="rId4"/>
              </a:rPr>
              <a:t>http://</a:t>
            </a:r>
            <a:r>
              <a:rPr lang="en-US" dirty="0" smtClean="0">
                <a:hlinkClick r:id="rId4"/>
              </a:rPr>
              <a:t>www.bbc.co.uk/programmes/p00947g4</a:t>
            </a:r>
            <a:endParaRPr lang="en-US" dirty="0" smtClean="0"/>
          </a:p>
          <a:p>
            <a:pPr marL="45720" indent="0">
              <a:buNone/>
            </a:pPr>
            <a:endParaRPr lang="en-GB" i="1" dirty="0"/>
          </a:p>
          <a:p>
            <a:pPr marL="45720" indent="0">
              <a:buNone/>
            </a:pPr>
            <a:r>
              <a:rPr lang="en-GB" dirty="0" smtClean="0"/>
              <a:t>On Lord Kitchener:</a:t>
            </a:r>
          </a:p>
          <a:p>
            <a:pPr marL="45720" indent="0">
              <a:buNone/>
            </a:pPr>
            <a:r>
              <a:rPr lang="en-GB" i="1" dirty="0" err="1" smtClean="0"/>
              <a:t>Kitch</a:t>
            </a:r>
            <a:r>
              <a:rPr lang="en-GB" i="1" dirty="0" smtClean="0"/>
              <a:t>!</a:t>
            </a:r>
          </a:p>
          <a:p>
            <a:pPr marL="45720" indent="0">
              <a:buNone/>
            </a:pPr>
            <a:r>
              <a:rPr lang="en-US" dirty="0">
                <a:hlinkClick r:id="rId5"/>
              </a:rPr>
              <a:t>http://</a:t>
            </a:r>
            <a:r>
              <a:rPr lang="en-US" dirty="0" smtClean="0">
                <a:hlinkClick r:id="rId5"/>
              </a:rPr>
              <a:t>www.bbc.co.uk/programmes/b04xp15m</a:t>
            </a:r>
            <a:endParaRPr lang="en-US" dirty="0" smtClean="0"/>
          </a:p>
          <a:p>
            <a:pPr marL="45720" indent="0">
              <a:buNone/>
            </a:pPr>
            <a:endParaRPr lang="en-GB" dirty="0"/>
          </a:p>
          <a:p>
            <a:pPr marL="45720" indent="0">
              <a:buNone/>
            </a:pPr>
            <a:r>
              <a:rPr lang="en-GB" dirty="0" smtClean="0"/>
              <a:t>On The Real Thing, see </a:t>
            </a:r>
            <a:r>
              <a:rPr lang="en-GB" i="1" dirty="0" smtClean="0"/>
              <a:t>Guardian </a:t>
            </a:r>
            <a:r>
              <a:rPr lang="en-GB" dirty="0" smtClean="0"/>
              <a:t>interview</a:t>
            </a:r>
          </a:p>
          <a:p>
            <a:pPr marL="45720" indent="0">
              <a:buNone/>
            </a:pPr>
            <a:r>
              <a:rPr lang="en-US" dirty="0">
                <a:hlinkClick r:id="rId6"/>
              </a:rPr>
              <a:t>https://</a:t>
            </a:r>
            <a:r>
              <a:rPr lang="en-US" dirty="0" smtClean="0">
                <a:hlinkClick r:id="rId6"/>
              </a:rPr>
              <a:t>www.theguardian.com/music/2011/jul/03/children-ghetto-real-thing-toxteth-liverpool</a:t>
            </a:r>
            <a:endParaRPr lang="en-US" dirty="0" smtClean="0"/>
          </a:p>
          <a:p>
            <a:pPr marL="45720" indent="0">
              <a:buNone/>
            </a:pPr>
            <a:endParaRPr lang="en-US" dirty="0" smtClean="0"/>
          </a:p>
          <a:p>
            <a:pPr marL="45720" indent="0">
              <a:buNone/>
            </a:pPr>
            <a:endParaRPr lang="en-US" dirty="0"/>
          </a:p>
        </p:txBody>
      </p:sp>
      <p:sp>
        <p:nvSpPr>
          <p:cNvPr id="3" name="Title 2"/>
          <p:cNvSpPr>
            <a:spLocks noGrp="1"/>
          </p:cNvSpPr>
          <p:nvPr>
            <p:ph type="title"/>
          </p:nvPr>
        </p:nvSpPr>
        <p:spPr/>
        <p:txBody>
          <a:bodyPr/>
          <a:lstStyle/>
          <a:p>
            <a:r>
              <a:rPr lang="en-GB" dirty="0" smtClean="0"/>
              <a:t>Items of further interest</a:t>
            </a:r>
            <a:endParaRPr lang="en-US" dirty="0"/>
          </a:p>
        </p:txBody>
      </p:sp>
    </p:spTree>
    <p:extLst>
      <p:ext uri="{BB962C8B-B14F-4D97-AF65-F5344CB8AC3E}">
        <p14:creationId xmlns:p14="http://schemas.microsoft.com/office/powerpoint/2010/main" val="5698886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318</TotalTime>
  <Words>5762</Words>
  <Application>Microsoft Office PowerPoint</Application>
  <PresentationFormat>Widescreen</PresentationFormat>
  <Paragraphs>464</Paragraphs>
  <Slides>33</Slides>
  <Notes>25</Notes>
  <HiddenSlides>0</HiddenSlides>
  <MMClips>7</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Franklin Gothic Medium</vt:lpstr>
      <vt:lpstr>Wingdings</vt:lpstr>
      <vt:lpstr>Wingdings 2</vt:lpstr>
      <vt:lpstr>Grid</vt:lpstr>
      <vt:lpstr>1_Grid</vt:lpstr>
      <vt:lpstr>AHHI6013 Week 7 ‘That Het’rogeneous Thing’: Immigration in British Politics, Society and Culture Lecture 2 PART 1: immigration and state control – Historical Issues  </vt:lpstr>
      <vt:lpstr>Migration and British politics, AUTUMN 2017</vt:lpstr>
      <vt:lpstr>Week 7 Lectures – key themes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AHHI6013 Week 7 ‘That Het’rogeneous Thing’: Immigration in British Politics, Society and Culture Lecture 2 part 2: POST-wwii black British cultural politics</vt:lpstr>
      <vt:lpstr>POST-wwii black British cultural politics</vt:lpstr>
      <vt:lpstr>The WINDRUSH GENERATion</vt:lpstr>
      <vt:lpstr>Later generations</vt:lpstr>
      <vt:lpstr>Later generations</vt:lpstr>
      <vt:lpstr>Later generations</vt:lpstr>
      <vt:lpstr>Later generations</vt:lpstr>
      <vt:lpstr>Later generations</vt:lpstr>
      <vt:lpstr>Items of further interest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AHHI6013 Week 6 ‘That Het’rogeneous Thing’: Immigration in British Politics, Society and Culture Lecture 2: POST-wwii black British cultural politics</dc:title>
  <dc:creator>Alexander Scott</dc:creator>
  <cp:lastModifiedBy>Alexander Scott</cp:lastModifiedBy>
  <cp:revision>17</cp:revision>
  <dcterms:created xsi:type="dcterms:W3CDTF">2016-11-18T14:25:36Z</dcterms:created>
  <dcterms:modified xsi:type="dcterms:W3CDTF">2017-11-17T13:48:20Z</dcterms:modified>
</cp:coreProperties>
</file>