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8" r:id="rId4"/>
    <p:sldMasterId id="2147483666" r:id="rId5"/>
  </p:sldMasterIdLst>
  <p:notesMasterIdLst>
    <p:notesMasterId r:id="rId38"/>
  </p:notesMasterIdLst>
  <p:sldIdLst>
    <p:sldId id="259" r:id="rId6"/>
    <p:sldId id="258" r:id="rId7"/>
    <p:sldId id="287" r:id="rId8"/>
    <p:sldId id="288" r:id="rId9"/>
    <p:sldId id="305" r:id="rId10"/>
    <p:sldId id="306" r:id="rId11"/>
    <p:sldId id="289" r:id="rId12"/>
    <p:sldId id="290" r:id="rId13"/>
    <p:sldId id="294" r:id="rId14"/>
    <p:sldId id="267" r:id="rId15"/>
    <p:sldId id="292" r:id="rId16"/>
    <p:sldId id="307" r:id="rId17"/>
    <p:sldId id="308" r:id="rId18"/>
    <p:sldId id="309" r:id="rId19"/>
    <p:sldId id="310" r:id="rId20"/>
    <p:sldId id="311" r:id="rId21"/>
    <p:sldId id="313" r:id="rId22"/>
    <p:sldId id="314" r:id="rId23"/>
    <p:sldId id="315" r:id="rId24"/>
    <p:sldId id="312" r:id="rId25"/>
    <p:sldId id="316" r:id="rId26"/>
    <p:sldId id="317" r:id="rId27"/>
    <p:sldId id="318" r:id="rId28"/>
    <p:sldId id="319" r:id="rId29"/>
    <p:sldId id="320" r:id="rId30"/>
    <p:sldId id="321" r:id="rId31"/>
    <p:sldId id="322" r:id="rId32"/>
    <p:sldId id="323" r:id="rId33"/>
    <p:sldId id="324" r:id="rId34"/>
    <p:sldId id="325" r:id="rId35"/>
    <p:sldId id="326" r:id="rId36"/>
    <p:sldId id="327" r:id="rId3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3F76A98-4660-4C5A-92C3-DF9E9658E462}" v="31" dt="2026-10-16T20:31:23.26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736"/>
    <p:restoredTop sz="81469" autoAdjust="0"/>
  </p:normalViewPr>
  <p:slideViewPr>
    <p:cSldViewPr snapToGrid="0" snapToObjects="1">
      <p:cViewPr varScale="1">
        <p:scale>
          <a:sx n="82" d="100"/>
          <a:sy n="82" d="100"/>
        </p:scale>
        <p:origin x="57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presProps" Target="presProps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tableStyles" Target="tableStyles.xml"/><Relationship Id="rId7" Type="http://schemas.openxmlformats.org/officeDocument/2006/relationships/slide" Target="slides/slide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41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microsoft.com/office/2015/10/relationships/revisionInfo" Target="revisionInfo.xml"/><Relationship Id="rId8" Type="http://schemas.openxmlformats.org/officeDocument/2006/relationships/slide" Target="slides/slide3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E66CF97-78E6-4F41-A704-E58DCE14DC64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CED537-00C6-411B-86AC-06BCD4C609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85769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CED537-00C6-411B-86AC-06BCD4C6091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45069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63B6A318-EF11-49E8-E8AE-15107F6C178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84086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0CB99F05-75D2-06B1-964A-A54B3F61314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97432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AA46EE6A-794A-EBEE-BBD4-A789F25C354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7965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background with a logo&#10;&#10;Description automatically generated">
            <a:extLst>
              <a:ext uri="{FF2B5EF4-FFF2-40B4-BE49-F238E27FC236}">
                <a16:creationId xmlns:a16="http://schemas.microsoft.com/office/drawing/2014/main" id="{428A2852-A043-B582-AD32-FD952299B74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25758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9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9.xml"/><Relationship Id="rId1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5" r:id="rId2"/>
    <p:sldLayoutId id="2147483684" r:id="rId3"/>
    <p:sldLayoutId id="2147483686" r:id="rId4"/>
    <p:sldLayoutId id="2147483707" r:id="rId5"/>
    <p:sldLayoutId id="2147483649" r:id="rId6"/>
    <p:sldLayoutId id="2147483650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705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jpeg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21A6E9CB-CD44-A3EF-CE61-2D8691DCAC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</p:spPr>
        <p:txBody>
          <a:bodyPr/>
          <a:lstStyle/>
          <a:p>
            <a:pPr algn="ctr"/>
            <a:r>
              <a:rPr lang="en-US" b="1" dirty="0"/>
              <a:t>ECPS4022 Skills for Success in Psychology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1508F0A2-62A9-E9DF-BBD8-FFBFE439B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Week 4: </a:t>
            </a:r>
            <a:r>
              <a:rPr lang="en-US" b="1" dirty="0"/>
              <a:t>Being Resilient</a:t>
            </a: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0" indent="0" algn="ctr">
              <a:buNone/>
            </a:pPr>
            <a:r>
              <a:rPr lang="en-GB" i="1" dirty="0"/>
              <a:t>“When we are no longer able to change a situation, we are challenged to change ourselves.”</a:t>
            </a:r>
            <a:endParaRPr lang="en-GB" b="1" i="1" dirty="0">
              <a:latin typeface="Blackadder ITC" panose="04020505051007020D02" pitchFamily="82" charset="0"/>
            </a:endParaRPr>
          </a:p>
          <a:p>
            <a:pPr marL="0" indent="0" algn="ctr">
              <a:buNone/>
            </a:pPr>
            <a:r>
              <a:rPr lang="en-GB" b="1" i="1" dirty="0">
                <a:latin typeface="Blackadder ITC" panose="04020505051007020D02" pitchFamily="82" charset="0"/>
              </a:rPr>
              <a:t>Viktor Frankl</a:t>
            </a:r>
            <a:endParaRPr lang="en-GB" b="1" dirty="0">
              <a:latin typeface="Blackadder ITC" panose="04020505051007020D02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10188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8CDADEA5-07C1-2364-2E38-283E6ED13B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>
            <a:normAutofit fontScale="90000"/>
          </a:bodyPr>
          <a:lstStyle/>
          <a:p>
            <a:pPr fontAlgn="base"/>
            <a:r>
              <a:rPr lang="en-GB" b="1" dirty="0"/>
              <a:t>Session 1 (1 Hour): Resilience, Mindset and Learning Agility </a:t>
            </a:r>
            <a:r>
              <a:rPr lang="en-GB" dirty="0"/>
              <a:t> </a:t>
            </a:r>
            <a:br>
              <a:rPr lang="en-GB" dirty="0"/>
            </a:br>
            <a:endParaRPr lang="en-US" dirty="0"/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EC036EB0-4395-AFB5-6F88-53D14B3BB7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</p:spPr>
        <p:txBody>
          <a:bodyPr/>
          <a:lstStyle/>
          <a:p>
            <a:pPr fontAlgn="base"/>
            <a:r>
              <a:rPr lang="en-GB" b="1" dirty="0"/>
              <a:t>Session Aim</a:t>
            </a:r>
            <a:r>
              <a:rPr lang="en-GB" dirty="0"/>
              <a:t> </a:t>
            </a:r>
          </a:p>
          <a:p>
            <a:pPr fontAlgn="base"/>
            <a:r>
              <a:rPr lang="en-GB" dirty="0"/>
              <a:t>To help students develop resilience, adaptability and learning agility, whilst recognising that challenge and failure are normal parts of university learning.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92244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7EE9F8-64A8-3693-D7F1-F1E3FEDE3F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What Does Resilience Actually Mean?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213536-DCE0-4981-19E0-9B67F5FE90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fontAlgn="base"/>
            <a:r>
              <a:rPr lang="en-GB" dirty="0"/>
              <a:t>Not giving up?</a:t>
            </a:r>
          </a:p>
          <a:p>
            <a:pPr marL="0" indent="0" fontAlgn="base">
              <a:buNone/>
            </a:pPr>
            <a:endParaRPr lang="en-GB" dirty="0"/>
          </a:p>
          <a:p>
            <a:pPr fontAlgn="base"/>
            <a:r>
              <a:rPr lang="en-GB" dirty="0"/>
              <a:t>Adapting to challenge </a:t>
            </a:r>
          </a:p>
          <a:p>
            <a:pPr fontAlgn="base"/>
            <a:r>
              <a:rPr lang="en-GB" dirty="0"/>
              <a:t>Recovering from setbacks </a:t>
            </a:r>
          </a:p>
          <a:p>
            <a:pPr fontAlgn="base"/>
            <a:r>
              <a:rPr lang="en-GB" dirty="0"/>
              <a:t>Learning from difficulty </a:t>
            </a:r>
          </a:p>
          <a:p>
            <a:pPr fontAlgn="base"/>
            <a:r>
              <a:rPr lang="en-GB" dirty="0"/>
              <a:t>Maintaining wellbeing under pressure </a:t>
            </a:r>
          </a:p>
          <a:p>
            <a:pPr fontAlgn="base"/>
            <a:r>
              <a:rPr lang="en-GB" dirty="0"/>
              <a:t>Seeking support appropriately 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89917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2C27A5-B23B-B3FF-0CB5-14DE3CB5DB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Why Do Students Experience Difficulty?</a:t>
            </a:r>
            <a:r>
              <a:rPr lang="en-GB" dirty="0"/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EA377B-6AAF-C845-4DF7-C97B22EB90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fontAlgn="base"/>
            <a:r>
              <a:rPr lang="en-GB" dirty="0"/>
              <a:t>Academic pressure </a:t>
            </a:r>
          </a:p>
          <a:p>
            <a:pPr fontAlgn="base"/>
            <a:r>
              <a:rPr lang="en-GB" dirty="0"/>
              <a:t>Managing independence </a:t>
            </a:r>
          </a:p>
          <a:p>
            <a:pPr fontAlgn="base"/>
            <a:r>
              <a:rPr lang="en-GB" dirty="0"/>
              <a:t>Balancing competing responsibilities </a:t>
            </a:r>
          </a:p>
          <a:p>
            <a:pPr fontAlgn="base"/>
            <a:r>
              <a:rPr lang="en-GB" dirty="0"/>
              <a:t>Financial pressures </a:t>
            </a:r>
          </a:p>
          <a:p>
            <a:pPr fontAlgn="base"/>
            <a:r>
              <a:rPr lang="en-GB" dirty="0"/>
              <a:t>Self-doubt </a:t>
            </a:r>
          </a:p>
          <a:p>
            <a:pPr fontAlgn="base"/>
            <a:r>
              <a:rPr lang="en-GB" dirty="0"/>
              <a:t>Imposter syndrome </a:t>
            </a:r>
          </a:p>
          <a:p>
            <a:pPr marL="0" indent="0" fontAlgn="base">
              <a:buNone/>
            </a:pPr>
            <a:r>
              <a:rPr lang="en-GB" dirty="0"/>
              <a:t> </a:t>
            </a:r>
          </a:p>
          <a:p>
            <a:pPr fontAlgn="base"/>
            <a:r>
              <a:rPr lang="en-GB" dirty="0"/>
              <a:t>Struggling does not mean you do not belong at university or are on the wrong course of study.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29871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E3A312-0089-E34E-8B62-5434410668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926DAB-CBAC-0B9C-1F29-DD9360A590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Growth Mindset and Academic Resilience</a:t>
            </a:r>
            <a:r>
              <a:rPr lang="en-GB" dirty="0"/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C9B6BB-DA0B-AA76-DBA2-B6E1A6C849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79479"/>
            <a:ext cx="11481847" cy="3922080"/>
          </a:xfrm>
        </p:spPr>
        <p:txBody>
          <a:bodyPr>
            <a:normAutofit lnSpcReduction="10000"/>
          </a:bodyPr>
          <a:lstStyle/>
          <a:p>
            <a:pPr fontAlgn="base"/>
            <a:r>
              <a:rPr lang="en-GB" dirty="0"/>
              <a:t>Productive struggle</a:t>
            </a:r>
          </a:p>
          <a:p>
            <a:pPr lvl="1" fontAlgn="base"/>
            <a:r>
              <a:rPr lang="en-GB" dirty="0"/>
              <a:t>Engaging with complex problems that are just beyond current capabilities</a:t>
            </a:r>
          </a:p>
          <a:p>
            <a:pPr lvl="1" fontAlgn="base"/>
            <a:r>
              <a:rPr lang="en-GB" dirty="0"/>
              <a:t>Be challenged but possess the tools and knowledge to find a path forward</a:t>
            </a:r>
          </a:p>
          <a:p>
            <a:pPr lvl="2" fontAlgn="base"/>
            <a:r>
              <a:rPr lang="en-GB" dirty="0"/>
              <a:t>Deepens resilience, promotes retention and understanding</a:t>
            </a:r>
          </a:p>
          <a:p>
            <a:pPr fontAlgn="base"/>
            <a:endParaRPr lang="en-GB" dirty="0"/>
          </a:p>
          <a:p>
            <a:pPr fontAlgn="base"/>
            <a:r>
              <a:rPr lang="en-GB" dirty="0"/>
              <a:t>Unproductive struggle</a:t>
            </a:r>
          </a:p>
          <a:p>
            <a:pPr lvl="1" fontAlgn="base"/>
            <a:r>
              <a:rPr lang="en-GB" dirty="0"/>
              <a:t>Feel overwhelmed, high anxiety, because task is too far beyond current capabilities</a:t>
            </a:r>
          </a:p>
          <a:p>
            <a:pPr fontAlgn="base"/>
            <a:endParaRPr lang="en-GB" dirty="0"/>
          </a:p>
          <a:p>
            <a:pPr fontAlgn="base"/>
            <a:r>
              <a:rPr lang="en-GB" dirty="0"/>
              <a:t>We scaffold, You solve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FE308B4-7730-347B-C761-C506296EDBCB}"/>
              </a:ext>
            </a:extLst>
          </p:cNvPr>
          <p:cNvSpPr txBox="1"/>
          <p:nvPr/>
        </p:nvSpPr>
        <p:spPr>
          <a:xfrm rot="19444582">
            <a:off x="1461876" y="2783969"/>
            <a:ext cx="817135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dirty="0">
                <a:solidFill>
                  <a:srgbClr val="FF0000"/>
                </a:solidFill>
              </a:rPr>
              <a:t>From Week 1 Session 1</a:t>
            </a:r>
          </a:p>
        </p:txBody>
      </p:sp>
    </p:spTree>
    <p:extLst>
      <p:ext uri="{BB962C8B-B14F-4D97-AF65-F5344CB8AC3E}">
        <p14:creationId xmlns:p14="http://schemas.microsoft.com/office/powerpoint/2010/main" val="27718933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0D19BE-97B7-4534-8E8E-5D69990691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51398"/>
            <a:ext cx="11481847" cy="3850161"/>
          </a:xfrm>
        </p:spPr>
        <p:txBody>
          <a:bodyPr>
            <a:normAutofit/>
          </a:bodyPr>
          <a:lstStyle/>
          <a:p>
            <a:pPr fontAlgn="base"/>
            <a:r>
              <a:rPr lang="en-GB" dirty="0"/>
              <a:t>Help-seeking behaviour (three types)</a:t>
            </a:r>
          </a:p>
          <a:p>
            <a:pPr lvl="1" fontAlgn="base"/>
            <a:r>
              <a:rPr lang="en-GB" dirty="0"/>
              <a:t>Adaptive help-seeking – makes genuine independent effort, identifies where stuck, ask for feedback to help master concept. Pairs growth mindset with sustaining productive struggle</a:t>
            </a:r>
          </a:p>
          <a:p>
            <a:pPr lvl="1" fontAlgn="base"/>
            <a:r>
              <a:rPr lang="en-GB" dirty="0"/>
              <a:t>Expedient help-seeking – asks directly for answer or gets someone else to complete task. Aims for completion over learning or comprehension</a:t>
            </a:r>
          </a:p>
          <a:p>
            <a:pPr lvl="1" fontAlgn="base"/>
            <a:r>
              <a:rPr lang="en-GB" dirty="0"/>
              <a:t>Avoidant help-seeking – needs help but refuses to ask for it until too late</a:t>
            </a:r>
          </a:p>
          <a:p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D53C2305-1706-1134-5FAF-9A7796C674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775" y="365125"/>
            <a:ext cx="11480800" cy="1325563"/>
          </a:xfrm>
        </p:spPr>
        <p:txBody>
          <a:bodyPr/>
          <a:lstStyle/>
          <a:p>
            <a:pPr algn="ctr"/>
            <a:r>
              <a:rPr lang="en-GB" b="1" dirty="0"/>
              <a:t>Growth Mindset and Academic Resilience</a:t>
            </a:r>
            <a:r>
              <a:rPr lang="en-GB" dirty="0"/>
              <a:t>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92B62F8-3285-6ECA-D42C-6DDF4FA0E0C1}"/>
              </a:ext>
            </a:extLst>
          </p:cNvPr>
          <p:cNvSpPr txBox="1"/>
          <p:nvPr/>
        </p:nvSpPr>
        <p:spPr>
          <a:xfrm rot="19444582">
            <a:off x="1461876" y="2783969"/>
            <a:ext cx="817135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dirty="0">
                <a:solidFill>
                  <a:srgbClr val="FF0000"/>
                </a:solidFill>
              </a:rPr>
              <a:t>From Week 1 Session 1</a:t>
            </a:r>
          </a:p>
        </p:txBody>
      </p:sp>
    </p:spTree>
    <p:extLst>
      <p:ext uri="{BB962C8B-B14F-4D97-AF65-F5344CB8AC3E}">
        <p14:creationId xmlns:p14="http://schemas.microsoft.com/office/powerpoint/2010/main" val="35071546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2DC303-33D9-E39D-5284-83230496CF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Learning Agility</a:t>
            </a:r>
            <a:r>
              <a:rPr lang="en-GB" dirty="0"/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227B7A-871F-D9F4-094C-E66E9AA522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fontAlgn="base"/>
            <a:r>
              <a:rPr lang="en-GB" dirty="0"/>
              <a:t>Future success depends less on what we know and more on our ability to learn. </a:t>
            </a:r>
          </a:p>
          <a:p>
            <a:pPr marL="0" indent="0" fontAlgn="base">
              <a:buNone/>
            </a:pPr>
            <a:r>
              <a:rPr lang="en-GB" dirty="0"/>
              <a:t> </a:t>
            </a:r>
          </a:p>
          <a:p>
            <a:pPr fontAlgn="base"/>
            <a:r>
              <a:rPr lang="en-GB" dirty="0"/>
              <a:t>Adaptability </a:t>
            </a:r>
          </a:p>
          <a:p>
            <a:pPr fontAlgn="base"/>
            <a:r>
              <a:rPr lang="en-GB" dirty="0"/>
              <a:t>Curiosity </a:t>
            </a:r>
          </a:p>
          <a:p>
            <a:pPr fontAlgn="base"/>
            <a:r>
              <a:rPr lang="en-GB" dirty="0"/>
              <a:t>Openness to feedback </a:t>
            </a:r>
          </a:p>
          <a:p>
            <a:pPr fontAlgn="base"/>
            <a:r>
              <a:rPr lang="en-GB" dirty="0"/>
              <a:t>Experimentation </a:t>
            </a:r>
          </a:p>
          <a:p>
            <a:pPr fontAlgn="base"/>
            <a:r>
              <a:rPr lang="en-GB" dirty="0"/>
              <a:t>Reflection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3743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18B07D-1A5F-A574-01E6-B28E4CB289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Activity 1: Growth Through Challenge (15 mins)</a:t>
            </a:r>
            <a:r>
              <a:rPr lang="en-GB" dirty="0"/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01E60F-E847-C279-845C-28FE22D75E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514350" indent="-514350" fontAlgn="base">
              <a:buAutoNum type="arabicPeriod"/>
            </a:pPr>
            <a:r>
              <a:rPr lang="en-GB" b="1" dirty="0"/>
              <a:t>You are asked to read a text for one of your modules and you find it challenging and can’t get your head around it.</a:t>
            </a:r>
          </a:p>
          <a:p>
            <a:pPr marL="971550" lvl="1" indent="-514350" fontAlgn="base">
              <a:buAutoNum type="arabicPeriod"/>
            </a:pPr>
            <a:r>
              <a:rPr lang="en-GB" dirty="0"/>
              <a:t>What do you do?</a:t>
            </a:r>
          </a:p>
          <a:p>
            <a:pPr marL="971550" lvl="1" indent="-514350" fontAlgn="base">
              <a:buAutoNum type="arabicPeriod"/>
            </a:pPr>
            <a:r>
              <a:rPr lang="en-GB" dirty="0"/>
              <a:t>What should you do?</a:t>
            </a:r>
          </a:p>
          <a:p>
            <a:pPr marL="971550" lvl="1" indent="-514350" fontAlgn="base">
              <a:buAutoNum type="arabicPeriod"/>
            </a:pPr>
            <a:r>
              <a:rPr lang="en-GB" dirty="0"/>
              <a:t>If there is a difference between these two answers, what are you going to do to address this?</a:t>
            </a:r>
          </a:p>
          <a:p>
            <a:pPr marL="514350" indent="-514350" fontAlgn="base">
              <a:buAutoNum type="arabicPeriod"/>
            </a:pPr>
            <a:endParaRPr lang="en-GB" dirty="0"/>
          </a:p>
          <a:p>
            <a:pPr marL="514350" indent="-514350" fontAlgn="base">
              <a:buAutoNum type="arabicPeriod"/>
            </a:pPr>
            <a:r>
              <a:rPr lang="en-GB" b="1" dirty="0"/>
              <a:t>You have a presentation due for one of your assessments in two weeks time. You don’t like giving presentations and the thought of it fills you with dread.</a:t>
            </a:r>
          </a:p>
          <a:p>
            <a:pPr marL="971550" lvl="1" indent="-514350" fontAlgn="base">
              <a:buAutoNum type="arabicPeriod"/>
            </a:pPr>
            <a:r>
              <a:rPr lang="en-GB" dirty="0"/>
              <a:t>What do you do?</a:t>
            </a:r>
          </a:p>
          <a:p>
            <a:pPr marL="971550" lvl="1" indent="-514350" fontAlgn="base">
              <a:buAutoNum type="arabicPeriod"/>
            </a:pPr>
            <a:r>
              <a:rPr lang="en-GB" dirty="0"/>
              <a:t>What should you do?</a:t>
            </a:r>
          </a:p>
          <a:p>
            <a:pPr marL="971550" lvl="1" indent="-514350" fontAlgn="base">
              <a:buAutoNum type="arabicPeriod"/>
            </a:pPr>
            <a:r>
              <a:rPr lang="en-GB" dirty="0"/>
              <a:t>If there is a difference between these two answers, what are you going to do to address this?</a:t>
            </a:r>
            <a:endParaRPr lang="en-GB" b="1" dirty="0"/>
          </a:p>
          <a:p>
            <a:pPr marL="0" indent="0" fontAlgn="base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83303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E9B556-0063-3E22-26A6-EAF0352042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Activity 2: Personal Resilience Toolkit (20 mins)</a:t>
            </a:r>
            <a:r>
              <a:rPr lang="en-GB" dirty="0"/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D45013-0FBD-B1C5-EFF7-04DCE53395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fontAlgn="base"/>
            <a:r>
              <a:rPr lang="en-GB" dirty="0"/>
              <a:t>Identify your: </a:t>
            </a:r>
          </a:p>
          <a:p>
            <a:pPr lvl="1" fontAlgn="base"/>
            <a:r>
              <a:rPr lang="en-GB" dirty="0"/>
              <a:t>Support systems </a:t>
            </a:r>
          </a:p>
          <a:p>
            <a:pPr lvl="1" fontAlgn="base"/>
            <a:r>
              <a:rPr lang="en-GB" dirty="0"/>
              <a:t>Coping strategies </a:t>
            </a:r>
          </a:p>
          <a:p>
            <a:pPr lvl="1" fontAlgn="base"/>
            <a:r>
              <a:rPr lang="en-GB" dirty="0"/>
              <a:t>Study habits </a:t>
            </a:r>
          </a:p>
          <a:p>
            <a:pPr lvl="1" fontAlgn="base"/>
            <a:r>
              <a:rPr lang="en-GB" dirty="0"/>
              <a:t>Wellbeing practices </a:t>
            </a:r>
          </a:p>
          <a:p>
            <a:pPr fontAlgn="base"/>
            <a:endParaRPr lang="en-GB" dirty="0"/>
          </a:p>
          <a:p>
            <a:pPr fontAlgn="base"/>
            <a:r>
              <a:rPr lang="en-GB" dirty="0"/>
              <a:t>Create a personal action plan for future challenges.</a:t>
            </a:r>
          </a:p>
          <a:p>
            <a:pPr lvl="1" fontAlgn="base"/>
            <a:r>
              <a:rPr lang="en-GB" dirty="0"/>
              <a:t>Why isn’t this an MLA? Because this information can feed into your reflections for other MLAs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38495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958F06-D8CE-9F6B-DB1F-CBA866CD1B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 fontAlgn="base"/>
            <a:r>
              <a:rPr lang="en-GB" b="1" dirty="0"/>
              <a:t>Session 2 (1 hr 30 mins): Working with feedback and building future success </a:t>
            </a:r>
            <a:r>
              <a:rPr lang="en-GB" dirty="0"/>
              <a:t> 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A7E6F9-6895-BBCB-F8F6-DD870F0981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ase"/>
            <a:r>
              <a:rPr lang="en-GB" b="1" dirty="0"/>
              <a:t>Session Aim</a:t>
            </a:r>
            <a:r>
              <a:rPr lang="en-GB" dirty="0"/>
              <a:t> </a:t>
            </a:r>
          </a:p>
          <a:p>
            <a:pPr fontAlgn="base"/>
            <a:r>
              <a:rPr lang="en-GB" dirty="0"/>
              <a:t>To develop student understanding of feedback, feedforward, and the similarities and differences between formative and summative assessment. </a:t>
            </a:r>
          </a:p>
          <a:p>
            <a:pPr fontAlgn="base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98028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2F2AE3-6FC0-DBE2-3DA1-180100266C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There are times that you may fall short…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F2BD4A-3938-26BD-22FD-373B5BC787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fontAlgn="base"/>
            <a:r>
              <a:rPr lang="en-GB" dirty="0"/>
              <a:t>Of our standards (failing an assessment/module)</a:t>
            </a:r>
          </a:p>
          <a:p>
            <a:pPr marL="0" indent="0" fontAlgn="base">
              <a:buNone/>
            </a:pPr>
            <a:endParaRPr lang="en-GB" dirty="0"/>
          </a:p>
          <a:p>
            <a:pPr fontAlgn="base"/>
            <a:r>
              <a:rPr lang="en-GB" dirty="0"/>
              <a:t>Of your own standards (a poorer mark than you would like/expect)</a:t>
            </a:r>
          </a:p>
          <a:p>
            <a:pPr fontAlgn="base"/>
            <a:endParaRPr lang="en-GB" dirty="0"/>
          </a:p>
          <a:p>
            <a:pPr fontAlgn="base"/>
            <a:r>
              <a:rPr lang="en-GB" dirty="0"/>
              <a:t>This is not unusual</a:t>
            </a:r>
          </a:p>
          <a:p>
            <a:pPr lvl="1" fontAlgn="base"/>
            <a:r>
              <a:rPr lang="en-GB" dirty="0"/>
              <a:t>And does not mean that you are a bad student/cannot achieve your goals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73272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C97F9D-6D14-8155-41D4-5F30F6C889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b="1" dirty="0"/>
              <a:t>Chapter 7 of the AQH: Assessment of Taught Programmes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B60DDD4-148C-30A4-AE17-5BD57FBC49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58071" y="1210718"/>
            <a:ext cx="3675857" cy="44365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5071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7346C1-80CA-33F5-9CDC-FD9F95B3F8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FCA6096-260A-0807-2647-DF745954871F}"/>
              </a:ext>
            </a:extLst>
          </p:cNvPr>
          <p:cNvSpPr txBox="1"/>
          <p:nvPr/>
        </p:nvSpPr>
        <p:spPr>
          <a:xfrm>
            <a:off x="3047515" y="2691792"/>
            <a:ext cx="6095028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7.14(1)</a:t>
            </a:r>
          </a:p>
          <a:p>
            <a:r>
              <a:rPr lang="en-GB" dirty="0"/>
              <a:t>For undergraduate programmes and the taught elements of postgraduate programmes, marking of students' work must be completed no later than 20 clear term-time working days after its submission and students must be provided with provisional feedback within the same time scale.</a:t>
            </a:r>
          </a:p>
        </p:txBody>
      </p:sp>
    </p:spTree>
    <p:extLst>
      <p:ext uri="{BB962C8B-B14F-4D97-AF65-F5344CB8AC3E}">
        <p14:creationId xmlns:p14="http://schemas.microsoft.com/office/powerpoint/2010/main" val="336460655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979CBE7-D680-E0F6-9886-4050326867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167" y="0"/>
            <a:ext cx="6419850" cy="210502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F677B03-C491-5D5A-3D20-ABAA4AA8114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6738" y="2190993"/>
            <a:ext cx="5791200" cy="200977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D3710DD-6431-7F77-5481-093B71FE7AF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4219" y="4408365"/>
            <a:ext cx="5753100" cy="1104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531430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B1DC31-8BFF-A306-CAA7-D4A0B624D9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6"/>
            <a:ext cx="11481847" cy="852134"/>
          </a:xfrm>
        </p:spPr>
        <p:txBody>
          <a:bodyPr/>
          <a:lstStyle/>
          <a:p>
            <a:pPr algn="ctr"/>
            <a:r>
              <a:rPr lang="en-GB" b="1" dirty="0"/>
              <a:t>Compensatory Measures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1548AB-79E7-C42F-1186-1AAB7136AB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217260"/>
            <a:ext cx="11481847" cy="4184299"/>
          </a:xfrm>
        </p:spPr>
        <p:txBody>
          <a:bodyPr/>
          <a:lstStyle/>
          <a:p>
            <a:r>
              <a:rPr lang="en-GB" dirty="0"/>
              <a:t>To remove barriers to education</a:t>
            </a:r>
          </a:p>
          <a:p>
            <a:endParaRPr lang="en-GB" dirty="0"/>
          </a:p>
          <a:p>
            <a:r>
              <a:rPr lang="en-GB" dirty="0"/>
              <a:t>To ensure equity</a:t>
            </a:r>
          </a:p>
          <a:p>
            <a:endParaRPr lang="en-GB" dirty="0"/>
          </a:p>
          <a:p>
            <a:r>
              <a:rPr lang="en-GB" dirty="0"/>
              <a:t>May be permanent/longstanding, or acute</a:t>
            </a:r>
          </a:p>
          <a:p>
            <a:pPr lvl="1"/>
            <a:r>
              <a:rPr lang="en-GB" dirty="0"/>
              <a:t>Differentiated Deadlines/Alternative Assessment (arranged through Student Support)</a:t>
            </a:r>
          </a:p>
          <a:p>
            <a:pPr lvl="1"/>
            <a:r>
              <a:rPr lang="en-GB" dirty="0"/>
              <a:t>Extenuating Circumstances (applied for to the University)</a:t>
            </a:r>
          </a:p>
        </p:txBody>
      </p:sp>
    </p:spTree>
    <p:extLst>
      <p:ext uri="{BB962C8B-B14F-4D97-AF65-F5344CB8AC3E}">
        <p14:creationId xmlns:p14="http://schemas.microsoft.com/office/powerpoint/2010/main" val="46223012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97924A-C579-C471-DF3C-44BA3FD9C0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Re-sit/Re-work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9B5C36-0D08-85CD-6807-7E98DE1568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If you submit work and fail – re-work the failed piece of work for the assessment</a:t>
            </a:r>
          </a:p>
          <a:p>
            <a:r>
              <a:rPr lang="en-GB" dirty="0"/>
              <a:t>If you do not submit and fail (awarded zero) – re-sit a new piece of work for the assessment</a:t>
            </a:r>
          </a:p>
          <a:p>
            <a:pPr lvl="1"/>
            <a:r>
              <a:rPr lang="en-GB" dirty="0"/>
              <a:t>We cannot give you the same question/task as the original submission because it has already been marked and returned to other students.</a:t>
            </a:r>
          </a:p>
          <a:p>
            <a:pPr lvl="1"/>
            <a:endParaRPr lang="en-GB" dirty="0"/>
          </a:p>
          <a:p>
            <a:r>
              <a:rPr lang="en-GB" dirty="0"/>
              <a:t>The majority of students who fail/are withdrawn from their programmes do so because they fail to submit originally or fail to submit their re-work.</a:t>
            </a:r>
          </a:p>
        </p:txBody>
      </p:sp>
    </p:spTree>
    <p:extLst>
      <p:ext uri="{BB962C8B-B14F-4D97-AF65-F5344CB8AC3E}">
        <p14:creationId xmlns:p14="http://schemas.microsoft.com/office/powerpoint/2010/main" val="130902261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FCB416-3502-8034-A205-C1C3BF3BA7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712353"/>
          </a:xfrm>
        </p:spPr>
        <p:txBody>
          <a:bodyPr>
            <a:normAutofit/>
          </a:bodyPr>
          <a:lstStyle/>
          <a:p>
            <a:pPr algn="ctr"/>
            <a:r>
              <a:rPr lang="en-GB" sz="2800" b="1" dirty="0"/>
              <a:t>Feedback from Turnitin before you submit: The Draft to avoid unfair practice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C7A065F-46B9-291E-E903-70A3AA52A6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82278" y="1206907"/>
            <a:ext cx="5267444" cy="125371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161B799-FA5B-B895-8525-66F28BA68E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381" y="1194928"/>
            <a:ext cx="6291143" cy="122827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2C676E5-9361-715B-AA93-5DDFBA5B4B6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1525" y="3611317"/>
            <a:ext cx="10648950" cy="1095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8700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A912A1-D039-A18E-B5F9-D0A10690EC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729825"/>
          </a:xfrm>
        </p:spPr>
        <p:txBody>
          <a:bodyPr/>
          <a:lstStyle/>
          <a:p>
            <a:pPr algn="ctr"/>
            <a:r>
              <a:rPr lang="en-GB" dirty="0"/>
              <a:t>Why we don’t use the Turnitin percentage for UP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FCA99B0-67CC-C47D-C796-8FAC56EA24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6312" y="2443162"/>
            <a:ext cx="10239375" cy="1971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36306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753AC5-B103-1B57-4394-1F9949002A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Anonymous Submission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A1E2169-9B47-8A40-2144-A4EA411208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81723" y="2290762"/>
            <a:ext cx="9628554" cy="2761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690090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A202C0-853B-88BC-DE33-FD31B4F524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anchor="ctr">
            <a:normAutofit/>
          </a:bodyPr>
          <a:lstStyle/>
          <a:p>
            <a:pPr algn="ctr"/>
            <a:r>
              <a:rPr lang="en-GB" b="1" dirty="0"/>
              <a:t>Feedback and Feedforward using Turnitin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3DBD1D9-1653-76A5-F1E0-5FD3F97FCC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9153" y="1825625"/>
            <a:ext cx="5163804" cy="3575934"/>
          </a:xfrm>
          <a:prstGeom prst="rect">
            <a:avLst/>
          </a:prstGeom>
          <a:noFill/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8668486B-4F4B-5EBA-85EA-A765BA25E4E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6552" y="1825625"/>
            <a:ext cx="2127680" cy="3575934"/>
          </a:xfrm>
          <a:prstGeom prst="rect">
            <a:avLst/>
          </a:prstGeom>
          <a:noFill/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E07E7482-942A-079E-5886-A3CA946FB15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48138" y="1587186"/>
            <a:ext cx="2391928" cy="40528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80918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4AE3E2-989F-4FBE-4B37-AC553DDEFA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anchor="ctr">
            <a:normAutofit/>
          </a:bodyPr>
          <a:lstStyle/>
          <a:p>
            <a:r>
              <a:rPr lang="en-GB" dirty="0"/>
              <a:t>The Archive</a:t>
            </a:r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5F4818F-2249-CFA8-AEC5-7E01FC898B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5052" y="1825625"/>
            <a:ext cx="4688181" cy="357593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82686845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6056D9-9465-B6D4-AC32-2963F03DBB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840485"/>
          </a:xfrm>
        </p:spPr>
        <p:txBody>
          <a:bodyPr/>
          <a:lstStyle/>
          <a:p>
            <a:pPr algn="ctr"/>
            <a:r>
              <a:rPr lang="en-GB" b="1" dirty="0"/>
              <a:t>Activity 3: Working With Feedback (15 mins)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6FF692-D088-753A-566F-9F7D585BA9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Just because we provide students with feedback does not mean they will use it</a:t>
            </a:r>
          </a:p>
          <a:p>
            <a:pPr lvl="1"/>
            <a:r>
              <a:rPr lang="en-GB" dirty="0"/>
              <a:t>What will be the strategies that you use to incorporate feedback and feedforward into your future work?</a:t>
            </a:r>
          </a:p>
          <a:p>
            <a:pPr marL="457200" lvl="1" indent="0">
              <a:buNone/>
            </a:pP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07589750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EE18B5-2A49-1294-6943-69A9CF1D8E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D47A52-E6A7-0D1D-28DB-7BAD0DE641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6"/>
            <a:ext cx="11481847" cy="817188"/>
          </a:xfrm>
        </p:spPr>
        <p:txBody>
          <a:bodyPr>
            <a:noAutofit/>
          </a:bodyPr>
          <a:lstStyle/>
          <a:p>
            <a:pPr algn="ctr" fontAlgn="base"/>
            <a:r>
              <a:rPr lang="en-GB" sz="3200" b="1" dirty="0"/>
              <a:t>Session 3 (2 hours): Becoming a Reflective Psychology Student </a:t>
            </a:r>
            <a:r>
              <a:rPr lang="en-GB" sz="3200" dirty="0"/>
              <a:t> </a:t>
            </a:r>
            <a:br>
              <a:rPr lang="en-GB" sz="3200" dirty="0"/>
            </a:b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BFB72E-E586-F6AA-71EE-F2EB3E7DA5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ase"/>
            <a:r>
              <a:rPr lang="en-GB" b="1" dirty="0"/>
              <a:t>Session Aim</a:t>
            </a:r>
            <a:r>
              <a:rPr lang="en-GB" dirty="0"/>
              <a:t> </a:t>
            </a:r>
          </a:p>
          <a:p>
            <a:pPr fontAlgn="base"/>
            <a:r>
              <a:rPr lang="en-GB" dirty="0"/>
              <a:t>To develop student understanding of what reflection is, how to critically reflect, and when it should be used. </a:t>
            </a:r>
          </a:p>
          <a:p>
            <a:pPr fontAlgn="base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522200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FA6C04-2A22-1533-5E54-4394921A77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What is ‘reflection’?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C8BCD0-084A-4BFF-B95D-6EF72AC0B2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Not simply ‘thinking about yourself’</a:t>
            </a:r>
          </a:p>
          <a:p>
            <a:endParaRPr lang="en-GB" dirty="0"/>
          </a:p>
          <a:p>
            <a:r>
              <a:rPr lang="en-GB" dirty="0"/>
              <a:t>A deliberate mental process that examines:</a:t>
            </a:r>
          </a:p>
          <a:p>
            <a:pPr lvl="1"/>
            <a:r>
              <a:rPr lang="en-GB" dirty="0"/>
              <a:t>What happened</a:t>
            </a:r>
          </a:p>
          <a:p>
            <a:pPr lvl="1"/>
            <a:r>
              <a:rPr lang="en-GB" dirty="0"/>
              <a:t>How you felt</a:t>
            </a:r>
          </a:p>
          <a:p>
            <a:pPr lvl="1"/>
            <a:r>
              <a:rPr lang="en-GB" dirty="0"/>
              <a:t>Why you reacted in the way that you did</a:t>
            </a:r>
          </a:p>
          <a:p>
            <a:pPr lvl="1"/>
            <a:r>
              <a:rPr lang="en-GB" dirty="0"/>
              <a:t>What this might mean</a:t>
            </a:r>
          </a:p>
          <a:p>
            <a:pPr lvl="1"/>
            <a:r>
              <a:rPr lang="en-GB" dirty="0"/>
              <a:t>What you might do differently next time</a:t>
            </a:r>
          </a:p>
        </p:txBody>
      </p:sp>
    </p:spTree>
    <p:extLst>
      <p:ext uri="{BB962C8B-B14F-4D97-AF65-F5344CB8AC3E}">
        <p14:creationId xmlns:p14="http://schemas.microsoft.com/office/powerpoint/2010/main" val="141249981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D76517-2F97-B17E-BE99-3297F9E4D0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Used in many areas: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33DE3A-6489-5CD0-AFFE-2C736F78FD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74512"/>
            <a:ext cx="11481847" cy="4027047"/>
          </a:xfrm>
        </p:spPr>
        <p:txBody>
          <a:bodyPr>
            <a:normAutofit fontScale="92500"/>
          </a:bodyPr>
          <a:lstStyle/>
          <a:p>
            <a:r>
              <a:rPr lang="en-GB" dirty="0"/>
              <a:t>Therapists</a:t>
            </a:r>
          </a:p>
          <a:p>
            <a:pPr lvl="1"/>
            <a:r>
              <a:rPr lang="en-GB" dirty="0"/>
              <a:t>Reflect upon how a session with a client went and what could be done differently</a:t>
            </a:r>
          </a:p>
          <a:p>
            <a:r>
              <a:rPr lang="en-GB" dirty="0"/>
              <a:t>Teachers</a:t>
            </a:r>
          </a:p>
          <a:p>
            <a:pPr lvl="1"/>
            <a:r>
              <a:rPr lang="en-GB" dirty="0"/>
              <a:t>Reflect upon a lesson plan – if good, how can it be used in other areas – if bad, how can it be improved</a:t>
            </a:r>
          </a:p>
          <a:p>
            <a:r>
              <a:rPr lang="en-GB" dirty="0"/>
              <a:t>Clinical/Child Psychologists</a:t>
            </a:r>
          </a:p>
          <a:p>
            <a:pPr lvl="1"/>
            <a:r>
              <a:rPr lang="en-GB" dirty="0"/>
              <a:t>Reflect upon interactions and whether they could have been done differently to improve outcomes</a:t>
            </a:r>
          </a:p>
          <a:p>
            <a:r>
              <a:rPr lang="en-GB" dirty="0"/>
              <a:t>Everyone</a:t>
            </a:r>
          </a:p>
          <a:p>
            <a:pPr lvl="1"/>
            <a:r>
              <a:rPr lang="en-GB" dirty="0"/>
              <a:t>How well did that go and is there anything I could do in the future to maintain or improve it?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1928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68A624-D002-6632-E7C3-689762E5E9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Reflection is not easy…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04C85D-1CDA-2D5B-583E-3BB5C8A532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It involves looking at our own thoughts and behaviours</a:t>
            </a:r>
          </a:p>
          <a:p>
            <a:endParaRPr lang="en-GB" dirty="0"/>
          </a:p>
          <a:p>
            <a:r>
              <a:rPr lang="en-GB" dirty="0"/>
              <a:t>Potentially identifying weaknesses in ourselves</a:t>
            </a:r>
          </a:p>
          <a:p>
            <a:endParaRPr lang="en-GB" dirty="0"/>
          </a:p>
          <a:p>
            <a:r>
              <a:rPr lang="en-GB" dirty="0"/>
              <a:t>Potentially admitting to ourselves that we need to do something to improve</a:t>
            </a:r>
          </a:p>
        </p:txBody>
      </p:sp>
    </p:spTree>
    <p:extLst>
      <p:ext uri="{BB962C8B-B14F-4D97-AF65-F5344CB8AC3E}">
        <p14:creationId xmlns:p14="http://schemas.microsoft.com/office/powerpoint/2010/main" val="287317598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29EB61-22E2-8B1C-B7CA-FF1153CE07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Critical reflection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96D366-143F-4ECF-8E0E-873F4AB420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Critical reflection goes beyond just thinking about yourself or an experience</a:t>
            </a:r>
          </a:p>
          <a:p>
            <a:endParaRPr lang="en-GB" dirty="0"/>
          </a:p>
          <a:p>
            <a:pPr lvl="1"/>
            <a:r>
              <a:rPr lang="en-GB" dirty="0"/>
              <a:t>Need to examine assumptions</a:t>
            </a:r>
          </a:p>
          <a:p>
            <a:pPr lvl="1"/>
            <a:r>
              <a:rPr lang="en-GB" dirty="0"/>
              <a:t>Use theory and evidence to link to practice and behaviour</a:t>
            </a:r>
          </a:p>
          <a:p>
            <a:pPr lvl="1"/>
            <a:r>
              <a:rPr lang="en-GB" dirty="0"/>
              <a:t>Identify implications</a:t>
            </a:r>
          </a:p>
        </p:txBody>
      </p:sp>
    </p:spTree>
    <p:extLst>
      <p:ext uri="{BB962C8B-B14F-4D97-AF65-F5344CB8AC3E}">
        <p14:creationId xmlns:p14="http://schemas.microsoft.com/office/powerpoint/2010/main" val="365277400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23BBDD-FAA2-5615-0EE3-B291066D95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difference…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876626-9F0F-47EA-7FAC-17FACF56FB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b="1" dirty="0"/>
              <a:t>Ordinary reflection</a:t>
            </a:r>
            <a:r>
              <a:rPr lang="en-GB" dirty="0"/>
              <a:t>: “What happened? How did I feel?”</a:t>
            </a:r>
          </a:p>
          <a:p>
            <a:pPr lvl="0"/>
            <a:endParaRPr lang="en-GB" b="1" dirty="0"/>
          </a:p>
          <a:p>
            <a:pPr lvl="0"/>
            <a:r>
              <a:rPr lang="en-GB" b="1" dirty="0"/>
              <a:t>Critical reflection</a:t>
            </a:r>
            <a:r>
              <a:rPr lang="en-GB" dirty="0"/>
              <a:t>: “Why did I interpret it that way? What assumptions shaped my response? How might someone else see this? What does theory suggest? What should change next time?”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005351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95E060-FE04-6666-620D-2A09087863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208477"/>
            <a:ext cx="11481847" cy="776419"/>
          </a:xfrm>
        </p:spPr>
        <p:txBody>
          <a:bodyPr/>
          <a:lstStyle/>
          <a:p>
            <a:pPr algn="ctr"/>
            <a:r>
              <a:rPr lang="en-GB" dirty="0"/>
              <a:t>Models of Critical Reflection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23B0D-64C2-6E28-F335-2B1210AB78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065829"/>
            <a:ext cx="11481847" cy="4335730"/>
          </a:xfrm>
        </p:spPr>
        <p:txBody>
          <a:bodyPr/>
          <a:lstStyle/>
          <a:p>
            <a:r>
              <a:rPr lang="en-GB" dirty="0"/>
              <a:t>Gibbs’ Reflective Cycle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Kolb’s Experiential Learning Cycle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Brookfield’s Four Lenses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579E205-E06E-500E-44E8-81E8A0F17C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4564" y="858511"/>
            <a:ext cx="3295040" cy="230781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B5C8D7F-7BAB-41F9-50AC-8D6761D0CF3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40528" y="2390004"/>
            <a:ext cx="2133600" cy="1714500"/>
          </a:xfrm>
          <a:prstGeom prst="rect">
            <a:avLst/>
          </a:prstGeom>
        </p:spPr>
      </p:pic>
      <p:pic>
        <p:nvPicPr>
          <p:cNvPr id="8" name="Picture 7" descr="Brookfield Reflective Model: A Framework for Critical Reflection">
            <a:extLst>
              <a:ext uri="{FF2B5EF4-FFF2-40B4-BE49-F238E27FC236}">
                <a16:creationId xmlns:a16="http://schemas.microsoft.com/office/drawing/2014/main" id="{24B4D86C-841D-3E23-4AEC-B64CBB16F89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81982" y="4112850"/>
            <a:ext cx="3386411" cy="16932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18422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75D36B-F05E-0A1B-428B-34A2F0A823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Critical Reflection Example: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BD7728-9C38-40CB-1D89-8DA3F3D760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 asked you to complete a time and space audit</a:t>
            </a:r>
          </a:p>
          <a:p>
            <a:pPr lvl="1"/>
            <a:r>
              <a:rPr lang="en-GB" dirty="0"/>
              <a:t>Simple reflection = think about your behaviours and actions</a:t>
            </a:r>
          </a:p>
          <a:p>
            <a:pPr lvl="2"/>
            <a:r>
              <a:rPr lang="en-GB" dirty="0"/>
              <a:t>But how do you know that any changes that you make will be positive ones?</a:t>
            </a:r>
          </a:p>
          <a:p>
            <a:pPr lvl="2"/>
            <a:endParaRPr lang="en-GB" dirty="0"/>
          </a:p>
          <a:p>
            <a:pPr lvl="1"/>
            <a:r>
              <a:rPr lang="en-GB" dirty="0"/>
              <a:t>Critical reflection = use literature and research to consider your behaviour and actions</a:t>
            </a:r>
          </a:p>
          <a:p>
            <a:pPr lvl="2"/>
            <a:r>
              <a:rPr lang="en-GB" dirty="0"/>
              <a:t>There is a paper on the topic of student time management in your Leganto Reading List</a:t>
            </a:r>
          </a:p>
          <a:p>
            <a:pPr lvl="2"/>
            <a:r>
              <a:rPr lang="en-GB" dirty="0"/>
              <a:t>Can you use this (and/or others) to identify your behaviours and potential strategies for improvement?</a:t>
            </a:r>
          </a:p>
          <a:p>
            <a:pPr lvl="2"/>
            <a:r>
              <a:rPr lang="en-GB" dirty="0"/>
              <a:t>Are your behaviours typical of other students?</a:t>
            </a:r>
          </a:p>
        </p:txBody>
      </p:sp>
    </p:spTree>
    <p:extLst>
      <p:ext uri="{BB962C8B-B14F-4D97-AF65-F5344CB8AC3E}">
        <p14:creationId xmlns:p14="http://schemas.microsoft.com/office/powerpoint/2010/main" val="343914569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1A434-479A-842F-8B5F-349BC3889E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b="1" dirty="0"/>
              <a:t>Activity 4: Turning Reflection into Critical Reflection (1 hour)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51ECC2-01D0-4CAF-AD6B-DCA820DC12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Identify one of the MLAs that contains a critical reflection element that you want to work on</a:t>
            </a:r>
          </a:p>
          <a:p>
            <a:endParaRPr lang="en-GB" dirty="0"/>
          </a:p>
          <a:p>
            <a:r>
              <a:rPr lang="en-GB" dirty="0"/>
              <a:t>Carry out a search that identifies literature that can inform your potential actions in your reflection</a:t>
            </a:r>
          </a:p>
          <a:p>
            <a:endParaRPr lang="en-GB" dirty="0"/>
          </a:p>
          <a:p>
            <a:r>
              <a:rPr lang="en-GB" dirty="0"/>
              <a:t>Turn your reflection into critical reflection</a:t>
            </a:r>
          </a:p>
        </p:txBody>
      </p:sp>
    </p:spTree>
    <p:extLst>
      <p:ext uri="{BB962C8B-B14F-4D97-AF65-F5344CB8AC3E}">
        <p14:creationId xmlns:p14="http://schemas.microsoft.com/office/powerpoint/2010/main" val="240685307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2179DD-2E3F-9093-57C3-38C654BB00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568D35-308C-7A70-478D-6F63B14613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i="1" dirty="0"/>
              <a:t>“When we are no longer able to change a situation, we are challenged to change ourselves.”</a:t>
            </a:r>
            <a:endParaRPr lang="en-GB" b="1" i="1" dirty="0">
              <a:latin typeface="Blackadder ITC" panose="04020505051007020D02" pitchFamily="82" charset="0"/>
            </a:endParaRPr>
          </a:p>
          <a:p>
            <a:pPr marL="0" indent="0" algn="ctr">
              <a:buNone/>
            </a:pPr>
            <a:r>
              <a:rPr lang="en-GB" b="1" i="1" dirty="0">
                <a:latin typeface="Blackadder ITC" panose="04020505051007020D02" pitchFamily="82" charset="0"/>
              </a:rPr>
              <a:t>Viktor Frankl</a:t>
            </a:r>
            <a:endParaRPr lang="en-GB" b="1" dirty="0">
              <a:latin typeface="Blackadder ITC" panose="04020505051007020D02" pitchFamily="82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8322911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6" ma:contentTypeDescription="Create a new document." ma:contentTypeScope="" ma:versionID="ab2a199a1a827bb2a776a2aab96a8706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8f65977e4c16e8d6e64cbf3bcd3168e7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303dbf9b-b85b-46a0-94f1-894078c07ecd" xsi:nil="true"/>
    <lcf76f155ced4ddcb4097134ff3c332f xmlns="211f9404-bca0-4bcf-9c1d-965ccb6f8d2d">
      <Terms xmlns="http://schemas.microsoft.com/office/infopath/2007/PartnerControls"/>
    </lcf76f155ced4ddcb4097134ff3c332f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80E6990-2BAD-4C9B-94C1-F2D088B1672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D040630-A62C-4063-B6E2-E8C2D35B5414}">
  <ds:schemaRefs>
    <ds:schemaRef ds:uri="http://schemas.microsoft.com/office/2006/metadata/properties"/>
    <ds:schemaRef ds:uri="http://schemas.microsoft.com/office/infopath/2007/PartnerControls"/>
    <ds:schemaRef ds:uri="303dbf9b-b85b-46a0-94f1-894078c07ecd"/>
    <ds:schemaRef ds:uri="211f9404-bca0-4bcf-9c1d-965ccb6f8d2d"/>
  </ds:schemaRefs>
</ds:datastoreItem>
</file>

<file path=customXml/itemProps3.xml><?xml version="1.0" encoding="utf-8"?>
<ds:datastoreItem xmlns:ds="http://schemas.openxmlformats.org/officeDocument/2006/customXml" ds:itemID="{5005B358-F4C1-4779-9208-30E86E3F7A24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1288</Words>
  <Application>Microsoft Office PowerPoint</Application>
  <PresentationFormat>Widescreen</PresentationFormat>
  <Paragraphs>176</Paragraphs>
  <Slides>32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32</vt:i4>
      </vt:variant>
    </vt:vector>
  </HeadingPairs>
  <TitlesOfParts>
    <vt:vector size="39" baseType="lpstr">
      <vt:lpstr>Aptos</vt:lpstr>
      <vt:lpstr>Arial</vt:lpstr>
      <vt:lpstr>Blackadder ITC</vt:lpstr>
      <vt:lpstr>Calibri</vt:lpstr>
      <vt:lpstr>Calibri Light</vt:lpstr>
      <vt:lpstr>UWTSD Text 2</vt:lpstr>
      <vt:lpstr>UWTSD Logo Variations place image in Background</vt:lpstr>
      <vt:lpstr>ECPS4022 Skills for Success in Psychology</vt:lpstr>
      <vt:lpstr>Session 1 (1 Hour): Resilience, Mindset and Learning Agility   </vt:lpstr>
      <vt:lpstr>What Does Resilience Actually Mean? </vt:lpstr>
      <vt:lpstr>Why Do Students Experience Difficulty? </vt:lpstr>
      <vt:lpstr>Growth Mindset and Academic Resilience </vt:lpstr>
      <vt:lpstr>Growth Mindset and Academic Resilience </vt:lpstr>
      <vt:lpstr>Learning Agility </vt:lpstr>
      <vt:lpstr>Activity 1: Growth Through Challenge (15 mins) </vt:lpstr>
      <vt:lpstr>Activity 2: Personal Resilience Toolkit (20 mins) </vt:lpstr>
      <vt:lpstr>Session 2 (1 hr 30 mins): Working with feedback and building future success   </vt:lpstr>
      <vt:lpstr>There are times that you may fall short…</vt:lpstr>
      <vt:lpstr>Chapter 7 of the AQH: Assessment of Taught Programmes</vt:lpstr>
      <vt:lpstr>PowerPoint Presentation</vt:lpstr>
      <vt:lpstr>PowerPoint Presentation</vt:lpstr>
      <vt:lpstr>Compensatory Measures</vt:lpstr>
      <vt:lpstr>Re-sit/Re-work</vt:lpstr>
      <vt:lpstr>Feedback from Turnitin before you submit: The Draft to avoid unfair practice</vt:lpstr>
      <vt:lpstr>Why we don’t use the Turnitin percentage for UP</vt:lpstr>
      <vt:lpstr>Anonymous Submission</vt:lpstr>
      <vt:lpstr>Feedback and Feedforward using Turnitin</vt:lpstr>
      <vt:lpstr>The Archive</vt:lpstr>
      <vt:lpstr>Activity 3: Working With Feedback (15 mins)</vt:lpstr>
      <vt:lpstr>Session 3 (2 hours): Becoming a Reflective Psychology Student   </vt:lpstr>
      <vt:lpstr>What is ‘reflection’?</vt:lpstr>
      <vt:lpstr>Used in many areas:</vt:lpstr>
      <vt:lpstr>Reflection is not easy…</vt:lpstr>
      <vt:lpstr>Critical reflection</vt:lpstr>
      <vt:lpstr>The difference…</vt:lpstr>
      <vt:lpstr>Models of Critical Reflection</vt:lpstr>
      <vt:lpstr>Critical Reflection Example:</vt:lpstr>
      <vt:lpstr>Activity 4: Turning Reflection into Critical Reflection (1 hour)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Paul Hutchings</cp:lastModifiedBy>
  <cp:revision>26</cp:revision>
  <dcterms:created xsi:type="dcterms:W3CDTF">2021-03-09T15:35:42Z</dcterms:created>
  <dcterms:modified xsi:type="dcterms:W3CDTF">2026-10-16T20:33:04Z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MediaServiceImageTags">
    <vt:lpwstr/>
  </property>
</Properties>
</file>