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84A35-BA44-4983-AD6D-05105E1A2130}" v="1452" dt="2023-11-13T14:54:4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219"/>
  </p:normalViewPr>
  <p:slideViewPr>
    <p:cSldViewPr snapToGrid="0">
      <p:cViewPr varScale="1">
        <p:scale>
          <a:sx n="111" d="100"/>
          <a:sy n="111" d="100"/>
        </p:scale>
        <p:origin x="132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portffolio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portffolio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4/1/25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01/04/2025</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01/04/2025</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01/04/2025</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01/04/2025</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01/04/2025</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01/04/2025</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01/04/2025</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01/04/2025</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01/04/2025</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01/04/2025</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01/04/2025</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01/04/2025</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Canlyniadau Dysgu Gofal Cymdeithasol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err="1"/>
              <a:t>Tasg</a:t>
            </a:r>
            <a:r>
              <a:rPr lang="en-GB" sz="2200" dirty="0"/>
              <a:t> 3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a:t>
            </a:r>
          </a:p>
          <a:p>
            <a:r>
              <a:rPr lang="en-GB" sz="2200" b="1" dirty="0" err="1"/>
              <a:t>Gweithdy</a:t>
            </a:r>
            <a:r>
              <a:rPr lang="en-GB" sz="2200" b="1" dirty="0"/>
              <a:t> 4 </a:t>
            </a:r>
            <a:r>
              <a:rPr lang="en-GB" sz="2200" dirty="0"/>
              <a:t>– </a:t>
            </a:r>
            <a:r>
              <a:rPr lang="en-GB" sz="2200" dirty="0" err="1"/>
              <a:t>Tasg</a:t>
            </a:r>
            <a:r>
              <a:rPr lang="en-GB" sz="2200" dirty="0"/>
              <a:t> 4 - Diogelu o </a:t>
            </a:r>
            <a:r>
              <a:rPr lang="en-GB" sz="2200" dirty="0" err="1"/>
              <a:t>fewn</a:t>
            </a:r>
            <a:r>
              <a:rPr lang="en-GB" sz="2200" dirty="0"/>
              <a:t> </a:t>
            </a:r>
            <a:r>
              <a:rPr lang="en-GB" sz="2200" dirty="0" err="1"/>
              <a:t>maes</a:t>
            </a:r>
            <a:r>
              <a:rPr lang="en-GB" sz="2200" dirty="0"/>
              <a:t> </a:t>
            </a:r>
            <a:r>
              <a:rPr lang="en-GB" sz="2200" dirty="0" err="1"/>
              <a:t>gwahanol</a:t>
            </a:r>
            <a:r>
              <a:rPr lang="en-GB" sz="2200" dirty="0"/>
              <a:t> </a:t>
            </a:r>
            <a:r>
              <a:rPr lang="en-GB" sz="2200" dirty="0" err="1"/>
              <a:t>i’ch</a:t>
            </a:r>
            <a:r>
              <a:rPr lang="en-GB" sz="2200" dirty="0"/>
              <a:t> </a:t>
            </a:r>
            <a:r>
              <a:rPr lang="en-GB" sz="2200" dirty="0" err="1"/>
              <a:t>prif</a:t>
            </a:r>
            <a:r>
              <a:rPr lang="en-GB" sz="2200" dirty="0"/>
              <a:t> </a:t>
            </a:r>
            <a:r>
              <a:rPr lang="en-GB" sz="2200" dirty="0" err="1"/>
              <a:t>faes</a:t>
            </a:r>
            <a:r>
              <a:rPr lang="en-GB" sz="2200" dirty="0"/>
              <a:t> </a:t>
            </a:r>
            <a:r>
              <a:rPr lang="en-GB" sz="2200" dirty="0" err="1"/>
              <a:t>gwaith</a:t>
            </a:r>
            <a:r>
              <a:rPr lang="en-GB" sz="2200" dirty="0"/>
              <a:t>. </a:t>
            </a:r>
            <a:r>
              <a:rPr lang="en-GB" sz="2200" dirty="0" err="1"/>
              <a:t>Tasg</a:t>
            </a:r>
            <a:r>
              <a:rPr lang="en-GB" sz="2200" dirty="0"/>
              <a:t> 1, Rhan b – Adolygiad Datblygiadol, meini prawf marcio, gwybodaeth am gyflwyno. Sesiwn 1 i 1 gyda’r hyfforddwr am gyngor, cefnogaeth ac arweiniad.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1337058792"/>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tasg o fewn y portffolio yn gofyn i chi dystiolaethu gwahanol agweddau o’r 3 canlyniad mewn perthynas â phob tasg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Mae gan tasg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a:t>Bydd angen trafod eich anghenion datblygiadol gyda'ch mentor a/neu oruchwyliwr/rheolwr llinell, fel rhan o’r cynllun personol Tair Blynedd Gyntaf o Ymarfer.</a:t>
            </a:r>
          </a:p>
          <a:p>
            <a:pPr>
              <a:lnSpc>
                <a:spcPct val="90000"/>
              </a:lnSpc>
              <a:spcAft>
                <a:spcPts val="600"/>
              </a:spcAft>
            </a:pPr>
            <a:r>
              <a:rPr lang="en-GB" dirty="0"/>
              <a:t>Rhaid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tasg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dirty="0"/>
              <a:t>Ymarfer Adfyfyriol o fewn Gwaith Cymdeithasol</a:t>
            </a:r>
            <a:endParaRPr lang="en-GB" sz="3500" b="1" dirty="0"/>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tasg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ddefnyddiol ystyried agweddau allweddol o ymarfer adfyfyriol-feirniadol, sef: emosiynau a theimladau, dynameg pŵer a phŵer, gwerthoedd a moeseg, lefel eich gwybodaeth a'ch sgiliau.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a:t>adf</a:t>
            </a:r>
            <a:r>
              <a:rPr lang="en-GB" sz="2400" kern="1200" dirty="0">
                <a:solidFill>
                  <a:schemeClr val="tx1"/>
                </a:solidFill>
                <a:latin typeface="+mn-lt"/>
                <a:ea typeface="+mn-ea"/>
                <a:cs typeface="+mn-cs"/>
              </a:rPr>
              <a:t>yfyriol ddarparu is-benawdau a'ch helpu i strwythuro eich gwaith.</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bwysig peidio â bod yn rhy ddisgrifiadol wrth ysgrifennu.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Gwnewch yn siŵr eich bod yn cyflwyno pa fodel adfyfyriol rydych chi'n ei ddefnyddio a'i gyfeirio'n gywir.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p:txBody>
          <a:bodyPr/>
          <a:lstStyle/>
          <a:p>
            <a:r>
              <a:rPr lang="en-GB" b="1" dirty="0">
                <a:effectLst/>
                <a:latin typeface="Arial" panose="020B0604020202020204" pitchFamily="34" charset="0"/>
              </a:rPr>
              <a:t>Canlyniadau </a:t>
            </a:r>
            <a:r>
              <a:rPr lang="en-GB" b="1" dirty="0" err="1">
                <a:effectLst/>
                <a:latin typeface="Arial" panose="020B0604020202020204" pitchFamily="34" charset="0"/>
              </a:rPr>
              <a:t>Dysgu</a:t>
            </a:r>
            <a:r>
              <a:rPr lang="en-GB" b="1" dirty="0">
                <a:effectLst/>
                <a:latin typeface="Arial" panose="020B0604020202020204" pitchFamily="34" charset="0"/>
              </a:rPr>
              <a:t> </a:t>
            </a:r>
            <a:r>
              <a:rPr lang="en-GB" b="1" dirty="0" err="1">
                <a:effectLst/>
                <a:latin typeface="Arial" panose="020B0604020202020204" pitchFamily="34" charset="0"/>
              </a:rPr>
              <a:t>Tasg</a:t>
            </a:r>
            <a:r>
              <a:rPr lang="en-GB" b="1" dirty="0">
                <a:effectLst/>
                <a:latin typeface="Arial" panose="020B0604020202020204" pitchFamily="34" charset="0"/>
              </a:rPr>
              <a:t> 1 </a:t>
            </a:r>
            <a:r>
              <a:rPr lang="en-GB" b="1" dirty="0" err="1">
                <a:effectLst/>
                <a:latin typeface="Arial" panose="020B0604020202020204" pitchFamily="34" charset="0"/>
              </a:rPr>
              <a:t>Rhan</a:t>
            </a:r>
            <a:r>
              <a:rPr lang="en-GB" b="1" dirty="0">
                <a:effectLst/>
                <a:latin typeface="Arial" panose="020B0604020202020204" pitchFamily="34" charset="0"/>
              </a:rPr>
              <a:t> a</a:t>
            </a:r>
            <a:endParaRPr lang="en-US" dirty="0"/>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838200" y="1621156"/>
            <a:ext cx="10515600" cy="4351338"/>
          </a:xfrm>
        </p:spPr>
        <p:txBody>
          <a:bodyP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r>
              <a:rPr lang="en-GB" sz="2400" dirty="0">
                <a:effectLst/>
                <a:latin typeface="ArialMT"/>
              </a:rPr>
              <a:t>3.7. -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800" dirty="0">
              <a:effectLst/>
              <a:latin typeface="ArialMT"/>
            </a:endParaRPr>
          </a:p>
          <a:p>
            <a:endParaRPr lang="en-GB" sz="2800" dirty="0"/>
          </a:p>
          <a:p>
            <a:endParaRPr lang="en-US" dirty="0"/>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p:txBody>
          <a:bodyPr/>
          <a:lstStyle/>
          <a:p>
            <a:r>
              <a:rPr lang="en-US"/>
              <a:t>PORTH AGORED Consolidation of Social Work Practice</a:t>
            </a:r>
            <a:endParaRPr lang="en-US"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p:txBody>
          <a:bodyPr/>
          <a:lstStyle/>
          <a:p>
            <a:fld id="{35470E4D-CFB8-FE4B-A9A4-B32541D0D757}" type="slidenum">
              <a:rPr lang="en-US" smtClean="0"/>
              <a:t>13</a:t>
            </a:fld>
            <a:endParaRPr lang="en-US" dirty="0"/>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200" b="0" i="0" u="none" strike="noStrike" dirty="0">
                <a:solidFill>
                  <a:srgbClr val="000000"/>
                </a:solidFill>
                <a:effectLst/>
                <a:latin typeface="+mj-lt"/>
              </a:rPr>
              <a:t>Mae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gofyn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fodloni</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GCC </a:t>
            </a:r>
            <a:r>
              <a:rPr lang="en-GB" sz="2200" b="0" i="0" u="none" strike="noStrike" dirty="0" err="1">
                <a:solidFill>
                  <a:srgbClr val="000000"/>
                </a:solidFill>
                <a:effectLst/>
                <a:latin typeface="+mj-lt"/>
              </a:rPr>
              <a:t>sydd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wedi'u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pennu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honno</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gweler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atodiad</a:t>
            </a:r>
            <a:r>
              <a:rPr lang="en-GB" sz="2200" b="0" i="0" u="none" strike="noStrike" dirty="0">
                <a:solidFill>
                  <a:srgbClr val="000000"/>
                </a:solidFill>
                <a:effectLst/>
                <a:latin typeface="+mj-lt"/>
              </a:rPr>
              <a:t> 5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llawlyfr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ogystal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angen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ateb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agwedd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cwestiwn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gwrdd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â'r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meini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prawf</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marcio</a:t>
            </a:r>
            <a:r>
              <a:rPr lang="en-GB" sz="2200" b="0" i="0" u="none" strike="noStrike" dirty="0">
                <a:solidFill>
                  <a:srgbClr val="000000"/>
                </a:solidFill>
                <a:effectLst/>
                <a:latin typeface="+mj-lt"/>
              </a:rPr>
              <a:t>.</a:t>
            </a:r>
          </a:p>
          <a:p>
            <a:r>
              <a:rPr lang="en-GB" sz="2200" b="0" i="0" u="none" strike="noStrike" dirty="0">
                <a:solidFill>
                  <a:srgbClr val="000000"/>
                </a:solidFill>
                <a:effectLst/>
                <a:latin typeface="+mj-lt"/>
              </a:rPr>
              <a:t>Heddiw, </a:t>
            </a:r>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ystyried</a:t>
            </a:r>
            <a:r>
              <a:rPr lang="en-GB" sz="2200" b="0" i="0" u="none" strike="noStrike" dirty="0">
                <a:solidFill>
                  <a:srgbClr val="000000"/>
                </a:solidFill>
                <a:effectLst/>
                <a:latin typeface="+mj-lt"/>
              </a:rPr>
              <a:t> y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penodol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br>
              <a:rPr lang="en-GB" sz="2200" dirty="0">
                <a:latin typeface="+mj-lt"/>
              </a:rPr>
            </a:b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rhoi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cyfle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sut</a:t>
            </a:r>
            <a:r>
              <a:rPr lang="en-GB" sz="2200" b="0" i="0" u="none" strike="noStrike" dirty="0">
                <a:solidFill>
                  <a:srgbClr val="000000"/>
                </a:solidFill>
                <a:effectLst/>
                <a:latin typeface="+mj-lt"/>
              </a:rPr>
              <a:t> y gallant </a:t>
            </a:r>
            <a:r>
              <a:rPr lang="en-GB" sz="2200" b="0" i="0" u="none" strike="noStrike" dirty="0" err="1">
                <a:solidFill>
                  <a:srgbClr val="000000"/>
                </a:solidFill>
                <a:effectLst/>
                <a:latin typeface="+mj-lt"/>
              </a:rPr>
              <a:t>gyflawni'r</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hyn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wrth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ysgrifennu'r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portffolio</a:t>
            </a:r>
            <a:r>
              <a:rPr lang="en-GB" sz="2200" b="0" i="0" u="none" strike="noStrike" dirty="0">
                <a:solidFill>
                  <a:srgbClr val="000000"/>
                </a:solidFill>
                <a:effectLst/>
                <a:latin typeface="+mj-lt"/>
              </a:rPr>
              <a:t>.</a:t>
            </a:r>
          </a:p>
          <a:p>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dechrau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ddeallusrwydd </a:t>
            </a:r>
            <a:r>
              <a:rPr lang="en-GB" sz="2200" b="0" i="0" u="none" strike="noStrike" dirty="0" err="1">
                <a:solidFill>
                  <a:srgbClr val="000000"/>
                </a:solidFill>
                <a:effectLst/>
                <a:latin typeface="+mj-lt"/>
              </a:rPr>
              <a:t>emosiynol</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modelau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myfyriol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rhain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plethu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 B.</a:t>
            </a:r>
            <a:endParaRPr lang="en-US" sz="2200" dirty="0">
              <a:latin typeface="+mj-lt"/>
            </a:endParaRP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r>
              <a:rPr lang="en-GB" sz="2400" dirty="0"/>
              <a:t>Mae deallusrwydd emosiynol yn cyfeirio at y gallu i ganfod, rheoli a gwerthuso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r>
              <a:rPr lang="en-US" dirty="0"/>
              <a:t>Gall perthnasu hyn i ddigwyddiad/ achos rydych wedi bod ynghlwm ag o fod o gymorth, ystyriwch eich emosiynau ac effaith hynny.</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mae’n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dirty="0">
                <a:latin typeface="Arial" panose="020B0604020202020204" pitchFamily="34" charset="0"/>
                <a:cs typeface="Arial" panose="020B0604020202020204" pitchFamily="34" charset="0"/>
              </a:rPr>
              <a:t>Cylch Tri Cham</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(ERA),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Mae tri cham Jasper, (2013) cylch (ERA) yn cynnwys: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Profiad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Adfyfyrio</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Gweithredu</a:t>
            </a:r>
          </a:p>
          <a:p>
            <a:pPr marL="0" marR="0" lvl="0" indent="0" defTabSz="914400" rtl="0" eaLnBrk="0" fontAlgn="base" latinLnBrk="0" hangingPunct="0">
              <a:spcBef>
                <a:spcPct val="0"/>
              </a:spcBef>
              <a:spcAft>
                <a:spcPts val="600"/>
              </a:spcAft>
              <a:buClrTx/>
              <a:buSzTx/>
              <a:buFont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Dechreuwch gyda'r profiad. </a:t>
            </a:r>
            <a:r>
              <a:rPr lang="en-US" altLang="en-US" sz="20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000" b="1" dirty="0">
                <a:latin typeface="Arial" panose="020B0604020202020204" pitchFamily="34" charset="0"/>
                <a:cs typeface="Arial" panose="020B0604020202020204" pitchFamily="34" charset="0"/>
              </a:rPr>
              <a:t>iwch ar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Gweithredwch.</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dirty="0"/>
              <a:t>Yn Nhasg 1 Rhan (a) gallech ystyried, er enghraifft:</a:t>
            </a:r>
          </a:p>
          <a:p>
            <a:r>
              <a:rPr lang="en-GB" sz="1900" dirty="0"/>
              <a:t>Beth sydd wedi eich cefnogi i ddod yn ymarferydd mwy hyderus, cymwys a gwydn a beth allai eich cefnogi yn y dyfodol yn eich datblygiad proffesiynol parhaus? </a:t>
            </a:r>
          </a:p>
          <a:p>
            <a:r>
              <a:rPr lang="en-GB" sz="1900" dirty="0"/>
              <a:t>A oes rhwystrau i hyn?</a:t>
            </a:r>
          </a:p>
          <a:p>
            <a:r>
              <a:rPr lang="en-GB" sz="1900" dirty="0"/>
              <a:t>Pa feysydd o'ch datblygiad proffesiynol yn y dyfodol ydych chi'n meddwl fydd yn bwysig i'r bobl/teuluoedd rydych chi'n gweithio gyda nhw a gweithwyr proffesiynol eraill rydych chi'n gweithio gyda nhw? Beth sy'n bwysig i chi a beth sy'n bwysig iddyn nhw?</a:t>
            </a:r>
          </a:p>
          <a:p>
            <a:r>
              <a:rPr lang="en-GB" sz="1900" dirty="0"/>
              <a:t>Nodi a chyfiawnhau'r anghenion datblygiadol hyn yn y dyfodol o dan 3 canlyniad dysgu GCC.</a:t>
            </a:r>
          </a:p>
          <a:p>
            <a:r>
              <a:rPr lang="en-GB" sz="19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72493" y="2071316"/>
            <a:ext cx="6713552" cy="4119172"/>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r>
              <a:rPr lang="en-GB" sz="2000" b="1" dirty="0"/>
              <a:t>Nodi - </a:t>
            </a:r>
            <a:r>
              <a:rPr lang="en-GB" sz="2000" dirty="0"/>
              <a:t>Nodi’r pwyntiau allweddol.  Peidiwch â chynhyrchu rhestr yn unig, mae angen i chi nodi perthnasedd a / neu swyddogaeth y peth / au rydych wedi'u nodi. Penderfynwch beth yw'r pwyntiau allweddol i'w hystyried a'u goblygiadau.</a:t>
            </a:r>
          </a:p>
          <a:p>
            <a:r>
              <a:rPr lang="en-GB" sz="2000" b="1" dirty="0"/>
              <a:t> Cyfiawnhau - </a:t>
            </a:r>
            <a:r>
              <a:rPr lang="en-GB" sz="2000" dirty="0"/>
              <a:t>Darparu corff o dystiolaeth i gefnogi eich syniadau a'ch safbwyntiau. Darparu rhesymwm dros safbwynt neu ddadl. Mae angen i chi ddarparu tystiolaeth ac esboniad ategol o'ch safbwynt sy'n dangos sail ddigonol ynghylch pam fod gennych angen dysgu penodol, neu eich bod wedi dod i gasgliadau penodol ynghylch prif amcanion y dasg hon. </a:t>
            </a:r>
          </a:p>
          <a:p>
            <a:endParaRPr lang="en-GB" sz="2000" dirty="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
        <p:nvSpPr>
          <p:cNvPr id="8" name="TextBox 7">
            <a:extLst>
              <a:ext uri="{FF2B5EF4-FFF2-40B4-BE49-F238E27FC236}">
                <a16:creationId xmlns:a16="http://schemas.microsoft.com/office/drawing/2014/main" id="{397C3C83-39FB-6817-E8F8-ED7E6E5EF154}"/>
              </a:ext>
            </a:extLst>
          </p:cNvPr>
          <p:cNvSpPr txBox="1"/>
          <p:nvPr/>
        </p:nvSpPr>
        <p:spPr>
          <a:xfrm>
            <a:off x="3048953" y="2690336"/>
            <a:ext cx="6097904" cy="1477328"/>
          </a:xfrm>
          <a:prstGeom prst="rect">
            <a:avLst/>
          </a:prstGeom>
          <a:noFill/>
        </p:spPr>
        <p:txBody>
          <a:bodyPr wrap="square">
            <a:spAutoFit/>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800" dirty="0">
                <a:effectLst/>
                <a:latin typeface="ArialMT"/>
              </a:rPr>
              <a:t>1.5. –</a:t>
            </a:r>
            <a:r>
              <a:rPr lang="en-GB" dirty="0">
                <a:latin typeface="ArialMT"/>
              </a:rPr>
              <a:t>Adfy</a:t>
            </a:r>
            <a:r>
              <a:rPr lang="en-GB" sz="2800" dirty="0">
                <a:effectLst/>
                <a:latin typeface="ArialMT"/>
              </a:rPr>
              <a:t>fyrio’n </a:t>
            </a:r>
            <a:r>
              <a:rPr lang="en-GB" dirty="0">
                <a:latin typeface="ArialMT"/>
              </a:rPr>
              <a:t>f</a:t>
            </a:r>
            <a:r>
              <a:rPr lang="en-GB" sz="2800" dirty="0">
                <a:effectLst/>
                <a:latin typeface="ArialMT"/>
              </a:rPr>
              <a:t>eirniadol i werthuso dadansoddiad eich hun mewn asesiadau gwaith cymdeithasol</a:t>
            </a: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185761"/>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200" dirty="0">
                <a:solidFill>
                  <a:srgbClr val="000000"/>
                </a:solidFill>
                <a:effectLst/>
                <a:latin typeface="Arial" panose="020B0604020202020204" pitchFamily="34" charset="0"/>
              </a:rPr>
              <a:t>Gall y dysgwr: </a:t>
            </a:r>
          </a:p>
          <a:p>
            <a:r>
              <a:rPr lang="en-GB" sz="2200" dirty="0">
                <a:solidFill>
                  <a:srgbClr val="000000"/>
                </a:solidFill>
                <a:effectLst/>
                <a:latin typeface="Arial" panose="020B0604020202020204" pitchFamily="34" charset="0"/>
              </a:rPr>
              <a:t>1.5.1. </a:t>
            </a:r>
            <a:r>
              <a:rPr lang="en-GB" sz="2200" dirty="0">
                <a:solidFill>
                  <a:srgbClr val="000000"/>
                </a:solidFill>
                <a:latin typeface="Arial" panose="020B0604020202020204" pitchFamily="34" charset="0"/>
              </a:rPr>
              <a:t>W</a:t>
            </a:r>
            <a:r>
              <a:rPr lang="en-GB" sz="2200" dirty="0">
                <a:solidFill>
                  <a:srgbClr val="000000"/>
                </a:solidFill>
                <a:effectLst/>
                <a:latin typeface="Arial" panose="020B0604020202020204" pitchFamily="34" charset="0"/>
              </a:rPr>
              <a:t>erthuso’n </a:t>
            </a:r>
            <a:r>
              <a:rPr lang="en-GB" sz="2200" dirty="0">
                <a:solidFill>
                  <a:srgbClr val="000000"/>
                </a:solidFill>
                <a:latin typeface="Arial" panose="020B0604020202020204" pitchFamily="34" charset="0"/>
              </a:rPr>
              <a:t>b</a:t>
            </a:r>
            <a:r>
              <a:rPr lang="en-GB" sz="2200" dirty="0">
                <a:solidFill>
                  <a:srgbClr val="000000"/>
                </a:solidFill>
                <a:effectLst/>
                <a:latin typeface="Arial" panose="020B0604020202020204" pitchFamily="34" charset="0"/>
              </a:rPr>
              <a:t>ersonol</a:t>
            </a:r>
            <a:r>
              <a:rPr lang="en-GB" sz="2200" dirty="0">
                <a:solidFill>
                  <a:srgbClr val="000000"/>
                </a:solidFill>
                <a:latin typeface="Arial" panose="020B0604020202020204" pitchFamily="34" charset="0"/>
              </a:rPr>
              <a:t> ar dd</a:t>
            </a:r>
            <a:r>
              <a:rPr lang="en-GB" sz="2200" dirty="0">
                <a:solidFill>
                  <a:srgbClr val="000000"/>
                </a:solidFill>
                <a:effectLst/>
                <a:latin typeface="Arial" panose="020B0604020202020204" pitchFamily="34" charset="0"/>
              </a:rPr>
              <a:t>adansoddi mewn asesiadau gwaith cymdeithasol trwy adfyfyrio beirniadol.</a:t>
            </a:r>
          </a:p>
          <a:p>
            <a:r>
              <a:rPr lang="en-GB" sz="2200" dirty="0">
                <a:solidFill>
                  <a:srgbClr val="000000"/>
                </a:solidFill>
                <a:effectLst/>
                <a:latin typeface="Arial" panose="020B0604020202020204" pitchFamily="34" charset="0"/>
              </a:rPr>
              <a:t>1.5.2. Werthuso arfer personol o ddadansoddi</a:t>
            </a:r>
            <a:r>
              <a:rPr lang="en-GB" sz="2200" dirty="0">
                <a:solidFill>
                  <a:srgbClr val="000000"/>
                </a:solidFill>
                <a:latin typeface="Arial" panose="020B0604020202020204" pitchFamily="34" charset="0"/>
              </a:rPr>
              <a:t> </a:t>
            </a:r>
            <a:r>
              <a:rPr lang="en-GB" sz="2200" dirty="0">
                <a:solidFill>
                  <a:srgbClr val="000000"/>
                </a:solidFill>
                <a:effectLst/>
                <a:latin typeface="Arial" panose="020B0604020202020204" pitchFamily="34" charset="0"/>
              </a:rPr>
              <a:t>mewn asesiadau gwaith cymdeithasol i adnabod </a:t>
            </a:r>
            <a:r>
              <a:rPr lang="en-GB" sz="2200" dirty="0" err="1">
                <a:solidFill>
                  <a:srgbClr val="000000"/>
                </a:solidFill>
                <a:effectLst/>
                <a:latin typeface="Arial" panose="020B0604020202020204" pitchFamily="34" charset="0"/>
              </a:rPr>
              <a:t>cryfderau</a:t>
            </a:r>
            <a:r>
              <a:rPr lang="en-GB" sz="2200" dirty="0">
                <a:solidFill>
                  <a:srgbClr val="000000"/>
                </a:solidFill>
                <a:effectLst/>
                <a:latin typeface="Arial" panose="020B0604020202020204" pitchFamily="34" charset="0"/>
              </a:rPr>
              <a:t> a meysydd dysgu a datblygiad.</a:t>
            </a:r>
          </a:p>
          <a:p>
            <a:r>
              <a:rPr lang="en-GB" sz="2200" dirty="0">
                <a:solidFill>
                  <a:srgbClr val="000000"/>
                </a:solidFill>
                <a:effectLst/>
                <a:latin typeface="Arial" panose="020B0604020202020204" pitchFamily="34" charset="0"/>
              </a:rPr>
              <a:t>1.5.3. </a:t>
            </a:r>
            <a:r>
              <a:rPr lang="en-GB" sz="2200" dirty="0">
                <a:solidFill>
                  <a:srgbClr val="000000"/>
                </a:solidFill>
                <a:latin typeface="Arial" panose="020B0604020202020204" pitchFamily="34" charset="0"/>
              </a:rPr>
              <a:t>G</a:t>
            </a:r>
            <a:r>
              <a:rPr lang="en-GB" sz="22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a:lnSpc>
                <a:spcPct val="90000"/>
              </a:lnSpc>
              <a:spcAft>
                <a:spcPts val="600"/>
              </a:spcAft>
            </a:pPr>
            <a:r>
              <a:rPr lang="en-US" sz="2800" dirty="0"/>
              <a:t>Cyfathrebu</a:t>
            </a:r>
          </a:p>
          <a:p>
            <a:pPr>
              <a:lnSpc>
                <a:spcPct val="90000"/>
              </a:lnSpc>
              <a:spcAft>
                <a:spcPts val="600"/>
              </a:spcAft>
            </a:pPr>
            <a:r>
              <a:rPr lang="en-US" sz="2800" dirty="0"/>
              <a:t>Negodi</a:t>
            </a:r>
          </a:p>
          <a:p>
            <a:pPr>
              <a:lnSpc>
                <a:spcPct val="90000"/>
              </a:lnSpc>
              <a:spcAft>
                <a:spcPts val="600"/>
              </a:spcAft>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dirty="0"/>
              <a:t>Dadansoddi wrth Asesu</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dirty="0">
                <a:cs typeface="Arial" panose="020B0604020202020204" pitchFamily="34" charset="0"/>
              </a:rPr>
              <a:t>Yn arwain at</a:t>
            </a:r>
            <a:r>
              <a:rPr lang="en-GB" sz="15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Gynllunio gwaith yn y dyfodol</a:t>
            </a:r>
            <a:r>
              <a:rPr lang="en-GB" sz="15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Gwneud synnwyr o’r sefyllfa</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a:t>
            </a:r>
            <a:r>
              <a:rPr lang="en-GB" sz="1500" kern="1200" dirty="0">
                <a:ea typeface="+mn-ea"/>
                <a:cs typeface="Arial" panose="020B0604020202020204" pitchFamily="34" charset="0"/>
              </a:rPr>
              <a:t>reu darlun o’r hyn sy’n digwydd</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y sefyllfa </a:t>
            </a:r>
            <a:r>
              <a:rPr lang="en-GB" sz="1500" dirty="0">
                <a:cs typeface="Arial" panose="020B0604020202020204" pitchFamily="34" charset="0"/>
              </a:rPr>
              <a:t>o safbwynt tystiolaeth ymarfer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cymhelliant, cryfderau ac adnoddau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Ddealltwriaeth o </a:t>
            </a:r>
            <a:r>
              <a:rPr lang="en-GB" sz="1500" dirty="0">
                <a:cs typeface="Arial" panose="020B0604020202020204" pitchFamily="34" charset="0"/>
              </a:rPr>
              <a:t>e</a:t>
            </a:r>
            <a:r>
              <a:rPr lang="en-GB" sz="1500" kern="1200" dirty="0">
                <a:ea typeface="+mn-ea"/>
                <a:cs typeface="Arial" panose="020B0604020202020204" pitchFamily="34" charset="0"/>
              </a:rPr>
              <a:t>ffaith </a:t>
            </a:r>
            <a:r>
              <a:rPr lang="en-GB" sz="1500" dirty="0">
                <a:cs typeface="Arial" panose="020B0604020202020204" pitchFamily="34" charset="0"/>
              </a:rPr>
              <a:t>d</a:t>
            </a:r>
            <a:r>
              <a:rPr lang="en-GB" sz="1500" kern="1200" dirty="0">
                <a:ea typeface="+mn-ea"/>
                <a:cs typeface="Arial" panose="020B0604020202020204" pitchFamily="34" charset="0"/>
              </a:rPr>
              <a:t>iwylliant, ethnigrwydd a chrefydd ar anghenion darpariaeth gwasanaeth</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D</a:t>
            </a:r>
            <a:r>
              <a:rPr lang="en-GB" sz="1500" kern="1200" dirty="0">
                <a:ea typeface="+mn-ea"/>
                <a:cs typeface="Arial" panose="020B0604020202020204" pitchFamily="34" charset="0"/>
              </a:rPr>
              <a:t>rafod pryderon, dabtblygiad a newid</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Hwyluso rhannu gwybodaeth</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Lywio penderfynniadau </a:t>
            </a:r>
            <a:r>
              <a:rPr lang="en-GB" sz="1500" kern="1200" dirty="0" err="1">
                <a:ea typeface="+mn-ea"/>
                <a:cs typeface="Arial" panose="020B0604020202020204" pitchFamily="34" charset="0"/>
              </a:rPr>
              <a:t>diogelu</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Ddyrannu gwasanaethau</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Fesur cynnydd dros amser</a:t>
            </a:r>
          </a:p>
          <a:p>
            <a:r>
              <a:rPr lang="en-US" sz="1500" dirty="0"/>
              <a:t>Gyfrannu at reoli a datblygu gwasanaethau</a:t>
            </a: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dirty="0"/>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Gwytnwch a Chydweithio</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Cydweithio ag unigolion sydd angen gofal a chymorth, eu gofalwyr a gweithwyr proffesiynol eraill</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lnSpcReduction="10000"/>
          </a:bodyPr>
          <a:lstStyle/>
          <a:p>
            <a:pPr marL="0" indent="0">
              <a:buNone/>
            </a:pPr>
            <a:r>
              <a:rPr lang="en-GB" sz="2400" b="1" dirty="0"/>
              <a:t>Ymarfer 3 </a:t>
            </a:r>
          </a:p>
          <a:p>
            <a:pPr marL="0" indent="0">
              <a:buNone/>
            </a:pPr>
            <a:r>
              <a:rPr lang="en-GB" sz="2400" b="1" dirty="0"/>
              <a:t>Cwestiwn 2</a:t>
            </a:r>
          </a:p>
          <a:p>
            <a:pPr marL="0" indent="0">
              <a:buNone/>
            </a:pPr>
            <a:r>
              <a:rPr lang="en-GB" sz="2400" dirty="0"/>
              <a:t>Mewn grwpiau bach:</a:t>
            </a:r>
          </a:p>
          <a:p>
            <a:pPr marL="0" indent="0">
              <a:buNone/>
            </a:pPr>
            <a:r>
              <a:rPr lang="en-GB" sz="2400" dirty="0"/>
              <a:t>Defnyddiwch fodel adfyfyriol i</a:t>
            </a:r>
            <a:r>
              <a:rPr lang="en-US" sz="2400" dirty="0"/>
              <a:t>: </a:t>
            </a:r>
          </a:p>
          <a:p>
            <a:r>
              <a:rPr lang="en-US" sz="2400" dirty="0"/>
              <a:t>Edrych yn ôl ar eich profiad hyd yma o gydweithio ag unigolion/teuluoedd a/neu ofalwyr yn ogystal â gweithwyr proffesiynol eraill.</a:t>
            </a:r>
          </a:p>
          <a:p>
            <a:r>
              <a:rPr lang="en-US" sz="2400" dirty="0"/>
              <a:t>Yn seiliedig ar hyn ceisiwch nodi a chyfiawnhau eich anghenion dysgu o dan y canlyniad dysgu hwn dros y 12 mis nesaf.</a:t>
            </a:r>
          </a:p>
          <a:p>
            <a:endParaRPr lang="en-US" sz="2400" dirty="0"/>
          </a:p>
          <a:p>
            <a:r>
              <a:rPr lang="en-GB" sz="2400" b="1" dirty="0">
                <a:effectLst/>
                <a:ea typeface="Calibri" panose="020F0502020204030204" pitchFamily="34" charset="0"/>
                <a:cs typeface="Times New Roman" panose="02020603050405020304" pitchFamily="18" charset="0"/>
              </a:rPr>
              <a:t>Ystyriwch: </a:t>
            </a:r>
            <a:r>
              <a:rPr lang="en-GB" sz="2400" dirty="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dirty="0">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77500" lnSpcReduction="20000"/>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Mentora</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77500" lnSpcReduction="20000"/>
          </a:bodyPr>
          <a:lstStyle/>
          <a:p>
            <a:r>
              <a:rPr lang="en-US" dirty="0"/>
              <a:t>Nodi anghenion datblygiadol dros y 12 mis nesaf o dan y 3 canlyniad dysgu GCC </a:t>
            </a:r>
          </a:p>
          <a:p>
            <a:r>
              <a:rPr lang="en-US" dirty="0"/>
              <a:t>Lle i fyfyrio ac archwilio</a:t>
            </a:r>
          </a:p>
          <a:p>
            <a:r>
              <a:rPr lang="en-US" dirty="0"/>
              <a:t>Trafod tasgau a gosod terfynau amser</a:t>
            </a:r>
          </a:p>
          <a:p>
            <a:r>
              <a:rPr lang="en-US" dirty="0"/>
              <a:t>Cynllunio arsylwad tasg 2</a:t>
            </a:r>
          </a:p>
          <a:p>
            <a:r>
              <a:rPr lang="en-US" dirty="0"/>
              <a:t>Trafod achos diogelu tasg 3</a:t>
            </a:r>
          </a:p>
          <a:p>
            <a:r>
              <a:rPr lang="en-US" dirty="0"/>
              <a:t>Meithrin hyder a chymhwysedd</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Monitro, cefnogi a datblygu staff</a:t>
            </a:r>
          </a:p>
          <a:p>
            <a:r>
              <a:rPr lang="en-GB" altLang="en-US" sz="2400" dirty="0">
                <a:cs typeface="Times New Roman" panose="02020603050405020304" pitchFamily="18" charset="0"/>
              </a:rPr>
              <a:t>Mae'n sicrhau bod ymarferwyr yn cynnal safonau proffesiynol ac egwyddorion ymarfer gorau a bod gwaith a ddisgwylir gan y sefydliad yn cael ei ddehongli trwy lens broffesiynol a'i gyflwyno gan weithwyr chymwys (Payne, 1996).</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3-Cymhwyso barn broffesiynol mewn sefyllfaoedd cynyddol gymhleth</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8006348" cy="473633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Ymarfer 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Cwestiwn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Mewn grwpiau bach;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Defnyddiwch fodel adfyfyriol o'ch dewis i edrych yn ôl ar yr hyn rydych wedi'i gyflawni hyd yma o dan y canlyniad dysgu</a:t>
            </a:r>
            <a:r>
              <a:rPr lang="en-US" sz="2400" dirty="0">
                <a:solidFill>
                  <a:prstClr val="black"/>
                </a:solidFill>
                <a:latin typeface="Calibri" panose="020F0502020204030204"/>
              </a:rPr>
              <a:t>: 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ymhwyso barn broffesiynol mewn sefyllfaoedd cynyddol gymhleth. Yn seiliedig ar hyn, ceisiwch nodi a chyfiawnhau eich anghenion dysgu dros y 12 mis nesaf.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Oruchwyliaeth, dysgu, hyfforddiant, ymchwil a sut mae'r rhain wedi cyfrannu at eich datblygiad proffesiynol?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kumimoji="0" lang="en-US" sz="16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r>
              <a:rPr lang="en-US" sz="2000" dirty="0"/>
              <a:t>Paratowch ar gyfer gweithdy 2 - ystyriwch achos addas gyda'ch mentor o flaen llaw y gallech ei ddefnyddio ar gyfer Arsylwad Tasg 2. Gellir dod o hyd i ganllawiau yn y portffolio o dan Dasg2 yn ogystal a’r Llawlyfr.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820602570"/>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Beth weithiodd yn dda yn y gweithdy yn eich barn chi/beth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oedd unrhyw beth nad oedd yn gweithio cystal?</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oes gennych unrhyw awgrymiadau am ffyrdd y gallwn wella'r gweithdai hyn?</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20000"/>
          </a:bodyPr>
          <a:lstStyle/>
          <a:p>
            <a:pPr>
              <a:spcAft>
                <a:spcPts val="600"/>
              </a:spcAft>
            </a:pPr>
            <a:r>
              <a:rPr lang="en-US" dirty="0"/>
              <a:t>Bydd yr hyfforddwyr yn eich gadael am 5 munud i chi werthuso’r diwrnod</a:t>
            </a:r>
          </a:p>
          <a:p>
            <a:pPr>
              <a:spcAft>
                <a:spcPts val="600"/>
              </a:spcAft>
            </a:pPr>
            <a:r>
              <a:rPr lang="en-US" dirty="0"/>
              <a:t>A fyddai modd i un ohonoch gymryd nodiadau o'r adborth gan y grŵp a'i drosglwyddo i'r hyfforddwr (naill ai teipiwch yn y blwch trafod os yw ar-lein neu ar siart fflip os wyneb yn wyneb)</a:t>
            </a:r>
          </a:p>
          <a:p>
            <a:pPr>
              <a:spcAft>
                <a:spcPts val="600"/>
              </a:spcAft>
            </a:pPr>
            <a:r>
              <a:rPr lang="en-US" dirty="0"/>
              <a:t>Diolch</a:t>
            </a:r>
          </a:p>
          <a:p>
            <a:pPr>
              <a:spcAft>
                <a:spcPts val="600"/>
              </a:spcAft>
            </a:pPr>
            <a:endParaRPr lang="en-US" dirty="0"/>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24645</TotalTime>
  <Words>3868</Words>
  <Application>Microsoft Macintosh PowerPoint</Application>
  <PresentationFormat>Widescreen</PresentationFormat>
  <Paragraphs>410</Paragraphs>
  <Slides>40</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vt:lpstr>
      <vt:lpstr>ArialMT</vt:lpstr>
      <vt:lpstr>Calibri</vt:lpstr>
      <vt:lpstr>Calibri Light</vt:lpstr>
      <vt:lpstr>Helvetica</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Portfolio Requirements  See the handbook for further details</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 (2013)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40</cp:revision>
  <dcterms:created xsi:type="dcterms:W3CDTF">2023-10-08T14:52:49Z</dcterms:created>
  <dcterms:modified xsi:type="dcterms:W3CDTF">2025-04-01T11:56:33Z</dcterms:modified>
</cp:coreProperties>
</file>