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60" r:id="rId5"/>
    <p:sldId id="450" r:id="rId6"/>
    <p:sldId id="445" r:id="rId7"/>
    <p:sldId id="1002" r:id="rId8"/>
    <p:sldId id="690" r:id="rId9"/>
    <p:sldId id="1008" r:id="rId10"/>
    <p:sldId id="691" r:id="rId11"/>
    <p:sldId id="1007" r:id="rId12"/>
    <p:sldId id="653" r:id="rId13"/>
    <p:sldId id="1006" r:id="rId14"/>
    <p:sldId id="693" r:id="rId15"/>
    <p:sldId id="654" r:id="rId16"/>
    <p:sldId id="647" r:id="rId17"/>
    <p:sldId id="651" r:id="rId18"/>
    <p:sldId id="686" r:id="rId19"/>
    <p:sldId id="687" r:id="rId20"/>
    <p:sldId id="688" r:id="rId21"/>
    <p:sldId id="692" r:id="rId22"/>
    <p:sldId id="689" r:id="rId23"/>
    <p:sldId id="645" r:id="rId24"/>
    <p:sldId id="1004" r:id="rId25"/>
    <p:sldId id="1005" r:id="rId26"/>
    <p:sldId id="633" r:id="rId27"/>
    <p:sldId id="636" r:id="rId28"/>
    <p:sldId id="1009" r:id="rId29"/>
    <p:sldId id="100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B67FF1EA-43AF-4420-821B-7A4B9CB7C565}"/>
    <pc:docChg chg="custSel delSld modSld">
      <pc:chgData name="Aishat Bakre" userId="839b68a6-4a2b-45ef-9a5a-14f954bfea5f" providerId="ADAL" clId="{B67FF1EA-43AF-4420-821B-7A4B9CB7C565}" dt="2025-03-07T14:38:39.011" v="55" actId="47"/>
      <pc:docMkLst>
        <pc:docMk/>
      </pc:docMkLst>
      <pc:sldChg chg="modSp mod">
        <pc:chgData name="Aishat Bakre" userId="839b68a6-4a2b-45ef-9a5a-14f954bfea5f" providerId="ADAL" clId="{B67FF1EA-43AF-4420-821B-7A4B9CB7C565}" dt="2025-03-07T14:34:32.215" v="54" actId="20577"/>
        <pc:sldMkLst>
          <pc:docMk/>
          <pc:sldMk cId="1395684286" sldId="260"/>
        </pc:sldMkLst>
        <pc:spChg chg="mod">
          <ac:chgData name="Aishat Bakre" userId="839b68a6-4a2b-45ef-9a5a-14f954bfea5f" providerId="ADAL" clId="{B67FF1EA-43AF-4420-821B-7A4B9CB7C565}" dt="2025-03-07T14:34:32.215" v="54" actId="20577"/>
          <ac:spMkLst>
            <pc:docMk/>
            <pc:sldMk cId="1395684286" sldId="260"/>
            <ac:spMk id="2" creationId="{00000000-0000-0000-0000-000000000000}"/>
          </ac:spMkLst>
        </pc:spChg>
      </pc:sldChg>
      <pc:sldChg chg="modSp mod">
        <pc:chgData name="Aishat Bakre" userId="839b68a6-4a2b-45ef-9a5a-14f954bfea5f" providerId="ADAL" clId="{B67FF1EA-43AF-4420-821B-7A4B9CB7C565}" dt="2025-03-07T14:33:54.988" v="50" actId="27636"/>
        <pc:sldMkLst>
          <pc:docMk/>
          <pc:sldMk cId="588468229" sldId="633"/>
        </pc:sldMkLst>
        <pc:spChg chg="mod">
          <ac:chgData name="Aishat Bakre" userId="839b68a6-4a2b-45ef-9a5a-14f954bfea5f" providerId="ADAL" clId="{B67FF1EA-43AF-4420-821B-7A4B9CB7C565}" dt="2025-03-07T14:33:54.988" v="50" actId="27636"/>
          <ac:spMkLst>
            <pc:docMk/>
            <pc:sldMk cId="588468229" sldId="633"/>
            <ac:spMk id="3" creationId="{7944D532-5BD1-0F44-5A00-888BAD92702F}"/>
          </ac:spMkLst>
        </pc:spChg>
      </pc:sldChg>
      <pc:sldChg chg="modSp del mod">
        <pc:chgData name="Aishat Bakre" userId="839b68a6-4a2b-45ef-9a5a-14f954bfea5f" providerId="ADAL" clId="{B67FF1EA-43AF-4420-821B-7A4B9CB7C565}" dt="2025-03-07T14:38:39.011" v="55" actId="47"/>
        <pc:sldMkLst>
          <pc:docMk/>
          <pc:sldMk cId="799418585" sldId="1010"/>
        </pc:sldMkLst>
        <pc:spChg chg="mod">
          <ac:chgData name="Aishat Bakre" userId="839b68a6-4a2b-45ef-9a5a-14f954bfea5f" providerId="ADAL" clId="{B67FF1EA-43AF-4420-821B-7A4B9CB7C565}" dt="2025-03-07T14:33:00.796" v="5" actId="20577"/>
          <ac:spMkLst>
            <pc:docMk/>
            <pc:sldMk cId="799418585" sldId="1010"/>
            <ac:spMk id="3" creationId="{B0928890-BAEB-25E0-9CCA-1DAB0358281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1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4168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Recap/</a:t>
            </a:r>
          </a:p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Formative Feedback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©Dr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204-0E1D-9698-A139-F6FED21A5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3CBE-229D-3156-8C8A-CDCAAB71A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28800"/>
            <a:ext cx="74271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cs typeface="Arial" panose="020B0604020202020204" pitchFamily="34" charset="0"/>
              </a:rPr>
              <a:t>To recap</a:t>
            </a:r>
          </a:p>
          <a:p>
            <a:pPr marL="0" indent="0">
              <a:buNone/>
            </a:pPr>
            <a:endParaRPr lang="en-GB" sz="2800">
              <a:cs typeface="Arial" panose="020B0604020202020204" pitchFamily="34" charset="0"/>
            </a:endParaRPr>
          </a:p>
          <a:p>
            <a:r>
              <a:rPr lang="en-GB" sz="2800">
                <a:cs typeface="Arial" panose="020B0604020202020204" pitchFamily="34" charset="0"/>
              </a:rPr>
              <a:t>All the topics that has been covered in this module</a:t>
            </a:r>
          </a:p>
          <a:p>
            <a:r>
              <a:rPr lang="en-GB" sz="2800">
                <a:cs typeface="Arial" panose="020B0604020202020204" pitchFamily="34" charset="0"/>
              </a:rPr>
              <a:t>Formative feedback</a:t>
            </a:r>
          </a:p>
          <a:p>
            <a:endParaRPr lang="en-GB"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35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DD203-ECF9-6B71-1C56-A3A78DF97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A81F-66A9-0A53-8FB3-45CA81FFD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What are Long-term conditions? </a:t>
            </a:r>
          </a:p>
          <a:p>
            <a:r>
              <a:rPr lang="en-GB"/>
              <a:t>What is a pathogen?</a:t>
            </a:r>
          </a:p>
          <a:p>
            <a:r>
              <a:rPr lang="en-GB"/>
              <a:t>Mention some examples of chronic disease/LTC among children and adult.</a:t>
            </a:r>
          </a:p>
          <a:p>
            <a:r>
              <a:rPr lang="en-GB"/>
              <a:t>What are the effect of LTCs?</a:t>
            </a:r>
          </a:p>
          <a:p>
            <a:r>
              <a:rPr lang="en-GB"/>
              <a:t>Explain the term burden of diseases and Global Burden of Disease.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537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1DB89-7895-9C24-38FD-3DC939DB7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6538"/>
            <a:ext cx="8229600" cy="1143000"/>
          </a:xfrm>
        </p:spPr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20F8C-3A11-EF0D-F5CF-0E0714254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Are long term conditions non-communicable diseases or communicable diseases.</a:t>
            </a:r>
          </a:p>
          <a:p>
            <a:r>
              <a:rPr lang="en-GB"/>
              <a:t>What are multiple Long-term conditions?</a:t>
            </a:r>
          </a:p>
          <a:p>
            <a:r>
              <a:rPr lang="en-GB"/>
              <a:t>Mention some comorbidity of specific LTC</a:t>
            </a:r>
          </a:p>
          <a:p>
            <a:r>
              <a:rPr lang="en-GB"/>
              <a:t>What is the impact of multiple long-term condition on Healthcare professional, Caregivers, and Economy?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013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AD2B9-2297-5668-7ACD-677B893E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CEFDF-E24F-A2A0-8803-68651DCEB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What is the meaning of  the term aetiology?</a:t>
            </a:r>
          </a:p>
          <a:p>
            <a:r>
              <a:rPr lang="en-GB"/>
              <a:t>What are the aetiology of Long-term conditions? </a:t>
            </a:r>
          </a:p>
          <a:p>
            <a:r>
              <a:rPr lang="en-GB"/>
              <a:t>What are risk factors?</a:t>
            </a:r>
          </a:p>
          <a:p>
            <a:r>
              <a:rPr lang="en-GB"/>
              <a:t>Mention the two major types of risk factors? Mention some examples for each of them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64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49239-BF9C-B059-2440-D8D4B8984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E2BDE-78B5-3A6B-CC8A-A7501AF4D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Who is most at risk of developing LTC?</a:t>
            </a:r>
          </a:p>
          <a:p>
            <a:r>
              <a:rPr lang="en-GB"/>
              <a:t>Highlight the complications/effect of LTC on the patient</a:t>
            </a:r>
          </a:p>
          <a:p>
            <a:r>
              <a:rPr lang="en-GB"/>
              <a:t>What is polypharmacy?</a:t>
            </a:r>
          </a:p>
          <a:p>
            <a:r>
              <a:rPr lang="en-GB"/>
              <a:t>What are the different levels of patient care?</a:t>
            </a:r>
            <a:br>
              <a:rPr lang="en-GB"/>
            </a:b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429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DD203-ECF9-6B71-1C56-A3A78DF97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A81F-66A9-0A53-8FB3-45CA81FFD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1047"/>
          </a:xfrm>
        </p:spPr>
        <p:txBody>
          <a:bodyPr>
            <a:normAutofit lnSpcReduction="10000"/>
          </a:bodyPr>
          <a:lstStyle/>
          <a:p>
            <a:r>
              <a:rPr lang="en-GB" sz="3000"/>
              <a:t>Mention examples of secondary care doctors that helps in the management of different LTC.</a:t>
            </a:r>
          </a:p>
          <a:p>
            <a:r>
              <a:rPr lang="en-GB" sz="3000"/>
              <a:t>What are the other elements of patient care?</a:t>
            </a:r>
          </a:p>
          <a:p>
            <a:r>
              <a:rPr lang="en-GB" sz="3000"/>
              <a:t>What is commissioning?</a:t>
            </a:r>
          </a:p>
          <a:p>
            <a:r>
              <a:rPr lang="en-GB" sz="3000"/>
              <a:t>Who are the Clinical Commissioning Groups?</a:t>
            </a:r>
          </a:p>
          <a:p>
            <a:r>
              <a:rPr lang="en-GB" sz="3000"/>
              <a:t>Mention the wide range of services the CCG are involve/commission.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937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6ECF1-DF72-340C-2990-1B6944AF9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C5A49-4058-A0A3-48B4-9FDB03332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are integrated Service?</a:t>
            </a:r>
          </a:p>
          <a:p>
            <a:r>
              <a:rPr lang="en-GB"/>
              <a:t>What is the full meaning of NICE?</a:t>
            </a:r>
          </a:p>
          <a:p>
            <a:r>
              <a:rPr lang="en-GB"/>
              <a:t>What is NICE responsibility?</a:t>
            </a:r>
          </a:p>
          <a:p>
            <a:r>
              <a:rPr lang="en-GB"/>
              <a:t>What are the issues/barriers related to management of long-term conditions?</a:t>
            </a:r>
          </a:p>
          <a:p>
            <a:r>
              <a:rPr lang="en-GB"/>
              <a:t>How can long term conditions be managed?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243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3DF98-8119-703E-6B46-928CAD136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28890-BAEB-25E0-9CCA-1DAB03582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408" y="1556792"/>
            <a:ext cx="7571184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Working independently go to the CCLTC/LCHS 7003 </a:t>
            </a:r>
            <a:r>
              <a:rPr lang="en-GB" err="1"/>
              <a:t>moodle</a:t>
            </a:r>
            <a:r>
              <a:rPr lang="en-GB"/>
              <a:t> page and </a:t>
            </a:r>
          </a:p>
          <a:p>
            <a:r>
              <a:rPr lang="en-GB"/>
              <a:t>Complete the </a:t>
            </a:r>
            <a:r>
              <a:rPr lang="en-GB" b="1" i="1"/>
              <a:t>module evaluation questionnaire</a:t>
            </a:r>
          </a:p>
          <a:p>
            <a:r>
              <a:rPr lang="en-GB"/>
              <a:t>This feedback is important so that you can share your thought about the delivery and content of the module.</a:t>
            </a:r>
          </a:p>
        </p:txBody>
      </p:sp>
    </p:spTree>
    <p:extLst>
      <p:ext uri="{BB962C8B-B14F-4D97-AF65-F5344CB8AC3E}">
        <p14:creationId xmlns:p14="http://schemas.microsoft.com/office/powerpoint/2010/main" val="3385861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D919F-1BF5-4FB5-041B-C77BB0532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46533-4A6C-B539-E74F-50168F3EF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What is the meaning of framework and “model of care”.</a:t>
            </a:r>
          </a:p>
          <a:p>
            <a:r>
              <a:rPr lang="en-GB"/>
              <a:t>What are the UK model of care in the management of long-term conditions?</a:t>
            </a:r>
          </a:p>
          <a:p>
            <a:r>
              <a:rPr lang="en-GB"/>
              <a:t>Mention the components/key features that make up the two UK models of care.</a:t>
            </a:r>
          </a:p>
          <a:p>
            <a:r>
              <a:rPr lang="en-GB"/>
              <a:t>What are the mode of application of the house of care model in the management of long-term conditions?</a:t>
            </a:r>
          </a:p>
          <a:p>
            <a:r>
              <a:rPr lang="en-GB"/>
              <a:t>What are the other existing international model of care in the management of long-term conditions and where do they originate from?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043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4FACC-C5A2-1DCA-BB55-EEF57D958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2E6F8-04CB-5D4B-F316-D4D804042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What is Person-centred care?</a:t>
            </a:r>
          </a:p>
          <a:p>
            <a:r>
              <a:rPr lang="en-GB"/>
              <a:t>What does the word activate means in PCC?</a:t>
            </a:r>
          </a:p>
          <a:p>
            <a:r>
              <a:rPr lang="en-GB"/>
              <a:t>What are the four principles of person-centred care?</a:t>
            </a:r>
          </a:p>
          <a:p>
            <a:r>
              <a:rPr lang="en-GB"/>
              <a:t>Mention all the Person-centred value in health and social care.</a:t>
            </a:r>
          </a:p>
          <a:p>
            <a:r>
              <a:rPr lang="en-GB"/>
              <a:t>What is the common Terminology use for PCC?</a:t>
            </a:r>
          </a:p>
          <a:p>
            <a:r>
              <a:rPr lang="en-GB"/>
              <a:t>What is coordinated care? And what other name is it called</a:t>
            </a:r>
          </a:p>
          <a:p>
            <a:r>
              <a:rPr lang="en-GB"/>
              <a:t>What is a care plan? And what other name is it called</a:t>
            </a:r>
          </a:p>
          <a:p>
            <a:r>
              <a:rPr lang="en-GB"/>
              <a:t>What is the importance of person-centred care?</a:t>
            </a:r>
          </a:p>
        </p:txBody>
      </p:sp>
    </p:spTree>
    <p:extLst>
      <p:ext uri="{BB962C8B-B14F-4D97-AF65-F5344CB8AC3E}">
        <p14:creationId xmlns:p14="http://schemas.microsoft.com/office/powerpoint/2010/main" val="856362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6512A-63AC-CDE4-1117-315F8D2EA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6BD9A-22BF-97DB-6D7A-DD07C099C7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What is self-management?</a:t>
            </a:r>
          </a:p>
          <a:p>
            <a:r>
              <a:rPr lang="en-GB"/>
              <a:t>What does value mean in health and social care?</a:t>
            </a:r>
          </a:p>
          <a:p>
            <a:r>
              <a:rPr lang="en-GB"/>
              <a:t>Mention the six core values in health and social care</a:t>
            </a:r>
          </a:p>
          <a:p>
            <a:r>
              <a:rPr lang="en-GB"/>
              <a:t>What are the consequences of not providing person-centred care to an individual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32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EBF40-F748-6AE6-7681-2309614FD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1761B-825B-613D-1D38-8BC75429E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/>
              <a:t>What is End of Life Care?</a:t>
            </a:r>
          </a:p>
          <a:p>
            <a:r>
              <a:rPr lang="en-GB" sz="2800"/>
              <a:t>How long does end of life care usually last?</a:t>
            </a:r>
          </a:p>
          <a:p>
            <a:r>
              <a:rPr lang="en-GB" sz="2800"/>
              <a:t>Who provides end of life care?</a:t>
            </a:r>
          </a:p>
          <a:p>
            <a:r>
              <a:rPr lang="en-GB" sz="2800"/>
              <a:t>When does end of life care begin?</a:t>
            </a:r>
          </a:p>
          <a:p>
            <a:r>
              <a:rPr lang="en-GB" sz="2800"/>
              <a:t>What is an End-of-Life Care Pathway?</a:t>
            </a:r>
          </a:p>
          <a:p>
            <a:r>
              <a:rPr lang="en-GB" sz="2800"/>
              <a:t>What are the 6 stages of end-of-life care pathway?</a:t>
            </a:r>
          </a:p>
          <a:p>
            <a:pPr marL="0" indent="0">
              <a:buNone/>
            </a:pPr>
            <a:br>
              <a:rPr lang="en-GB" sz="2800"/>
            </a:b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2313512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62841-5A3C-F84D-DD33-34071F82A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EFC0-A73D-839E-42FC-F78D59F48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/>
              <a:t>What are the 5 priorities for care in the last days? </a:t>
            </a:r>
          </a:p>
          <a:p>
            <a:r>
              <a:rPr lang="en-GB" sz="2800"/>
              <a:t>What is palliative care?</a:t>
            </a:r>
          </a:p>
          <a:p>
            <a:r>
              <a:rPr lang="en-GB" sz="2800"/>
              <a:t>Who provides palliative care?</a:t>
            </a:r>
          </a:p>
          <a:p>
            <a:r>
              <a:rPr lang="en-GB" sz="2800"/>
              <a:t>What is lasting power of attorney?</a:t>
            </a:r>
          </a:p>
          <a:p>
            <a:r>
              <a:rPr lang="en-GB" sz="2800"/>
              <a:t>What is an Advance Care Planning?</a:t>
            </a:r>
          </a:p>
          <a:p>
            <a:r>
              <a:rPr lang="en-GB" sz="2800"/>
              <a:t>What are the five simple steps to achieve Advanced care planning?</a:t>
            </a:r>
            <a:br>
              <a:rPr lang="en-GB" sz="2800"/>
            </a:br>
            <a:br>
              <a:rPr lang="en-GB" sz="2800"/>
            </a:b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953405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9D456-398F-BF61-9C55-0F76807CF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09C44-0336-B98C-B7CA-DBB497B25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10000"/>
          </a:bodyPr>
          <a:lstStyle/>
          <a:p>
            <a:r>
              <a:rPr kumimoji="0" lang="en-GB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Myriad Pro"/>
                <a:ea typeface="+mj-ea"/>
                <a:cs typeface="+mj-cs"/>
              </a:rPr>
              <a:t>What is personalised care?</a:t>
            </a:r>
          </a:p>
          <a:p>
            <a:r>
              <a:rPr lang="en-GB"/>
              <a:t>What is the importance of personalised care?</a:t>
            </a:r>
          </a:p>
          <a:p>
            <a:r>
              <a:rPr lang="en-GB"/>
              <a:t>Mention the existing national political health and social care agendas for people experiencing LTC</a:t>
            </a:r>
          </a:p>
          <a:p>
            <a:r>
              <a:rPr lang="en-GB"/>
              <a:t>What is Comprehensive model of personalised care?</a:t>
            </a:r>
          </a:p>
          <a:p>
            <a:r>
              <a:rPr lang="en-GB"/>
              <a:t>What are the components of the Comprehensive model of personalised care?</a:t>
            </a:r>
          </a:p>
        </p:txBody>
      </p:sp>
    </p:spTree>
    <p:extLst>
      <p:ext uri="{BB962C8B-B14F-4D97-AF65-F5344CB8AC3E}">
        <p14:creationId xmlns:p14="http://schemas.microsoft.com/office/powerpoint/2010/main" val="2139793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4C81-61A2-4394-B284-7C05C1BA2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6BD2C-5B46-A142-380B-B5F5FA7B8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What is social prescribing?</a:t>
            </a:r>
          </a:p>
          <a:p>
            <a:r>
              <a:rPr lang="en-GB"/>
              <a:t>What are the Components of supported self-management?</a:t>
            </a:r>
          </a:p>
          <a:p>
            <a:r>
              <a:rPr lang="en-GB"/>
              <a:t>What other model illustrates how all the various components of the CMPC work together to deliver a joined-up approach around the needs of each individual</a:t>
            </a:r>
          </a:p>
          <a:p>
            <a:r>
              <a:rPr lang="en-GB"/>
              <a:t>Who are link workers?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33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C0018-B463-DCE3-D9CE-AEC3A5D44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AD01A-65AE-3DEE-89DD-7060C7FF8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is biopsychosocial model of health?</a:t>
            </a:r>
          </a:p>
          <a:p>
            <a:r>
              <a:rPr lang="en-GB"/>
              <a:t>Who developed the framework?</a:t>
            </a:r>
          </a:p>
          <a:p>
            <a:r>
              <a:rPr lang="en-GB"/>
              <a:t>What are the issues with the biopsychosocial model?</a:t>
            </a:r>
          </a:p>
          <a:p>
            <a:r>
              <a:rPr lang="en-GB"/>
              <a:t>How can the model be applied reflecting on one of the video watched during the teaching?</a:t>
            </a:r>
          </a:p>
        </p:txBody>
      </p:sp>
    </p:spTree>
    <p:extLst>
      <p:ext uri="{BB962C8B-B14F-4D97-AF65-F5344CB8AC3E}">
        <p14:creationId xmlns:p14="http://schemas.microsoft.com/office/powerpoint/2010/main" val="22384694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EB1C-E85E-966D-1808-4EF1AB0E1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F506-74E5-04EB-DB11-D7AB46D80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What is dementia?</a:t>
            </a:r>
          </a:p>
          <a:p>
            <a:r>
              <a:rPr lang="en-GB"/>
              <a:t>What is meaning of the term mild cognitive impairment?</a:t>
            </a:r>
          </a:p>
          <a:p>
            <a:r>
              <a:rPr lang="en-GB"/>
              <a:t>What are the types of dementia?</a:t>
            </a:r>
          </a:p>
          <a:p>
            <a:r>
              <a:rPr lang="en-GB"/>
              <a:t>What are the signs and symptoms?</a:t>
            </a:r>
          </a:p>
          <a:p>
            <a:r>
              <a:rPr lang="en-GB"/>
              <a:t>How big is the problem? That is the current worldwide dementia statistics/prevalence.</a:t>
            </a:r>
          </a:p>
          <a:p>
            <a:r>
              <a:rPr lang="en-GB"/>
              <a:t>What are the risk factors?</a:t>
            </a:r>
          </a:p>
          <a:p>
            <a:r>
              <a:rPr lang="en-GB"/>
              <a:t>Who is at risk?</a:t>
            </a:r>
          </a:p>
          <a:p>
            <a:r>
              <a:rPr lang="en-GB"/>
              <a:t>Can dementia be cured?</a:t>
            </a:r>
          </a:p>
          <a:p>
            <a:r>
              <a:rPr lang="en-GB"/>
              <a:t>What is the Prognosis of dementia?</a:t>
            </a:r>
          </a:p>
          <a:p>
            <a:r>
              <a:rPr lang="en-GB"/>
              <a:t>What are the complications of dementia?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5162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187ED-4197-4F35-88F3-083F7FDDA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D6FBB-2146-9EBB-E099-4B206F06A1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What does the term health need mean?</a:t>
            </a:r>
          </a:p>
          <a:p>
            <a:r>
              <a:rPr lang="en-GB"/>
              <a:t>When must people’s health needs be assessed?</a:t>
            </a:r>
          </a:p>
          <a:p>
            <a:r>
              <a:rPr lang="en-GB"/>
              <a:t>Describe the term health intervention programme.</a:t>
            </a:r>
          </a:p>
          <a:p>
            <a:r>
              <a:rPr lang="en-GB" sz="3200"/>
              <a:t>What are the two major understanding of what constitutes a health needs? Then explain them</a:t>
            </a:r>
          </a:p>
          <a:p>
            <a:r>
              <a:rPr lang="en-GB" sz="3200"/>
              <a:t>What does Maslow hierarchy of needs say?</a:t>
            </a:r>
          </a:p>
          <a:p>
            <a:r>
              <a:rPr lang="en-GB" sz="3200"/>
              <a:t>What is a health needs assessment?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4997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BF56F-A3DB-4DF3-B808-B710A45E3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7EE7E-0F6F-7ABA-BD4C-5C64C7904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different types of need? Explain each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is the purpose of health needs assessment?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approach to health needs assessment?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Challenges of HNA?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five steps to achieve a good health need assessment? What does each entail?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cs typeface="Arial" panose="020B0604020202020204" pitchFamily="34" charset="0"/>
              </a:rPr>
              <a:t>W</a:t>
            </a: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hat does SMART means and when do we use it.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Who are stakeholders?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cs typeface="Arial" panose="020B0604020202020204" pitchFamily="34" charset="0"/>
              </a:rPr>
              <a:t>M</a:t>
            </a: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ention all the different ways a health intervention programme can be evaluated and when each is required</a:t>
            </a:r>
            <a:b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</a:br>
            <a:endParaRPr lang="en-GB" sz="3200">
              <a:solidFill>
                <a:schemeClr val="tx1"/>
              </a:solidFill>
              <a:cs typeface="Arial" panose="020B0604020202020204" pitchFamily="34" charset="0"/>
            </a:endParaRPr>
          </a:p>
          <a:p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2975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Word count: 15-20mins (+/- 10%)</a:t>
            </a:r>
          </a:p>
          <a:p>
            <a:endParaRPr lang="en-GB" dirty="0"/>
          </a:p>
          <a:p>
            <a:pPr algn="ctr"/>
            <a:r>
              <a:rPr lang="en-GB" dirty="0"/>
              <a:t>Submission deadline </a:t>
            </a:r>
          </a:p>
          <a:p>
            <a:pPr marL="0" indent="0" algn="ctr">
              <a:buNone/>
            </a:pPr>
            <a:r>
              <a:rPr lang="en-GB" dirty="0"/>
              <a:t>Individual presentations commencing on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</a:rPr>
              <a:t>Check the assessment brief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Submit Individual presentation slides to Turnitin-</a:t>
            </a:r>
            <a:r>
              <a:rPr lang="en-GB" b="1" i="1" dirty="0">
                <a:solidFill>
                  <a:srgbClr val="FF0000"/>
                </a:solidFill>
              </a:rPr>
              <a:t>Check the assessment brief</a:t>
            </a:r>
            <a:r>
              <a:rPr lang="en-GB" b="1" dirty="0">
                <a:solidFill>
                  <a:srgbClr val="FF0000"/>
                </a:solidFill>
              </a:rPr>
              <a:t>  2pm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FCD6C-881A-231A-D4B0-17AF6C420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44717-952D-4C8F-71D8-EE568C3B1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4926"/>
            <a:ext cx="8229600" cy="4212308"/>
          </a:xfrm>
        </p:spPr>
        <p:txBody>
          <a:bodyPr>
            <a:normAutofit fontScale="77500" lnSpcReduction="20000"/>
          </a:bodyPr>
          <a:lstStyle/>
          <a:p>
            <a:r>
              <a:rPr lang="en-GB" b="0" i="0">
                <a:solidFill>
                  <a:srgbClr val="283041"/>
                </a:solidFill>
                <a:effectLst/>
              </a:rPr>
              <a:t>Remember just one citation cannot suffice for a whole paragraph with more than one sentences.</a:t>
            </a:r>
          </a:p>
          <a:p>
            <a:pPr algn="l"/>
            <a:r>
              <a:rPr lang="en-GB" b="0" i="0">
                <a:solidFill>
                  <a:srgbClr val="283041"/>
                </a:solidFill>
                <a:effectLst/>
              </a:rPr>
              <a:t>Avoid contraction in academic writing. Always write in full. e.g. "You will" instead of "You'll".</a:t>
            </a:r>
            <a:br>
              <a:rPr lang="en-GB" b="0" i="0">
                <a:solidFill>
                  <a:srgbClr val="283041"/>
                </a:solidFill>
                <a:effectLst/>
              </a:rPr>
            </a:br>
            <a:endParaRPr lang="en-GB" b="0" i="0">
              <a:solidFill>
                <a:srgbClr val="283041"/>
              </a:solidFill>
              <a:effectLst/>
            </a:endParaRPr>
          </a:p>
          <a:p>
            <a:pPr algn="l"/>
            <a:r>
              <a:rPr lang="en-GB" b="0" i="0">
                <a:solidFill>
                  <a:srgbClr val="283041"/>
                </a:solidFill>
                <a:effectLst/>
              </a:rPr>
              <a:t>Always proofread your work to avoid a typographical/grammatical errors.</a:t>
            </a:r>
          </a:p>
          <a:p>
            <a:r>
              <a:rPr lang="en-GB">
                <a:solidFill>
                  <a:srgbClr val="283041"/>
                </a:solidFill>
              </a:rPr>
              <a:t>Avoid the use of personal pronoun in academic writing except in reflective writing.</a:t>
            </a:r>
            <a:r>
              <a:rPr lang="en-GB" b="1" i="1">
                <a:solidFill>
                  <a:srgbClr val="283041"/>
                </a:solidFill>
              </a:rPr>
              <a:t> </a:t>
            </a:r>
          </a:p>
          <a:p>
            <a:r>
              <a:rPr lang="en-GB" b="1" i="1">
                <a:solidFill>
                  <a:srgbClr val="283041"/>
                </a:solidFill>
              </a:rPr>
              <a:t>Remember to always insert the model image whenever you are asked to use a model/framework in any assessment.</a:t>
            </a:r>
          </a:p>
          <a:p>
            <a:pPr algn="l"/>
            <a:endParaRPr lang="en-GB">
              <a:solidFill>
                <a:srgbClr val="283041"/>
              </a:solidFill>
            </a:endParaRPr>
          </a:p>
          <a:p>
            <a:endParaRPr lang="en-GB">
              <a:solidFill>
                <a:srgbClr val="283041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6971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5FF10-02E7-4338-8970-2CBE8D600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Presentation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81E0A-6873-7AF5-5099-4C02E218A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72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09BFB-057F-1E0F-31E7-F5C71170A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EAB43-77AA-D2CC-3D37-6240CFAE0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sz="4000" b="1"/>
              <a:t>Formative Feedback</a:t>
            </a:r>
          </a:p>
        </p:txBody>
      </p:sp>
    </p:spTree>
    <p:extLst>
      <p:ext uri="{BB962C8B-B14F-4D97-AF65-F5344CB8AC3E}">
        <p14:creationId xmlns:p14="http://schemas.microsoft.com/office/powerpoint/2010/main" val="3629847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1304</Words>
  <Application>Microsoft Office PowerPoint</Application>
  <PresentationFormat>On-screen Show (4:3)</PresentationFormat>
  <Paragraphs>156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Myriad Pro</vt:lpstr>
      <vt:lpstr>Arial</vt:lpstr>
      <vt:lpstr>Calibri</vt:lpstr>
      <vt:lpstr>Wingdings</vt:lpstr>
      <vt:lpstr>20140311PresentationUWTSDTemplate</vt:lpstr>
      <vt:lpstr>  Community Care and Management of Longer-term Conditions     Semester 1</vt:lpstr>
      <vt:lpstr>Learning outcomes</vt:lpstr>
      <vt:lpstr>Module Summary</vt:lpstr>
      <vt:lpstr>Aims of the Session</vt:lpstr>
      <vt:lpstr>Recap</vt:lpstr>
      <vt:lpstr>Recap</vt:lpstr>
      <vt:lpstr>Recap</vt:lpstr>
      <vt:lpstr>Recap</vt:lpstr>
      <vt:lpstr>Recap</vt:lpstr>
      <vt:lpstr>Recap</vt:lpstr>
      <vt:lpstr>Activity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Individual Presentation</vt:lpstr>
      <vt:lpstr>Reminder</vt:lpstr>
      <vt:lpstr>Presentation Schedule</vt:lpstr>
      <vt:lpstr>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2</cp:revision>
  <dcterms:created xsi:type="dcterms:W3CDTF">2015-04-14T15:21:28Z</dcterms:created>
  <dcterms:modified xsi:type="dcterms:W3CDTF">2025-03-07T14:38:48Z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