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9"/>
  </p:notesMasterIdLst>
  <p:handoutMasterIdLst>
    <p:handoutMasterId r:id="rId10"/>
  </p:handoutMasterIdLst>
  <p:sldIdLst>
    <p:sldId id="277" r:id="rId2"/>
    <p:sldId id="331" r:id="rId3"/>
    <p:sldId id="332" r:id="rId4"/>
    <p:sldId id="352" r:id="rId5"/>
    <p:sldId id="369" r:id="rId6"/>
    <p:sldId id="393" r:id="rId7"/>
    <p:sldId id="344" r:id="rId8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52" autoAdjust="0"/>
    <p:restoredTop sz="94576" autoAdjust="0"/>
  </p:normalViewPr>
  <p:slideViewPr>
    <p:cSldViewPr showGuides="1">
      <p:cViewPr varScale="1">
        <p:scale>
          <a:sx n="89" d="100"/>
          <a:sy n="89" d="100"/>
        </p:scale>
        <p:origin x="1624" y="1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 showGuides="1"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F8043C65-EFF3-82CE-4D33-6FC1624409D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3BC5810D-D4D1-320F-DBF3-2D3C8239316A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F1989B31-6A7B-424F-F767-1A6473F1A0BD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B5E97BF8-8D30-DB47-5733-9327219DC53E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6EDB964-F999-5547-8F4F-66A7F66C50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D4074264-02F7-081D-0EC2-505D158B80AB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C0F8ECCC-FCD2-82A7-0313-6B6B6832A630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B54A1FBC-01FB-F2B1-317F-82B1601D2E53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2FAFE73B-CD17-F824-4D1A-00241F1E6C61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1C1E20C0-3A37-7291-CB83-2ECB2C2445E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0695C8BE-B775-4A8F-C42F-87178B31285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66888797-FB20-2040-BB2E-625F33C6232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>
            <a:extLst>
              <a:ext uri="{FF2B5EF4-FFF2-40B4-BE49-F238E27FC236}">
                <a16:creationId xmlns:a16="http://schemas.microsoft.com/office/drawing/2014/main" id="{2B593A52-CCFB-2A95-3551-5A0E2051DF7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>
            <a:extLst>
              <a:ext uri="{FF2B5EF4-FFF2-40B4-BE49-F238E27FC236}">
                <a16:creationId xmlns:a16="http://schemas.microsoft.com/office/drawing/2014/main" id="{E0BE3982-4278-73CB-BDC1-D5F6B41199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>
            <a:extLst>
              <a:ext uri="{FF2B5EF4-FFF2-40B4-BE49-F238E27FC236}">
                <a16:creationId xmlns:a16="http://schemas.microsoft.com/office/drawing/2014/main" id="{9063A210-B262-DAB7-C846-F6BD1CD810A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6C93420-1109-E84F-9501-1BBA9C2D494B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C6465C11-963B-21C1-CB66-1A3F71B00D1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47F7DC8E-B14D-EBD7-78EF-809160EE0E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E52E5D6B-F69F-6F1D-36FC-4BB6F7C1B8F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08621417-FDA4-8649-9DBA-ADA7E9992314}" type="slidenum">
              <a:rPr kumimoji="0" lang="en-GB" altLang="en-US" smtClean="0"/>
              <a:pPr>
                <a:spcBef>
                  <a:spcPct val="0"/>
                </a:spcBef>
              </a:pPr>
              <a:t>3</a:t>
            </a:fld>
            <a:endParaRPr kumimoji="0"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7F4F14-D76B-861F-2CF0-EF6852C425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EF881F-D72F-5447-8A1A-F66B7ADB03E6}" type="datetime1">
              <a:rPr lang="en-GB" altLang="en-US"/>
              <a:pPr>
                <a:defRPr/>
              </a:pPr>
              <a:t>16/03/2025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F78880-2405-A01A-A73C-456C66EDDB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EE0FF4-0C4C-A807-2E57-4602F10FA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0F7FC8-BE19-7B4F-B776-597DDBC567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50092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7C1FBD-706A-5295-FB0A-F2E1DE9CD1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D0D0BF-B7A4-0946-BB41-002EC0E885C4}" type="datetime1">
              <a:rPr lang="en-GB" altLang="en-US"/>
              <a:pPr>
                <a:defRPr/>
              </a:pPr>
              <a:t>16/03/2025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6E38D6-B41E-953E-C70E-B4A00A5F8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2C71D0-5FB6-EF6E-3F9C-09400749DA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A1A889-9CC5-D140-8BF1-56AB827C5FF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017095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B538A5-91F6-064C-F364-837708A1CD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932A98-8AF9-1440-AFF1-5A804F0C8F47}" type="datetime1">
              <a:rPr lang="en-GB" altLang="en-US"/>
              <a:pPr>
                <a:defRPr/>
              </a:pPr>
              <a:t>16/03/2025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2D553BC-BF13-2502-A2F3-9CAF508608B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DC1711-5CC2-264A-9246-DC68D1CAC9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294927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4CB476C-6FA3-015D-119A-D8778BD9E2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81619B-2D6F-A149-872F-F3DB6EEFDEB6}" type="datetime1">
              <a:rPr lang="en-GB" altLang="en-US"/>
              <a:pPr>
                <a:defRPr/>
              </a:pPr>
              <a:t>16/03/2025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2F9810-D005-43FB-DB2B-AFFF408008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ABB2EF-DB8B-2C49-BA57-A5ADC4E4FB9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69983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D049D09A-B9AF-A822-27DE-43DE01C01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1CB23A-A728-4B4E-A81D-25690DD3D788}" type="datetime1">
              <a:rPr lang="en-GB" altLang="en-US"/>
              <a:pPr>
                <a:defRPr/>
              </a:pPr>
              <a:t>16/03/2025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615895CD-CDDB-E986-6BFB-7F0928AEB97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17E767-756B-3442-A814-255DA3A059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517602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086A5BA-8ECF-4362-E8E9-B3245AF8F8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608727-8344-8B4F-8EEC-2DB1231409AC}" type="datetime1">
              <a:rPr lang="en-GB" altLang="en-US"/>
              <a:pPr>
                <a:defRPr/>
              </a:pPr>
              <a:t>16/03/2025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ED5F7EB-842F-A5D2-A7EB-C37B09953EF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0CD4D1-CB14-C64D-B8EA-2F667C6C262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214995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1C74E58C-22B3-9C65-2A86-29F171CE89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2B1DF8-BA4C-C148-9F7E-39B961F5260E}" type="datetime1">
              <a:rPr lang="en-GB" altLang="en-US"/>
              <a:pPr>
                <a:defRPr/>
              </a:pPr>
              <a:t>16/03/2025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A8D3E689-68C4-3212-BB1A-C9C7843AAB2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F59C2B-2A32-0C41-A581-D9850AA6459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382842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88D8B22-BEB8-0245-E58D-6272FEB7D0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F22F59-A550-9A48-BBC4-116F572C442C}" type="datetime1">
              <a:rPr lang="en-GB" altLang="en-US"/>
              <a:pPr>
                <a:defRPr/>
              </a:pPr>
              <a:t>16/03/2025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AA4F-0014-73E7-946F-DAD2A9721DB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A2C65A-A008-D04C-BCE9-5D6D5427D7C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375992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6984B16-D1A1-BF5F-E9CA-2CEACE2C4D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42E187-9929-A046-AD0F-37A324F2EC73}" type="datetime1">
              <a:rPr lang="en-GB" altLang="en-US"/>
              <a:pPr>
                <a:defRPr/>
              </a:pPr>
              <a:t>16/03/2025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C1D23D-8875-526D-9CFD-9762C06594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DFF6D2-D096-F54E-AE2F-E266D345F97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21349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7E8703-8DAC-07D0-3243-50B4CD782B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E27B67-172B-EC4C-8CF6-F086B1A6C9F2}" type="datetime1">
              <a:rPr lang="en-GB" altLang="en-US"/>
              <a:pPr>
                <a:defRPr/>
              </a:pPr>
              <a:t>16/03/2025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0CA56CC-2FCE-B7DA-8C4C-2A368E29425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1F3923-B5DE-6147-9F3D-83CAB66C7FE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40199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53A7A2-4150-ED1C-E208-F2B0927F09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E05EFC-0FB1-9648-829C-DFCC5A367BAA}" type="datetime1">
              <a:rPr lang="en-GB" altLang="en-US"/>
              <a:pPr>
                <a:defRPr/>
              </a:pPr>
              <a:t>16/03/2025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71F66FA-E13E-3A53-9003-303D3F31EC2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AF10E5-FE94-D943-911B-1929CD080F6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54122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179354EE-9BCD-DC81-79C2-F3AE2F6FA50D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8646EF0C-31EF-BBE9-A81D-A3F13333266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29AAC4-F34C-176D-49C2-265EFB8D08E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FECBAB1-7E44-404F-A949-8608AC03F287}" type="datetime1">
              <a:rPr lang="en-GB" altLang="en-US"/>
              <a:pPr>
                <a:defRPr/>
              </a:pPr>
              <a:t>16/03/2025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5D487B-9568-A07C-EE43-7712468BFB1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254B492-48E3-934E-A869-0AD42C92BCC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68" r:id="rId1"/>
    <p:sldLayoutId id="2147484169" r:id="rId2"/>
    <p:sldLayoutId id="2147484159" r:id="rId3"/>
    <p:sldLayoutId id="2147484160" r:id="rId4"/>
    <p:sldLayoutId id="2147484161" r:id="rId5"/>
    <p:sldLayoutId id="2147484162" r:id="rId6"/>
    <p:sldLayoutId id="2147484163" r:id="rId7"/>
    <p:sldLayoutId id="2147484164" r:id="rId8"/>
    <p:sldLayoutId id="2147484165" r:id="rId9"/>
    <p:sldLayoutId id="2147484166" r:id="rId10"/>
    <p:sldLayoutId id="2147484167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unknowncystic.com/2012/05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>
            <a:alphaModFix amt="42571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0E23E5A1-ECD4-50DF-2DE5-3241EB088C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LCHS 4009</a:t>
            </a:r>
          </a:p>
        </p:txBody>
      </p:sp>
      <p:sp>
        <p:nvSpPr>
          <p:cNvPr id="6147" name="Subtitle 4">
            <a:extLst>
              <a:ext uri="{FF2B5EF4-FFF2-40B4-BE49-F238E27FC236}">
                <a16:creationId xmlns:a16="http://schemas.microsoft.com/office/drawing/2014/main" id="{8FAFFADE-356A-A94A-CBBA-0409CCDE9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0013" y="2133600"/>
            <a:ext cx="6586537" cy="3363913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b="1" dirty="0">
                <a:solidFill>
                  <a:schemeClr val="tx1"/>
                </a:solidFill>
              </a:rPr>
              <a:t>Professional Career Development Within H&amp;SC</a:t>
            </a:r>
          </a:p>
          <a:p>
            <a:pPr eaLnBrk="1" hangingPunct="1">
              <a:defRPr/>
            </a:pPr>
            <a:r>
              <a:rPr lang="en-GB" altLang="en-US" b="1" dirty="0">
                <a:solidFill>
                  <a:schemeClr val="tx1"/>
                </a:solidFill>
              </a:rPr>
              <a:t>Week 7</a:t>
            </a:r>
          </a:p>
          <a:p>
            <a:pPr eaLnBrk="1" hangingPunct="1">
              <a:defRPr/>
            </a:pPr>
            <a:endParaRPr lang="en-GB" altLang="en-US" b="1" dirty="0">
              <a:solidFill>
                <a:schemeClr val="tx1"/>
              </a:solidFill>
            </a:endParaRPr>
          </a:p>
          <a:p>
            <a:pPr eaLnBrk="1" hangingPunct="1">
              <a:defRPr/>
            </a:pPr>
            <a:r>
              <a:rPr lang="en-GB" altLang="en-US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Writing a CV</a:t>
            </a:r>
            <a:endParaRPr lang="en-GB" altLang="en-US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>
              <a:defRPr/>
            </a:pPr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E9EC5C-A365-85DD-A7C1-E8666CD72E3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16/03/2025</a:t>
            </a:fld>
            <a:endParaRPr lang="en-GB" altLang="en-US"/>
          </a:p>
        </p:txBody>
      </p:sp>
      <p:sp>
        <p:nvSpPr>
          <p:cNvPr id="6149" name="Slide Number Placeholder 5">
            <a:extLst>
              <a:ext uri="{FF2B5EF4-FFF2-40B4-BE49-F238E27FC236}">
                <a16:creationId xmlns:a16="http://schemas.microsoft.com/office/drawing/2014/main" id="{24CBE16C-2AF7-37B5-C753-62E0AE4A335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2AD68A1-CB15-FD43-A70E-F93FD8B11D9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>
            <a:extLst>
              <a:ext uri="{FF2B5EF4-FFF2-40B4-BE49-F238E27FC236}">
                <a16:creationId xmlns:a16="http://schemas.microsoft.com/office/drawing/2014/main" id="{E32B465A-F2D1-8A3D-B736-46EF510AD1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 eaLnBrk="1" hangingPunct="1"/>
            <a:r>
              <a:rPr lang="en-GB" altLang="en-US" b="1" dirty="0"/>
              <a:t>Aims of this workshop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C85E8F4E-D796-4E1A-B29D-5A33431847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 wrap="square" anchor="t">
            <a:normAutofit/>
          </a:bodyPr>
          <a:lstStyle/>
          <a:p>
            <a:pPr lvl="1" eaLnBrk="1" hangingPunct="1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Learn how to construct a CV</a:t>
            </a:r>
          </a:p>
          <a:p>
            <a:pPr lvl="1" eaLnBrk="1" hangingPunct="1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Learn what should not be included</a:t>
            </a:r>
          </a:p>
          <a:p>
            <a:pPr lvl="1" eaLnBrk="1" hangingPunct="1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Learn what should be included in a CV</a:t>
            </a:r>
          </a:p>
        </p:txBody>
      </p:sp>
      <p:sp>
        <p:nvSpPr>
          <p:cNvPr id="7170" name="Date Placeholder 3">
            <a:extLst>
              <a:ext uri="{FF2B5EF4-FFF2-40B4-BE49-F238E27FC236}">
                <a16:creationId xmlns:a16="http://schemas.microsoft.com/office/drawing/2014/main" id="{D42E7E2D-3E78-D447-034D-E390353DB42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250825" y="6524625"/>
            <a:ext cx="971550" cy="21907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numCol="1" anchor="ctr" anchorCtr="0" compatLnSpc="1">
            <a:prstTxWarp prst="textNoShape">
              <a:avLst/>
            </a:prstTxWarp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None/>
            </a:pPr>
            <a:fld id="{31147BED-AFE0-1E48-A82C-505AEE022F5E}" type="datetime1">
              <a:rPr lang="en-GB" altLang="en-US" sz="900" smtClean="0">
                <a:solidFill>
                  <a:schemeClr val="tx1">
                    <a:tint val="75000"/>
                  </a:schemeClr>
                </a:solidFill>
              </a:rPr>
              <a:pPr fontAlgn="base"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Font typeface="Arial" panose="020B0604020202020204" pitchFamily="34" charset="0"/>
                <a:buNone/>
              </a:pPr>
              <a:t>16/03/2025</a:t>
            </a:fld>
            <a:endParaRPr lang="en-US" altLang="en-US" sz="900">
              <a:solidFill>
                <a:schemeClr val="tx1">
                  <a:tint val="75000"/>
                </a:schemeClr>
              </a:solidFill>
            </a:endParaRPr>
          </a:p>
        </p:txBody>
      </p:sp>
      <p:sp>
        <p:nvSpPr>
          <p:cNvPr id="7173" name="Slide Number Placeholder 3">
            <a:extLst>
              <a:ext uri="{FF2B5EF4-FFF2-40B4-BE49-F238E27FC236}">
                <a16:creationId xmlns:a16="http://schemas.microsoft.com/office/drawing/2014/main" id="{17A61015-0A84-060C-3D0E-6885A365466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956550" y="6381750"/>
            <a:ext cx="730250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61B29A5E-93DD-3744-9492-DA4BC4F14E7D}" type="slidenum">
              <a:rPr lang="en-US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2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Title 1">
            <a:extLst>
              <a:ext uri="{FF2B5EF4-FFF2-40B4-BE49-F238E27FC236}">
                <a16:creationId xmlns:a16="http://schemas.microsoft.com/office/drawing/2014/main" id="{EE4593DC-A0A1-A87A-5E27-0E02F0F600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 eaLnBrk="1" hangingPunct="1"/>
            <a:r>
              <a:rPr lang="en-GB" altLang="en-US" b="1" dirty="0"/>
              <a:t>CVs should NOT contain</a:t>
            </a:r>
          </a:p>
        </p:txBody>
      </p:sp>
      <p:sp>
        <p:nvSpPr>
          <p:cNvPr id="9220" name="Content Placeholder 2">
            <a:extLst>
              <a:ext uri="{FF2B5EF4-FFF2-40B4-BE49-F238E27FC236}">
                <a16:creationId xmlns:a16="http://schemas.microsoft.com/office/drawing/2014/main" id="{B8E3E1CE-6DE8-5D9D-0D2E-8756595714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 wrap="square" anchor="t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500"/>
              <a:t>Long wordy content – keep it brief and to the point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500"/>
              <a:t>False work experience or qualifications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500"/>
              <a:t>Unnecessary jargon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500"/>
              <a:t>Unrelated activities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500"/>
              <a:t>Informal language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500"/>
              <a:t>Hobbies or interests which are not related to the work role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500"/>
              <a:t>Complex font</a:t>
            </a:r>
          </a:p>
          <a:p>
            <a:pPr eaLnBrk="1" hangingPunct="1">
              <a:lnSpc>
                <a:spcPct val="90000"/>
              </a:lnSpc>
            </a:pPr>
            <a:endParaRPr lang="en-GB" altLang="en-US" sz="2500"/>
          </a:p>
        </p:txBody>
      </p:sp>
      <p:sp>
        <p:nvSpPr>
          <p:cNvPr id="9218" name="Date Placeholder 3">
            <a:extLst>
              <a:ext uri="{FF2B5EF4-FFF2-40B4-BE49-F238E27FC236}">
                <a16:creationId xmlns:a16="http://schemas.microsoft.com/office/drawing/2014/main" id="{03429384-9F42-6FFB-95F4-848E5AFA3F2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250825" y="6524625"/>
            <a:ext cx="971550" cy="21907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numCol="1" anchor="ctr" anchorCtr="0" compatLnSpc="1">
            <a:prstTxWarp prst="textNoShape">
              <a:avLst/>
            </a:prstTxWarp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None/>
            </a:pPr>
            <a:fld id="{55CB1C28-5DCD-364E-A02D-CD59B1392D76}" type="datetime1">
              <a:rPr lang="en-GB" altLang="en-US" sz="900" smtClean="0">
                <a:solidFill>
                  <a:schemeClr val="tx1">
                    <a:tint val="75000"/>
                  </a:schemeClr>
                </a:solidFill>
              </a:rPr>
              <a:pPr fontAlgn="base"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Font typeface="Arial" panose="020B0604020202020204" pitchFamily="34" charset="0"/>
                <a:buNone/>
              </a:pPr>
              <a:t>16/03/2025</a:t>
            </a:fld>
            <a:endParaRPr lang="en-US" altLang="en-US" sz="900">
              <a:solidFill>
                <a:schemeClr val="tx1">
                  <a:tint val="75000"/>
                </a:schemeClr>
              </a:solidFill>
            </a:endParaRPr>
          </a:p>
        </p:txBody>
      </p:sp>
      <p:sp>
        <p:nvSpPr>
          <p:cNvPr id="9221" name="Slide Number Placeholder 3">
            <a:extLst>
              <a:ext uri="{FF2B5EF4-FFF2-40B4-BE49-F238E27FC236}">
                <a16:creationId xmlns:a16="http://schemas.microsoft.com/office/drawing/2014/main" id="{06D30AC5-8646-711D-A89D-017EEFA8983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956550" y="6381750"/>
            <a:ext cx="730250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4F572896-DB65-414D-960F-4F841B740F75}" type="slidenum">
              <a:rPr lang="en-US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3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2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0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5684CC03-A341-9CA7-023D-B19F13138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pPr eaLnBrk="1" hangingPunct="1"/>
            <a:r>
              <a:rPr lang="en-GB" altLang="en-US" b="1" dirty="0"/>
              <a:t>DO include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A8871EB5-53A1-252C-41B5-6D88808142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800" dirty="0"/>
              <a:t>Skills and achievements which demonstrate your suitability for the role you are applying for</a:t>
            </a:r>
          </a:p>
          <a:p>
            <a:pPr eaLnBrk="1" hangingPunct="1">
              <a:defRPr/>
            </a:pPr>
            <a:r>
              <a:rPr lang="en-GB" altLang="en-US" sz="2800" dirty="0"/>
              <a:t>Two pages of relevant skills and experience</a:t>
            </a:r>
          </a:p>
          <a:p>
            <a:pPr eaLnBrk="1" hangingPunct="1">
              <a:defRPr/>
            </a:pPr>
            <a:r>
              <a:rPr lang="en-GB" altLang="en-US" sz="2800" dirty="0"/>
              <a:t>Explanation of career gaps</a:t>
            </a:r>
          </a:p>
          <a:p>
            <a:pPr eaLnBrk="1" hangingPunct="1">
              <a:defRPr/>
            </a:pPr>
            <a:r>
              <a:rPr lang="en-GB" altLang="en-US" sz="2800" dirty="0"/>
              <a:t>Clear and consistent font</a:t>
            </a:r>
          </a:p>
          <a:p>
            <a:pPr eaLnBrk="1" hangingPunct="1">
              <a:defRPr/>
            </a:pPr>
            <a:endParaRPr lang="en-GB" alt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>
            <a:extLst>
              <a:ext uri="{FF2B5EF4-FFF2-40B4-BE49-F238E27FC236}">
                <a16:creationId xmlns:a16="http://schemas.microsoft.com/office/drawing/2014/main" id="{563F259F-D456-3A98-5A8D-F072DCF15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313" y="333375"/>
            <a:ext cx="8229600" cy="1143000"/>
          </a:xfrm>
        </p:spPr>
        <p:txBody>
          <a:bodyPr/>
          <a:lstStyle/>
          <a:p>
            <a:r>
              <a:rPr lang="en-GB" altLang="en-US" b="1" dirty="0"/>
              <a:t>Language</a:t>
            </a:r>
          </a:p>
        </p:txBody>
      </p:sp>
      <p:sp>
        <p:nvSpPr>
          <p:cNvPr id="29699" name="Content Placeholder 2">
            <a:extLst>
              <a:ext uri="{FF2B5EF4-FFF2-40B4-BE49-F238E27FC236}">
                <a16:creationId xmlns:a16="http://schemas.microsoft.com/office/drawing/2014/main" id="{192A8504-3834-68B6-1359-7EBCCF72A4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5554960" cy="2836912"/>
          </a:xfrm>
        </p:spPr>
        <p:txBody>
          <a:bodyPr/>
          <a:lstStyle/>
          <a:p>
            <a:r>
              <a:rPr lang="en-GB" altLang="en-US" sz="2800" dirty="0"/>
              <a:t>Formal</a:t>
            </a:r>
          </a:p>
          <a:p>
            <a:r>
              <a:rPr lang="en-GB" altLang="en-US" sz="2800" dirty="0"/>
              <a:t>Error free</a:t>
            </a:r>
          </a:p>
          <a:p>
            <a:r>
              <a:rPr lang="en-GB" altLang="en-US" sz="2800" dirty="0"/>
              <a:t>Clear and easy to read</a:t>
            </a:r>
          </a:p>
          <a:p>
            <a:r>
              <a:rPr lang="en-GB" altLang="en-US" sz="2800" dirty="0"/>
              <a:t>Be polite (goes without saying!)</a:t>
            </a:r>
          </a:p>
          <a:p>
            <a:endParaRPr lang="en-GB" altLang="en-US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615492-1C42-B33D-6FC1-1DAB2E72C6B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2D1F895-02F0-4167-B7AC-720F6AEDED04}" type="datetime1">
              <a:rPr lang="en-GB" altLang="en-US" smtClean="0"/>
              <a:pPr>
                <a:defRPr/>
              </a:pPr>
              <a:t>16/03/2025</a:t>
            </a:fld>
            <a:endParaRPr lang="en-GB" altLang="en-US"/>
          </a:p>
        </p:txBody>
      </p:sp>
      <p:sp>
        <p:nvSpPr>
          <p:cNvPr id="29701" name="Slide Number Placeholder 4">
            <a:extLst>
              <a:ext uri="{FF2B5EF4-FFF2-40B4-BE49-F238E27FC236}">
                <a16:creationId xmlns:a16="http://schemas.microsoft.com/office/drawing/2014/main" id="{4CF6D01A-6401-5879-24FF-06874F9E7BE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39BBC67-60F2-A745-B193-409FB4F51F07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>
            <a:extLst>
              <a:ext uri="{FF2B5EF4-FFF2-40B4-BE49-F238E27FC236}">
                <a16:creationId xmlns:a16="http://schemas.microsoft.com/office/drawing/2014/main" id="{2130B574-2946-214F-6503-1CBF168509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altLang="en-US" b="1" dirty="0">
                <a:solidFill>
                  <a:srgbClr val="000000"/>
                </a:solidFill>
              </a:rPr>
              <a:t>Structure</a:t>
            </a:r>
            <a:endParaRPr lang="en-US" altLang="en-US" i="1" dirty="0">
              <a:solidFill>
                <a:srgbClr val="0070C0"/>
              </a:solidFill>
            </a:endParaRPr>
          </a:p>
        </p:txBody>
      </p:sp>
      <p:sp>
        <p:nvSpPr>
          <p:cNvPr id="30723" name="Content Placeholder 2">
            <a:extLst>
              <a:ext uri="{FF2B5EF4-FFF2-40B4-BE49-F238E27FC236}">
                <a16:creationId xmlns:a16="http://schemas.microsoft.com/office/drawing/2014/main" id="{C0515951-A2CB-8D31-7A50-FD62B9FFFE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196752"/>
            <a:ext cx="8431370" cy="4176464"/>
          </a:xfrm>
        </p:spPr>
        <p:txBody>
          <a:bodyPr/>
          <a:lstStyle/>
          <a:p>
            <a:pPr marL="793750">
              <a:spcAft>
                <a:spcPts val="800"/>
              </a:spcAft>
            </a:pPr>
            <a:r>
              <a:rPr lang="en-US" altLang="en-US" sz="2800" dirty="0"/>
              <a:t>Start with your most recent skills/achievements and work backwards</a:t>
            </a:r>
          </a:p>
          <a:p>
            <a:pPr marL="793750">
              <a:spcAft>
                <a:spcPts val="800"/>
              </a:spcAft>
            </a:pPr>
            <a:r>
              <a:rPr lang="en-US" altLang="en-US" sz="2800" dirty="0"/>
              <a:t>Use sections – section for qualifications, section for experience, etc.</a:t>
            </a:r>
          </a:p>
          <a:p>
            <a:pPr marL="793750">
              <a:spcAft>
                <a:spcPts val="800"/>
              </a:spcAft>
            </a:pPr>
            <a:r>
              <a:rPr lang="en-US" altLang="en-US" sz="2800" dirty="0"/>
              <a:t>Include your name and contact details at the start</a:t>
            </a:r>
          </a:p>
          <a:p>
            <a:pPr marL="793750">
              <a:spcAft>
                <a:spcPts val="800"/>
              </a:spcAft>
            </a:pPr>
            <a:r>
              <a:rPr lang="en-US" altLang="en-US" sz="2800" dirty="0"/>
              <a:t>Supporting statement should be brief and at the start of your CV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39425F-67C0-76B0-9A21-CF6E3CB2386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139CB16-D2BD-B448-A741-E98B19954D94}" type="datetime1">
              <a:rPr lang="en-GB" altLang="en-US" smtClean="0"/>
              <a:pPr>
                <a:defRPr/>
              </a:pPr>
              <a:t>16/03/2025</a:t>
            </a:fld>
            <a:endParaRPr lang="en-GB" altLang="en-US"/>
          </a:p>
        </p:txBody>
      </p:sp>
      <p:sp>
        <p:nvSpPr>
          <p:cNvPr id="30725" name="Slide Number Placeholder 4">
            <a:extLst>
              <a:ext uri="{FF2B5EF4-FFF2-40B4-BE49-F238E27FC236}">
                <a16:creationId xmlns:a16="http://schemas.microsoft.com/office/drawing/2014/main" id="{80955BBD-F715-465F-B0EC-04AD6095EC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4B1E269-85E3-094C-9C64-6B0CB17E84B1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Date Placeholder 3">
            <a:extLst>
              <a:ext uri="{FF2B5EF4-FFF2-40B4-BE49-F238E27FC236}">
                <a16:creationId xmlns:a16="http://schemas.microsoft.com/office/drawing/2014/main" id="{000D51C3-AC70-FC19-6CA0-0E7393D1F7F0}"/>
              </a:ext>
            </a:extLst>
          </p:cNvPr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fld id="{A59F4081-5DBB-B24E-B8B8-046DC2DA274B}" type="datetime1">
              <a:rPr lang="en-GB" altLang="en-US" sz="1800" smtClean="0">
                <a:cs typeface="Arial" panose="020B0604020202020204" pitchFamily="34" charset="0"/>
              </a:rPr>
              <a:pPr algn="l" fontAlgn="base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buNone/>
              </a:pPr>
              <a:t>16/03/2025</a:t>
            </a:fld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37891" name="Rectangle 2">
            <a:extLst>
              <a:ext uri="{FF2B5EF4-FFF2-40B4-BE49-F238E27FC236}">
                <a16:creationId xmlns:a16="http://schemas.microsoft.com/office/drawing/2014/main" id="{14094756-0753-80CC-ADEE-9D3F90AC4E22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57200" y="155982"/>
            <a:ext cx="8229600" cy="823102"/>
          </a:xfrm>
        </p:spPr>
        <p:txBody>
          <a:bodyPr/>
          <a:lstStyle/>
          <a:p>
            <a:pPr eaLnBrk="1" hangingPunct="1"/>
            <a:r>
              <a:rPr lang="en-GB" altLang="en-US" b="1" dirty="0"/>
              <a:t>Questions????</a:t>
            </a:r>
          </a:p>
        </p:txBody>
      </p:sp>
      <p:pic>
        <p:nvPicPr>
          <p:cNvPr id="2" name="Picture 1" descr="A magnifying glass over questions&#10;&#10;AI-generated content may be incorrect.">
            <a:extLst>
              <a:ext uri="{FF2B5EF4-FFF2-40B4-BE49-F238E27FC236}">
                <a16:creationId xmlns:a16="http://schemas.microsoft.com/office/drawing/2014/main" id="{4D4B11A6-80BB-6799-2B6D-DC6DDA50B0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691680" y="1097740"/>
            <a:ext cx="6048672" cy="4536504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1179</TotalTime>
  <Words>186</Words>
  <Application>Microsoft Macintosh PowerPoint</Application>
  <PresentationFormat>On-screen Show (4:3)</PresentationFormat>
  <Paragraphs>47</Paragraphs>
  <Slides>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Myriad Pro</vt:lpstr>
      <vt:lpstr>Verdana</vt:lpstr>
      <vt:lpstr>20140311PresentationUWTSDTemplate</vt:lpstr>
      <vt:lpstr>LCHS 4009</vt:lpstr>
      <vt:lpstr>Aims of this workshop</vt:lpstr>
      <vt:lpstr>CVs should NOT contain</vt:lpstr>
      <vt:lpstr>DO include</vt:lpstr>
      <vt:lpstr>Language</vt:lpstr>
      <vt:lpstr>Structure</vt:lpstr>
      <vt:lpstr>Questions????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Farah Wiita</cp:lastModifiedBy>
  <cp:revision>114</cp:revision>
  <cp:lastPrinted>1601-01-01T00:00:00Z</cp:lastPrinted>
  <dcterms:created xsi:type="dcterms:W3CDTF">2002-10-07T19:43:58Z</dcterms:created>
  <dcterms:modified xsi:type="dcterms:W3CDTF">2025-03-16T17:30:00Z</dcterms:modified>
</cp:coreProperties>
</file>