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74" r:id="rId2"/>
  </p:sldMasterIdLst>
  <p:notesMasterIdLst>
    <p:notesMasterId r:id="rId31"/>
  </p:notesMasterIdLst>
  <p:handoutMasterIdLst>
    <p:handoutMasterId r:id="rId32"/>
  </p:handoutMasterIdLst>
  <p:sldIdLst>
    <p:sldId id="256" r:id="rId3"/>
    <p:sldId id="257" r:id="rId4"/>
    <p:sldId id="275" r:id="rId5"/>
    <p:sldId id="272" r:id="rId6"/>
    <p:sldId id="291" r:id="rId7"/>
    <p:sldId id="292" r:id="rId8"/>
    <p:sldId id="294" r:id="rId9"/>
    <p:sldId id="295" r:id="rId10"/>
    <p:sldId id="296" r:id="rId11"/>
    <p:sldId id="297" r:id="rId12"/>
    <p:sldId id="298" r:id="rId13"/>
    <p:sldId id="273" r:id="rId14"/>
    <p:sldId id="300" r:id="rId15"/>
    <p:sldId id="264" r:id="rId16"/>
    <p:sldId id="266" r:id="rId17"/>
    <p:sldId id="267" r:id="rId18"/>
    <p:sldId id="302" r:id="rId19"/>
    <p:sldId id="304" r:id="rId20"/>
    <p:sldId id="306" r:id="rId21"/>
    <p:sldId id="308" r:id="rId22"/>
    <p:sldId id="310" r:id="rId23"/>
    <p:sldId id="312" r:id="rId24"/>
    <p:sldId id="314" r:id="rId25"/>
    <p:sldId id="316" r:id="rId26"/>
    <p:sldId id="258" r:id="rId27"/>
    <p:sldId id="259" r:id="rId28"/>
    <p:sldId id="280" r:id="rId29"/>
    <p:sldId id="317" r:id="rId3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5E1A68-4384-6E52-FEB3-CC6E38F3D75D}" v="1246" dt="2025-04-27T18:52:46.8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245E1A68-4384-6E52-FEB3-CC6E38F3D75D}"/>
    <pc:docChg chg="addSld delSld modSld">
      <pc:chgData name="Rebecca Francis-Davies" userId="S::r.francis-davies@uwtsd.ac.uk::caf69e2c-2198-47a4-8268-c57958bd4ca9" providerId="AD" clId="Web-{245E1A68-4384-6E52-FEB3-CC6E38F3D75D}" dt="2025-04-27T18:52:46.877" v="1255" actId="20577"/>
      <pc:docMkLst>
        <pc:docMk/>
      </pc:docMkLst>
      <pc:sldChg chg="modSp">
        <pc:chgData name="Rebecca Francis-Davies" userId="S::r.francis-davies@uwtsd.ac.uk::caf69e2c-2198-47a4-8268-c57958bd4ca9" providerId="AD" clId="Web-{245E1A68-4384-6E52-FEB3-CC6E38F3D75D}" dt="2025-04-27T16:33:34.931" v="5" actId="20577"/>
        <pc:sldMkLst>
          <pc:docMk/>
          <pc:sldMk cId="2299734367" sldId="256"/>
        </pc:sldMkLst>
        <pc:spChg chg="mod">
          <ac:chgData name="Rebecca Francis-Davies" userId="S::r.francis-davies@uwtsd.ac.uk::caf69e2c-2198-47a4-8268-c57958bd4ca9" providerId="AD" clId="Web-{245E1A68-4384-6E52-FEB3-CC6E38F3D75D}" dt="2025-04-27T16:33:34.931" v="5" actId="20577"/>
          <ac:spMkLst>
            <pc:docMk/>
            <pc:sldMk cId="2299734367" sldId="256"/>
            <ac:spMk id="3" creationId="{00000000-0000-0000-0000-000000000000}"/>
          </ac:spMkLst>
        </pc:spChg>
      </pc:sldChg>
      <pc:sldChg chg="del">
        <pc:chgData name="Rebecca Francis-Davies" userId="S::r.francis-davies@uwtsd.ac.uk::caf69e2c-2198-47a4-8268-c57958bd4ca9" providerId="AD" clId="Web-{245E1A68-4384-6E52-FEB3-CC6E38F3D75D}" dt="2025-04-27T18:46:19.851" v="1075"/>
        <pc:sldMkLst>
          <pc:docMk/>
          <pc:sldMk cId="1774969683" sldId="260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17.398" v="1074"/>
        <pc:sldMkLst>
          <pc:docMk/>
          <pc:sldMk cId="1378151795" sldId="261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41.929" v="1076"/>
        <pc:sldMkLst>
          <pc:docMk/>
          <pc:sldMk cId="705135868" sldId="262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46.851" v="1077"/>
        <pc:sldMkLst>
          <pc:docMk/>
          <pc:sldMk cId="3893012608" sldId="263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39:32.824" v="1037"/>
        <pc:sldMkLst>
          <pc:docMk/>
          <pc:sldMk cId="2906448236" sldId="264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0:00.090" v="1040"/>
        <pc:sldMkLst>
          <pc:docMk/>
          <pc:sldMk cId="600557680" sldId="266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0:32.232" v="1043"/>
        <pc:sldMkLst>
          <pc:docMk/>
          <pc:sldMk cId="48124849" sldId="267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09.632" v="1070"/>
        <pc:sldMkLst>
          <pc:docMk/>
          <pc:sldMk cId="2588905333" sldId="268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10.913" v="1071"/>
        <pc:sldMkLst>
          <pc:docMk/>
          <pc:sldMk cId="1852882491" sldId="269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12.116" v="1072"/>
        <pc:sldMkLst>
          <pc:docMk/>
          <pc:sldMk cId="3727221206" sldId="270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14.601" v="1073"/>
        <pc:sldMkLst>
          <pc:docMk/>
          <pc:sldMk cId="1766438876" sldId="271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5:51.616" v="1069"/>
        <pc:sldMkLst>
          <pc:docMk/>
          <pc:sldMk cId="4283188958" sldId="274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51.289" v="1078"/>
        <pc:sldMkLst>
          <pc:docMk/>
          <pc:sldMk cId="3273472668" sldId="276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52.289" v="1079"/>
        <pc:sldMkLst>
          <pc:docMk/>
          <pc:sldMk cId="3290469485" sldId="277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57.024" v="1080"/>
        <pc:sldMkLst>
          <pc:docMk/>
          <pc:sldMk cId="3622181680" sldId="278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6:58.321" v="1081"/>
        <pc:sldMkLst>
          <pc:docMk/>
          <pc:sldMk cId="425210987" sldId="279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13.633" v="1082"/>
        <pc:sldMkLst>
          <pc:docMk/>
          <pc:sldMk cId="4079701192" sldId="281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15.352" v="1083"/>
        <pc:sldMkLst>
          <pc:docMk/>
          <pc:sldMk cId="3477789032" sldId="282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16.196" v="1084"/>
        <pc:sldMkLst>
          <pc:docMk/>
          <pc:sldMk cId="835852289" sldId="283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17.743" v="1085"/>
        <pc:sldMkLst>
          <pc:docMk/>
          <pc:sldMk cId="675953583" sldId="284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18.149" v="1086"/>
        <pc:sldMkLst>
          <pc:docMk/>
          <pc:sldMk cId="1276666641" sldId="285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19.493" v="1087"/>
        <pc:sldMkLst>
          <pc:docMk/>
          <pc:sldMk cId="3204152726" sldId="286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22.915" v="1088"/>
        <pc:sldMkLst>
          <pc:docMk/>
          <pc:sldMk cId="3658055578" sldId="287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28.290" v="1089"/>
        <pc:sldMkLst>
          <pc:docMk/>
          <pc:sldMk cId="643667910" sldId="288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40.384" v="1090"/>
        <pc:sldMkLst>
          <pc:docMk/>
          <pc:sldMk cId="3481431254" sldId="289"/>
        </pc:sldMkLst>
      </pc:sldChg>
      <pc:sldChg chg="del">
        <pc:chgData name="Rebecca Francis-Davies" userId="S::r.francis-davies@uwtsd.ac.uk::caf69e2c-2198-47a4-8268-c57958bd4ca9" providerId="AD" clId="Web-{245E1A68-4384-6E52-FEB3-CC6E38F3D75D}" dt="2025-04-27T18:47:42.556" v="1091"/>
        <pc:sldMkLst>
          <pc:docMk/>
          <pc:sldMk cId="3633422150" sldId="290"/>
        </pc:sldMkLst>
      </pc:sldChg>
      <pc:sldChg chg="addSp delSp modSp new mod setBg setClrOvrMap">
        <pc:chgData name="Rebecca Francis-Davies" userId="S::r.francis-davies@uwtsd.ac.uk::caf69e2c-2198-47a4-8268-c57958bd4ca9" providerId="AD" clId="Web-{245E1A68-4384-6E52-FEB3-CC6E38F3D75D}" dt="2025-04-27T16:41:54.016" v="95"/>
        <pc:sldMkLst>
          <pc:docMk/>
          <pc:sldMk cId="1298697381" sldId="291"/>
        </pc:sldMkLst>
        <pc:spChg chg="mod">
          <ac:chgData name="Rebecca Francis-Davies" userId="S::r.francis-davies@uwtsd.ac.uk::caf69e2c-2198-47a4-8268-c57958bd4ca9" providerId="AD" clId="Web-{245E1A68-4384-6E52-FEB3-CC6E38F3D75D}" dt="2025-04-27T16:41:54.016" v="95"/>
          <ac:spMkLst>
            <pc:docMk/>
            <pc:sldMk cId="1298697381" sldId="291"/>
            <ac:spMk id="2" creationId="{CEE9A919-971F-172D-ADDF-5BF154A2DC88}"/>
          </ac:spMkLst>
        </pc:spChg>
        <pc:spChg chg="del mod">
          <ac:chgData name="Rebecca Francis-Davies" userId="S::r.francis-davies@uwtsd.ac.uk::caf69e2c-2198-47a4-8268-c57958bd4ca9" providerId="AD" clId="Web-{245E1A68-4384-6E52-FEB3-CC6E38F3D75D}" dt="2025-04-27T16:41:54.016" v="95"/>
          <ac:spMkLst>
            <pc:docMk/>
            <pc:sldMk cId="1298697381" sldId="291"/>
            <ac:spMk id="3" creationId="{E272FD12-B644-B74E-593F-16180C935F4D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41:54.016" v="95"/>
          <ac:spMkLst>
            <pc:docMk/>
            <pc:sldMk cId="1298697381" sldId="291"/>
            <ac:spMk id="9" creationId="{4E78424C-6FD0-41F8-9CAA-5DC19C42359F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41:54.016" v="95"/>
          <ac:spMkLst>
            <pc:docMk/>
            <pc:sldMk cId="1298697381" sldId="291"/>
            <ac:spMk id="11" creationId="{DD136760-57DC-4301-8BEA-B71AD2D13905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41:54.016" v="95"/>
          <ac:spMkLst>
            <pc:docMk/>
            <pc:sldMk cId="1298697381" sldId="291"/>
            <ac:spMk id="13" creationId="{BDC58DEA-1307-4F44-AD47-E613D8B76A89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41:54.016" v="95"/>
          <ac:spMkLst>
            <pc:docMk/>
            <pc:sldMk cId="1298697381" sldId="291"/>
            <ac:spMk id="15" creationId="{C99B912D-1E4B-42AF-A2BE-CFEFEC916EE7}"/>
          </ac:spMkLst>
        </pc:spChg>
        <pc:graphicFrameChg chg="add">
          <ac:chgData name="Rebecca Francis-Davies" userId="S::r.francis-davies@uwtsd.ac.uk::caf69e2c-2198-47a4-8268-c57958bd4ca9" providerId="AD" clId="Web-{245E1A68-4384-6E52-FEB3-CC6E38F3D75D}" dt="2025-04-27T16:41:54.016" v="95"/>
          <ac:graphicFrameMkLst>
            <pc:docMk/>
            <pc:sldMk cId="1298697381" sldId="291"/>
            <ac:graphicFrameMk id="5" creationId="{A8B98506-FE7C-9039-1184-4A8069811B81}"/>
          </ac:graphicFrameMkLst>
        </pc:graphicFrameChg>
      </pc:sldChg>
      <pc:sldChg chg="modSp new del">
        <pc:chgData name="Rebecca Francis-Davies" userId="S::r.francis-davies@uwtsd.ac.uk::caf69e2c-2198-47a4-8268-c57958bd4ca9" providerId="AD" clId="Web-{245E1A68-4384-6E52-FEB3-CC6E38F3D75D}" dt="2025-04-27T16:45:19.419" v="203"/>
        <pc:sldMkLst>
          <pc:docMk/>
          <pc:sldMk cId="2624386237" sldId="292"/>
        </pc:sldMkLst>
        <pc:spChg chg="mod">
          <ac:chgData name="Rebecca Francis-Davies" userId="S::r.francis-davies@uwtsd.ac.uk::caf69e2c-2198-47a4-8268-c57958bd4ca9" providerId="AD" clId="Web-{245E1A68-4384-6E52-FEB3-CC6E38F3D75D}" dt="2025-04-27T16:42:05.922" v="98" actId="20577"/>
          <ac:spMkLst>
            <pc:docMk/>
            <pc:sldMk cId="2624386237" sldId="292"/>
            <ac:spMk id="2" creationId="{C62B5EE6-9564-B16C-37D0-F2E17AB81BC5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6:45:18.498" v="202" actId="20577"/>
          <ac:spMkLst>
            <pc:docMk/>
            <pc:sldMk cId="2624386237" sldId="292"/>
            <ac:spMk id="3" creationId="{EC65FD6F-B6EB-6FA0-BFED-7C073F8DD671}"/>
          </ac:spMkLst>
        </pc:spChg>
      </pc:sldChg>
      <pc:sldChg chg="modSp new">
        <pc:chgData name="Rebecca Francis-Davies" userId="S::r.francis-davies@uwtsd.ac.uk::caf69e2c-2198-47a4-8268-c57958bd4ca9" providerId="AD" clId="Web-{245E1A68-4384-6E52-FEB3-CC6E38F3D75D}" dt="2025-04-27T16:46:47.157" v="300" actId="20577"/>
        <pc:sldMkLst>
          <pc:docMk/>
          <pc:sldMk cId="3475964921" sldId="292"/>
        </pc:sldMkLst>
        <pc:spChg chg="mod">
          <ac:chgData name="Rebecca Francis-Davies" userId="S::r.francis-davies@uwtsd.ac.uk::caf69e2c-2198-47a4-8268-c57958bd4ca9" providerId="AD" clId="Web-{245E1A68-4384-6E52-FEB3-CC6E38F3D75D}" dt="2025-04-27T16:45:30.654" v="208" actId="20577"/>
          <ac:spMkLst>
            <pc:docMk/>
            <pc:sldMk cId="3475964921" sldId="292"/>
            <ac:spMk id="2" creationId="{43B767CD-3587-CDF5-EF1A-2FE1C8444A03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6:45:34.373" v="215" actId="20577"/>
          <ac:spMkLst>
            <pc:docMk/>
            <pc:sldMk cId="3475964921" sldId="292"/>
            <ac:spMk id="3" creationId="{834F3A0E-BF3C-54B4-5654-450165E34A74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6:46:15.531" v="276" actId="20577"/>
          <ac:spMkLst>
            <pc:docMk/>
            <pc:sldMk cId="3475964921" sldId="292"/>
            <ac:spMk id="4" creationId="{34BE0326-F976-0D81-FE91-90BE97776CC4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6:45:37.342" v="219" actId="20577"/>
          <ac:spMkLst>
            <pc:docMk/>
            <pc:sldMk cId="3475964921" sldId="292"/>
            <ac:spMk id="5" creationId="{BEF4A094-DF71-5556-9F3D-09C3F54B2CF0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6:46:47.157" v="300" actId="20577"/>
          <ac:spMkLst>
            <pc:docMk/>
            <pc:sldMk cId="3475964921" sldId="292"/>
            <ac:spMk id="6" creationId="{6F895EF7-AAC9-CFE3-C81B-9728EC85C174}"/>
          </ac:spMkLst>
        </pc:spChg>
      </pc:sldChg>
      <pc:sldChg chg="new del">
        <pc:chgData name="Rebecca Francis-Davies" userId="S::r.francis-davies@uwtsd.ac.uk::caf69e2c-2198-47a4-8268-c57958bd4ca9" providerId="AD" clId="Web-{245E1A68-4384-6E52-FEB3-CC6E38F3D75D}" dt="2025-04-27T16:52:31.890" v="424"/>
        <pc:sldMkLst>
          <pc:docMk/>
          <pc:sldMk cId="1514151147" sldId="293"/>
        </pc:sldMkLst>
      </pc:sldChg>
      <pc:sldChg chg="modSp new modNotes">
        <pc:chgData name="Rebecca Francis-Davies" userId="S::r.francis-davies@uwtsd.ac.uk::caf69e2c-2198-47a4-8268-c57958bd4ca9" providerId="AD" clId="Web-{245E1A68-4384-6E52-FEB3-CC6E38F3D75D}" dt="2025-04-27T16:52:29.249" v="423"/>
        <pc:sldMkLst>
          <pc:docMk/>
          <pc:sldMk cId="855241041" sldId="294"/>
        </pc:sldMkLst>
        <pc:spChg chg="mod">
          <ac:chgData name="Rebecca Francis-Davies" userId="S::r.francis-davies@uwtsd.ac.uk::caf69e2c-2198-47a4-8268-c57958bd4ca9" providerId="AD" clId="Web-{245E1A68-4384-6E52-FEB3-CC6E38F3D75D}" dt="2025-04-27T16:47:08.455" v="305" actId="20577"/>
          <ac:spMkLst>
            <pc:docMk/>
            <pc:sldMk cId="855241041" sldId="294"/>
            <ac:spMk id="2" creationId="{778D097D-F966-5E2B-7820-86CCF97BE9A7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6:51:18.246" v="397" actId="20577"/>
          <ac:spMkLst>
            <pc:docMk/>
            <pc:sldMk cId="855241041" sldId="294"/>
            <ac:spMk id="3" creationId="{794B0C03-9069-A1F1-4502-1283C6F75F72}"/>
          </ac:spMkLst>
        </pc:spChg>
      </pc:sldChg>
      <pc:sldChg chg="addSp delSp modSp new mod setBg setClrOvrMap">
        <pc:chgData name="Rebecca Francis-Davies" userId="S::r.francis-davies@uwtsd.ac.uk::caf69e2c-2198-47a4-8268-c57958bd4ca9" providerId="AD" clId="Web-{245E1A68-4384-6E52-FEB3-CC6E38F3D75D}" dt="2025-04-27T16:55:12.553" v="503"/>
        <pc:sldMkLst>
          <pc:docMk/>
          <pc:sldMk cId="276239104" sldId="295"/>
        </pc:sldMkLst>
        <pc:spChg chg="mod">
          <ac:chgData name="Rebecca Francis-Davies" userId="S::r.francis-davies@uwtsd.ac.uk::caf69e2c-2198-47a4-8268-c57958bd4ca9" providerId="AD" clId="Web-{245E1A68-4384-6E52-FEB3-CC6E38F3D75D}" dt="2025-04-27T16:55:12.553" v="503"/>
          <ac:spMkLst>
            <pc:docMk/>
            <pc:sldMk cId="276239104" sldId="295"/>
            <ac:spMk id="2" creationId="{4DD12DCB-6F99-DE67-A160-69CC735216F1}"/>
          </ac:spMkLst>
        </pc:spChg>
        <pc:spChg chg="del mod">
          <ac:chgData name="Rebecca Francis-Davies" userId="S::r.francis-davies@uwtsd.ac.uk::caf69e2c-2198-47a4-8268-c57958bd4ca9" providerId="AD" clId="Web-{245E1A68-4384-6E52-FEB3-CC6E38F3D75D}" dt="2025-04-27T16:55:12.553" v="503"/>
          <ac:spMkLst>
            <pc:docMk/>
            <pc:sldMk cId="276239104" sldId="295"/>
            <ac:spMk id="3" creationId="{ABECE237-4453-68DC-FA6B-CCF5B3F795C3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55:12.553" v="503"/>
          <ac:spMkLst>
            <pc:docMk/>
            <pc:sldMk cId="276239104" sldId="295"/>
            <ac:spMk id="9" creationId="{F747F1B4-B831-4277-8AB0-32767F7EB7BF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55:12.553" v="503"/>
          <ac:spMkLst>
            <pc:docMk/>
            <pc:sldMk cId="276239104" sldId="295"/>
            <ac:spMk id="11" creationId="{D80CFA21-AB7C-4BEB-9BFF-05764FBBF3C6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55:12.553" v="503"/>
          <ac:spMkLst>
            <pc:docMk/>
            <pc:sldMk cId="276239104" sldId="295"/>
            <ac:spMk id="13" creationId="{12F7E335-851A-4CAE-B09F-E657819D4600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55:12.553" v="503"/>
          <ac:spMkLst>
            <pc:docMk/>
            <pc:sldMk cId="276239104" sldId="295"/>
            <ac:spMk id="15" creationId="{10B541F0-7F6E-402E-84D8-CF96EACA5FBC}"/>
          </ac:spMkLst>
        </pc:spChg>
        <pc:graphicFrameChg chg="add">
          <ac:chgData name="Rebecca Francis-Davies" userId="S::r.francis-davies@uwtsd.ac.uk::caf69e2c-2198-47a4-8268-c57958bd4ca9" providerId="AD" clId="Web-{245E1A68-4384-6E52-FEB3-CC6E38F3D75D}" dt="2025-04-27T16:55:12.553" v="503"/>
          <ac:graphicFrameMkLst>
            <pc:docMk/>
            <pc:sldMk cId="276239104" sldId="295"/>
            <ac:graphicFrameMk id="5" creationId="{35C572ED-24B9-1231-A2A2-DD090639BA25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245E1A68-4384-6E52-FEB3-CC6E38F3D75D}" dt="2025-04-27T16:58:10.076" v="602"/>
        <pc:sldMkLst>
          <pc:docMk/>
          <pc:sldMk cId="2317681400" sldId="296"/>
        </pc:sldMkLst>
        <pc:spChg chg="mod">
          <ac:chgData name="Rebecca Francis-Davies" userId="S::r.francis-davies@uwtsd.ac.uk::caf69e2c-2198-47a4-8268-c57958bd4ca9" providerId="AD" clId="Web-{245E1A68-4384-6E52-FEB3-CC6E38F3D75D}" dt="2025-04-27T16:58:10.076" v="602"/>
          <ac:spMkLst>
            <pc:docMk/>
            <pc:sldMk cId="2317681400" sldId="296"/>
            <ac:spMk id="2" creationId="{6CAF232F-D1F6-4BD5-452B-6B12EDD57B2A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6:58:10.076" v="602"/>
          <ac:spMkLst>
            <pc:docMk/>
            <pc:sldMk cId="2317681400" sldId="296"/>
            <ac:spMk id="3" creationId="{CF592B5B-2A1B-B83F-0FEE-E552FB733B7A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58:10.076" v="602"/>
          <ac:spMkLst>
            <pc:docMk/>
            <pc:sldMk cId="2317681400" sldId="296"/>
            <ac:spMk id="9" creationId="{C8A3C342-1D03-412F-8DD3-BF519E8E0AE9}"/>
          </ac:spMkLst>
        </pc:spChg>
        <pc:spChg chg="add">
          <ac:chgData name="Rebecca Francis-Davies" userId="S::r.francis-davies@uwtsd.ac.uk::caf69e2c-2198-47a4-8268-c57958bd4ca9" providerId="AD" clId="Web-{245E1A68-4384-6E52-FEB3-CC6E38F3D75D}" dt="2025-04-27T16:58:10.076" v="602"/>
          <ac:spMkLst>
            <pc:docMk/>
            <pc:sldMk cId="2317681400" sldId="296"/>
            <ac:spMk id="11" creationId="{81CC9B02-E087-4350-AEBD-2C3CF001AF01}"/>
          </ac:spMkLst>
        </pc:spChg>
        <pc:picChg chg="add">
          <ac:chgData name="Rebecca Francis-Davies" userId="S::r.francis-davies@uwtsd.ac.uk::caf69e2c-2198-47a4-8268-c57958bd4ca9" providerId="AD" clId="Web-{245E1A68-4384-6E52-FEB3-CC6E38F3D75D}" dt="2025-04-27T16:58:10.076" v="602"/>
          <ac:picMkLst>
            <pc:docMk/>
            <pc:sldMk cId="2317681400" sldId="296"/>
            <ac:picMk id="5" creationId="{7D9A6D9A-9229-3E7C-0153-38DAA6E891DB}"/>
          </ac:picMkLst>
        </pc:picChg>
      </pc:sldChg>
      <pc:sldChg chg="modSp new">
        <pc:chgData name="Rebecca Francis-Davies" userId="S::r.francis-davies@uwtsd.ac.uk::caf69e2c-2198-47a4-8268-c57958bd4ca9" providerId="AD" clId="Web-{245E1A68-4384-6E52-FEB3-CC6E38F3D75D}" dt="2025-04-27T17:02:20.007" v="785" actId="20577"/>
        <pc:sldMkLst>
          <pc:docMk/>
          <pc:sldMk cId="1823690915" sldId="297"/>
        </pc:sldMkLst>
        <pc:spChg chg="mod">
          <ac:chgData name="Rebecca Francis-Davies" userId="S::r.francis-davies@uwtsd.ac.uk::caf69e2c-2198-47a4-8268-c57958bd4ca9" providerId="AD" clId="Web-{245E1A68-4384-6E52-FEB3-CC6E38F3D75D}" dt="2025-04-27T16:58:17.607" v="605" actId="20577"/>
          <ac:spMkLst>
            <pc:docMk/>
            <pc:sldMk cId="1823690915" sldId="297"/>
            <ac:spMk id="2" creationId="{45B46D0E-9E7D-9DCB-7746-6047B3EA48DC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7:02:20.007" v="785" actId="20577"/>
          <ac:spMkLst>
            <pc:docMk/>
            <pc:sldMk cId="1823690915" sldId="297"/>
            <ac:spMk id="3" creationId="{1A762480-1F02-3087-4B93-F960F992E759}"/>
          </ac:spMkLst>
        </pc:spChg>
      </pc:sldChg>
      <pc:sldChg chg="modSp new">
        <pc:chgData name="Rebecca Francis-Davies" userId="S::r.francis-davies@uwtsd.ac.uk::caf69e2c-2198-47a4-8268-c57958bd4ca9" providerId="AD" clId="Web-{245E1A68-4384-6E52-FEB3-CC6E38F3D75D}" dt="2025-04-27T17:04:55.186" v="922" actId="20577"/>
        <pc:sldMkLst>
          <pc:docMk/>
          <pc:sldMk cId="126722043" sldId="298"/>
        </pc:sldMkLst>
        <pc:spChg chg="mod">
          <ac:chgData name="Rebecca Francis-Davies" userId="S::r.francis-davies@uwtsd.ac.uk::caf69e2c-2198-47a4-8268-c57958bd4ca9" providerId="AD" clId="Web-{245E1A68-4384-6E52-FEB3-CC6E38F3D75D}" dt="2025-04-27T17:02:38.414" v="817" actId="20577"/>
          <ac:spMkLst>
            <pc:docMk/>
            <pc:sldMk cId="126722043" sldId="298"/>
            <ac:spMk id="2" creationId="{E5E3BC86-0B50-70C3-1E89-3767CDEBC57A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7:04:55.186" v="922" actId="20577"/>
          <ac:spMkLst>
            <pc:docMk/>
            <pc:sldMk cId="126722043" sldId="298"/>
            <ac:spMk id="3" creationId="{1BE1996D-3197-A1EE-28F2-72C2F52E1724}"/>
          </ac:spMkLst>
        </pc:spChg>
      </pc:sldChg>
      <pc:sldChg chg="new del">
        <pc:chgData name="Rebecca Francis-Davies" userId="S::r.francis-davies@uwtsd.ac.uk::caf69e2c-2198-47a4-8268-c57958bd4ca9" providerId="AD" clId="Web-{245E1A68-4384-6E52-FEB3-CC6E38F3D75D}" dt="2025-04-27T18:39:10.448" v="1035"/>
        <pc:sldMkLst>
          <pc:docMk/>
          <pc:sldMk cId="1096867060" sldId="299"/>
        </pc:sldMkLst>
      </pc:sldChg>
      <pc:sldChg chg="modSp new del">
        <pc:chgData name="Rebecca Francis-Davies" userId="S::r.francis-davies@uwtsd.ac.uk::caf69e2c-2198-47a4-8268-c57958bd4ca9" providerId="AD" clId="Web-{245E1A68-4384-6E52-FEB3-CC6E38F3D75D}" dt="2025-04-27T17:18:09.220" v="1032"/>
        <pc:sldMkLst>
          <pc:docMk/>
          <pc:sldMk cId="1393195879" sldId="299"/>
        </pc:sldMkLst>
        <pc:spChg chg="mod">
          <ac:chgData name="Rebecca Francis-Davies" userId="S::r.francis-davies@uwtsd.ac.uk::caf69e2c-2198-47a4-8268-c57958bd4ca9" providerId="AD" clId="Web-{245E1A68-4384-6E52-FEB3-CC6E38F3D75D}" dt="2025-04-27T17:04:58.514" v="924" actId="20577"/>
          <ac:spMkLst>
            <pc:docMk/>
            <pc:sldMk cId="1393195879" sldId="299"/>
            <ac:spMk id="2" creationId="{71A0EC73-EFD7-6D2B-8C30-F6B48404EFFF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7:18:07.329" v="1031" actId="20577"/>
          <ac:spMkLst>
            <pc:docMk/>
            <pc:sldMk cId="1393195879" sldId="299"/>
            <ac:spMk id="3" creationId="{19A3800A-98BC-7BC8-CF97-BAAB93204AC8}"/>
          </ac:spMkLst>
        </pc:spChg>
      </pc:sldChg>
      <pc:sldChg chg="add">
        <pc:chgData name="Rebecca Francis-Davies" userId="S::r.francis-davies@uwtsd.ac.uk::caf69e2c-2198-47a4-8268-c57958bd4ca9" providerId="AD" clId="Web-{245E1A68-4384-6E52-FEB3-CC6E38F3D75D}" dt="2025-04-27T18:39:07.182" v="1034"/>
        <pc:sldMkLst>
          <pc:docMk/>
          <pc:sldMk cId="842308624" sldId="300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39:35.449" v="1038"/>
        <pc:sldMkLst>
          <pc:docMk/>
          <pc:sldMk cId="595816652" sldId="301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0:06.997" v="1041"/>
        <pc:sldMkLst>
          <pc:docMk/>
          <pc:sldMk cId="1180926237" sldId="301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0:35.107" v="1044"/>
        <pc:sldMkLst>
          <pc:docMk/>
          <pc:sldMk cId="1679893925" sldId="301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0:56.420" v="1047"/>
        <pc:sldMkLst>
          <pc:docMk/>
          <pc:sldMk cId="3415312293" sldId="301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0:53.842" v="1046"/>
        <pc:sldMkLst>
          <pc:docMk/>
          <pc:sldMk cId="505083394" sldId="302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1:15.092" v="1050"/>
        <pc:sldMkLst>
          <pc:docMk/>
          <pc:sldMk cId="3222158965" sldId="303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1:13.014" v="1049"/>
        <pc:sldMkLst>
          <pc:docMk/>
          <pc:sldMk cId="2653315077" sldId="304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2:24.094" v="1053"/>
        <pc:sldMkLst>
          <pc:docMk/>
          <pc:sldMk cId="242159374" sldId="305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2:21.032" v="1052"/>
        <pc:sldMkLst>
          <pc:docMk/>
          <pc:sldMk cId="3259127444" sldId="306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3:01.861" v="1056"/>
        <pc:sldMkLst>
          <pc:docMk/>
          <pc:sldMk cId="3020854603" sldId="307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2:54.892" v="1055"/>
        <pc:sldMkLst>
          <pc:docMk/>
          <pc:sldMk cId="3041640076" sldId="308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3:39.659" v="1059"/>
        <pc:sldMkLst>
          <pc:docMk/>
          <pc:sldMk cId="44156916" sldId="309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3:36.706" v="1058"/>
        <pc:sldMkLst>
          <pc:docMk/>
          <pc:sldMk cId="503118961" sldId="310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4:26.566" v="1062"/>
        <pc:sldMkLst>
          <pc:docMk/>
          <pc:sldMk cId="688678177" sldId="311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4:22.847" v="1061"/>
        <pc:sldMkLst>
          <pc:docMk/>
          <pc:sldMk cId="1780651985" sldId="312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4:51.255" v="1065"/>
        <pc:sldMkLst>
          <pc:docMk/>
          <pc:sldMk cId="3218389695" sldId="313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4:48.520" v="1064"/>
        <pc:sldMkLst>
          <pc:docMk/>
          <pc:sldMk cId="1977776005" sldId="314"/>
        </pc:sldMkLst>
      </pc:sldChg>
      <pc:sldChg chg="new del">
        <pc:chgData name="Rebecca Francis-Davies" userId="S::r.francis-davies@uwtsd.ac.uk::caf69e2c-2198-47a4-8268-c57958bd4ca9" providerId="AD" clId="Web-{245E1A68-4384-6E52-FEB3-CC6E38F3D75D}" dt="2025-04-27T18:45:18.068" v="1068"/>
        <pc:sldMkLst>
          <pc:docMk/>
          <pc:sldMk cId="2623169829" sldId="315"/>
        </pc:sldMkLst>
      </pc:sldChg>
      <pc:sldChg chg="add">
        <pc:chgData name="Rebecca Francis-Davies" userId="S::r.francis-davies@uwtsd.ac.uk::caf69e2c-2198-47a4-8268-c57958bd4ca9" providerId="AD" clId="Web-{245E1A68-4384-6E52-FEB3-CC6E38F3D75D}" dt="2025-04-27T18:45:15.677" v="1067"/>
        <pc:sldMkLst>
          <pc:docMk/>
          <pc:sldMk cId="3660078199" sldId="316"/>
        </pc:sldMkLst>
      </pc:sldChg>
      <pc:sldChg chg="modSp new">
        <pc:chgData name="Rebecca Francis-Davies" userId="S::r.francis-davies@uwtsd.ac.uk::caf69e2c-2198-47a4-8268-c57958bd4ca9" providerId="AD" clId="Web-{245E1A68-4384-6E52-FEB3-CC6E38F3D75D}" dt="2025-04-27T18:52:46.877" v="1255" actId="20577"/>
        <pc:sldMkLst>
          <pc:docMk/>
          <pc:sldMk cId="2344268091" sldId="317"/>
        </pc:sldMkLst>
        <pc:spChg chg="mod">
          <ac:chgData name="Rebecca Francis-Davies" userId="S::r.francis-davies@uwtsd.ac.uk::caf69e2c-2198-47a4-8268-c57958bd4ca9" providerId="AD" clId="Web-{245E1A68-4384-6E52-FEB3-CC6E38F3D75D}" dt="2025-04-27T18:48:10.479" v="1110" actId="20577"/>
          <ac:spMkLst>
            <pc:docMk/>
            <pc:sldMk cId="2344268091" sldId="317"/>
            <ac:spMk id="2" creationId="{E254AE90-79E4-5F15-0BF7-AF3C94D3C332}"/>
          </ac:spMkLst>
        </pc:spChg>
        <pc:spChg chg="mod">
          <ac:chgData name="Rebecca Francis-Davies" userId="S::r.francis-davies@uwtsd.ac.uk::caf69e2c-2198-47a4-8268-c57958bd4ca9" providerId="AD" clId="Web-{245E1A68-4384-6E52-FEB3-CC6E38F3D75D}" dt="2025-04-27T18:52:46.877" v="1255" actId="20577"/>
          <ac:spMkLst>
            <pc:docMk/>
            <pc:sldMk cId="2344268091" sldId="317"/>
            <ac:spMk id="3" creationId="{A86CDF99-4FA7-8DB4-33F6-AAE33FDB0EC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746F29-59B0-459B-93B8-B557D8312E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4C1E064-E720-48EB-9C7D-7B54013DB8BA}">
      <dgm:prSet/>
      <dgm:spPr/>
      <dgm:t>
        <a:bodyPr/>
        <a:lstStyle/>
        <a:p>
          <a:r>
            <a:rPr lang="en-US"/>
            <a:t>Strategic tool for evaluating external factors affecting an organisation</a:t>
          </a:r>
        </a:p>
      </dgm:t>
    </dgm:pt>
    <dgm:pt modelId="{803D175A-36F6-450D-8B94-37040CA72601}" type="parTrans" cxnId="{F92DD4C2-846F-403A-B223-9E1BAC6A5809}">
      <dgm:prSet/>
      <dgm:spPr/>
      <dgm:t>
        <a:bodyPr/>
        <a:lstStyle/>
        <a:p>
          <a:endParaRPr lang="en-US"/>
        </a:p>
      </dgm:t>
    </dgm:pt>
    <dgm:pt modelId="{77A0A499-F390-40A9-B0A1-B4C8F4070BCB}" type="sibTrans" cxnId="{F92DD4C2-846F-403A-B223-9E1BAC6A5809}">
      <dgm:prSet/>
      <dgm:spPr/>
      <dgm:t>
        <a:bodyPr/>
        <a:lstStyle/>
        <a:p>
          <a:endParaRPr lang="en-US"/>
        </a:p>
      </dgm:t>
    </dgm:pt>
    <dgm:pt modelId="{C2007356-D565-486F-BA70-D8310A712CF7}">
      <dgm:prSet/>
      <dgm:spPr/>
      <dgm:t>
        <a:bodyPr/>
        <a:lstStyle/>
        <a:p>
          <a:r>
            <a:rPr lang="en-US"/>
            <a:t>Developed by Francis Aguilar in 1967 (ETPS) </a:t>
          </a:r>
        </a:p>
      </dgm:t>
    </dgm:pt>
    <dgm:pt modelId="{E554AD6C-56FB-47A5-BE29-701A55449A53}" type="parTrans" cxnId="{AD22E493-6E27-408A-8DB9-C46A31A63B6F}">
      <dgm:prSet/>
      <dgm:spPr/>
      <dgm:t>
        <a:bodyPr/>
        <a:lstStyle/>
        <a:p>
          <a:endParaRPr lang="en-US"/>
        </a:p>
      </dgm:t>
    </dgm:pt>
    <dgm:pt modelId="{EEBC4954-5D36-4CB6-B9D2-15D4B2AB2481}" type="sibTrans" cxnId="{AD22E493-6E27-408A-8DB9-C46A31A63B6F}">
      <dgm:prSet/>
      <dgm:spPr/>
      <dgm:t>
        <a:bodyPr/>
        <a:lstStyle/>
        <a:p>
          <a:endParaRPr lang="en-US"/>
        </a:p>
      </dgm:t>
    </dgm:pt>
    <dgm:pt modelId="{B1D5B12D-8400-4DDC-8ABD-DB15401A79D3}">
      <dgm:prSet/>
      <dgm:spPr/>
      <dgm:t>
        <a:bodyPr/>
        <a:lstStyle/>
        <a:p>
          <a:r>
            <a:rPr lang="en-US"/>
            <a:t>Helps businesses anticipate market shifts, manage risks, and align strategies with macro-environmental trends</a:t>
          </a:r>
        </a:p>
      </dgm:t>
    </dgm:pt>
    <dgm:pt modelId="{65D80B14-792A-4975-BD4E-9280B61AC14F}" type="parTrans" cxnId="{193C4582-A184-498E-8829-B9A01E6CF8B4}">
      <dgm:prSet/>
      <dgm:spPr/>
      <dgm:t>
        <a:bodyPr/>
        <a:lstStyle/>
        <a:p>
          <a:endParaRPr lang="en-US"/>
        </a:p>
      </dgm:t>
    </dgm:pt>
    <dgm:pt modelId="{ED00D87E-549E-4472-8F02-59301E6E0DE5}" type="sibTrans" cxnId="{193C4582-A184-498E-8829-B9A01E6CF8B4}">
      <dgm:prSet/>
      <dgm:spPr/>
      <dgm:t>
        <a:bodyPr/>
        <a:lstStyle/>
        <a:p>
          <a:endParaRPr lang="en-US"/>
        </a:p>
      </dgm:t>
    </dgm:pt>
    <dgm:pt modelId="{CAA07A60-AEAC-48A7-9888-0F8A9D11D274}" type="pres">
      <dgm:prSet presAssocID="{95746F29-59B0-459B-93B8-B557D8312E10}" presName="root" presStyleCnt="0">
        <dgm:presLayoutVars>
          <dgm:dir/>
          <dgm:resizeHandles val="exact"/>
        </dgm:presLayoutVars>
      </dgm:prSet>
      <dgm:spPr/>
    </dgm:pt>
    <dgm:pt modelId="{2B108698-7E7E-4CEB-949F-63522810CD1E}" type="pres">
      <dgm:prSet presAssocID="{24C1E064-E720-48EB-9C7D-7B54013DB8BA}" presName="compNode" presStyleCnt="0"/>
      <dgm:spPr/>
    </dgm:pt>
    <dgm:pt modelId="{4C4FB0D6-D633-4CC5-ADB9-F8C028D169E4}" type="pres">
      <dgm:prSet presAssocID="{24C1E064-E720-48EB-9C7D-7B54013DB8BA}" presName="bgRect" presStyleLbl="bgShp" presStyleIdx="0" presStyleCnt="3"/>
      <dgm:spPr/>
    </dgm:pt>
    <dgm:pt modelId="{8BB415DF-62BB-4D08-9A5E-DC763135C4CE}" type="pres">
      <dgm:prSet presAssocID="{24C1E064-E720-48EB-9C7D-7B54013DB8B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3C423EE-4155-4C76-8805-35AFE01C02B4}" type="pres">
      <dgm:prSet presAssocID="{24C1E064-E720-48EB-9C7D-7B54013DB8BA}" presName="spaceRect" presStyleCnt="0"/>
      <dgm:spPr/>
    </dgm:pt>
    <dgm:pt modelId="{8D09540A-112E-4489-B644-F484DD9AA8B6}" type="pres">
      <dgm:prSet presAssocID="{24C1E064-E720-48EB-9C7D-7B54013DB8BA}" presName="parTx" presStyleLbl="revTx" presStyleIdx="0" presStyleCnt="3">
        <dgm:presLayoutVars>
          <dgm:chMax val="0"/>
          <dgm:chPref val="0"/>
        </dgm:presLayoutVars>
      </dgm:prSet>
      <dgm:spPr/>
    </dgm:pt>
    <dgm:pt modelId="{41555192-F1ED-4453-9A3E-A61B027F1599}" type="pres">
      <dgm:prSet presAssocID="{77A0A499-F390-40A9-B0A1-B4C8F4070BCB}" presName="sibTrans" presStyleCnt="0"/>
      <dgm:spPr/>
    </dgm:pt>
    <dgm:pt modelId="{C11D284C-4EC3-4291-9B94-C8DAAA0FC27F}" type="pres">
      <dgm:prSet presAssocID="{C2007356-D565-486F-BA70-D8310A712CF7}" presName="compNode" presStyleCnt="0"/>
      <dgm:spPr/>
    </dgm:pt>
    <dgm:pt modelId="{D6AAABCB-0CA2-4BC9-8D32-5C225E0A431E}" type="pres">
      <dgm:prSet presAssocID="{C2007356-D565-486F-BA70-D8310A712CF7}" presName="bgRect" presStyleLbl="bgShp" presStyleIdx="1" presStyleCnt="3"/>
      <dgm:spPr/>
    </dgm:pt>
    <dgm:pt modelId="{1A588209-4753-4C5C-B592-178C1A89AA54}" type="pres">
      <dgm:prSet presAssocID="{C2007356-D565-486F-BA70-D8310A712CF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21A40CF8-5CBE-46AE-A5E5-26FC03D7788A}" type="pres">
      <dgm:prSet presAssocID="{C2007356-D565-486F-BA70-D8310A712CF7}" presName="spaceRect" presStyleCnt="0"/>
      <dgm:spPr/>
    </dgm:pt>
    <dgm:pt modelId="{B3EB419C-CB48-46BF-B65C-A5AE3181CB69}" type="pres">
      <dgm:prSet presAssocID="{C2007356-D565-486F-BA70-D8310A712CF7}" presName="parTx" presStyleLbl="revTx" presStyleIdx="1" presStyleCnt="3">
        <dgm:presLayoutVars>
          <dgm:chMax val="0"/>
          <dgm:chPref val="0"/>
        </dgm:presLayoutVars>
      </dgm:prSet>
      <dgm:spPr/>
    </dgm:pt>
    <dgm:pt modelId="{536E437D-643D-4AF8-A2F5-723EFFD220D5}" type="pres">
      <dgm:prSet presAssocID="{EEBC4954-5D36-4CB6-B9D2-15D4B2AB2481}" presName="sibTrans" presStyleCnt="0"/>
      <dgm:spPr/>
    </dgm:pt>
    <dgm:pt modelId="{38744F65-BFE4-4B50-B517-A2E9D8375669}" type="pres">
      <dgm:prSet presAssocID="{B1D5B12D-8400-4DDC-8ABD-DB15401A79D3}" presName="compNode" presStyleCnt="0"/>
      <dgm:spPr/>
    </dgm:pt>
    <dgm:pt modelId="{A56306B2-04D5-4458-B125-DC567A42C060}" type="pres">
      <dgm:prSet presAssocID="{B1D5B12D-8400-4DDC-8ABD-DB15401A79D3}" presName="bgRect" presStyleLbl="bgShp" presStyleIdx="2" presStyleCnt="3"/>
      <dgm:spPr/>
    </dgm:pt>
    <dgm:pt modelId="{9015A888-CB75-48A4-980C-C80F27FF77BA}" type="pres">
      <dgm:prSet presAssocID="{B1D5B12D-8400-4DDC-8ABD-DB15401A79D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E3150091-8383-4ADF-BF9E-B2EB3C889C21}" type="pres">
      <dgm:prSet presAssocID="{B1D5B12D-8400-4DDC-8ABD-DB15401A79D3}" presName="spaceRect" presStyleCnt="0"/>
      <dgm:spPr/>
    </dgm:pt>
    <dgm:pt modelId="{9B8E6DB2-8159-408D-BD53-1B10221E02D3}" type="pres">
      <dgm:prSet presAssocID="{B1D5B12D-8400-4DDC-8ABD-DB15401A79D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E87C858-2A49-425D-B3D1-2C0E4BED7894}" type="presOf" srcId="{B1D5B12D-8400-4DDC-8ABD-DB15401A79D3}" destId="{9B8E6DB2-8159-408D-BD53-1B10221E02D3}" srcOrd="0" destOrd="0" presId="urn:microsoft.com/office/officeart/2018/2/layout/IconVerticalSolidList"/>
    <dgm:cxn modelId="{F57E3C59-A485-4026-83DE-038685154760}" type="presOf" srcId="{C2007356-D565-486F-BA70-D8310A712CF7}" destId="{B3EB419C-CB48-46BF-B65C-A5AE3181CB69}" srcOrd="0" destOrd="0" presId="urn:microsoft.com/office/officeart/2018/2/layout/IconVerticalSolidList"/>
    <dgm:cxn modelId="{193C4582-A184-498E-8829-B9A01E6CF8B4}" srcId="{95746F29-59B0-459B-93B8-B557D8312E10}" destId="{B1D5B12D-8400-4DDC-8ABD-DB15401A79D3}" srcOrd="2" destOrd="0" parTransId="{65D80B14-792A-4975-BD4E-9280B61AC14F}" sibTransId="{ED00D87E-549E-4472-8F02-59301E6E0DE5}"/>
    <dgm:cxn modelId="{AD22E493-6E27-408A-8DB9-C46A31A63B6F}" srcId="{95746F29-59B0-459B-93B8-B557D8312E10}" destId="{C2007356-D565-486F-BA70-D8310A712CF7}" srcOrd="1" destOrd="0" parTransId="{E554AD6C-56FB-47A5-BE29-701A55449A53}" sibTransId="{EEBC4954-5D36-4CB6-B9D2-15D4B2AB2481}"/>
    <dgm:cxn modelId="{4B053CB3-1D23-4D01-A51F-B262141C423D}" type="presOf" srcId="{95746F29-59B0-459B-93B8-B557D8312E10}" destId="{CAA07A60-AEAC-48A7-9888-0F8A9D11D274}" srcOrd="0" destOrd="0" presId="urn:microsoft.com/office/officeart/2018/2/layout/IconVerticalSolidList"/>
    <dgm:cxn modelId="{F92DD4C2-846F-403A-B223-9E1BAC6A5809}" srcId="{95746F29-59B0-459B-93B8-B557D8312E10}" destId="{24C1E064-E720-48EB-9C7D-7B54013DB8BA}" srcOrd="0" destOrd="0" parTransId="{803D175A-36F6-450D-8B94-37040CA72601}" sibTransId="{77A0A499-F390-40A9-B0A1-B4C8F4070BCB}"/>
    <dgm:cxn modelId="{6C4704C6-D296-4689-9AC7-2CA70BA02957}" type="presOf" srcId="{24C1E064-E720-48EB-9C7D-7B54013DB8BA}" destId="{8D09540A-112E-4489-B644-F484DD9AA8B6}" srcOrd="0" destOrd="0" presId="urn:microsoft.com/office/officeart/2018/2/layout/IconVerticalSolidList"/>
    <dgm:cxn modelId="{CDDD39FD-418E-4784-AD3B-6D1BCC976A89}" type="presParOf" srcId="{CAA07A60-AEAC-48A7-9888-0F8A9D11D274}" destId="{2B108698-7E7E-4CEB-949F-63522810CD1E}" srcOrd="0" destOrd="0" presId="urn:microsoft.com/office/officeart/2018/2/layout/IconVerticalSolidList"/>
    <dgm:cxn modelId="{9AC05549-F7AC-4044-80BC-BC527F7B796D}" type="presParOf" srcId="{2B108698-7E7E-4CEB-949F-63522810CD1E}" destId="{4C4FB0D6-D633-4CC5-ADB9-F8C028D169E4}" srcOrd="0" destOrd="0" presId="urn:microsoft.com/office/officeart/2018/2/layout/IconVerticalSolidList"/>
    <dgm:cxn modelId="{ADB4EC48-26F7-4E90-A8AD-74DAD222168D}" type="presParOf" srcId="{2B108698-7E7E-4CEB-949F-63522810CD1E}" destId="{8BB415DF-62BB-4D08-9A5E-DC763135C4CE}" srcOrd="1" destOrd="0" presId="urn:microsoft.com/office/officeart/2018/2/layout/IconVerticalSolidList"/>
    <dgm:cxn modelId="{5CC19E7F-4F52-4595-94DC-9C05302ABA1D}" type="presParOf" srcId="{2B108698-7E7E-4CEB-949F-63522810CD1E}" destId="{C3C423EE-4155-4C76-8805-35AFE01C02B4}" srcOrd="2" destOrd="0" presId="urn:microsoft.com/office/officeart/2018/2/layout/IconVerticalSolidList"/>
    <dgm:cxn modelId="{86796C54-C76D-47AE-9149-FD591C534939}" type="presParOf" srcId="{2B108698-7E7E-4CEB-949F-63522810CD1E}" destId="{8D09540A-112E-4489-B644-F484DD9AA8B6}" srcOrd="3" destOrd="0" presId="urn:microsoft.com/office/officeart/2018/2/layout/IconVerticalSolidList"/>
    <dgm:cxn modelId="{D33C17B7-58F5-41B2-8CA0-F8B2A763BAE3}" type="presParOf" srcId="{CAA07A60-AEAC-48A7-9888-0F8A9D11D274}" destId="{41555192-F1ED-4453-9A3E-A61B027F1599}" srcOrd="1" destOrd="0" presId="urn:microsoft.com/office/officeart/2018/2/layout/IconVerticalSolidList"/>
    <dgm:cxn modelId="{63253161-9BD0-4C8C-9747-A2FD30AEC9D7}" type="presParOf" srcId="{CAA07A60-AEAC-48A7-9888-0F8A9D11D274}" destId="{C11D284C-4EC3-4291-9B94-C8DAAA0FC27F}" srcOrd="2" destOrd="0" presId="urn:microsoft.com/office/officeart/2018/2/layout/IconVerticalSolidList"/>
    <dgm:cxn modelId="{B6A94781-8377-434B-83E8-4CF3FF9D07CA}" type="presParOf" srcId="{C11D284C-4EC3-4291-9B94-C8DAAA0FC27F}" destId="{D6AAABCB-0CA2-4BC9-8D32-5C225E0A431E}" srcOrd="0" destOrd="0" presId="urn:microsoft.com/office/officeart/2018/2/layout/IconVerticalSolidList"/>
    <dgm:cxn modelId="{3CBBC2CE-28B0-46D0-B333-411902D67C0F}" type="presParOf" srcId="{C11D284C-4EC3-4291-9B94-C8DAAA0FC27F}" destId="{1A588209-4753-4C5C-B592-178C1A89AA54}" srcOrd="1" destOrd="0" presId="urn:microsoft.com/office/officeart/2018/2/layout/IconVerticalSolidList"/>
    <dgm:cxn modelId="{29A928CB-AA7D-49EF-AF00-BC1C1DE03046}" type="presParOf" srcId="{C11D284C-4EC3-4291-9B94-C8DAAA0FC27F}" destId="{21A40CF8-5CBE-46AE-A5E5-26FC03D7788A}" srcOrd="2" destOrd="0" presId="urn:microsoft.com/office/officeart/2018/2/layout/IconVerticalSolidList"/>
    <dgm:cxn modelId="{C0E45FCF-04FD-4343-8025-834CF54AF0F7}" type="presParOf" srcId="{C11D284C-4EC3-4291-9B94-C8DAAA0FC27F}" destId="{B3EB419C-CB48-46BF-B65C-A5AE3181CB69}" srcOrd="3" destOrd="0" presId="urn:microsoft.com/office/officeart/2018/2/layout/IconVerticalSolidList"/>
    <dgm:cxn modelId="{C34B921B-D260-4D9E-8E29-1BFA645133A0}" type="presParOf" srcId="{CAA07A60-AEAC-48A7-9888-0F8A9D11D274}" destId="{536E437D-643D-4AF8-A2F5-723EFFD220D5}" srcOrd="3" destOrd="0" presId="urn:microsoft.com/office/officeart/2018/2/layout/IconVerticalSolidList"/>
    <dgm:cxn modelId="{279F985E-CB08-428A-815B-D9603B298861}" type="presParOf" srcId="{CAA07A60-AEAC-48A7-9888-0F8A9D11D274}" destId="{38744F65-BFE4-4B50-B517-A2E9D8375669}" srcOrd="4" destOrd="0" presId="urn:microsoft.com/office/officeart/2018/2/layout/IconVerticalSolidList"/>
    <dgm:cxn modelId="{4127C808-478E-445C-8F73-8681B5472F49}" type="presParOf" srcId="{38744F65-BFE4-4B50-B517-A2E9D8375669}" destId="{A56306B2-04D5-4458-B125-DC567A42C060}" srcOrd="0" destOrd="0" presId="urn:microsoft.com/office/officeart/2018/2/layout/IconVerticalSolidList"/>
    <dgm:cxn modelId="{1974BB52-769F-41A4-AFE8-E5EED22C5C9F}" type="presParOf" srcId="{38744F65-BFE4-4B50-B517-A2E9D8375669}" destId="{9015A888-CB75-48A4-980C-C80F27FF77BA}" srcOrd="1" destOrd="0" presId="urn:microsoft.com/office/officeart/2018/2/layout/IconVerticalSolidList"/>
    <dgm:cxn modelId="{1FBD8AC6-9B2E-4E6D-9108-0CB37677C388}" type="presParOf" srcId="{38744F65-BFE4-4B50-B517-A2E9D8375669}" destId="{E3150091-8383-4ADF-BF9E-B2EB3C889C21}" srcOrd="2" destOrd="0" presId="urn:microsoft.com/office/officeart/2018/2/layout/IconVerticalSolidList"/>
    <dgm:cxn modelId="{98C27213-4A1F-4148-B516-C3A4E8DA0AA1}" type="presParOf" srcId="{38744F65-BFE4-4B50-B517-A2E9D8375669}" destId="{9B8E6DB2-8159-408D-BD53-1B10221E02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B0FDA3-EC7B-4A83-A484-086C44A8C64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794E034-E604-4859-962E-4A124BB59405}">
      <dgm:prSet/>
      <dgm:spPr/>
      <dgm:t>
        <a:bodyPr/>
        <a:lstStyle/>
        <a:p>
          <a:r>
            <a:rPr lang="en-US" b="0" i="0"/>
            <a:t>Discuss between you – how do you define it?</a:t>
          </a:r>
          <a:endParaRPr lang="en-US"/>
        </a:p>
      </dgm:t>
    </dgm:pt>
    <dgm:pt modelId="{A6EC107B-354D-4B56-9CD4-54181A4C9724}" type="parTrans" cxnId="{1E2BB75F-5831-435D-8499-D3076D9A9C0A}">
      <dgm:prSet/>
      <dgm:spPr/>
      <dgm:t>
        <a:bodyPr/>
        <a:lstStyle/>
        <a:p>
          <a:endParaRPr lang="en-US"/>
        </a:p>
      </dgm:t>
    </dgm:pt>
    <dgm:pt modelId="{2F5A9880-448F-4286-AF1A-A34515053FA8}" type="sibTrans" cxnId="{1E2BB75F-5831-435D-8499-D3076D9A9C0A}">
      <dgm:prSet/>
      <dgm:spPr/>
      <dgm:t>
        <a:bodyPr/>
        <a:lstStyle/>
        <a:p>
          <a:endParaRPr lang="en-US"/>
        </a:p>
      </dgm:t>
    </dgm:pt>
    <dgm:pt modelId="{FBCC3F13-9115-4356-8A58-E2E0AA1CF154}">
      <dgm:prSet/>
      <dgm:spPr/>
      <dgm:t>
        <a:bodyPr/>
        <a:lstStyle/>
        <a:p>
          <a:r>
            <a:rPr lang="en-US" b="0" i="0"/>
            <a:t>Why do business leaders need to understand macro-economics?</a:t>
          </a:r>
          <a:endParaRPr lang="en-US"/>
        </a:p>
      </dgm:t>
    </dgm:pt>
    <dgm:pt modelId="{DD7E9D2D-CC25-406C-9C40-070E969D76EA}" type="parTrans" cxnId="{3EDB7717-2A32-47FA-B41C-4708E99DDD09}">
      <dgm:prSet/>
      <dgm:spPr/>
      <dgm:t>
        <a:bodyPr/>
        <a:lstStyle/>
        <a:p>
          <a:endParaRPr lang="en-US"/>
        </a:p>
      </dgm:t>
    </dgm:pt>
    <dgm:pt modelId="{DFB189B8-44E0-402C-9748-7289D5F5870C}" type="sibTrans" cxnId="{3EDB7717-2A32-47FA-B41C-4708E99DDD09}">
      <dgm:prSet/>
      <dgm:spPr/>
      <dgm:t>
        <a:bodyPr/>
        <a:lstStyle/>
        <a:p>
          <a:endParaRPr lang="en-US"/>
        </a:p>
      </dgm:t>
    </dgm:pt>
    <dgm:pt modelId="{11CCE1B0-33C3-4930-8933-C4EEA0278D7C}" type="pres">
      <dgm:prSet presAssocID="{3EB0FDA3-EC7B-4A83-A484-086C44A8C649}" presName="root" presStyleCnt="0">
        <dgm:presLayoutVars>
          <dgm:dir/>
          <dgm:resizeHandles val="exact"/>
        </dgm:presLayoutVars>
      </dgm:prSet>
      <dgm:spPr/>
    </dgm:pt>
    <dgm:pt modelId="{03661B6F-A06D-41F5-8873-26CB9C98B2CF}" type="pres">
      <dgm:prSet presAssocID="{8794E034-E604-4859-962E-4A124BB59405}" presName="compNode" presStyleCnt="0"/>
      <dgm:spPr/>
    </dgm:pt>
    <dgm:pt modelId="{18B05136-44ED-47AD-9BD6-2580F1DB69F5}" type="pres">
      <dgm:prSet presAssocID="{8794E034-E604-4859-962E-4A124BB5940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354C906-FC10-489D-856F-C192C6B12B3A}" type="pres">
      <dgm:prSet presAssocID="{8794E034-E604-4859-962E-4A124BB59405}" presName="spaceRect" presStyleCnt="0"/>
      <dgm:spPr/>
    </dgm:pt>
    <dgm:pt modelId="{ED0F049C-2BEB-4510-BF05-0A10F82593ED}" type="pres">
      <dgm:prSet presAssocID="{8794E034-E604-4859-962E-4A124BB59405}" presName="textRect" presStyleLbl="revTx" presStyleIdx="0" presStyleCnt="2">
        <dgm:presLayoutVars>
          <dgm:chMax val="1"/>
          <dgm:chPref val="1"/>
        </dgm:presLayoutVars>
      </dgm:prSet>
      <dgm:spPr/>
    </dgm:pt>
    <dgm:pt modelId="{7B956E30-4009-4639-983A-E0A03614BE13}" type="pres">
      <dgm:prSet presAssocID="{2F5A9880-448F-4286-AF1A-A34515053FA8}" presName="sibTrans" presStyleCnt="0"/>
      <dgm:spPr/>
    </dgm:pt>
    <dgm:pt modelId="{708FF9E6-42BF-4751-BF00-497DACC85FB0}" type="pres">
      <dgm:prSet presAssocID="{FBCC3F13-9115-4356-8A58-E2E0AA1CF154}" presName="compNode" presStyleCnt="0"/>
      <dgm:spPr/>
    </dgm:pt>
    <dgm:pt modelId="{86D06780-5420-4AD8-92AC-7F56B070DD0A}" type="pres">
      <dgm:prSet presAssocID="{FBCC3F13-9115-4356-8A58-E2E0AA1CF15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8E17DB37-AC0C-4CF9-8D94-F2B9EB695E55}" type="pres">
      <dgm:prSet presAssocID="{FBCC3F13-9115-4356-8A58-E2E0AA1CF154}" presName="spaceRect" presStyleCnt="0"/>
      <dgm:spPr/>
    </dgm:pt>
    <dgm:pt modelId="{6281D048-A50A-4C93-80DC-6D9C2F1AD7C5}" type="pres">
      <dgm:prSet presAssocID="{FBCC3F13-9115-4356-8A58-E2E0AA1CF15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EDB7717-2A32-47FA-B41C-4708E99DDD09}" srcId="{3EB0FDA3-EC7B-4A83-A484-086C44A8C649}" destId="{FBCC3F13-9115-4356-8A58-E2E0AA1CF154}" srcOrd="1" destOrd="0" parTransId="{DD7E9D2D-CC25-406C-9C40-070E969D76EA}" sibTransId="{DFB189B8-44E0-402C-9748-7289D5F5870C}"/>
    <dgm:cxn modelId="{CDCA3229-F9C8-4A8F-98EF-8AE8746D860F}" type="presOf" srcId="{FBCC3F13-9115-4356-8A58-E2E0AA1CF154}" destId="{6281D048-A50A-4C93-80DC-6D9C2F1AD7C5}" srcOrd="0" destOrd="0" presId="urn:microsoft.com/office/officeart/2018/2/layout/IconLabelList"/>
    <dgm:cxn modelId="{1E2BB75F-5831-435D-8499-D3076D9A9C0A}" srcId="{3EB0FDA3-EC7B-4A83-A484-086C44A8C649}" destId="{8794E034-E604-4859-962E-4A124BB59405}" srcOrd="0" destOrd="0" parTransId="{A6EC107B-354D-4B56-9CD4-54181A4C9724}" sibTransId="{2F5A9880-448F-4286-AF1A-A34515053FA8}"/>
    <dgm:cxn modelId="{0EFEBB63-572D-41F2-94B4-C251D3C9E880}" type="presOf" srcId="{8794E034-E604-4859-962E-4A124BB59405}" destId="{ED0F049C-2BEB-4510-BF05-0A10F82593ED}" srcOrd="0" destOrd="0" presId="urn:microsoft.com/office/officeart/2018/2/layout/IconLabelList"/>
    <dgm:cxn modelId="{E2750488-1206-41DE-9F4F-C71980BCE924}" type="presOf" srcId="{3EB0FDA3-EC7B-4A83-A484-086C44A8C649}" destId="{11CCE1B0-33C3-4930-8933-C4EEA0278D7C}" srcOrd="0" destOrd="0" presId="urn:microsoft.com/office/officeart/2018/2/layout/IconLabelList"/>
    <dgm:cxn modelId="{F2B4A8B4-3890-4057-862C-A363A8ADCB22}" type="presParOf" srcId="{11CCE1B0-33C3-4930-8933-C4EEA0278D7C}" destId="{03661B6F-A06D-41F5-8873-26CB9C98B2CF}" srcOrd="0" destOrd="0" presId="urn:microsoft.com/office/officeart/2018/2/layout/IconLabelList"/>
    <dgm:cxn modelId="{97955814-0D5D-491F-8F78-14EC3B713A04}" type="presParOf" srcId="{03661B6F-A06D-41F5-8873-26CB9C98B2CF}" destId="{18B05136-44ED-47AD-9BD6-2580F1DB69F5}" srcOrd="0" destOrd="0" presId="urn:microsoft.com/office/officeart/2018/2/layout/IconLabelList"/>
    <dgm:cxn modelId="{239FC315-FCC3-48B4-99FD-8084B05FC9B6}" type="presParOf" srcId="{03661B6F-A06D-41F5-8873-26CB9C98B2CF}" destId="{C354C906-FC10-489D-856F-C192C6B12B3A}" srcOrd="1" destOrd="0" presId="urn:microsoft.com/office/officeart/2018/2/layout/IconLabelList"/>
    <dgm:cxn modelId="{41311C1C-DE0D-4F36-8671-EEBFBD69E554}" type="presParOf" srcId="{03661B6F-A06D-41F5-8873-26CB9C98B2CF}" destId="{ED0F049C-2BEB-4510-BF05-0A10F82593ED}" srcOrd="2" destOrd="0" presId="urn:microsoft.com/office/officeart/2018/2/layout/IconLabelList"/>
    <dgm:cxn modelId="{5628A433-EA80-499A-A6E7-1CD8E6D5235B}" type="presParOf" srcId="{11CCE1B0-33C3-4930-8933-C4EEA0278D7C}" destId="{7B956E30-4009-4639-983A-E0A03614BE13}" srcOrd="1" destOrd="0" presId="urn:microsoft.com/office/officeart/2018/2/layout/IconLabelList"/>
    <dgm:cxn modelId="{4016524C-989C-475F-805B-9FA1B3E5C247}" type="presParOf" srcId="{11CCE1B0-33C3-4930-8933-C4EEA0278D7C}" destId="{708FF9E6-42BF-4751-BF00-497DACC85FB0}" srcOrd="2" destOrd="0" presId="urn:microsoft.com/office/officeart/2018/2/layout/IconLabelList"/>
    <dgm:cxn modelId="{BD106596-D67D-4D2F-9002-0399B704E928}" type="presParOf" srcId="{708FF9E6-42BF-4751-BF00-497DACC85FB0}" destId="{86D06780-5420-4AD8-92AC-7F56B070DD0A}" srcOrd="0" destOrd="0" presId="urn:microsoft.com/office/officeart/2018/2/layout/IconLabelList"/>
    <dgm:cxn modelId="{1B06BF43-9FF5-4DF4-9569-C1CC536198CA}" type="presParOf" srcId="{708FF9E6-42BF-4751-BF00-497DACC85FB0}" destId="{8E17DB37-AC0C-4CF9-8D94-F2B9EB695E55}" srcOrd="1" destOrd="0" presId="urn:microsoft.com/office/officeart/2018/2/layout/IconLabelList"/>
    <dgm:cxn modelId="{3D62834F-44F0-41F6-9C32-E797A74AE081}" type="presParOf" srcId="{708FF9E6-42BF-4751-BF00-497DACC85FB0}" destId="{6281D048-A50A-4C93-80DC-6D9C2F1AD7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4FB0D6-D633-4CC5-ADB9-F8C028D169E4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B415DF-62BB-4D08-9A5E-DC763135C4CE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9540A-112E-4489-B644-F484DD9AA8B6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Strategic tool for evaluating external factors affecting an organisation</a:t>
          </a:r>
        </a:p>
      </dsp:txBody>
      <dsp:txXfrm>
        <a:off x="1508391" y="558"/>
        <a:ext cx="4987658" cy="1305966"/>
      </dsp:txXfrm>
    </dsp:sp>
    <dsp:sp modelId="{D6AAABCB-0CA2-4BC9-8D32-5C225E0A431E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588209-4753-4C5C-B592-178C1A89AA54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B419C-CB48-46BF-B65C-A5AE3181CB69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Developed by Francis Aguilar in 1967 (ETPS) </a:t>
          </a:r>
        </a:p>
      </dsp:txBody>
      <dsp:txXfrm>
        <a:off x="1508391" y="1633016"/>
        <a:ext cx="4987658" cy="1305966"/>
      </dsp:txXfrm>
    </dsp:sp>
    <dsp:sp modelId="{A56306B2-04D5-4458-B125-DC567A42C060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5A888-CB75-48A4-980C-C80F27FF77BA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8E6DB2-8159-408D-BD53-1B10221E02D3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Helps businesses anticipate market shifts, manage risks, and align strategies with macro-environmental trends</a:t>
          </a:r>
        </a:p>
      </dsp:txBody>
      <dsp:txXfrm>
        <a:off x="1508391" y="3265475"/>
        <a:ext cx="4987658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05136-44ED-47AD-9BD6-2580F1DB69F5}">
      <dsp:nvSpPr>
        <dsp:cNvPr id="0" name=""/>
        <dsp:cNvSpPr/>
      </dsp:nvSpPr>
      <dsp:spPr>
        <a:xfrm>
          <a:off x="1937684" y="13496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0F049C-2BEB-4510-BF05-0A10F82593ED}">
      <dsp:nvSpPr>
        <dsp:cNvPr id="0" name=""/>
        <dsp:cNvSpPr/>
      </dsp:nvSpPr>
      <dsp:spPr>
        <a:xfrm>
          <a:off x="749684" y="25493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Discuss between you – how do you define it?</a:t>
          </a:r>
          <a:endParaRPr lang="en-US" sz="2100" kern="1200"/>
        </a:p>
      </dsp:txBody>
      <dsp:txXfrm>
        <a:off x="749684" y="2549312"/>
        <a:ext cx="4320000" cy="720000"/>
      </dsp:txXfrm>
    </dsp:sp>
    <dsp:sp modelId="{86D06780-5420-4AD8-92AC-7F56B070DD0A}">
      <dsp:nvSpPr>
        <dsp:cNvPr id="0" name=""/>
        <dsp:cNvSpPr/>
      </dsp:nvSpPr>
      <dsp:spPr>
        <a:xfrm>
          <a:off x="7013685" y="13496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1D048-A50A-4C93-80DC-6D9C2F1AD7C5}">
      <dsp:nvSpPr>
        <dsp:cNvPr id="0" name=""/>
        <dsp:cNvSpPr/>
      </dsp:nvSpPr>
      <dsp:spPr>
        <a:xfrm>
          <a:off x="5825684" y="25493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Why do business leaders need to understand macro-economics?</a:t>
          </a:r>
          <a:endParaRPr lang="en-US" sz="2100" kern="1200"/>
        </a:p>
      </dsp:txBody>
      <dsp:txXfrm>
        <a:off x="5825684" y="2549312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8B8025-020F-4177-8923-A113458B020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3BF0D7-34D6-4F21-A89C-6E56A70DAA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07670-ED36-4F0A-A281-2C1CAA6A7C67}" type="datetime1">
              <a:rPr lang="en-GB" smtClean="0"/>
              <a:t>27/04/2025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61BE4-40B3-4C17-94CC-EA9A790349A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B8A2F4-ED8E-403F-A4B6-34FEE7ADE2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7DE40-7AEB-4C7C-BC44-FA39FAEF5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1880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82D2D3-0165-4B5D-ADED-1331DF83D0BE}" type="datetime1">
              <a:rPr lang="en-GB" smtClean="0"/>
              <a:pPr/>
              <a:t>27/04/2025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46AA59-A65D-4FFD-9D6B-AAE6A5DDB6B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1782585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46AA59-A65D-4FFD-9D6B-AAE6A5DDB6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5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Remains a foundational tool for strategic planning due to its simplicity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46AA59-A65D-4FFD-9D6B-AAE6A5DDB6BE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8569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87CFA2D-0255-48EB-AF02-8DA9AECA4556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47A697C-2754-4B9C-88A7-BEF0E1D7FAC5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E41F316-BA56-4184-9864-D2FEE684AE54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791826-1A1E-4E8B-B47B-7793EE0D0ED8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7F51C3-E899-4B72-81BD-DD436F73D70F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D764339-49E9-477D-8D62-EDDD172CF2D6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E0262B-C3C1-4C6D-9A9C-667433511425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A17EDFE-3B2D-409E-815B-664566D1B138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1BEC05C-0C7D-4CFC-AB94-3D6075A054D5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3D7790F-031A-42D6-8CE7-EF8A9E725AD9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50EB04-230C-420C-98ED-1BE8AD2CBA8C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rtl="0"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D058B2-1E74-4EC8-8785-8F6215798FC0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6E4B57-ECC1-434A-BBE8-974DFAE1AFB6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2E54EF8-E347-4531-9C66-3C0DB6CAC068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D87D1D-1076-47A2-9A7C-82B4F5AB6215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 anchorCtr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5CBAB0-3CB7-40F9-9CC7-95C1C4394573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16CF7-4BA9-4A3F-B8D4-018FCE9D06D8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193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fld id="{3446B9D6-22F8-4AB0-ACFB-10DA600FE9C2}" type="datetime1">
              <a:rPr lang="en-GB" noProof="0" smtClean="0"/>
              <a:t>27/04/2025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4/27/2025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74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83829" y="1447800"/>
            <a:ext cx="4397828" cy="3329581"/>
          </a:xfrm>
        </p:spPr>
        <p:txBody>
          <a:bodyPr rtlCol="0">
            <a:normAutofit/>
          </a:bodyPr>
          <a:lstStyle/>
          <a:p>
            <a:r>
              <a:rPr lang="en-GB" sz="6000"/>
              <a:t>Leaders in a Global Business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83829" y="4777380"/>
            <a:ext cx="4397828" cy="861420"/>
          </a:xfrm>
        </p:spPr>
        <p:txBody>
          <a:bodyPr rtlCol="0">
            <a:normAutofit/>
          </a:bodyPr>
          <a:lstStyle/>
          <a:p>
            <a:r>
              <a:rPr lang="en-GB" dirty="0"/>
              <a:t>INTRODUCTION TO THE MODULE </a:t>
            </a:r>
          </a:p>
          <a:p>
            <a:r>
              <a:rPr lang="en-GB" dirty="0"/>
              <a:t>16th April 2025</a:t>
            </a:r>
          </a:p>
        </p:txBody>
      </p: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69E19D63-6545-9E07-0DA2-2106348EF9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854" y="703489"/>
            <a:ext cx="5450557" cy="545055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299734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9236A-E0CF-83C8-FAF2-52C62AA1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2AE3B-1BAF-378D-428A-732C133AB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Introductions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Module introduction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Module Plan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B1799A79-4F71-EC50-2E3C-E086F92CCC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143" r="18429" b="-7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58606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E29286C-E120-9588-14DB-855FA0410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5" r="25179" b="4"/>
          <a:stretch/>
        </p:blipFill>
        <p:spPr>
          <a:xfrm>
            <a:off x="20" y="10"/>
            <a:ext cx="73532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26D23D-36BC-17F2-0D8B-7B91D7CF1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2362201"/>
            <a:ext cx="4413532" cy="3848100"/>
          </a:xfrm>
        </p:spPr>
        <p:txBody>
          <a:bodyPr anchor="b"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DBB06-6591-4085-6C5C-8644160A4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914400"/>
            <a:ext cx="3162300" cy="50292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Demonstrate systematic, extensive and comparative knowledge and understanding of the characteristics of successful global leaders</a:t>
            </a:r>
          </a:p>
          <a:p>
            <a:pPr>
              <a:lnSpc>
                <a:spcPct val="110000"/>
              </a:lnSpc>
            </a:pPr>
            <a:r>
              <a:rPr lang="en-GB" sz="1500"/>
              <a:t>Evaluate and interpret divergent international cultures within business and the impact of leaders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Critically evaluate the challenges faced by leaders within global organisations</a:t>
            </a:r>
          </a:p>
          <a:p>
            <a:pPr>
              <a:lnSpc>
                <a:spcPct val="110000"/>
              </a:lnSpc>
            </a:pPr>
            <a:r>
              <a:rPr lang="en-GB" sz="1500"/>
              <a:t>Select and apply appropriate design tools and methods for the presentation of data and supporting images within a brochure</a:t>
            </a:r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4/27/2025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53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421E3-7B19-A338-9DDA-2FD8803E0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r>
              <a:rPr lang="en-GB" dirty="0"/>
              <a:t>Why are we studying this?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40C947AF-00A3-9B49-3A29-A8D841E37E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47" r="7" b="7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9070-7C45-20D3-C11B-11DB4580D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Help you understand the economic, political and social factors that drive change and how decisions affect global markets</a:t>
            </a:r>
          </a:p>
          <a:p>
            <a:pPr>
              <a:buClr>
                <a:srgbClr val="8AD0D6"/>
              </a:buClr>
            </a:pPr>
            <a:r>
              <a:rPr lang="en-GB" dirty="0"/>
              <a:t>Understand macroeconomics (more on that later)</a:t>
            </a:r>
          </a:p>
          <a:p>
            <a:pPr>
              <a:buClr>
                <a:srgbClr val="8AD0D6"/>
              </a:buClr>
            </a:pPr>
            <a:r>
              <a:rPr lang="en-GB" dirty="0"/>
              <a:t>Appreciate different cultures</a:t>
            </a:r>
          </a:p>
          <a:p>
            <a:pPr>
              <a:buClr>
                <a:srgbClr val="8AD0D6"/>
              </a:buClr>
            </a:pPr>
            <a:r>
              <a:rPr lang="en-GB" dirty="0"/>
              <a:t>Learn from the past</a:t>
            </a:r>
          </a:p>
          <a:p>
            <a:pPr>
              <a:buClr>
                <a:srgbClr val="8AD0D6"/>
              </a:buClr>
            </a:pPr>
            <a:r>
              <a:rPr lang="en-GB" dirty="0"/>
              <a:t>Understand business strategy</a:t>
            </a:r>
          </a:p>
        </p:txBody>
      </p:sp>
    </p:spTree>
    <p:extLst>
      <p:ext uri="{BB962C8B-B14F-4D97-AF65-F5344CB8AC3E}">
        <p14:creationId xmlns:p14="http://schemas.microsoft.com/office/powerpoint/2010/main" val="274654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E9A919-971F-172D-ADDF-5BF154A2D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2F2F2"/>
                </a:solidFill>
              </a:rPr>
              <a:t>PESTLE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B98506-FE7C-9039-1184-4A8069811B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969840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86973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767CD-3587-CDF5-EF1A-2FE1C8444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4F3A0E-BF3C-54B4-5654-450165E34A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Pros 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BE0326-F976-0D81-FE91-90BE97776C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Cost-effective</a:t>
            </a:r>
          </a:p>
          <a:p>
            <a:pPr>
              <a:buClr>
                <a:srgbClr val="8AD0D6"/>
              </a:buClr>
            </a:pPr>
            <a:r>
              <a:rPr lang="en-US" dirty="0"/>
              <a:t>Holistic view of external threats and opportunities</a:t>
            </a:r>
          </a:p>
          <a:p>
            <a:pPr>
              <a:buClr>
                <a:srgbClr val="8AD0D6"/>
              </a:buClr>
            </a:pPr>
            <a:r>
              <a:rPr lang="en-US" dirty="0"/>
              <a:t>Versatile for marketing, product development and crisis management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F4A094-DF71-5556-9F3D-09C3F54B2C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Cons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895EF7-AAC9-CFE3-C81B-9728EC85C17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Broad but shallow</a:t>
            </a:r>
          </a:p>
          <a:p>
            <a:pPr>
              <a:buClr>
                <a:srgbClr val="8AD0D6"/>
              </a:buClr>
            </a:pPr>
            <a:r>
              <a:rPr lang="en-US" dirty="0"/>
              <a:t>Does not </a:t>
            </a:r>
            <a:r>
              <a:rPr lang="en-US" err="1"/>
              <a:t>prioritise</a:t>
            </a:r>
            <a:r>
              <a:rPr lang="en-US" dirty="0"/>
              <a:t> </a:t>
            </a:r>
          </a:p>
          <a:p>
            <a:pPr>
              <a:buClr>
                <a:srgbClr val="8AD0D6"/>
              </a:buClr>
            </a:pPr>
            <a:r>
              <a:rPr lang="en-US" dirty="0"/>
              <a:t>Static – requires frequent updates</a:t>
            </a:r>
          </a:p>
        </p:txBody>
      </p:sp>
    </p:spTree>
    <p:extLst>
      <p:ext uri="{BB962C8B-B14F-4D97-AF65-F5344CB8AC3E}">
        <p14:creationId xmlns:p14="http://schemas.microsoft.com/office/powerpoint/2010/main" val="3475964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D097D-F966-5E2B-7820-86CCF97BE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B0C03-9069-A1F1-4502-1283C6F75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SWOT analysis (internal factors)</a:t>
            </a:r>
          </a:p>
          <a:p>
            <a:pPr>
              <a:buClr>
                <a:srgbClr val="8AD0D6"/>
              </a:buClr>
            </a:pPr>
            <a:r>
              <a:rPr lang="en-US" dirty="0"/>
              <a:t>Porter's Five Forces: focuses on industry competition rather than macro-environmental factors</a:t>
            </a:r>
          </a:p>
          <a:p>
            <a:pPr>
              <a:buClr>
                <a:srgbClr val="8AD0D6"/>
              </a:buClr>
            </a:pPr>
            <a:r>
              <a:rPr lang="en-US" dirty="0"/>
              <a:t>Scenario-planning: better for long-term uncertainty</a:t>
            </a:r>
          </a:p>
          <a:p>
            <a:pPr>
              <a:buClr>
                <a:srgbClr val="8AD0D6"/>
              </a:buClr>
            </a:pPr>
            <a:r>
              <a:rPr lang="en-US" dirty="0" err="1"/>
              <a:t>LoNGPESTLE</a:t>
            </a:r>
            <a:r>
              <a:rPr lang="en-US" dirty="0"/>
              <a:t> (adds geographic layers)</a:t>
            </a:r>
          </a:p>
        </p:txBody>
      </p:sp>
    </p:spTree>
    <p:extLst>
      <p:ext uri="{BB962C8B-B14F-4D97-AF65-F5344CB8AC3E}">
        <p14:creationId xmlns:p14="http://schemas.microsoft.com/office/powerpoint/2010/main" val="855241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12DCB-6F99-DE67-A160-69CC73521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What is macro-economics?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C572ED-24B9-1231-A2A2-DD090639BA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0195672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239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F232F-D1F6-4BD5-452B-6B12EDD57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Macro-economics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92B5B-2A1B-B83F-0FEE-E552FB733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Study of an economy's overall structure, performance, and decision-making processes</a:t>
            </a:r>
          </a:p>
          <a:p>
            <a:pPr>
              <a:buClr>
                <a:srgbClr val="8AD0D6"/>
              </a:buClr>
            </a:pPr>
            <a:r>
              <a:rPr lang="en-US">
                <a:solidFill>
                  <a:srgbClr val="FFFFFF"/>
                </a:solidFill>
              </a:rPr>
              <a:t>National income, unemployment, inflation and economic growth</a:t>
            </a:r>
          </a:p>
          <a:p>
            <a:pPr>
              <a:buClr>
                <a:srgbClr val="8AD0D6"/>
              </a:buClr>
            </a:pPr>
            <a:r>
              <a:rPr lang="en-US">
                <a:solidFill>
                  <a:srgbClr val="FFFFFF"/>
                </a:solidFill>
              </a:rPr>
              <a:t>Examines how markets, businesses, governments and other international factors interact at a regional, national and global level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7D9A6D9A-9229-3E7C-0153-38DAA6E891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851" r="23911" b="-4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7681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46D0E-9E7D-9DCB-7746-6047B3EA4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62480-1F02-3087-4B93-F960F992E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Modern macroeconomics emerged from Keynesian theory and Adam Smith's work</a:t>
            </a:r>
          </a:p>
          <a:p>
            <a:pPr>
              <a:buClr>
                <a:srgbClr val="8AD0D6"/>
              </a:buClr>
            </a:pPr>
            <a:r>
              <a:rPr lang="en-US" dirty="0"/>
              <a:t>Governments use macroeconomic models to design policies that </a:t>
            </a:r>
            <a:r>
              <a:rPr lang="en-US" dirty="0" err="1"/>
              <a:t>stabalise</a:t>
            </a:r>
            <a:r>
              <a:rPr lang="en-US" dirty="0"/>
              <a:t> economies</a:t>
            </a:r>
          </a:p>
          <a:p>
            <a:pPr>
              <a:buClr>
                <a:srgbClr val="8AD0D6"/>
              </a:buClr>
            </a:pPr>
            <a:r>
              <a:rPr lang="en-US" dirty="0"/>
              <a:t>Businesses use these insights for strategic planning in global and domestic markets</a:t>
            </a:r>
          </a:p>
          <a:p>
            <a:pPr marL="0" indent="0">
              <a:buClr>
                <a:srgbClr val="8AD0D6"/>
              </a:buCl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690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3BC86-0B50-70C3-1E89-3767CDEBC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to business leaders need to understand macroeconomics?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1996D-3197-A1EE-28F2-72C2F52E1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Navigate a rapidly changing and complex </a:t>
            </a:r>
            <a:r>
              <a:rPr lang="en-US" dirty="0" err="1"/>
              <a:t>enviroment</a:t>
            </a:r>
          </a:p>
          <a:p>
            <a:pPr>
              <a:buClr>
                <a:srgbClr val="8AD0D6"/>
              </a:buClr>
            </a:pPr>
            <a:r>
              <a:rPr lang="en-US" dirty="0"/>
              <a:t>Mitigate risk</a:t>
            </a:r>
          </a:p>
          <a:p>
            <a:pPr>
              <a:buClr>
                <a:srgbClr val="8AD0D6"/>
              </a:buClr>
            </a:pPr>
            <a:r>
              <a:rPr lang="en-US" dirty="0"/>
              <a:t>Inform decision-making</a:t>
            </a:r>
          </a:p>
          <a:p>
            <a:pPr>
              <a:buClr>
                <a:srgbClr val="8AD0D6"/>
              </a:buClr>
            </a:pPr>
            <a:r>
              <a:rPr lang="en-US" dirty="0"/>
              <a:t>Operate effectively globally</a:t>
            </a:r>
          </a:p>
          <a:p>
            <a:pPr>
              <a:buClr>
                <a:srgbClr val="8AD0D6"/>
              </a:buClr>
            </a:pPr>
            <a:r>
              <a:rPr lang="en-US" dirty="0" err="1"/>
              <a:t>Organisational</a:t>
            </a:r>
            <a:r>
              <a:rPr lang="en-US" dirty="0"/>
              <a:t> resilience</a:t>
            </a:r>
          </a:p>
          <a:p>
            <a:pPr>
              <a:buClr>
                <a:srgbClr val="8AD0D6"/>
              </a:buClr>
            </a:pPr>
            <a:r>
              <a:rPr lang="en-US" dirty="0"/>
              <a:t>Understand how inflation &amp; GDP affects operations</a:t>
            </a:r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22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F1A8F-61B0-72DA-5C35-18D04A461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 sz="3600"/>
              <a:t>Globalisation</a:t>
            </a:r>
          </a:p>
        </p:txBody>
      </p:sp>
      <p:pic>
        <p:nvPicPr>
          <p:cNvPr id="13" name="Picture 12" descr="hand holding ball">
            <a:extLst>
              <a:ext uri="{FF2B5EF4-FFF2-40B4-BE49-F238E27FC236}">
                <a16:creationId xmlns:a16="http://schemas.microsoft.com/office/drawing/2014/main" id="{FC051566-4799-7CD5-4771-7BF5A73EFE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94" r="9246" b="9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9D5CE-390D-2CC9-FBB1-ACC0430DB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Describes the growing interdependence of the world's economies, cultures and people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Politics and laws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Environment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Macroeconomics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Human Rights/Ethics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r>
              <a:rPr lang="en-GB" dirty="0"/>
              <a:t>Cultural differences</a:t>
            </a:r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endParaRPr lang="en-GB" dirty="0"/>
          </a:p>
          <a:p>
            <a:pPr lvl="1">
              <a:buClr>
                <a:srgbClr val="8AD0D6"/>
              </a:buClr>
              <a:buFont typeface="Courier New" charset="2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963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B00F-2518-96CB-6E52-41B35A4AF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9813"/>
            <a:ext cx="9988166" cy="2785797"/>
          </a:xfrm>
        </p:spPr>
        <p:txBody>
          <a:bodyPr anchor="b">
            <a:normAutofit/>
          </a:bodyPr>
          <a:lstStyle/>
          <a:p>
            <a:pPr algn="ctr"/>
            <a:r>
              <a:rPr lang="en-GB" sz="6000"/>
              <a:t>Globalisation (Morrison,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C0AF9-2B50-8CBB-789B-5D227633C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5091" y="3498856"/>
            <a:ext cx="8188033" cy="2614231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1800">
                <a:cs typeface="Segoe UI"/>
              </a:rPr>
              <a:t>Process by which products, people, companies, money and information are able to move quickly around the world as decision-makers desire, with few cross-border impediments in their way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842308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5AE3-C260-7B7E-C540-2F5B04E35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Globalisation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88345-B860-4E39-8D79-1769D3281B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Segoe UI"/>
              </a:rPr>
              <a:t>Interdependence 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50D42B-6224-5868-F5B6-CD8D9ADEE1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cs typeface="Segoe UI"/>
              </a:rPr>
              <a:t>Economic integration among countries</a:t>
            </a:r>
          </a:p>
          <a:p>
            <a:r>
              <a:rPr lang="en-GB" dirty="0">
                <a:cs typeface="Segoe UI"/>
              </a:rPr>
              <a:t>Cross-border political cooperation</a:t>
            </a:r>
          </a:p>
          <a:p>
            <a:r>
              <a:rPr lang="en-GB" dirty="0">
                <a:cs typeface="Segoe UI"/>
              </a:rPr>
              <a:t>Growth in international trade</a:t>
            </a:r>
          </a:p>
          <a:p>
            <a:r>
              <a:rPr lang="en-GB" dirty="0">
                <a:cs typeface="Segoe UI"/>
              </a:rPr>
              <a:t>Complex cross-border supply chains</a:t>
            </a:r>
          </a:p>
          <a:p>
            <a:r>
              <a:rPr lang="en-GB" dirty="0">
                <a:cs typeface="Segoe UI"/>
              </a:rPr>
              <a:t>Global capital flows</a:t>
            </a:r>
          </a:p>
          <a:p>
            <a:r>
              <a:rPr lang="en-GB" dirty="0">
                <a:cs typeface="Segoe UI"/>
              </a:rPr>
              <a:t>Competition to attract foreign investors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E48295-CC6A-8FB9-94B9-B8A6D3C6D9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cs typeface="Segoe UI"/>
              </a:rPr>
              <a:t>Outcomes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013221-4575-B222-AA86-0BF19343028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cs typeface="Segoe UI"/>
              </a:rPr>
              <a:t>Growth in consumer markets</a:t>
            </a:r>
          </a:p>
          <a:p>
            <a:r>
              <a:rPr lang="en-GB" dirty="0">
                <a:cs typeface="Segoe UI"/>
              </a:rPr>
              <a:t>Growth in employment and income in globalised economies</a:t>
            </a:r>
          </a:p>
          <a:p>
            <a:r>
              <a:rPr lang="en-GB" dirty="0">
                <a:cs typeface="Segoe UI"/>
              </a:rPr>
              <a:t>Economic downturn in economies left behind</a:t>
            </a:r>
          </a:p>
          <a:p>
            <a:r>
              <a:rPr lang="en-GB" dirty="0">
                <a:cs typeface="Segoe UI"/>
              </a:rPr>
              <a:t>Growing inequalities</a:t>
            </a:r>
          </a:p>
          <a:p>
            <a:r>
              <a:rPr lang="en-GB" dirty="0">
                <a:cs typeface="Segoe UI"/>
              </a:rPr>
              <a:t>Growth of large, powerful global companies</a:t>
            </a:r>
          </a:p>
          <a:p>
            <a:r>
              <a:rPr lang="en-GB" dirty="0">
                <a:cs typeface="Segoe UI"/>
              </a:rPr>
              <a:t>Damaging ecological impacts</a:t>
            </a:r>
          </a:p>
          <a:p>
            <a:r>
              <a:rPr lang="en-GB" dirty="0">
                <a:cs typeface="Segoe UI"/>
              </a:rPr>
              <a:t>Global companies' ability to resist national regulation</a:t>
            </a:r>
          </a:p>
        </p:txBody>
      </p:sp>
    </p:spTree>
    <p:extLst>
      <p:ext uri="{BB962C8B-B14F-4D97-AF65-F5344CB8AC3E}">
        <p14:creationId xmlns:p14="http://schemas.microsoft.com/office/powerpoint/2010/main" val="2906448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BEBB4-D241-C5E0-4F7F-9F57137DE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Swansea – an early example of globalisation</a:t>
            </a:r>
            <a:endParaRPr lang="en-US" sz="37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C0462EF-BE55-C110-54A0-0F0AB0767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cs typeface="Segoe UI"/>
              </a:rPr>
              <a:t>The copper industry centered in Swansea in the 1830s and 1840s</a:t>
            </a:r>
          </a:p>
          <a:p>
            <a:r>
              <a:rPr lang="en-US" sz="1800" dirty="0">
                <a:cs typeface="Segoe UI"/>
              </a:rPr>
              <a:t>One of the first </a:t>
            </a:r>
            <a:r>
              <a:rPr lang="en-US" sz="1800" err="1">
                <a:cs typeface="Segoe UI"/>
              </a:rPr>
              <a:t>globalised</a:t>
            </a:r>
            <a:r>
              <a:rPr lang="en-US" sz="1800" dirty="0">
                <a:cs typeface="Segoe UI"/>
              </a:rPr>
              <a:t> modern industries (Evans and Saunders, 2015)</a:t>
            </a:r>
          </a:p>
          <a:p>
            <a:r>
              <a:rPr lang="en-US" sz="1800" dirty="0">
                <a:cs typeface="Segoe UI"/>
              </a:rPr>
              <a:t>Sourced copper ore from Australia, Latin America and southern Africa</a:t>
            </a:r>
          </a:p>
          <a:p>
            <a:r>
              <a:rPr lang="en-US" sz="1800" dirty="0">
                <a:cs typeface="Segoe UI"/>
              </a:rPr>
              <a:t>By 1820, Swansea accounted for 50% of the world's smelted copper output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A151B53-2663-BA46-00DA-886E4F4E20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20" r="15978" b="-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557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5F720-10E2-C549-4256-1432F5BC7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Copperopolis - 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90AEF-9073-8C68-D7E6-0DD50DC80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Availability of coal</a:t>
            </a:r>
          </a:p>
          <a:p>
            <a:r>
              <a:rPr lang="en-GB" dirty="0">
                <a:cs typeface="Segoe UI"/>
              </a:rPr>
              <a:t>Access to water</a:t>
            </a:r>
          </a:p>
          <a:p>
            <a:r>
              <a:rPr lang="en-GB" dirty="0">
                <a:cs typeface="Segoe UI"/>
              </a:rPr>
              <a:t>Close to metal-hungry factories in the Midlands and copper ore fields in Cornwall</a:t>
            </a:r>
          </a:p>
          <a:p>
            <a:r>
              <a:rPr lang="en-GB" dirty="0">
                <a:cs typeface="Segoe UI"/>
              </a:rPr>
              <a:t>Copper ore a short sea journey</a:t>
            </a:r>
          </a:p>
          <a:p>
            <a:r>
              <a:rPr lang="en-GB" dirty="0">
                <a:cs typeface="Segoe UI"/>
              </a:rPr>
              <a:t>Geographical advantages made led to dominance in the global copper industry</a:t>
            </a:r>
          </a:p>
          <a:p>
            <a:pPr marL="0" indent="0">
              <a:buNone/>
            </a:pPr>
            <a:endParaRPr lang="en-GB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81248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19310-6C00-A15F-F114-27220BBC8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C0483-5611-B76F-2A6D-61914E95A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Copper production ceased in the 1920s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International competition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Changes to government legislation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Technological changes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Production moved closer to the copper ore mines</a:t>
            </a:r>
          </a:p>
        </p:txBody>
      </p:sp>
    </p:spTree>
    <p:extLst>
      <p:ext uri="{BB962C8B-B14F-4D97-AF65-F5344CB8AC3E}">
        <p14:creationId xmlns:p14="http://schemas.microsoft.com/office/powerpoint/2010/main" val="505083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CE137-B04D-8C1B-13AA-1F712951D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r>
              <a:rPr lang="en-GB" dirty="0"/>
              <a:t>Long-term consequences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251E7-D635-E2AB-765A-9C8329D6C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cs typeface="Segoe UI"/>
              </a:rPr>
              <a:t>One of the most polluted landscapes in the world (Newell, 1997)</a:t>
            </a:r>
          </a:p>
          <a:p>
            <a:r>
              <a:rPr lang="en-GB" sz="1800" dirty="0">
                <a:cs typeface="Segoe UI"/>
              </a:rPr>
              <a:t>By the 1950s, Lower Swansea Valley branded Europe's worst post-industrial derelict landscape "tips taller than houses" (welshcopper.org.uk, </a:t>
            </a:r>
            <a:r>
              <a:rPr lang="en-GB" sz="1800" dirty="0" err="1">
                <a:cs typeface="Segoe UI"/>
              </a:rPr>
              <a:t>nd</a:t>
            </a:r>
            <a:r>
              <a:rPr lang="en-GB" sz="1800" dirty="0">
                <a:cs typeface="Segoe UI"/>
              </a:rPr>
              <a:t>)</a:t>
            </a:r>
          </a:p>
          <a:p>
            <a:endParaRPr lang="en-GB" sz="1800">
              <a:cs typeface="Segoe UI"/>
            </a:endParaRPr>
          </a:p>
        </p:txBody>
      </p:sp>
      <p:pic>
        <p:nvPicPr>
          <p:cNvPr id="4" name="Picture 3" descr="A black and white photo of a road and hills&#10;&#10;AI-generated content may be incorrect.">
            <a:extLst>
              <a:ext uri="{FF2B5EF4-FFF2-40B4-BE49-F238E27FC236}">
                <a16:creationId xmlns:a16="http://schemas.microsoft.com/office/drawing/2014/main" id="{AAB61EF5-9834-006C-2D60-EDAB21DED7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50" r="21739" b="2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315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D613C-D47E-14AB-145F-A9799927A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4795282" cy="2616928"/>
          </a:xfrm>
        </p:spPr>
        <p:txBody>
          <a:bodyPr anchor="ctr">
            <a:normAutofit/>
          </a:bodyPr>
          <a:lstStyle/>
          <a:p>
            <a:r>
              <a:rPr lang="en-GB" dirty="0"/>
              <a:t>Regeneration – current 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2FBE4-8924-AAFA-89D9-ADB92306B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169025"/>
            <a:ext cx="4977905" cy="26163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cs typeface="Segoe UI"/>
              </a:rPr>
              <a:t>UK Government: £20m "Levelling Up Fund" to revitalise the region</a:t>
            </a:r>
          </a:p>
          <a:p>
            <a:r>
              <a:rPr lang="en-GB" sz="1800">
                <a:cs typeface="Segoe UI"/>
              </a:rPr>
              <a:t>Regenerated the Hafod-Morfa Copperworks</a:t>
            </a:r>
          </a:p>
          <a:p>
            <a:r>
              <a:rPr lang="en-GB" sz="1800">
                <a:cs typeface="Segoe UI"/>
              </a:rPr>
              <a:t>River Tawe Link &amp; The Strand</a:t>
            </a:r>
          </a:p>
          <a:p>
            <a:r>
              <a:rPr lang="en-GB" sz="1800">
                <a:cs typeface="Segoe UI"/>
              </a:rPr>
              <a:t>Swansea Museum</a:t>
            </a:r>
          </a:p>
          <a:p>
            <a:r>
              <a:rPr lang="en-GB" sz="1800">
                <a:cs typeface="Segoe UI"/>
              </a:rPr>
              <a:t>Council </a:t>
            </a:r>
          </a:p>
        </p:txBody>
      </p:sp>
      <p:pic>
        <p:nvPicPr>
          <p:cNvPr id="4" name="Picture 3" descr="A building with a clock tower&#10;&#10;AI-generated content may be incorrect.">
            <a:extLst>
              <a:ext uri="{FF2B5EF4-FFF2-40B4-BE49-F238E27FC236}">
                <a16:creationId xmlns:a16="http://schemas.microsoft.com/office/drawing/2014/main" id="{9F660EF5-990E-41F0-091C-E65F8D4674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191" b="7841"/>
          <a:stretch/>
        </p:blipFill>
        <p:spPr>
          <a:xfrm>
            <a:off x="198741" y="2938306"/>
            <a:ext cx="11812017" cy="391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1274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C0A6F-E166-A83F-3DA6-CFE0283EA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156" y="559813"/>
            <a:ext cx="4814412" cy="10830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0082D-9DA6-641F-1B4F-C4317F333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651" y="1662580"/>
            <a:ext cx="4904338" cy="44505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Segoe UI"/>
              </a:rPr>
              <a:t>Some of the benefits: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Access to low-cost consumer goods, greater choice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Worldwide travel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Expanded markets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Increased foreign investments &amp; job creation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Exposure to diverse cultures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sz="2000" dirty="0">
                <a:cs typeface="Segoe UI"/>
              </a:rPr>
              <a:t>Increased awareness of global issues, opportunity for collaboration</a:t>
            </a:r>
          </a:p>
          <a:p>
            <a:pPr lvl="1">
              <a:buFont typeface="Courier New" panose="020B0504020202020204" pitchFamily="34" charset="0"/>
              <a:buChar char="o"/>
            </a:pPr>
            <a:endParaRPr lang="en-GB" sz="1800">
              <a:cs typeface="Segoe UI"/>
            </a:endParaRPr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C83DFA84-7392-4F00-B4E9-639941F524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23" r="18849" b="2"/>
          <a:stretch/>
        </p:blipFill>
        <p:spPr>
          <a:xfrm>
            <a:off x="6626806" y="1019556"/>
            <a:ext cx="4817466" cy="4818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640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68146-9EB7-1FFA-D73D-282395055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D485C-8374-F7AC-065A-DCCC889D4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Outsourcing of jobs to countries with lower incomes</a:t>
            </a:r>
          </a:p>
          <a:p>
            <a:r>
              <a:rPr lang="en-GB" dirty="0">
                <a:cs typeface="Segoe UI"/>
              </a:rPr>
              <a:t>Increased economic inequality between nations</a:t>
            </a:r>
          </a:p>
          <a:p>
            <a:r>
              <a:rPr lang="en-GB" dirty="0">
                <a:cs typeface="Segoe UI"/>
              </a:rPr>
              <a:t>Exploitation of workers and resources</a:t>
            </a:r>
          </a:p>
          <a:p>
            <a:r>
              <a:rPr lang="en-GB" dirty="0">
                <a:cs typeface="Segoe UI"/>
              </a:rPr>
              <a:t>Pressure on small, local businesses</a:t>
            </a:r>
          </a:p>
          <a:p>
            <a:r>
              <a:rPr lang="en-GB" dirty="0">
                <a:cs typeface="Segoe UI"/>
              </a:rPr>
              <a:t>Cultural homogenization</a:t>
            </a:r>
          </a:p>
          <a:p>
            <a:r>
              <a:rPr lang="en-GB" dirty="0">
                <a:cs typeface="Segoe UI"/>
              </a:rPr>
              <a:t>Economic vulnerabilities </a:t>
            </a:r>
          </a:p>
          <a:p>
            <a:r>
              <a:rPr lang="en-GB" dirty="0">
                <a:cs typeface="Segoe UI"/>
              </a:rPr>
              <a:t>Loss of economic vulnerabilities </a:t>
            </a:r>
          </a:p>
        </p:txBody>
      </p:sp>
    </p:spTree>
    <p:extLst>
      <p:ext uri="{BB962C8B-B14F-4D97-AF65-F5344CB8AC3E}">
        <p14:creationId xmlns:p14="http://schemas.microsoft.com/office/powerpoint/2010/main" val="5031189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E060B-785B-66E0-4348-0541E773D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DE49A-F2E5-A9AE-3D24-8AB1E851E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Mechanism for the exchange of something of value, usually goods or services, for a price, usually money (Morrison, 2020) 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Markets thrive where there is freedom for individuals to pursue transactions as they desire.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The fewer impediments – the greater the scope for free markets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Friedman (2000) free market &amp; globalisation </a:t>
            </a:r>
          </a:p>
          <a:p>
            <a:pPr lvl="1">
              <a:buFont typeface="Courier New" panose="020B0504020202020204" pitchFamily="34" charset="0"/>
              <a:buChar char="o"/>
            </a:pPr>
            <a:r>
              <a:rPr lang="en-GB" dirty="0">
                <a:cs typeface="Segoe UI"/>
              </a:rPr>
              <a:t>Where there are barriers to trade and government protection of national economies, globalisation cannot thrive</a:t>
            </a:r>
          </a:p>
        </p:txBody>
      </p:sp>
    </p:spTree>
    <p:extLst>
      <p:ext uri="{BB962C8B-B14F-4D97-AF65-F5344CB8AC3E}">
        <p14:creationId xmlns:p14="http://schemas.microsoft.com/office/powerpoint/2010/main" val="1780651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753BA-CD00-72B1-43BF-8A517298E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614A0-2EAF-4A55-B92E-A77140DF5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Organisational ability to enter and take advantage of global markets</a:t>
            </a:r>
          </a:p>
          <a:p>
            <a:r>
              <a:rPr lang="en-GB" dirty="0">
                <a:cs typeface="Segoe UI"/>
              </a:rPr>
              <a:t>Take advantage of supply chain strategies to exploit geographically advantageous locations</a:t>
            </a:r>
          </a:p>
          <a:p>
            <a:r>
              <a:rPr lang="en-GB" dirty="0">
                <a:cs typeface="Segoe UI"/>
              </a:rPr>
              <a:t>This is known as the value chain</a:t>
            </a:r>
          </a:p>
        </p:txBody>
      </p:sp>
    </p:spTree>
    <p:extLst>
      <p:ext uri="{BB962C8B-B14F-4D97-AF65-F5344CB8AC3E}">
        <p14:creationId xmlns:p14="http://schemas.microsoft.com/office/powerpoint/2010/main" val="1977776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7079-2752-BA3A-E01D-4F050FC55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companies internationalise? (Morrison,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5208D-82B8-53E2-C2E9-3C19B3BEE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Segoe UI"/>
              </a:rPr>
              <a:t>Sees business opportunities (new markets, efficiencies in production)</a:t>
            </a:r>
          </a:p>
          <a:p>
            <a:r>
              <a:rPr lang="en-GB" dirty="0">
                <a:cs typeface="Segoe UI"/>
              </a:rPr>
              <a:t>Push &amp; pull factors</a:t>
            </a:r>
          </a:p>
          <a:p>
            <a:r>
              <a:rPr lang="en-GB">
                <a:cs typeface="Segoe UI"/>
              </a:rPr>
              <a:t>Proximity to key resources</a:t>
            </a:r>
          </a:p>
          <a:p>
            <a:r>
              <a:rPr lang="en-GB">
                <a:cs typeface="Segoe UI"/>
              </a:rPr>
              <a:t>Access to technology and skills</a:t>
            </a:r>
            <a:endParaRPr lang="en-GB" dirty="0">
              <a:cs typeface="Segoe UI"/>
            </a:endParaRPr>
          </a:p>
          <a:p>
            <a:r>
              <a:rPr lang="en-GB">
                <a:cs typeface="Segoe UI"/>
              </a:rPr>
              <a:t>Proximity to new customers</a:t>
            </a:r>
          </a:p>
          <a:p>
            <a:r>
              <a:rPr lang="en-GB">
                <a:cs typeface="Segoe UI"/>
              </a:rPr>
              <a:t>Deterioration</a:t>
            </a:r>
            <a:r>
              <a:rPr lang="en-GB" dirty="0">
                <a:cs typeface="Segoe UI"/>
              </a:rPr>
              <a:t> in the home market </a:t>
            </a:r>
          </a:p>
        </p:txBody>
      </p:sp>
    </p:spTree>
    <p:extLst>
      <p:ext uri="{BB962C8B-B14F-4D97-AF65-F5344CB8AC3E}">
        <p14:creationId xmlns:p14="http://schemas.microsoft.com/office/powerpoint/2010/main" val="36600781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02ACA-8BF9-5C30-52FC-E2D0AA1B6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What does the business enterprise exist to do?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BA6EEB-152D-5363-50A0-B97A89B928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34" r="46128" b="6250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C925D-A62C-7F1A-262B-6E082699C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Business: any type of economic activity in which goods and services are exchanged for payment.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GB" dirty="0"/>
              <a:t>International business: refers to economic activity that straddles two or more </a:t>
            </a:r>
            <a:r>
              <a:rPr lang="en-GB"/>
              <a:t>countries</a:t>
            </a: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37739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22AC2-30ED-8D76-8A6A-1AA5C155D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Purpose and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20F99-2FAE-B700-BE1C-A95402F65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For profit organisations eg Apple, Coca Cola, Amazon</a:t>
            </a:r>
            <a:endParaRPr lang="en-US">
              <a:solidFill>
                <a:srgbClr val="FFFFFF"/>
              </a:solidFill>
            </a:endParaRP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Not for profit eg Oxfam</a:t>
            </a:r>
          </a:p>
          <a:p>
            <a:pPr>
              <a:buClr>
                <a:srgbClr val="8AD0D6"/>
              </a:buClr>
            </a:pPr>
            <a:r>
              <a:rPr lang="en-GB">
                <a:solidFill>
                  <a:srgbClr val="FFFFFF"/>
                </a:solidFill>
              </a:rPr>
              <a:t>Social enterprises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pples on a weighing scale">
            <a:extLst>
              <a:ext uri="{FF2B5EF4-FFF2-40B4-BE49-F238E27FC236}">
                <a16:creationId xmlns:a16="http://schemas.microsoft.com/office/drawing/2014/main" id="{66736ED2-FE2F-218D-F42F-7D2F41168C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30" r="25032" b="-4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172296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B41E5-5318-C856-8650-65EAF2D96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 dirty="0"/>
              <a:t>The Global Environment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6A173DC5-4D5D-F12E-3137-8383CDD51C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68" r="33799" b="-3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2AEEE-6DFB-6A63-FB3E-96AD3D8C6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Every society has a cultural heritage, a social make-up, distinctive economic activities, political arrangements, legal frameworks and technological capacities </a:t>
            </a:r>
          </a:p>
          <a:p>
            <a:pPr>
              <a:buClr>
                <a:srgbClr val="8AD0D6"/>
              </a:buClr>
            </a:pPr>
            <a:r>
              <a:rPr lang="en-GB" dirty="0"/>
              <a:t>Examining these gives a picture of society as a whole</a:t>
            </a:r>
          </a:p>
          <a:p>
            <a:pPr>
              <a:buClr>
                <a:srgbClr val="8AD0D6"/>
              </a:buClr>
            </a:pPr>
            <a:r>
              <a:rPr lang="en-GB" dirty="0"/>
              <a:t>These to not stop at national borders </a:t>
            </a:r>
          </a:p>
        </p:txBody>
      </p:sp>
    </p:spTree>
    <p:extLst>
      <p:ext uri="{BB962C8B-B14F-4D97-AF65-F5344CB8AC3E}">
        <p14:creationId xmlns:p14="http://schemas.microsoft.com/office/powerpoint/2010/main" val="41449818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4AE90-79E4-5F15-0BF7-AF3C94D3C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Apply your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CDF99-4FA7-8DB4-33F6-AAE33FDB0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Choose a</a:t>
            </a:r>
            <a:r>
              <a:rPr lang="en-US"/>
              <a:t> MNE and conduct a CURRENT PESTLE</a:t>
            </a:r>
          </a:p>
          <a:p>
            <a:pPr>
              <a:buClr>
                <a:srgbClr val="8AD0D6"/>
              </a:buClr>
            </a:pPr>
            <a:r>
              <a:rPr lang="en-US" dirty="0"/>
              <a:t>Use up-to-date information – for example, what do you know about the current situation regarding tariffs?  </a:t>
            </a:r>
          </a:p>
          <a:p>
            <a:pPr>
              <a:buClr>
                <a:srgbClr val="8AD0D6"/>
              </a:buClr>
            </a:pPr>
            <a:r>
              <a:rPr lang="en-US"/>
              <a:t>Political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US"/>
              <a:t>Economic</a:t>
            </a:r>
          </a:p>
          <a:p>
            <a:pPr>
              <a:buClr>
                <a:srgbClr val="8AD0D6"/>
              </a:buClr>
            </a:pPr>
            <a:r>
              <a:rPr lang="en-US"/>
              <a:t>Sociological</a:t>
            </a:r>
          </a:p>
          <a:p>
            <a:pPr>
              <a:buClr>
                <a:srgbClr val="8AD0D6"/>
              </a:buClr>
            </a:pPr>
            <a:r>
              <a:rPr lang="en-US"/>
              <a:t>Technological 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US"/>
              <a:t>Legal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Environmental</a:t>
            </a:r>
          </a:p>
          <a:p>
            <a:pPr marL="0" indent="0">
              <a:buClr>
                <a:srgbClr val="8AD0D6"/>
              </a:buCl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2680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CitationVTI">
  <a:themeElements>
    <a:clrScheme name="AnalogousFromLightSeed_2SEEDS">
      <a:dk1>
        <a:srgbClr val="000000"/>
      </a:dk1>
      <a:lt1>
        <a:srgbClr val="FFFFFF"/>
      </a:lt1>
      <a:dk2>
        <a:srgbClr val="3C3122"/>
      </a:dk2>
      <a:lt2>
        <a:srgbClr val="E2E5E8"/>
      </a:lt2>
      <a:accent1>
        <a:srgbClr val="B79D7A"/>
      </a:accent1>
      <a:accent2>
        <a:srgbClr val="C3988F"/>
      </a:accent2>
      <a:accent3>
        <a:srgbClr val="A3A37B"/>
      </a:accent3>
      <a:accent4>
        <a:srgbClr val="7CA8B8"/>
      </a:accent4>
      <a:accent5>
        <a:srgbClr val="91A1C4"/>
      </a:accent5>
      <a:accent6>
        <a:srgbClr val="857FBA"/>
      </a:accent6>
      <a:hlink>
        <a:srgbClr val="6582AC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</Words>
  <Application>Microsoft Office PowerPoint</Application>
  <PresentationFormat>Widescreen</PresentationFormat>
  <Paragraphs>1</Paragraphs>
  <Slides>28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Ion</vt:lpstr>
      <vt:lpstr>CitationVTI</vt:lpstr>
      <vt:lpstr>Leaders in a Global Business</vt:lpstr>
      <vt:lpstr>AGENDA</vt:lpstr>
      <vt:lpstr>Learning outcomes</vt:lpstr>
      <vt:lpstr>Why are we studying this?</vt:lpstr>
      <vt:lpstr>PESTLE</vt:lpstr>
      <vt:lpstr>PESTLE</vt:lpstr>
      <vt:lpstr>Other tools</vt:lpstr>
      <vt:lpstr>What is macro-economics?</vt:lpstr>
      <vt:lpstr>Macro-economics</vt:lpstr>
      <vt:lpstr>History</vt:lpstr>
      <vt:lpstr>Why to business leaders need to understand macroeconomics?</vt:lpstr>
      <vt:lpstr>Globalisation</vt:lpstr>
      <vt:lpstr>Globalisation (Morrison, 2020)</vt:lpstr>
      <vt:lpstr>Globalisation</vt:lpstr>
      <vt:lpstr>Swansea – an early example of globalisation</vt:lpstr>
      <vt:lpstr>Copperopolis - Geography</vt:lpstr>
      <vt:lpstr>Decline </vt:lpstr>
      <vt:lpstr>Long-term consequences</vt:lpstr>
      <vt:lpstr>Regeneration – current day</vt:lpstr>
      <vt:lpstr>Benefits</vt:lpstr>
      <vt:lpstr>Negatives</vt:lpstr>
      <vt:lpstr>The Market</vt:lpstr>
      <vt:lpstr>MNEs</vt:lpstr>
      <vt:lpstr>Why do companies internationalise? (Morrison, 2020)</vt:lpstr>
      <vt:lpstr>What does the business enterprise exist to do?</vt:lpstr>
      <vt:lpstr>Purpose and Goals</vt:lpstr>
      <vt:lpstr>The Global Environment</vt:lpstr>
      <vt:lpstr>Apply your knowledge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940</cp:revision>
  <dcterms:created xsi:type="dcterms:W3CDTF">2024-04-03T13:33:03Z</dcterms:created>
  <dcterms:modified xsi:type="dcterms:W3CDTF">2025-04-27T18:52:51Z</dcterms:modified>
</cp:coreProperties>
</file>