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sldIdLst>
    <p:sldId id="256" r:id="rId5"/>
    <p:sldId id="261" r:id="rId6"/>
    <p:sldId id="262" r:id="rId7"/>
    <p:sldId id="264" r:id="rId8"/>
    <p:sldId id="265" r:id="rId9"/>
    <p:sldId id="266"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B0A2BA5-23F4-E14C-98E6-800AEA073CEF}" v="13" dt="2026-07-07T00:00:51.221"/>
    <p1510:client id="{9615497E-67EB-42B6-91DC-27E7F64C16F7}" v="118" dt="2026-07-07T00:12:40.5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4" d="100"/>
          <a:sy n="74" d="100"/>
        </p:scale>
        <p:origin x="376" y="56"/>
      </p:cViewPr>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38EEA34-751C-44C9-A1C0-20C19C42CE76}" type="datetimeFigureOut">
              <a:rPr lang="en-GB" smtClean="0"/>
              <a:t>13/07/2026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C6DD24-A2E1-4C96-913A-CACEFCE71E64}" type="slidenum">
              <a:rPr lang="en-GB" smtClean="0"/>
              <a:t>‹#›</a:t>
            </a:fld>
            <a:endParaRPr lang="en-GB"/>
          </a:p>
        </p:txBody>
      </p:sp>
    </p:spTree>
    <p:extLst>
      <p:ext uri="{BB962C8B-B14F-4D97-AF65-F5344CB8AC3E}">
        <p14:creationId xmlns:p14="http://schemas.microsoft.com/office/powerpoint/2010/main" val="42828199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FB914-DBA9-7497-CB1D-C64C89DEA7B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BE808D4-3EF6-35DE-CAAF-D721821CE45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9A0C912-D441-6F3E-4243-BE941192618C}"/>
              </a:ext>
            </a:extLst>
          </p:cNvPr>
          <p:cNvSpPr>
            <a:spLocks noGrp="1"/>
          </p:cNvSpPr>
          <p:nvPr>
            <p:ph type="dt" sz="half" idx="10"/>
          </p:nvPr>
        </p:nvSpPr>
        <p:spPr/>
        <p:txBody>
          <a:bodyPr/>
          <a:lstStyle/>
          <a:p>
            <a:fld id="{BA1D59A9-4541-4712-A2EA-5F08D9747B16}" type="datetimeFigureOut">
              <a:rPr lang="en-GB" smtClean="0"/>
              <a:t>13/07/2026</a:t>
            </a:fld>
            <a:endParaRPr lang="en-GB"/>
          </a:p>
        </p:txBody>
      </p:sp>
      <p:sp>
        <p:nvSpPr>
          <p:cNvPr id="5" name="Footer Placeholder 4">
            <a:extLst>
              <a:ext uri="{FF2B5EF4-FFF2-40B4-BE49-F238E27FC236}">
                <a16:creationId xmlns:a16="http://schemas.microsoft.com/office/drawing/2014/main" id="{07DBC9D9-B997-BEC8-C5EC-9C5CEA3D26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A82C22-E0B8-6629-7B86-EA794328D0D8}"/>
              </a:ext>
            </a:extLst>
          </p:cNvPr>
          <p:cNvSpPr>
            <a:spLocks noGrp="1"/>
          </p:cNvSpPr>
          <p:nvPr>
            <p:ph type="sldNum" sz="quarter" idx="12"/>
          </p:nvPr>
        </p:nvSpPr>
        <p:spPr/>
        <p:txBody>
          <a:bodyPr/>
          <a:lstStyle/>
          <a:p>
            <a:fld id="{359A33A8-FCE9-4A66-8A02-F1425BEA4B14}" type="slidenum">
              <a:rPr lang="en-GB" smtClean="0"/>
              <a:t>‹#›</a:t>
            </a:fld>
            <a:endParaRPr lang="en-GB"/>
          </a:p>
        </p:txBody>
      </p:sp>
    </p:spTree>
    <p:extLst>
      <p:ext uri="{BB962C8B-B14F-4D97-AF65-F5344CB8AC3E}">
        <p14:creationId xmlns:p14="http://schemas.microsoft.com/office/powerpoint/2010/main" val="6330079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F97A0-349F-AFA4-9A2A-E1CF9C0ED7D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EF85DED-2630-76F3-F679-CDA8381712B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6C6E2D-3024-8153-A573-0C5D94E5A009}"/>
              </a:ext>
            </a:extLst>
          </p:cNvPr>
          <p:cNvSpPr>
            <a:spLocks noGrp="1"/>
          </p:cNvSpPr>
          <p:nvPr>
            <p:ph type="dt" sz="half" idx="10"/>
          </p:nvPr>
        </p:nvSpPr>
        <p:spPr/>
        <p:txBody>
          <a:bodyPr/>
          <a:lstStyle/>
          <a:p>
            <a:fld id="{BA1D59A9-4541-4712-A2EA-5F08D9747B16}" type="datetimeFigureOut">
              <a:rPr lang="en-GB" smtClean="0"/>
              <a:t>13/07/2026</a:t>
            </a:fld>
            <a:endParaRPr lang="en-GB"/>
          </a:p>
        </p:txBody>
      </p:sp>
      <p:sp>
        <p:nvSpPr>
          <p:cNvPr id="5" name="Footer Placeholder 4">
            <a:extLst>
              <a:ext uri="{FF2B5EF4-FFF2-40B4-BE49-F238E27FC236}">
                <a16:creationId xmlns:a16="http://schemas.microsoft.com/office/drawing/2014/main" id="{A0AFB711-E6F0-FA33-3C1E-3C825DAA341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CB929B-FC42-8420-5C43-E71DD67B0A45}"/>
              </a:ext>
            </a:extLst>
          </p:cNvPr>
          <p:cNvSpPr>
            <a:spLocks noGrp="1"/>
          </p:cNvSpPr>
          <p:nvPr>
            <p:ph type="sldNum" sz="quarter" idx="12"/>
          </p:nvPr>
        </p:nvSpPr>
        <p:spPr/>
        <p:txBody>
          <a:bodyPr/>
          <a:lstStyle/>
          <a:p>
            <a:fld id="{359A33A8-FCE9-4A66-8A02-F1425BEA4B14}" type="slidenum">
              <a:rPr lang="en-GB" smtClean="0"/>
              <a:t>‹#›</a:t>
            </a:fld>
            <a:endParaRPr lang="en-GB"/>
          </a:p>
        </p:txBody>
      </p:sp>
    </p:spTree>
    <p:extLst>
      <p:ext uri="{BB962C8B-B14F-4D97-AF65-F5344CB8AC3E}">
        <p14:creationId xmlns:p14="http://schemas.microsoft.com/office/powerpoint/2010/main" val="2834745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51462-7E21-B40C-FF79-36AC7FE6996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087E0BC-88C0-9C57-8E45-17A11675824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7D24321-9E05-9C8F-7A2F-DC2D6ADB03C2}"/>
              </a:ext>
            </a:extLst>
          </p:cNvPr>
          <p:cNvSpPr>
            <a:spLocks noGrp="1"/>
          </p:cNvSpPr>
          <p:nvPr>
            <p:ph type="dt" sz="half" idx="10"/>
          </p:nvPr>
        </p:nvSpPr>
        <p:spPr/>
        <p:txBody>
          <a:bodyPr/>
          <a:lstStyle/>
          <a:p>
            <a:fld id="{BA1D59A9-4541-4712-A2EA-5F08D9747B16}" type="datetimeFigureOut">
              <a:rPr lang="en-GB" smtClean="0"/>
              <a:t>13/07/2026</a:t>
            </a:fld>
            <a:endParaRPr lang="en-GB"/>
          </a:p>
        </p:txBody>
      </p:sp>
      <p:sp>
        <p:nvSpPr>
          <p:cNvPr id="5" name="Footer Placeholder 4">
            <a:extLst>
              <a:ext uri="{FF2B5EF4-FFF2-40B4-BE49-F238E27FC236}">
                <a16:creationId xmlns:a16="http://schemas.microsoft.com/office/drawing/2014/main" id="{8B322944-B2A0-BB2A-E240-6546455488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4CBBCF-1BF0-728B-4460-31FF9C3084C1}"/>
              </a:ext>
            </a:extLst>
          </p:cNvPr>
          <p:cNvSpPr>
            <a:spLocks noGrp="1"/>
          </p:cNvSpPr>
          <p:nvPr>
            <p:ph type="sldNum" sz="quarter" idx="12"/>
          </p:nvPr>
        </p:nvSpPr>
        <p:spPr/>
        <p:txBody>
          <a:bodyPr/>
          <a:lstStyle/>
          <a:p>
            <a:fld id="{359A33A8-FCE9-4A66-8A02-F1425BEA4B14}" type="slidenum">
              <a:rPr lang="en-GB" smtClean="0"/>
              <a:t>‹#›</a:t>
            </a:fld>
            <a:endParaRPr lang="en-GB"/>
          </a:p>
        </p:txBody>
      </p:sp>
    </p:spTree>
    <p:extLst>
      <p:ext uri="{BB962C8B-B14F-4D97-AF65-F5344CB8AC3E}">
        <p14:creationId xmlns:p14="http://schemas.microsoft.com/office/powerpoint/2010/main" val="30637882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88CF3D-8DC2-5D3F-E619-3E569D2BCEB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8E85C63-0C8A-E492-352E-25716E3C2DF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79427D8-B310-C5A8-B8A8-1F934596965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EA9F99B-2F14-8820-F7B6-28BD5B7B4D34}"/>
              </a:ext>
            </a:extLst>
          </p:cNvPr>
          <p:cNvSpPr>
            <a:spLocks noGrp="1"/>
          </p:cNvSpPr>
          <p:nvPr>
            <p:ph type="dt" sz="half" idx="10"/>
          </p:nvPr>
        </p:nvSpPr>
        <p:spPr/>
        <p:txBody>
          <a:bodyPr/>
          <a:lstStyle/>
          <a:p>
            <a:fld id="{BA1D59A9-4541-4712-A2EA-5F08D9747B16}" type="datetimeFigureOut">
              <a:rPr lang="en-GB" smtClean="0"/>
              <a:t>13/07/2026</a:t>
            </a:fld>
            <a:endParaRPr lang="en-GB"/>
          </a:p>
        </p:txBody>
      </p:sp>
      <p:sp>
        <p:nvSpPr>
          <p:cNvPr id="6" name="Footer Placeholder 5">
            <a:extLst>
              <a:ext uri="{FF2B5EF4-FFF2-40B4-BE49-F238E27FC236}">
                <a16:creationId xmlns:a16="http://schemas.microsoft.com/office/drawing/2014/main" id="{CB364095-6F2C-2759-15A8-A91D993A8D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2E56331-2799-98D5-457D-2FB901C93999}"/>
              </a:ext>
            </a:extLst>
          </p:cNvPr>
          <p:cNvSpPr>
            <a:spLocks noGrp="1"/>
          </p:cNvSpPr>
          <p:nvPr>
            <p:ph type="sldNum" sz="quarter" idx="12"/>
          </p:nvPr>
        </p:nvSpPr>
        <p:spPr/>
        <p:txBody>
          <a:bodyPr/>
          <a:lstStyle/>
          <a:p>
            <a:fld id="{359A33A8-FCE9-4A66-8A02-F1425BEA4B14}" type="slidenum">
              <a:rPr lang="en-GB" smtClean="0"/>
              <a:t>‹#›</a:t>
            </a:fld>
            <a:endParaRPr lang="en-GB"/>
          </a:p>
        </p:txBody>
      </p:sp>
    </p:spTree>
    <p:extLst>
      <p:ext uri="{BB962C8B-B14F-4D97-AF65-F5344CB8AC3E}">
        <p14:creationId xmlns:p14="http://schemas.microsoft.com/office/powerpoint/2010/main" val="27030380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D06A-89FD-8DD6-3165-370F350F1C8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CE19F4B-B9EE-117C-1EA2-F80746C6F32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9C6144D-D975-BC86-FF1D-914ED86A02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707A503-E7B6-34CB-C450-5A29C52121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0F2BC87-E6CC-1638-34AB-072951A13E2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6741724-D70F-21C9-FE97-4C0E4445AE32}"/>
              </a:ext>
            </a:extLst>
          </p:cNvPr>
          <p:cNvSpPr>
            <a:spLocks noGrp="1"/>
          </p:cNvSpPr>
          <p:nvPr>
            <p:ph type="dt" sz="half" idx="10"/>
          </p:nvPr>
        </p:nvSpPr>
        <p:spPr/>
        <p:txBody>
          <a:bodyPr/>
          <a:lstStyle/>
          <a:p>
            <a:fld id="{BA1D59A9-4541-4712-A2EA-5F08D9747B16}" type="datetimeFigureOut">
              <a:rPr lang="en-GB" smtClean="0"/>
              <a:t>13/07/2026</a:t>
            </a:fld>
            <a:endParaRPr lang="en-GB"/>
          </a:p>
        </p:txBody>
      </p:sp>
      <p:sp>
        <p:nvSpPr>
          <p:cNvPr id="8" name="Footer Placeholder 7">
            <a:extLst>
              <a:ext uri="{FF2B5EF4-FFF2-40B4-BE49-F238E27FC236}">
                <a16:creationId xmlns:a16="http://schemas.microsoft.com/office/drawing/2014/main" id="{0C148A15-A58C-06D6-4CCE-D0F442FAA11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0E69363-2077-2437-8E33-5A1E52C9AD07}"/>
              </a:ext>
            </a:extLst>
          </p:cNvPr>
          <p:cNvSpPr>
            <a:spLocks noGrp="1"/>
          </p:cNvSpPr>
          <p:nvPr>
            <p:ph type="sldNum" sz="quarter" idx="12"/>
          </p:nvPr>
        </p:nvSpPr>
        <p:spPr/>
        <p:txBody>
          <a:bodyPr/>
          <a:lstStyle/>
          <a:p>
            <a:fld id="{359A33A8-FCE9-4A66-8A02-F1425BEA4B14}" type="slidenum">
              <a:rPr lang="en-GB" smtClean="0"/>
              <a:t>‹#›</a:t>
            </a:fld>
            <a:endParaRPr lang="en-GB"/>
          </a:p>
        </p:txBody>
      </p:sp>
    </p:spTree>
    <p:extLst>
      <p:ext uri="{BB962C8B-B14F-4D97-AF65-F5344CB8AC3E}">
        <p14:creationId xmlns:p14="http://schemas.microsoft.com/office/powerpoint/2010/main" val="1027670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79E86-4B44-A060-FE67-08D497804A79}"/>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CE258DE-6D02-CF99-76D4-BE89A01D81F4}"/>
              </a:ext>
            </a:extLst>
          </p:cNvPr>
          <p:cNvSpPr>
            <a:spLocks noGrp="1"/>
          </p:cNvSpPr>
          <p:nvPr>
            <p:ph type="dt" sz="half" idx="10"/>
          </p:nvPr>
        </p:nvSpPr>
        <p:spPr/>
        <p:txBody>
          <a:bodyPr/>
          <a:lstStyle/>
          <a:p>
            <a:fld id="{BA1D59A9-4541-4712-A2EA-5F08D9747B16}" type="datetimeFigureOut">
              <a:rPr lang="en-GB" smtClean="0"/>
              <a:t>13/07/2026</a:t>
            </a:fld>
            <a:endParaRPr lang="en-GB"/>
          </a:p>
        </p:txBody>
      </p:sp>
      <p:sp>
        <p:nvSpPr>
          <p:cNvPr id="4" name="Footer Placeholder 3">
            <a:extLst>
              <a:ext uri="{FF2B5EF4-FFF2-40B4-BE49-F238E27FC236}">
                <a16:creationId xmlns:a16="http://schemas.microsoft.com/office/drawing/2014/main" id="{52FC25CD-2EAA-14B8-F8B2-420C0AB1C2D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28032C7-5966-595C-7F14-57D23B426857}"/>
              </a:ext>
            </a:extLst>
          </p:cNvPr>
          <p:cNvSpPr>
            <a:spLocks noGrp="1"/>
          </p:cNvSpPr>
          <p:nvPr>
            <p:ph type="sldNum" sz="quarter" idx="12"/>
          </p:nvPr>
        </p:nvSpPr>
        <p:spPr/>
        <p:txBody>
          <a:bodyPr/>
          <a:lstStyle/>
          <a:p>
            <a:fld id="{359A33A8-FCE9-4A66-8A02-F1425BEA4B14}" type="slidenum">
              <a:rPr lang="en-GB" smtClean="0"/>
              <a:t>‹#›</a:t>
            </a:fld>
            <a:endParaRPr lang="en-GB"/>
          </a:p>
        </p:txBody>
      </p:sp>
    </p:spTree>
    <p:extLst>
      <p:ext uri="{BB962C8B-B14F-4D97-AF65-F5344CB8AC3E}">
        <p14:creationId xmlns:p14="http://schemas.microsoft.com/office/powerpoint/2010/main" val="1903979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852EC97-3CAF-7BC5-FFDE-89BD96C0B39A}"/>
              </a:ext>
            </a:extLst>
          </p:cNvPr>
          <p:cNvSpPr>
            <a:spLocks noGrp="1"/>
          </p:cNvSpPr>
          <p:nvPr>
            <p:ph type="dt" sz="half" idx="10"/>
          </p:nvPr>
        </p:nvSpPr>
        <p:spPr/>
        <p:txBody>
          <a:bodyPr/>
          <a:lstStyle/>
          <a:p>
            <a:fld id="{BA1D59A9-4541-4712-A2EA-5F08D9747B16}" type="datetimeFigureOut">
              <a:rPr lang="en-GB" smtClean="0"/>
              <a:t>13/07/2026</a:t>
            </a:fld>
            <a:endParaRPr lang="en-GB"/>
          </a:p>
        </p:txBody>
      </p:sp>
      <p:sp>
        <p:nvSpPr>
          <p:cNvPr id="3" name="Footer Placeholder 2">
            <a:extLst>
              <a:ext uri="{FF2B5EF4-FFF2-40B4-BE49-F238E27FC236}">
                <a16:creationId xmlns:a16="http://schemas.microsoft.com/office/drawing/2014/main" id="{E4144F36-D3FE-BA22-2952-E97380458CF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22055D7-D182-228A-0AFB-FA4E75931CE5}"/>
              </a:ext>
            </a:extLst>
          </p:cNvPr>
          <p:cNvSpPr>
            <a:spLocks noGrp="1"/>
          </p:cNvSpPr>
          <p:nvPr>
            <p:ph type="sldNum" sz="quarter" idx="12"/>
          </p:nvPr>
        </p:nvSpPr>
        <p:spPr/>
        <p:txBody>
          <a:bodyPr/>
          <a:lstStyle/>
          <a:p>
            <a:fld id="{359A33A8-FCE9-4A66-8A02-F1425BEA4B14}" type="slidenum">
              <a:rPr lang="en-GB" smtClean="0"/>
              <a:t>‹#›</a:t>
            </a:fld>
            <a:endParaRPr lang="en-GB"/>
          </a:p>
        </p:txBody>
      </p:sp>
    </p:spTree>
    <p:extLst>
      <p:ext uri="{BB962C8B-B14F-4D97-AF65-F5344CB8AC3E}">
        <p14:creationId xmlns:p14="http://schemas.microsoft.com/office/powerpoint/2010/main" val="16210817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6C0C2-8841-1E0D-2872-6964F6FE5A7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432B1C6-E72A-C54C-584D-CAFCAEC453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F85D30F-3CEB-25EF-5A45-FC9E51BC9F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45362A-4B38-ACF1-6F88-DA4A64A13FA4}"/>
              </a:ext>
            </a:extLst>
          </p:cNvPr>
          <p:cNvSpPr>
            <a:spLocks noGrp="1"/>
          </p:cNvSpPr>
          <p:nvPr>
            <p:ph type="dt" sz="half" idx="10"/>
          </p:nvPr>
        </p:nvSpPr>
        <p:spPr/>
        <p:txBody>
          <a:bodyPr/>
          <a:lstStyle/>
          <a:p>
            <a:fld id="{BA1D59A9-4541-4712-A2EA-5F08D9747B16}" type="datetimeFigureOut">
              <a:rPr lang="en-GB" smtClean="0"/>
              <a:t>13/07/2026</a:t>
            </a:fld>
            <a:endParaRPr lang="en-GB"/>
          </a:p>
        </p:txBody>
      </p:sp>
      <p:sp>
        <p:nvSpPr>
          <p:cNvPr id="6" name="Footer Placeholder 5">
            <a:extLst>
              <a:ext uri="{FF2B5EF4-FFF2-40B4-BE49-F238E27FC236}">
                <a16:creationId xmlns:a16="http://schemas.microsoft.com/office/drawing/2014/main" id="{69FA489F-C863-857E-F5C5-9638260BB2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A9B23C0-F934-ECB1-9E72-6CE69A514D70}"/>
              </a:ext>
            </a:extLst>
          </p:cNvPr>
          <p:cNvSpPr>
            <a:spLocks noGrp="1"/>
          </p:cNvSpPr>
          <p:nvPr>
            <p:ph type="sldNum" sz="quarter" idx="12"/>
          </p:nvPr>
        </p:nvSpPr>
        <p:spPr/>
        <p:txBody>
          <a:bodyPr/>
          <a:lstStyle/>
          <a:p>
            <a:fld id="{359A33A8-FCE9-4A66-8A02-F1425BEA4B14}" type="slidenum">
              <a:rPr lang="en-GB" smtClean="0"/>
              <a:t>‹#›</a:t>
            </a:fld>
            <a:endParaRPr lang="en-GB"/>
          </a:p>
        </p:txBody>
      </p:sp>
    </p:spTree>
    <p:extLst>
      <p:ext uri="{BB962C8B-B14F-4D97-AF65-F5344CB8AC3E}">
        <p14:creationId xmlns:p14="http://schemas.microsoft.com/office/powerpoint/2010/main" val="2602587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08ADE-0D07-BBF2-0115-F325EC9A6A0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583CC9F-9C20-66EF-AD9F-9E04E1C55A2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D7C073C-D285-C2FB-532B-A901F77069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2B1590B-5649-8210-4180-56B840A19321}"/>
              </a:ext>
            </a:extLst>
          </p:cNvPr>
          <p:cNvSpPr>
            <a:spLocks noGrp="1"/>
          </p:cNvSpPr>
          <p:nvPr>
            <p:ph type="dt" sz="half" idx="10"/>
          </p:nvPr>
        </p:nvSpPr>
        <p:spPr/>
        <p:txBody>
          <a:bodyPr/>
          <a:lstStyle/>
          <a:p>
            <a:fld id="{BA1D59A9-4541-4712-A2EA-5F08D9747B16}" type="datetimeFigureOut">
              <a:rPr lang="en-GB" smtClean="0"/>
              <a:t>13/07/2026</a:t>
            </a:fld>
            <a:endParaRPr lang="en-GB"/>
          </a:p>
        </p:txBody>
      </p:sp>
      <p:sp>
        <p:nvSpPr>
          <p:cNvPr id="6" name="Footer Placeholder 5">
            <a:extLst>
              <a:ext uri="{FF2B5EF4-FFF2-40B4-BE49-F238E27FC236}">
                <a16:creationId xmlns:a16="http://schemas.microsoft.com/office/drawing/2014/main" id="{DB029740-59B2-4BA2-4983-791B813DFE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0AD7AE-4FCD-239A-20B8-E3BC8D1E6DE8}"/>
              </a:ext>
            </a:extLst>
          </p:cNvPr>
          <p:cNvSpPr>
            <a:spLocks noGrp="1"/>
          </p:cNvSpPr>
          <p:nvPr>
            <p:ph type="sldNum" sz="quarter" idx="12"/>
          </p:nvPr>
        </p:nvSpPr>
        <p:spPr/>
        <p:txBody>
          <a:bodyPr/>
          <a:lstStyle/>
          <a:p>
            <a:fld id="{359A33A8-FCE9-4A66-8A02-F1425BEA4B14}" type="slidenum">
              <a:rPr lang="en-GB" smtClean="0"/>
              <a:t>‹#›</a:t>
            </a:fld>
            <a:endParaRPr lang="en-GB"/>
          </a:p>
        </p:txBody>
      </p:sp>
    </p:spTree>
    <p:extLst>
      <p:ext uri="{BB962C8B-B14F-4D97-AF65-F5344CB8AC3E}">
        <p14:creationId xmlns:p14="http://schemas.microsoft.com/office/powerpoint/2010/main" val="31304010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790C1-651B-2E9E-4833-155B3DAB79FA}"/>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3B69CFA5-3306-6F55-7C33-F0C2BEBF0EC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5B426D9-F901-29AC-D864-A18C5C9E08C5}"/>
              </a:ext>
            </a:extLst>
          </p:cNvPr>
          <p:cNvSpPr>
            <a:spLocks noGrp="1"/>
          </p:cNvSpPr>
          <p:nvPr>
            <p:ph type="dt" sz="half" idx="10"/>
          </p:nvPr>
        </p:nvSpPr>
        <p:spPr/>
        <p:txBody>
          <a:bodyPr/>
          <a:lstStyle/>
          <a:p>
            <a:fld id="{BA1D59A9-4541-4712-A2EA-5F08D9747B16}" type="datetimeFigureOut">
              <a:rPr lang="en-GB" smtClean="0"/>
              <a:t>13/07/2026</a:t>
            </a:fld>
            <a:endParaRPr lang="en-GB"/>
          </a:p>
        </p:txBody>
      </p:sp>
      <p:sp>
        <p:nvSpPr>
          <p:cNvPr id="5" name="Footer Placeholder 4">
            <a:extLst>
              <a:ext uri="{FF2B5EF4-FFF2-40B4-BE49-F238E27FC236}">
                <a16:creationId xmlns:a16="http://schemas.microsoft.com/office/drawing/2014/main" id="{0A6EE1A5-B03C-930F-73B5-935180CB7B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8BB777-8A62-A40C-A2A1-FDE3360330C8}"/>
              </a:ext>
            </a:extLst>
          </p:cNvPr>
          <p:cNvSpPr>
            <a:spLocks noGrp="1"/>
          </p:cNvSpPr>
          <p:nvPr>
            <p:ph type="sldNum" sz="quarter" idx="12"/>
          </p:nvPr>
        </p:nvSpPr>
        <p:spPr/>
        <p:txBody>
          <a:bodyPr/>
          <a:lstStyle/>
          <a:p>
            <a:fld id="{359A33A8-FCE9-4A66-8A02-F1425BEA4B14}" type="slidenum">
              <a:rPr lang="en-GB" smtClean="0"/>
              <a:t>‹#›</a:t>
            </a:fld>
            <a:endParaRPr lang="en-GB"/>
          </a:p>
        </p:txBody>
      </p:sp>
    </p:spTree>
    <p:extLst>
      <p:ext uri="{BB962C8B-B14F-4D97-AF65-F5344CB8AC3E}">
        <p14:creationId xmlns:p14="http://schemas.microsoft.com/office/powerpoint/2010/main" val="1016980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5C4C0D-E29E-BD80-3280-2CED0233F0E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6174CB52-E0EA-EC75-DB2F-6CABA5342EF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F85B374-1011-4765-23DA-706F8C09B521}"/>
              </a:ext>
            </a:extLst>
          </p:cNvPr>
          <p:cNvSpPr>
            <a:spLocks noGrp="1"/>
          </p:cNvSpPr>
          <p:nvPr>
            <p:ph type="dt" sz="half" idx="10"/>
          </p:nvPr>
        </p:nvSpPr>
        <p:spPr/>
        <p:txBody>
          <a:bodyPr/>
          <a:lstStyle/>
          <a:p>
            <a:fld id="{BA1D59A9-4541-4712-A2EA-5F08D9747B16}" type="datetimeFigureOut">
              <a:rPr lang="en-GB" smtClean="0"/>
              <a:t>13/07/2026</a:t>
            </a:fld>
            <a:endParaRPr lang="en-GB"/>
          </a:p>
        </p:txBody>
      </p:sp>
      <p:sp>
        <p:nvSpPr>
          <p:cNvPr id="5" name="Footer Placeholder 4">
            <a:extLst>
              <a:ext uri="{FF2B5EF4-FFF2-40B4-BE49-F238E27FC236}">
                <a16:creationId xmlns:a16="http://schemas.microsoft.com/office/drawing/2014/main" id="{32340C1E-09F4-709A-9D9A-42ECCE6EA0F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F76F9F-F775-18A4-D687-73A9B1A75914}"/>
              </a:ext>
            </a:extLst>
          </p:cNvPr>
          <p:cNvSpPr>
            <a:spLocks noGrp="1"/>
          </p:cNvSpPr>
          <p:nvPr>
            <p:ph type="sldNum" sz="quarter" idx="12"/>
          </p:nvPr>
        </p:nvSpPr>
        <p:spPr/>
        <p:txBody>
          <a:bodyPr/>
          <a:lstStyle/>
          <a:p>
            <a:fld id="{359A33A8-FCE9-4A66-8A02-F1425BEA4B14}" type="slidenum">
              <a:rPr lang="en-GB" smtClean="0"/>
              <a:t>‹#›</a:t>
            </a:fld>
            <a:endParaRPr lang="en-GB"/>
          </a:p>
        </p:txBody>
      </p:sp>
    </p:spTree>
    <p:extLst>
      <p:ext uri="{BB962C8B-B14F-4D97-AF65-F5344CB8AC3E}">
        <p14:creationId xmlns:p14="http://schemas.microsoft.com/office/powerpoint/2010/main" val="2019885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7E48A8D-7BF7-8527-FC8F-0281011B7F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4C7DDD6-D519-2AE9-B6E4-4DAAEC8AB52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BA86BDD-0B13-154B-00FE-51C7211D2C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A1D59A9-4541-4712-A2EA-5F08D9747B16}" type="datetimeFigureOut">
              <a:rPr lang="en-GB" smtClean="0"/>
              <a:t>13/07/2026</a:t>
            </a:fld>
            <a:endParaRPr lang="en-GB"/>
          </a:p>
        </p:txBody>
      </p:sp>
      <p:sp>
        <p:nvSpPr>
          <p:cNvPr id="5" name="Footer Placeholder 4">
            <a:extLst>
              <a:ext uri="{FF2B5EF4-FFF2-40B4-BE49-F238E27FC236}">
                <a16:creationId xmlns:a16="http://schemas.microsoft.com/office/drawing/2014/main" id="{F60B8CE6-F841-417E-3C2D-D2963667C6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18D12C3-38F9-BB38-40F0-D4741A34A8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59A33A8-FCE9-4A66-8A02-F1425BEA4B14}" type="slidenum">
              <a:rPr lang="en-GB" smtClean="0"/>
              <a:t>‹#›</a:t>
            </a:fld>
            <a:endParaRPr lang="en-GB"/>
          </a:p>
        </p:txBody>
      </p:sp>
    </p:spTree>
    <p:extLst>
      <p:ext uri="{BB962C8B-B14F-4D97-AF65-F5344CB8AC3E}">
        <p14:creationId xmlns:p14="http://schemas.microsoft.com/office/powerpoint/2010/main" val="8233279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england.nhs.uk/" TargetMode="External"/><Relationship Id="rId2" Type="http://schemas.openxmlformats.org/officeDocument/2006/relationships/hyperlink" Target="https://www.microsoft.com/microsoft-365/excel" TargetMode="External"/><Relationship Id="rId1" Type="http://schemas.openxmlformats.org/officeDocument/2006/relationships/slideLayout" Target="../slideLayouts/slideLayout2.xml"/><Relationship Id="rId4" Type="http://schemas.openxmlformats.org/officeDocument/2006/relationships/hyperlink" Target="http://www.skillsforcare.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38298-0050-0955-2D88-480E48477FFB}"/>
              </a:ext>
            </a:extLst>
          </p:cNvPr>
          <p:cNvSpPr>
            <a:spLocks noGrp="1"/>
          </p:cNvSpPr>
          <p:nvPr>
            <p:ph type="ctrTitle"/>
          </p:nvPr>
        </p:nvSpPr>
        <p:spPr>
          <a:xfrm>
            <a:off x="-91692" y="1702676"/>
            <a:ext cx="7722202" cy="4096407"/>
          </a:xfrm>
        </p:spPr>
        <p:txBody>
          <a:bodyPr>
            <a:normAutofit/>
          </a:bodyPr>
          <a:lstStyle/>
          <a:p>
            <a:pPr algn="l"/>
            <a:r>
              <a:rPr lang="en-GB" sz="3200" dirty="0"/>
              <a:t>Digital skill and Research methods</a:t>
            </a:r>
            <a:br>
              <a:rPr lang="en-GB" sz="3200" dirty="0"/>
            </a:br>
            <a:r>
              <a:rPr lang="en-GB" sz="3200" dirty="0"/>
              <a:t>Module Code: LCH4007</a:t>
            </a:r>
            <a:br>
              <a:rPr lang="en-GB" sz="3200" dirty="0"/>
            </a:br>
            <a:r>
              <a:rPr lang="en-GB" sz="3200" dirty="0"/>
              <a:t>Assignment Title: Component 1</a:t>
            </a:r>
            <a:br>
              <a:rPr lang="en-GB" sz="3200" dirty="0"/>
            </a:br>
            <a:r>
              <a:rPr lang="en-GB" sz="3200" dirty="0"/>
              <a:t>Topic: staff scheduling/Rotas with MS excel</a:t>
            </a:r>
            <a:br>
              <a:rPr lang="en-GB" sz="3200" dirty="0"/>
            </a:br>
            <a:r>
              <a:rPr lang="en-GB" sz="3200" dirty="0"/>
              <a:t>Student Name: Olive Aguti</a:t>
            </a:r>
            <a:br>
              <a:rPr lang="en-GB" sz="3200" dirty="0"/>
            </a:br>
            <a:r>
              <a:rPr lang="en-GB" sz="3200" dirty="0"/>
              <a:t>Student ID:2538142</a:t>
            </a:r>
            <a:br>
              <a:rPr lang="en-GB" sz="3200" dirty="0"/>
            </a:br>
            <a:r>
              <a:rPr lang="en-GB" sz="3200" dirty="0" err="1"/>
              <a:t>Lecturer:Amitave</a:t>
            </a:r>
            <a:r>
              <a:rPr lang="en-GB" sz="3200" dirty="0"/>
              <a:t> </a:t>
            </a:r>
            <a:r>
              <a:rPr lang="en-GB" sz="3200" dirty="0" err="1"/>
              <a:t>Banik</a:t>
            </a:r>
            <a:endParaRPr lang="en-GB" sz="3200" dirty="0"/>
          </a:p>
        </p:txBody>
      </p:sp>
      <p:pic>
        <p:nvPicPr>
          <p:cNvPr id="5" name="Picture 4" descr="A close-up of a logo&#10;&#10;AI-generated content may be incorrect.">
            <a:extLst>
              <a:ext uri="{FF2B5EF4-FFF2-40B4-BE49-F238E27FC236}">
                <a16:creationId xmlns:a16="http://schemas.microsoft.com/office/drawing/2014/main" id="{81DEFA7E-EF67-D3A9-FABC-EAB614129A4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99282" y="2682155"/>
            <a:ext cx="4792717" cy="2820573"/>
          </a:xfrm>
          <a:prstGeom prst="rect">
            <a:avLst/>
          </a:prstGeom>
        </p:spPr>
      </p:pic>
    </p:spTree>
    <p:extLst>
      <p:ext uri="{BB962C8B-B14F-4D97-AF65-F5344CB8AC3E}">
        <p14:creationId xmlns:p14="http://schemas.microsoft.com/office/powerpoint/2010/main" val="26504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DFAB1A-F0E3-73B8-6A95-0DE3D5E8D45B}"/>
              </a:ext>
            </a:extLst>
          </p:cNvPr>
          <p:cNvSpPr>
            <a:spLocks noGrp="1"/>
          </p:cNvSpPr>
          <p:nvPr>
            <p:ph type="title"/>
          </p:nvPr>
        </p:nvSpPr>
        <p:spPr/>
        <p:txBody>
          <a:bodyPr>
            <a:normAutofit/>
          </a:bodyPr>
          <a:lstStyle/>
          <a:p>
            <a:r>
              <a:rPr lang="en-GB" sz="3200" b="1" dirty="0">
                <a:latin typeface="Aptos Narrow" panose="020B0004020202020204" pitchFamily="34" charset="0"/>
              </a:rPr>
              <a:t>What is staff scheduling/rotas</a:t>
            </a:r>
          </a:p>
        </p:txBody>
      </p:sp>
      <p:sp>
        <p:nvSpPr>
          <p:cNvPr id="3" name="Content Placeholder 2">
            <a:extLst>
              <a:ext uri="{FF2B5EF4-FFF2-40B4-BE49-F238E27FC236}">
                <a16:creationId xmlns:a16="http://schemas.microsoft.com/office/drawing/2014/main" id="{9B58AADF-DCEF-55E0-E1DD-C59F1D80706D}"/>
              </a:ext>
            </a:extLst>
          </p:cNvPr>
          <p:cNvSpPr>
            <a:spLocks noGrp="1"/>
          </p:cNvSpPr>
          <p:nvPr>
            <p:ph idx="1"/>
          </p:nvPr>
        </p:nvSpPr>
        <p:spPr>
          <a:xfrm>
            <a:off x="838200" y="1569593"/>
            <a:ext cx="10515600" cy="4351338"/>
          </a:xfrm>
        </p:spPr>
        <p:txBody>
          <a:bodyPr>
            <a:normAutofit/>
          </a:bodyPr>
          <a:lstStyle/>
          <a:p>
            <a:pPr marL="0" indent="0">
              <a:buNone/>
            </a:pPr>
            <a:r>
              <a:rPr lang="en-GB" sz="2400" dirty="0"/>
              <a:t>Staff scheduling is the process of planning employees working hours and assigning shifts to ensure there are enough staff members available to provide safe and effective care at all times in the nursing home. </a:t>
            </a:r>
          </a:p>
          <a:p>
            <a:pPr marL="0" indent="0">
              <a:buNone/>
            </a:pPr>
            <a:endParaRPr lang="en-GB" sz="2400" dirty="0"/>
          </a:p>
          <a:p>
            <a:pPr marL="0" indent="0">
              <a:buNone/>
            </a:pPr>
            <a:r>
              <a:rPr lang="en-GB" sz="2400" dirty="0"/>
              <a:t>Effective scheduling ensures residents receive continuous high-quality care while helping staff maintain a healthy work-life balance (NHS England,2022)</a:t>
            </a:r>
          </a:p>
        </p:txBody>
      </p:sp>
    </p:spTree>
    <p:extLst>
      <p:ext uri="{BB962C8B-B14F-4D97-AF65-F5344CB8AC3E}">
        <p14:creationId xmlns:p14="http://schemas.microsoft.com/office/powerpoint/2010/main" val="16034740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FFD43-EF8D-2653-879C-621E5B0B99F4}"/>
              </a:ext>
            </a:extLst>
          </p:cNvPr>
          <p:cNvSpPr>
            <a:spLocks noGrp="1"/>
          </p:cNvSpPr>
          <p:nvPr>
            <p:ph type="title"/>
          </p:nvPr>
        </p:nvSpPr>
        <p:spPr/>
        <p:txBody>
          <a:bodyPr>
            <a:normAutofit/>
          </a:bodyPr>
          <a:lstStyle/>
          <a:p>
            <a:r>
              <a:rPr lang="en-GB" sz="2400" b="1" dirty="0">
                <a:latin typeface="Aptos Display" panose="020B0004020202020204" pitchFamily="34" charset="0"/>
              </a:rPr>
              <a:t>Microsoft 365 Tool chosen</a:t>
            </a:r>
          </a:p>
        </p:txBody>
      </p:sp>
      <p:sp>
        <p:nvSpPr>
          <p:cNvPr id="3" name="Content Placeholder 2">
            <a:extLst>
              <a:ext uri="{FF2B5EF4-FFF2-40B4-BE49-F238E27FC236}">
                <a16:creationId xmlns:a16="http://schemas.microsoft.com/office/drawing/2014/main" id="{161B1A7D-3BAB-1608-1ED8-BB5A9E8EFEA5}"/>
              </a:ext>
            </a:extLst>
          </p:cNvPr>
          <p:cNvSpPr>
            <a:spLocks noGrp="1"/>
          </p:cNvSpPr>
          <p:nvPr>
            <p:ph idx="1"/>
          </p:nvPr>
        </p:nvSpPr>
        <p:spPr>
          <a:xfrm>
            <a:off x="838200" y="1253331"/>
            <a:ext cx="10515600" cy="4351338"/>
          </a:xfrm>
        </p:spPr>
        <p:txBody>
          <a:bodyPr>
            <a:normAutofit fontScale="25000" lnSpcReduction="20000"/>
          </a:bodyPr>
          <a:lstStyle/>
          <a:p>
            <a:pPr marL="0" indent="0">
              <a:buNone/>
            </a:pPr>
            <a:r>
              <a:rPr lang="en-GB" sz="9600" dirty="0"/>
              <a:t>Microsoft Excel is a spreadsheet application that allows users to organise, calculate and analyse data.</a:t>
            </a:r>
          </a:p>
          <a:p>
            <a:pPr marL="0" indent="0">
              <a:buNone/>
            </a:pPr>
            <a:endParaRPr lang="en-GB" sz="9600" dirty="0"/>
          </a:p>
          <a:p>
            <a:pPr marL="0" indent="0">
              <a:buNone/>
            </a:pPr>
            <a:r>
              <a:rPr lang="en-GB" sz="9600" dirty="0"/>
              <a:t>For staff scheduling, Excel can be used to:</a:t>
            </a:r>
          </a:p>
          <a:p>
            <a:r>
              <a:rPr lang="en-GB" sz="9600" dirty="0"/>
              <a:t>Record staff names and shift times.</a:t>
            </a:r>
          </a:p>
          <a:p>
            <a:r>
              <a:rPr lang="en-GB" sz="9600" dirty="0"/>
              <a:t>Create weekly or monthly rotas.</a:t>
            </a:r>
          </a:p>
          <a:p>
            <a:r>
              <a:rPr lang="en-GB" sz="9600" dirty="0"/>
              <a:t>Use formulas to calculate hours worked.</a:t>
            </a:r>
          </a:p>
          <a:p>
            <a:pPr marL="0" indent="0">
              <a:buNone/>
            </a:pPr>
            <a:r>
              <a:rPr lang="en-GB" sz="9600" b="1" dirty="0">
                <a:latin typeface="Aptos Display" panose="020B0004020202020204" pitchFamily="34" charset="0"/>
              </a:rPr>
              <a:t>Why is Excel suitable</a:t>
            </a:r>
          </a:p>
          <a:p>
            <a:pPr marR="0" lvl="0" algn="l" defTabSz="914400" rtl="0" eaLnBrk="1" fontAlgn="auto" latinLnBrk="0" hangingPunct="1">
              <a:lnSpc>
                <a:spcPct val="90000"/>
              </a:lnSpc>
              <a:spcBef>
                <a:spcPts val="1000"/>
              </a:spcBef>
              <a:spcAft>
                <a:spcPts val="0"/>
              </a:spcAft>
              <a:buClrTx/>
              <a:buSzTx/>
              <a:tabLst/>
              <a:defRPr/>
            </a:pPr>
            <a:r>
              <a:rPr kumimoji="0" lang="en-GB" sz="9600" b="0" i="0" u="none" strike="noStrike" kern="1200" cap="none" spc="0" normalizeH="0" baseline="0" noProof="0" dirty="0">
                <a:ln>
                  <a:noFill/>
                </a:ln>
                <a:solidFill>
                  <a:prstClr val="black"/>
                </a:solidFill>
                <a:effectLst/>
                <a:uLnTx/>
                <a:uFillTx/>
                <a:latin typeface="Aptos" panose="02110004020202020204"/>
                <a:ea typeface="+mn-ea"/>
                <a:cs typeface="+mn-cs"/>
              </a:rPr>
              <a:t>Organises staff information in one place.</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9600" b="0" i="0" u="none" strike="noStrike" kern="1200" cap="none" spc="0" normalizeH="0" baseline="0" noProof="0" dirty="0">
                <a:ln>
                  <a:noFill/>
                </a:ln>
                <a:solidFill>
                  <a:prstClr val="black"/>
                </a:solidFill>
                <a:effectLst/>
                <a:uLnTx/>
                <a:uFillTx/>
                <a:latin typeface="Aptos" panose="02110004020202020204"/>
                <a:ea typeface="+mn-ea"/>
                <a:cs typeface="+mn-cs"/>
              </a:rPr>
              <a:t>Allows managers to print or share rotas and update schedules easily.</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9600" b="0" i="0" u="none" strike="noStrike" kern="1200" cap="none" spc="0" normalizeH="0" baseline="0" noProof="0" dirty="0">
                <a:ln>
                  <a:noFill/>
                </a:ln>
                <a:solidFill>
                  <a:prstClr val="black"/>
                </a:solidFill>
                <a:effectLst/>
                <a:uLnTx/>
                <a:uFillTx/>
                <a:latin typeface="Aptos" panose="02110004020202020204"/>
                <a:ea typeface="+mn-ea"/>
                <a:cs typeface="+mn-cs"/>
              </a:rPr>
              <a:t>Automatically calculates hours using formulas.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9600" b="0" i="0" u="none" strike="noStrike" kern="1200" cap="none" spc="0" normalizeH="0" baseline="0" noProof="0" dirty="0">
                <a:ln>
                  <a:noFill/>
                </a:ln>
                <a:solidFill>
                  <a:prstClr val="black"/>
                </a:solidFill>
                <a:effectLst/>
                <a:uLnTx/>
                <a:uFillTx/>
                <a:latin typeface="Aptos" panose="02110004020202020204"/>
                <a:ea typeface="+mn-ea"/>
                <a:cs typeface="+mn-cs"/>
              </a:rPr>
              <a:t>Reduces manual calculation errors.</a:t>
            </a:r>
          </a:p>
          <a:p>
            <a:r>
              <a:rPr lang="en-GB" sz="9600" dirty="0"/>
              <a:t>Excel is widely used because it is simple to edit, flexible and familiar to many organisations(Microsoft,2025)</a:t>
            </a:r>
          </a:p>
          <a:p>
            <a:endParaRPr lang="en-GB" dirty="0"/>
          </a:p>
        </p:txBody>
      </p:sp>
    </p:spTree>
    <p:extLst>
      <p:ext uri="{BB962C8B-B14F-4D97-AF65-F5344CB8AC3E}">
        <p14:creationId xmlns:p14="http://schemas.microsoft.com/office/powerpoint/2010/main" val="10337310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0681FD-8D0B-98FA-EEB7-1BFF41BB683A}"/>
              </a:ext>
            </a:extLst>
          </p:cNvPr>
          <p:cNvSpPr>
            <a:spLocks noGrp="1"/>
          </p:cNvSpPr>
          <p:nvPr>
            <p:ph type="title"/>
          </p:nvPr>
        </p:nvSpPr>
        <p:spPr/>
        <p:txBody>
          <a:bodyPr>
            <a:normAutofit/>
          </a:bodyPr>
          <a:lstStyle/>
          <a:p>
            <a:r>
              <a:rPr lang="en-GB" sz="3200" b="1" dirty="0">
                <a:latin typeface="Aptos Display" panose="020B0004020202020204" pitchFamily="34" charset="0"/>
              </a:rPr>
              <a:t>How Excel improves efficiency</a:t>
            </a:r>
          </a:p>
        </p:txBody>
      </p:sp>
      <p:sp>
        <p:nvSpPr>
          <p:cNvPr id="3" name="Content Placeholder 2">
            <a:extLst>
              <a:ext uri="{FF2B5EF4-FFF2-40B4-BE49-F238E27FC236}">
                <a16:creationId xmlns:a16="http://schemas.microsoft.com/office/drawing/2014/main" id="{87842290-32A5-A43C-41BD-2635AB6DFFDC}"/>
              </a:ext>
            </a:extLst>
          </p:cNvPr>
          <p:cNvSpPr>
            <a:spLocks noGrp="1"/>
          </p:cNvSpPr>
          <p:nvPr>
            <p:ph idx="1"/>
          </p:nvPr>
        </p:nvSpPr>
        <p:spPr/>
        <p:txBody>
          <a:bodyPr/>
          <a:lstStyle/>
          <a:p>
            <a:r>
              <a:rPr lang="en-GB" sz="2400" dirty="0"/>
              <a:t>Staff receive clear schedules</a:t>
            </a:r>
          </a:p>
          <a:p>
            <a:r>
              <a:rPr lang="en-GB" sz="2400" dirty="0"/>
              <a:t>Automatic formulas reduce mistakes when calculating hours</a:t>
            </a:r>
          </a:p>
          <a:p>
            <a:r>
              <a:rPr lang="en-GB" sz="2400" dirty="0"/>
              <a:t>Saves time when creating weekly rotas</a:t>
            </a:r>
          </a:p>
          <a:p>
            <a:r>
              <a:rPr lang="en-GB" sz="2400" dirty="0"/>
              <a:t>Helps managers identify understaffed shifts on time.</a:t>
            </a:r>
          </a:p>
          <a:p>
            <a:pPr marL="0" indent="0">
              <a:buNone/>
            </a:pPr>
            <a:endParaRPr lang="en-GB" sz="2400" dirty="0"/>
          </a:p>
          <a:p>
            <a:pPr marL="0" indent="0">
              <a:buNone/>
            </a:pPr>
            <a:endParaRPr lang="en-GB" sz="2400" dirty="0"/>
          </a:p>
          <a:p>
            <a:endParaRPr lang="en-GB" dirty="0"/>
          </a:p>
        </p:txBody>
      </p:sp>
    </p:spTree>
    <p:extLst>
      <p:ext uri="{BB962C8B-B14F-4D97-AF65-F5344CB8AC3E}">
        <p14:creationId xmlns:p14="http://schemas.microsoft.com/office/powerpoint/2010/main" val="16438904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EC175-DD2B-746C-8D03-DD902E403684}"/>
              </a:ext>
            </a:extLst>
          </p:cNvPr>
          <p:cNvSpPr>
            <a:spLocks noGrp="1"/>
          </p:cNvSpPr>
          <p:nvPr>
            <p:ph type="title"/>
          </p:nvPr>
        </p:nvSpPr>
        <p:spPr/>
        <p:txBody>
          <a:bodyPr>
            <a:normAutofit/>
          </a:bodyPr>
          <a:lstStyle/>
          <a:p>
            <a:r>
              <a:rPr lang="en-GB" sz="3200" b="1" dirty="0"/>
              <a:t>Advantages and limitations</a:t>
            </a:r>
          </a:p>
        </p:txBody>
      </p:sp>
      <p:sp>
        <p:nvSpPr>
          <p:cNvPr id="3" name="Content Placeholder 2">
            <a:extLst>
              <a:ext uri="{FF2B5EF4-FFF2-40B4-BE49-F238E27FC236}">
                <a16:creationId xmlns:a16="http://schemas.microsoft.com/office/drawing/2014/main" id="{C9612CB7-9E8D-2832-EBB7-E58B5AF3C536}"/>
              </a:ext>
            </a:extLst>
          </p:cNvPr>
          <p:cNvSpPr>
            <a:spLocks noGrp="1"/>
          </p:cNvSpPr>
          <p:nvPr>
            <p:ph idx="1"/>
          </p:nvPr>
        </p:nvSpPr>
        <p:spPr/>
        <p:txBody>
          <a:bodyPr>
            <a:normAutofit fontScale="77500" lnSpcReduction="20000"/>
          </a:bodyPr>
          <a:lstStyle/>
          <a:p>
            <a:pPr marL="0" indent="0">
              <a:buNone/>
            </a:pPr>
            <a:r>
              <a:rPr lang="en-GB" dirty="0"/>
              <a:t>Advantages</a:t>
            </a:r>
          </a:p>
          <a:p>
            <a:r>
              <a:rPr lang="en-GB" dirty="0"/>
              <a:t>Calculates hours automatically hence saving time.</a:t>
            </a:r>
          </a:p>
          <a:p>
            <a:r>
              <a:rPr lang="en-GB" dirty="0"/>
              <a:t>Reduces errors with formulas.</a:t>
            </a:r>
          </a:p>
          <a:p>
            <a:r>
              <a:rPr lang="en-GB" dirty="0"/>
              <a:t>Makes updating schedules quick and easy.</a:t>
            </a:r>
          </a:p>
          <a:p>
            <a:r>
              <a:rPr lang="en-GB" dirty="0"/>
              <a:t>Printable and shareable.</a:t>
            </a:r>
          </a:p>
          <a:p>
            <a:pPr marL="0" indent="0">
              <a:buNone/>
            </a:pPr>
            <a:endParaRPr lang="en-GB" dirty="0"/>
          </a:p>
          <a:p>
            <a:pPr marL="0" indent="0">
              <a:buNone/>
            </a:pPr>
            <a:r>
              <a:rPr lang="en-GB" dirty="0"/>
              <a:t>Limitations</a:t>
            </a:r>
          </a:p>
          <a:p>
            <a:r>
              <a:rPr lang="en-GB" dirty="0"/>
              <a:t>Human errors are still possible if incorrect data is entered.</a:t>
            </a:r>
          </a:p>
          <a:p>
            <a:r>
              <a:rPr lang="en-GB" dirty="0"/>
              <a:t>Can become confusing if many people edit the file at once.</a:t>
            </a:r>
          </a:p>
          <a:p>
            <a:r>
              <a:rPr lang="en-GB" dirty="0"/>
              <a:t>It is basic, not advanced like dedicated rota software.</a:t>
            </a:r>
          </a:p>
          <a:p>
            <a:r>
              <a:rPr lang="en-GB" dirty="0"/>
              <a:t> Requires staff to keep the spread sheet updated as part of effective workforce planning (Skills for care,2024)</a:t>
            </a:r>
          </a:p>
          <a:p>
            <a:pPr marL="0" indent="0">
              <a:buNone/>
            </a:pPr>
            <a:endParaRPr lang="en-GB" dirty="0"/>
          </a:p>
        </p:txBody>
      </p:sp>
    </p:spTree>
    <p:extLst>
      <p:ext uri="{BB962C8B-B14F-4D97-AF65-F5344CB8AC3E}">
        <p14:creationId xmlns:p14="http://schemas.microsoft.com/office/powerpoint/2010/main" val="2169580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510DF-AB1F-122D-C189-6D0EA8C6C7F0}"/>
              </a:ext>
            </a:extLst>
          </p:cNvPr>
          <p:cNvSpPr>
            <a:spLocks noGrp="1"/>
          </p:cNvSpPr>
          <p:nvPr>
            <p:ph type="title"/>
          </p:nvPr>
        </p:nvSpPr>
        <p:spPr/>
        <p:txBody>
          <a:bodyPr>
            <a:normAutofit/>
          </a:bodyPr>
          <a:lstStyle/>
          <a:p>
            <a:r>
              <a:rPr lang="en-GB" sz="2800" b="1" dirty="0"/>
              <a:t>    conclusion</a:t>
            </a:r>
          </a:p>
        </p:txBody>
      </p:sp>
      <p:sp>
        <p:nvSpPr>
          <p:cNvPr id="3" name="Content Placeholder 2">
            <a:extLst>
              <a:ext uri="{FF2B5EF4-FFF2-40B4-BE49-F238E27FC236}">
                <a16:creationId xmlns:a16="http://schemas.microsoft.com/office/drawing/2014/main" id="{C82CEE31-1FF8-8A20-E537-709828B58F61}"/>
              </a:ext>
            </a:extLst>
          </p:cNvPr>
          <p:cNvSpPr>
            <a:spLocks noGrp="1"/>
          </p:cNvSpPr>
          <p:nvPr>
            <p:ph idx="1"/>
          </p:nvPr>
        </p:nvSpPr>
        <p:spPr>
          <a:xfrm>
            <a:off x="988919" y="1427929"/>
            <a:ext cx="10515600" cy="4351338"/>
          </a:xfrm>
        </p:spPr>
        <p:txBody>
          <a:bodyPr>
            <a:normAutofit fontScale="92500" lnSpcReduction="20000"/>
          </a:bodyPr>
          <a:lstStyle/>
          <a:p>
            <a:pPr marL="0" indent="0">
              <a:buNone/>
            </a:pPr>
            <a:r>
              <a:rPr lang="en-GB" dirty="0"/>
              <a:t>Microsoft excel is an effective tool for staff scheduling because it allows nursing home managers to organise shifts efficiently, update rotas easily and calculate working hours accurately.</a:t>
            </a:r>
          </a:p>
          <a:p>
            <a:pPr marL="0" indent="0">
              <a:buNone/>
            </a:pPr>
            <a:r>
              <a:rPr lang="en-GB" dirty="0"/>
              <a:t>Excel remains a practical and reliable solution for many health and social care settings although  specialised scheduling software offers additional features.</a:t>
            </a:r>
          </a:p>
          <a:p>
            <a:pPr marL="0" indent="0">
              <a:buNone/>
            </a:pPr>
            <a:endParaRPr lang="en-GB" dirty="0"/>
          </a:p>
          <a:p>
            <a:pPr marL="0" indent="0">
              <a:buNone/>
            </a:pPr>
            <a:r>
              <a:rPr lang="en-GB" b="1" dirty="0"/>
              <a:t>References</a:t>
            </a:r>
          </a:p>
          <a:p>
            <a:pPr marR="0" lvl="0" algn="l" defTabSz="914400" rtl="0" eaLnBrk="1" fontAlgn="auto" latinLnBrk="0" hangingPunct="1">
              <a:lnSpc>
                <a:spcPct val="90000"/>
              </a:lnSpc>
              <a:spcBef>
                <a:spcPts val="1000"/>
              </a:spcBef>
              <a:spcAft>
                <a:spcPts val="0"/>
              </a:spcAft>
              <a:buClrTx/>
              <a:buSzTx/>
              <a:tabLst/>
              <a:defRPr/>
            </a:pPr>
            <a:r>
              <a:rPr kumimoji="0" lang="en-GB" sz="1800" b="0" i="0" u="none" strike="noStrike" kern="1200" cap="none" spc="0" normalizeH="0" baseline="0" noProof="0" dirty="0">
                <a:ln>
                  <a:noFill/>
                </a:ln>
                <a:solidFill>
                  <a:prstClr val="black"/>
                </a:solidFill>
                <a:effectLst/>
                <a:uLnTx/>
                <a:uFillTx/>
                <a:latin typeface="Helvetica" pitchFamily="2" charset="0"/>
                <a:ea typeface="+mn-ea"/>
                <a:cs typeface="+mn-cs"/>
              </a:rPr>
              <a:t>Microsoft (2025) Microsoft Excel. Available at: </a:t>
            </a:r>
            <a:r>
              <a:rPr kumimoji="0" lang="en-GB" sz="1800" b="0" i="0" u="none" strike="noStrike" kern="1200" cap="none" spc="0" normalizeH="0" baseline="0" noProof="0" dirty="0">
                <a:ln>
                  <a:noFill/>
                </a:ln>
                <a:solidFill>
                  <a:prstClr val="black"/>
                </a:solidFill>
                <a:effectLst/>
                <a:uLnTx/>
                <a:uFillTx/>
                <a:latin typeface="Helvetica" pitchFamily="2" charset="0"/>
                <a:ea typeface="+mn-ea"/>
                <a:cs typeface="+mn-cs"/>
                <a:hlinkClick r:id="rId2"/>
              </a:rPr>
              <a:t>https://www.microsoft.com/microsoft-365/excel</a:t>
            </a:r>
            <a:r>
              <a:rPr kumimoji="0" lang="en-GB" sz="1800" b="0" i="0" u="none" strike="noStrike" kern="1200" cap="none" spc="0" normalizeH="0" baseline="0" noProof="0" dirty="0">
                <a:ln>
                  <a:noFill/>
                </a:ln>
                <a:solidFill>
                  <a:prstClr val="black"/>
                </a:solidFill>
                <a:effectLst/>
                <a:uLnTx/>
                <a:uFillTx/>
                <a:latin typeface="Helvetica" pitchFamily="2" charset="0"/>
                <a:ea typeface="+mn-ea"/>
                <a:cs typeface="+mn-cs"/>
              </a:rPr>
              <a:t>  (Accessed: 6 July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Helvetica" pitchFamily="2" charset="0"/>
                <a:ea typeface="+mn-ea"/>
                <a:cs typeface="+mn-cs"/>
              </a:rPr>
              <a:t>NHS England (2022) Safe staffing. Available at: </a:t>
            </a:r>
            <a:r>
              <a:rPr kumimoji="0" lang="en-GB" sz="1800" b="0" i="0" u="none" strike="noStrike" kern="1200" cap="none" spc="0" normalizeH="0" baseline="0" noProof="0" dirty="0">
                <a:ln>
                  <a:noFill/>
                </a:ln>
                <a:solidFill>
                  <a:prstClr val="black"/>
                </a:solidFill>
                <a:effectLst/>
                <a:uLnTx/>
                <a:uFillTx/>
                <a:latin typeface="Helvetica" pitchFamily="2" charset="0"/>
                <a:ea typeface="+mn-ea"/>
                <a:cs typeface="+mn-cs"/>
                <a:hlinkClick r:id="rId3"/>
              </a:rPr>
              <a:t>https://www.england.nhs.uk</a:t>
            </a:r>
            <a:r>
              <a:rPr kumimoji="0" lang="en-GB" sz="1800" b="0" i="0" u="none" strike="noStrike" kern="1200" cap="none" spc="0" normalizeH="0" baseline="0" noProof="0" dirty="0">
                <a:ln>
                  <a:noFill/>
                </a:ln>
                <a:solidFill>
                  <a:prstClr val="black"/>
                </a:solidFill>
                <a:effectLst/>
                <a:uLnTx/>
                <a:uFillTx/>
                <a:latin typeface="Helvetica" pitchFamily="2" charset="0"/>
                <a:ea typeface="+mn-ea"/>
                <a:cs typeface="+mn-cs"/>
              </a:rPr>
              <a:t> (Accessed: 6July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Helvetica" pitchFamily="2" charset="0"/>
                <a:ea typeface="+mn-ea"/>
                <a:cs typeface="+mn-cs"/>
              </a:rPr>
              <a:t>Skills for Care (2024) Workforce planning and staff scheduling. Available at: https:!! </a:t>
            </a:r>
            <a:r>
              <a:rPr kumimoji="0" lang="en-GB" sz="1800" b="0" i="0" u="none" strike="noStrike" kern="1200" cap="none" spc="0" normalizeH="0" baseline="0" noProof="0" dirty="0">
                <a:ln>
                  <a:noFill/>
                </a:ln>
                <a:solidFill>
                  <a:prstClr val="black"/>
                </a:solidFill>
                <a:effectLst/>
                <a:uLnTx/>
                <a:uFillTx/>
                <a:latin typeface="Helvetica" pitchFamily="2" charset="0"/>
                <a:ea typeface="+mn-ea"/>
                <a:cs typeface="+mn-cs"/>
                <a:hlinkClick r:id="rId4"/>
              </a:rPr>
              <a:t>www.skillsforcare.org.uk</a:t>
            </a:r>
            <a:r>
              <a:rPr kumimoji="0" lang="en-GB" sz="1800" b="0" i="0" u="none" strike="noStrike" kern="1200" cap="none" spc="0" normalizeH="0" baseline="0" noProof="0" dirty="0">
                <a:ln>
                  <a:noFill/>
                </a:ln>
                <a:solidFill>
                  <a:prstClr val="black"/>
                </a:solidFill>
                <a:effectLst/>
                <a:uLnTx/>
                <a:uFillTx/>
                <a:latin typeface="Helvetica" pitchFamily="2" charset="0"/>
                <a:ea typeface="+mn-ea"/>
                <a:cs typeface="+mn-cs"/>
              </a:rPr>
              <a:t>  (Accessed: 6 July</a:t>
            </a:r>
          </a:p>
          <a:p>
            <a:pPr marL="0" indent="0">
              <a:buNone/>
            </a:pPr>
            <a:endParaRPr lang="en-GB" dirty="0"/>
          </a:p>
          <a:p>
            <a:pPr marL="0" indent="0">
              <a:buNone/>
            </a:pPr>
            <a:endParaRPr lang="en-GB" b="1" dirty="0"/>
          </a:p>
          <a:p>
            <a:pPr marL="0" indent="0">
              <a:buNone/>
            </a:pPr>
            <a:endParaRPr lang="en-GB" dirty="0"/>
          </a:p>
        </p:txBody>
      </p:sp>
      <p:sp>
        <p:nvSpPr>
          <p:cNvPr id="4" name="TextBox 3">
            <a:extLst>
              <a:ext uri="{FF2B5EF4-FFF2-40B4-BE49-F238E27FC236}">
                <a16:creationId xmlns:a16="http://schemas.microsoft.com/office/drawing/2014/main" id="{CB14E686-BF80-59D9-5E37-C77F35A8D8E2}"/>
              </a:ext>
            </a:extLst>
          </p:cNvPr>
          <p:cNvSpPr txBox="1"/>
          <p:nvPr/>
        </p:nvSpPr>
        <p:spPr>
          <a:xfrm>
            <a:off x="5184553" y="2526414"/>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09A3004E-49E7-19F4-5EE3-47895E7E7509}"/>
              </a:ext>
            </a:extLst>
          </p:cNvPr>
          <p:cNvSpPr txBox="1"/>
          <p:nvPr/>
        </p:nvSpPr>
        <p:spPr>
          <a:xfrm>
            <a:off x="5184553" y="2526414"/>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40542799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8ecf54c4-56d8-43a2-a321-6326832e7bc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CFD76F9D9A9E340AD84885925D378F4" ma:contentTypeVersion="5" ma:contentTypeDescription="Create a new document." ma:contentTypeScope="" ma:versionID="8b68280d320bdcfb16f1fe11ac058385">
  <xsd:schema xmlns:xsd="http://www.w3.org/2001/XMLSchema" xmlns:xs="http://www.w3.org/2001/XMLSchema" xmlns:p="http://schemas.microsoft.com/office/2006/metadata/properties" xmlns:ns3="8ecf54c4-56d8-43a2-a321-6326832e7bc1" targetNamespace="http://schemas.microsoft.com/office/2006/metadata/properties" ma:root="true" ma:fieldsID="3d632474b74ab2ab1cef400e5cee783c" ns3:_="">
    <xsd:import namespace="8ecf54c4-56d8-43a2-a321-6326832e7bc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ecf54c4-56d8-43a2-a321-6326832e7bc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0EA45C2-2E18-462B-8A09-AB19677C8128}">
  <ds:schemaRefs>
    <ds:schemaRef ds:uri="http://purl.org/dc/elements/1.1/"/>
    <ds:schemaRef ds:uri="http://www.w3.org/XML/1998/namespace"/>
    <ds:schemaRef ds:uri="8ecf54c4-56d8-43a2-a321-6326832e7bc1"/>
    <ds:schemaRef ds:uri="http://schemas.microsoft.com/office/2006/documentManagement/types"/>
    <ds:schemaRef ds:uri="http://purl.org/dc/terms/"/>
    <ds:schemaRef ds:uri="http://purl.org/dc/dcmitype/"/>
    <ds:schemaRef ds:uri="http://schemas.microsoft.com/office/infopath/2007/PartnerControls"/>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3F4E164F-72AF-43A0-BC98-BADAE232F3D4}">
  <ds:schemaRefs>
    <ds:schemaRef ds:uri="http://schemas.microsoft.com/sharepoint/v3/contenttype/forms"/>
  </ds:schemaRefs>
</ds:datastoreItem>
</file>

<file path=customXml/itemProps3.xml><?xml version="1.0" encoding="utf-8"?>
<ds:datastoreItem xmlns:ds="http://schemas.openxmlformats.org/officeDocument/2006/customXml" ds:itemID="{CAF0B81D-2E4D-437D-A9DF-06C7EA538714}">
  <ds:schemaRefs>
    <ds:schemaRef ds:uri="8ecf54c4-56d8-43a2-a321-6326832e7bc1"/>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451</TotalTime>
  <Words>462</Words>
  <Application>Microsoft Office PowerPoint</Application>
  <PresentationFormat>Widescreen</PresentationFormat>
  <Paragraphs>45</Paragraphs>
  <Slides>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Aptos</vt:lpstr>
      <vt:lpstr>Aptos Display</vt:lpstr>
      <vt:lpstr>Aptos Narrow</vt:lpstr>
      <vt:lpstr>Arial</vt:lpstr>
      <vt:lpstr>Helvetica</vt:lpstr>
      <vt:lpstr>Office Theme</vt:lpstr>
      <vt:lpstr>Digital skill and Research methods Module Code: LCH4007 Assignment Title: Component 1 Topic: staff scheduling/Rotas with MS excel Student Name: Olive Aguti Student ID:2538142 Lecturer:Amitave Banik</vt:lpstr>
      <vt:lpstr>What is staff scheduling/rotas</vt:lpstr>
      <vt:lpstr>Microsoft 365 Tool chosen</vt:lpstr>
      <vt:lpstr>How Excel improves efficiency</vt:lpstr>
      <vt:lpstr>Advantages and limitations</vt:lpstr>
      <vt:lpstr>    conclusion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 and Research methods Module Code: LCH4007 Assignment Title: Component 1 Topic: staff scheduling/Rotas Student Name: Olive Aguti Student ID:2538142 Lecturer:Amitav Banik</dc:title>
  <dc:creator>Olive Aguti (2538142)</dc:creator>
  <cp:lastModifiedBy>Olive Aguti (2538142)</cp:lastModifiedBy>
  <cp:revision>2</cp:revision>
  <dcterms:created xsi:type="dcterms:W3CDTF">2026-07-02T21:26:46Z</dcterms:created>
  <dcterms:modified xsi:type="dcterms:W3CDTF">2026-07-13T13:25:17Z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0x0101004CFD76F9D9A9E340AD84885925D378F4</vt:lpwstr>
  </property>
</Properties>
</file>