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89" r:id="rId3"/>
    <p:sldId id="290" r:id="rId4"/>
    <p:sldId id="258" r:id="rId5"/>
    <p:sldId id="259" r:id="rId6"/>
    <p:sldId id="260" r:id="rId7"/>
    <p:sldId id="261" r:id="rId8"/>
    <p:sldId id="262" r:id="rId9"/>
    <p:sldId id="277" r:id="rId10"/>
    <p:sldId id="274" r:id="rId11"/>
    <p:sldId id="275" r:id="rId12"/>
    <p:sldId id="271" r:id="rId13"/>
    <p:sldId id="279" r:id="rId14"/>
    <p:sldId id="283" r:id="rId15"/>
    <p:sldId id="285" r:id="rId16"/>
    <p:sldId id="287" r:id="rId17"/>
    <p:sldId id="263" r:id="rId18"/>
    <p:sldId id="264" r:id="rId19"/>
    <p:sldId id="265" r:id="rId20"/>
    <p:sldId id="266" r:id="rId21"/>
    <p:sldId id="267" r:id="rId22"/>
    <p:sldId id="268" r:id="rId23"/>
    <p:sldId id="269" r:id="rId24"/>
    <p:sldId id="276" r:id="rId25"/>
    <p:sldId id="280" r:id="rId26"/>
    <p:sldId id="272" r:id="rId27"/>
    <p:sldId id="288" r:id="rId28"/>
    <p:sldId id="282" r:id="rId29"/>
    <p:sldId id="273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3" autoAdjust="0"/>
    <p:restoredTop sz="94660"/>
  </p:normalViewPr>
  <p:slideViewPr>
    <p:cSldViewPr snapToGrid="0">
      <p:cViewPr varScale="1">
        <p:scale>
          <a:sx n="71" d="100"/>
          <a:sy n="71" d="100"/>
        </p:scale>
        <p:origin x="60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hbr.org/2006/02/the-why-what-and-how-of-management-innovatio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Management innovation</a:t>
            </a:r>
            <a:br>
              <a:rPr lang="en-GB" dirty="0" smtClean="0"/>
            </a:br>
            <a:r>
              <a:rPr lang="en-GB" sz="3600" dirty="0" smtClean="0"/>
              <a:t>Hamel’s Management Principles</a:t>
            </a:r>
            <a:endParaRPr lang="en-GB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/>
              <a:t>Dr. Nandish V. Patel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6971421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7030A0"/>
                </a:solidFill>
              </a:rPr>
              <a:t>Customer focus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069848" y="2161749"/>
            <a:ext cx="10058400" cy="4050792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Customer analysis</a:t>
            </a:r>
          </a:p>
          <a:p>
            <a:r>
              <a:rPr lang="en-GB" dirty="0" smtClean="0"/>
              <a:t>Customer preferences</a:t>
            </a:r>
          </a:p>
          <a:p>
            <a:r>
              <a:rPr lang="en-GB" dirty="0" smtClean="0"/>
              <a:t>Market survey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69848" y="4661841"/>
            <a:ext cx="8874545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0070C0"/>
                </a:solidFill>
              </a:rPr>
              <a:t>Identify your customers. </a:t>
            </a:r>
          </a:p>
          <a:p>
            <a:r>
              <a:rPr lang="en-GB" sz="2400" dirty="0" smtClean="0">
                <a:solidFill>
                  <a:srgbClr val="0070C0"/>
                </a:solidFill>
              </a:rPr>
              <a:t>What socio-economic class are your customers?</a:t>
            </a:r>
          </a:p>
          <a:p>
            <a:r>
              <a:rPr lang="en-GB" sz="2400" dirty="0" smtClean="0">
                <a:solidFill>
                  <a:srgbClr val="0070C0"/>
                </a:solidFill>
              </a:rPr>
              <a:t>What market segment are you targeting?</a:t>
            </a:r>
          </a:p>
          <a:p>
            <a:r>
              <a:rPr lang="en-GB" sz="2400" dirty="0" smtClean="0">
                <a:solidFill>
                  <a:srgbClr val="0070C0"/>
                </a:solidFill>
              </a:rPr>
              <a:t>What are your customers’ preferences?</a:t>
            </a:r>
          </a:p>
          <a:p>
            <a:r>
              <a:rPr lang="en-GB" sz="2400" dirty="0" smtClean="0">
                <a:solidFill>
                  <a:srgbClr val="0070C0"/>
                </a:solidFill>
              </a:rPr>
              <a:t>What kind of customer experience are you aiming to provide?</a:t>
            </a:r>
            <a:endParaRPr lang="en-GB" sz="2400" dirty="0">
              <a:solidFill>
                <a:srgbClr val="0070C0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9139" y="1761566"/>
            <a:ext cx="5732861" cy="3288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5187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7030A0"/>
                </a:solidFill>
              </a:rPr>
              <a:t>Customer focus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Examine a successful company you admire</a:t>
            </a:r>
          </a:p>
          <a:p>
            <a:r>
              <a:rPr lang="en-GB" dirty="0" smtClean="0"/>
              <a:t>What is its customer focus?</a:t>
            </a:r>
          </a:p>
          <a:p>
            <a:r>
              <a:rPr lang="en-GB" dirty="0" smtClean="0"/>
              <a:t>How does it profile its customers?</a:t>
            </a:r>
          </a:p>
          <a:p>
            <a:r>
              <a:rPr lang="en-GB" dirty="0" smtClean="0"/>
              <a:t>Is it successful because it focuses:</a:t>
            </a:r>
          </a:p>
          <a:p>
            <a:pPr lvl="1"/>
            <a:r>
              <a:rPr lang="en-GB" dirty="0" smtClean="0"/>
              <a:t>on its customers</a:t>
            </a:r>
          </a:p>
          <a:p>
            <a:pPr lvl="1"/>
            <a:r>
              <a:rPr lang="en-GB" dirty="0" smtClean="0"/>
              <a:t>On its competitors</a:t>
            </a:r>
          </a:p>
          <a:p>
            <a:pPr lvl="1"/>
            <a:r>
              <a:rPr lang="en-GB" dirty="0" smtClean="0"/>
              <a:t>On price</a:t>
            </a:r>
          </a:p>
          <a:p>
            <a:pPr lvl="1"/>
            <a:r>
              <a:rPr lang="en-GB" dirty="0"/>
              <a:t>?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05213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Management orthodoxy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Planning, organising, commanding, coordinating, controlling </a:t>
            </a:r>
            <a:r>
              <a:rPr lang="en-GB" sz="1600" dirty="0" smtClean="0">
                <a:solidFill>
                  <a:srgbClr val="0070C0"/>
                </a:solidFill>
              </a:rPr>
              <a:t>Henri Fayol</a:t>
            </a:r>
          </a:p>
          <a:p>
            <a:r>
              <a:rPr lang="en-GB" dirty="0"/>
              <a:t>capital budgeting, talent management, reporting structures  </a:t>
            </a:r>
          </a:p>
          <a:p>
            <a:r>
              <a:rPr lang="en-GB" dirty="0" smtClean="0"/>
              <a:t>principles </a:t>
            </a:r>
            <a:r>
              <a:rPr lang="en-GB" dirty="0"/>
              <a:t>of hierarchy, bureaucratic control, and pay-for-performance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Has worked </a:t>
            </a:r>
            <a:r>
              <a:rPr lang="en-GB" dirty="0"/>
              <a:t>well when the objective was </a:t>
            </a:r>
            <a:r>
              <a:rPr lang="en-GB" dirty="0" smtClean="0"/>
              <a:t>efficiency, capital allocation and performance management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Is it possible to innovate beyond this established management orthodoxy?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60441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What is management?</a:t>
            </a:r>
          </a:p>
          <a:p>
            <a:r>
              <a:rPr lang="en-GB" dirty="0" smtClean="0"/>
              <a:t>Who is managing the company?</a:t>
            </a:r>
          </a:p>
          <a:p>
            <a:pPr lvl="1"/>
            <a:r>
              <a:rPr lang="en-GB" dirty="0" smtClean="0"/>
              <a:t>Management theorists ‘Poltergeists’ &amp; ‘musty machinery of management’</a:t>
            </a:r>
          </a:p>
          <a:p>
            <a:pPr lvl="1"/>
            <a:r>
              <a:rPr lang="en-GB" dirty="0" smtClean="0"/>
              <a:t>Allocate resources, innovate, market, set budgets, distribute power, reward people, make decisions and more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951411" y="5118864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“Not surprisingly, most managers believe you can’t manage without managers. This is the mother of all management orthodoxies.” </a:t>
            </a:r>
            <a:r>
              <a:rPr lang="en-GB" dirty="0" smtClean="0">
                <a:solidFill>
                  <a:srgbClr val="0070C0"/>
                </a:solidFill>
              </a:rPr>
              <a:t>Wholefoods!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86951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6229" y="450103"/>
            <a:ext cx="6070600" cy="59309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 rot="16200000">
            <a:off x="-1048871" y="2810435"/>
            <a:ext cx="47355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smtClean="0"/>
              <a:t>Hamel’s Principles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4482775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‘…the capacity to marshal resources, lay out plans, program work, and spur effort – is central to the accomplishment of human purpose. When it’s less effective than it could be, or needs to be, we all pay a price.’ (G. Hamel)</a:t>
            </a:r>
          </a:p>
          <a:p>
            <a:r>
              <a:rPr lang="en-GB" dirty="0" smtClean="0"/>
              <a:t>‘What ultimately constraints the performance of your organisation is not its operating model, nor its business model, but its management model.’ (G. Hamel)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11342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Management Innovation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‘Management is out of date. Like the combustion engine, it’s a technology that has largely stopped evolving, and that’s not good.’ (G. Hamel)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869141" y="3671048"/>
            <a:ext cx="3191899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 smtClean="0">
                <a:solidFill>
                  <a:srgbClr val="0070C0"/>
                </a:solidFill>
              </a:rPr>
              <a:t>The Innovation Stack</a:t>
            </a:r>
          </a:p>
          <a:p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</a:rPr>
              <a:t>Management Innovation</a:t>
            </a:r>
          </a:p>
          <a:p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</a:rPr>
              <a:t>Strategic Innovation</a:t>
            </a:r>
          </a:p>
          <a:p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</a:rPr>
              <a:t>Product/service innovation</a:t>
            </a:r>
          </a:p>
          <a:p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</a:rPr>
              <a:t>Operations Innovation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06050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Management innovation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“Management innovation yields an enduring advantage when one or more of three conditions are met: </a:t>
            </a:r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dirty="0"/>
              <a:t>innovation is based on a novel management principle which challenges some long-standing </a:t>
            </a:r>
            <a:r>
              <a:rPr lang="en-GB" dirty="0" smtClean="0"/>
              <a:t>orthodoxy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innovation is systemic, encompassing a range of processes and </a:t>
            </a:r>
            <a:r>
              <a:rPr lang="en-GB" dirty="0" smtClean="0"/>
              <a:t>methods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innovation is part of an ongoing program of </a:t>
            </a:r>
            <a:r>
              <a:rPr lang="en-GB" dirty="0" err="1"/>
              <a:t>rapidfire</a:t>
            </a:r>
            <a:r>
              <a:rPr lang="en-GB" dirty="0"/>
              <a:t> invention where progress compounds over time</a:t>
            </a:r>
            <a:r>
              <a:rPr lang="en-GB" dirty="0" smtClean="0"/>
              <a:t>.” </a:t>
            </a:r>
            <a:r>
              <a:rPr lang="en-GB" dirty="0" smtClean="0">
                <a:solidFill>
                  <a:srgbClr val="0070C0"/>
                </a:solidFill>
              </a:rPr>
              <a:t>G. Hemel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21097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 </a:t>
            </a:r>
            <a:r>
              <a:rPr lang="en-GB" dirty="0" smtClean="0"/>
              <a:t>management principles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Community</a:t>
            </a:r>
          </a:p>
          <a:p>
            <a:r>
              <a:rPr lang="en-GB" dirty="0" smtClean="0"/>
              <a:t>Variety</a:t>
            </a:r>
          </a:p>
          <a:p>
            <a:r>
              <a:rPr lang="en-GB" dirty="0" smtClean="0"/>
              <a:t>creativity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785847" y="2017469"/>
            <a:ext cx="148470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Apple - ?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Tesla - ?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Google - ?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Toyota - ?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Visa - ?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Linux ?</a:t>
            </a:r>
          </a:p>
          <a:p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</a:rPr>
              <a:t>and more…</a:t>
            </a:r>
          </a:p>
        </p:txBody>
      </p:sp>
      <p:sp>
        <p:nvSpPr>
          <p:cNvPr id="5" name="Rectangle 4"/>
          <p:cNvSpPr/>
          <p:nvPr/>
        </p:nvSpPr>
        <p:spPr>
          <a:xfrm>
            <a:off x="384856" y="4657368"/>
            <a:ext cx="108927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“The web has evolved faster than anything human beings have ever created—largely, because it is not a hierarchy. The web is all periphery and no </a:t>
            </a:r>
            <a:r>
              <a:rPr lang="en-GB" dirty="0" err="1">
                <a:solidFill>
                  <a:srgbClr val="002060"/>
                </a:solidFill>
              </a:rPr>
              <a:t>center</a:t>
            </a:r>
            <a:r>
              <a:rPr lang="en-GB" dirty="0">
                <a:solidFill>
                  <a:srgbClr val="002060"/>
                </a:solidFill>
              </a:rPr>
              <a:t>. In that sense, it is a direct affront to the organizational model that has predominated since the beginnings of human history</a:t>
            </a:r>
            <a:r>
              <a:rPr lang="en-GB" dirty="0" smtClean="0">
                <a:solidFill>
                  <a:srgbClr val="002060"/>
                </a:solidFill>
              </a:rPr>
              <a:t>.” Hemel </a:t>
            </a:r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6902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COMPETITIVE ADVANTAGE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Management innovation is:</a:t>
            </a:r>
          </a:p>
          <a:p>
            <a:r>
              <a:rPr lang="en-GB" i="1" dirty="0" smtClean="0"/>
              <a:t>the </a:t>
            </a:r>
            <a:r>
              <a:rPr lang="en-GB" dirty="0" smtClean="0"/>
              <a:t>source of competitive advantage</a:t>
            </a:r>
          </a:p>
          <a:p>
            <a:r>
              <a:rPr lang="en-GB" dirty="0" smtClean="0"/>
              <a:t>Superior engine for productivity growth</a:t>
            </a:r>
          </a:p>
          <a:p>
            <a:pPr marL="0" indent="0">
              <a:buNone/>
            </a:pPr>
            <a:endParaRPr lang="en-GB" i="1" dirty="0"/>
          </a:p>
        </p:txBody>
      </p:sp>
      <p:sp>
        <p:nvSpPr>
          <p:cNvPr id="5" name="TextBox 4"/>
          <p:cNvSpPr txBox="1"/>
          <p:nvPr/>
        </p:nvSpPr>
        <p:spPr>
          <a:xfrm>
            <a:off x="4374464" y="4274590"/>
            <a:ext cx="742543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General Electric         – discipline in scientific discovery &amp; leaders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Protector &amp; Gamble   – brand management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Wholefoods               - teams manage all management functions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Toyota                       – employee involvement in efficiency </a:t>
            </a:r>
          </a:p>
          <a:p>
            <a:r>
              <a:rPr lang="en-GB" dirty="0" err="1" smtClean="0">
                <a:solidFill>
                  <a:srgbClr val="0070C0"/>
                </a:solidFill>
              </a:rPr>
              <a:t>InnoCentive</a:t>
            </a:r>
            <a:r>
              <a:rPr lang="en-GB" dirty="0" smtClean="0">
                <a:solidFill>
                  <a:srgbClr val="0070C0"/>
                </a:solidFill>
              </a:rPr>
              <a:t>               - $1million in ‘bounty payments’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47908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41176" y="1041142"/>
            <a:ext cx="6096000" cy="2375971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b="1" dirty="0">
                <a:solidFill>
                  <a:schemeClr val="accent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Reflective Practice</a:t>
            </a:r>
            <a:endParaRPr lang="en-GB" sz="3600" dirty="0">
              <a:solidFill>
                <a:schemeClr val="accent2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 smtClean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are your top </a:t>
            </a:r>
            <a:r>
              <a:rPr lang="en-GB" sz="2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5 management </a:t>
            </a:r>
            <a:r>
              <a:rPr lang="en-GB" sz="2800" dirty="0" smtClean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skills?</a:t>
            </a: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 smtClean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Are </a:t>
            </a:r>
            <a:r>
              <a:rPr lang="en-GB" sz="2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any of these also leadership skills? </a:t>
            </a:r>
            <a:endParaRPr lang="en-GB" sz="2800" dirty="0" smtClean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3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00845" y="3805517"/>
            <a:ext cx="11131573" cy="156966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2400" dirty="0" smtClean="0"/>
              <a:t>With reference to managing finance, people and resources,</a:t>
            </a:r>
          </a:p>
          <a:p>
            <a:r>
              <a:rPr lang="en-GB" sz="2400" dirty="0"/>
              <a:t>l</a:t>
            </a:r>
            <a:r>
              <a:rPr lang="en-GB" sz="2400" dirty="0" smtClean="0"/>
              <a:t>ist management problems that you personally have faced.</a:t>
            </a:r>
          </a:p>
          <a:p>
            <a:r>
              <a:rPr lang="en-GB" sz="2400" dirty="0" smtClean="0"/>
              <a:t>What was your solution? Would your solution to be considered traditional</a:t>
            </a:r>
          </a:p>
          <a:p>
            <a:r>
              <a:rPr lang="en-GB" sz="2400" dirty="0"/>
              <a:t>o</a:t>
            </a:r>
            <a:r>
              <a:rPr lang="en-GB" sz="2400" dirty="0" smtClean="0"/>
              <a:t>r innovative?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703776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7030A0"/>
                </a:solidFill>
              </a:rPr>
              <a:t>Alternative Management Models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Describe your management model</a:t>
            </a:r>
          </a:p>
          <a:p>
            <a:r>
              <a:rPr lang="en-GB" dirty="0" smtClean="0"/>
              <a:t>What problems might arise in practice?</a:t>
            </a:r>
          </a:p>
          <a:p>
            <a:r>
              <a:rPr lang="en-GB" dirty="0" smtClean="0"/>
              <a:t>Design an alternative management model that includes: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353234" y="3971568"/>
            <a:ext cx="2366683" cy="156966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Community</a:t>
            </a:r>
          </a:p>
          <a:p>
            <a:r>
              <a:rPr lang="en-GB" sz="2400" b="1" dirty="0">
                <a:solidFill>
                  <a:srgbClr val="00B050"/>
                </a:solidFill>
              </a:rPr>
              <a:t>Variety</a:t>
            </a:r>
          </a:p>
          <a:p>
            <a:r>
              <a:rPr lang="en-GB" sz="2400" b="1" dirty="0" smtClean="0">
                <a:solidFill>
                  <a:srgbClr val="00B050"/>
                </a:solidFill>
              </a:rPr>
              <a:t>Creativity</a:t>
            </a:r>
            <a:endParaRPr lang="en-GB" sz="2400" b="1" dirty="0">
              <a:solidFill>
                <a:srgbClr val="00B050"/>
              </a:solidFill>
            </a:endParaRPr>
          </a:p>
          <a:p>
            <a:endParaRPr lang="en-GB" sz="2400" b="1" dirty="0">
              <a:solidFill>
                <a:srgbClr val="00B05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292997" y="3971568"/>
            <a:ext cx="3671198" cy="83099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00B050"/>
                </a:solidFill>
              </a:rPr>
              <a:t>Ensure that your model</a:t>
            </a:r>
          </a:p>
          <a:p>
            <a:r>
              <a:rPr lang="en-GB" sz="2400" dirty="0" smtClean="0">
                <a:solidFill>
                  <a:srgbClr val="00B050"/>
                </a:solidFill>
              </a:rPr>
              <a:t>Includes QEEP</a:t>
            </a:r>
            <a:endParaRPr lang="en-GB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04706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Whole foods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John </a:t>
            </a:r>
            <a:r>
              <a:rPr lang="en-GB" dirty="0" err="1" smtClean="0"/>
              <a:t>mackay</a:t>
            </a:r>
            <a:endParaRPr lang="en-GB" dirty="0" smtClean="0"/>
          </a:p>
          <a:p>
            <a:r>
              <a:rPr lang="en-GB" dirty="0" smtClean="0"/>
              <a:t>Austin, </a:t>
            </a:r>
            <a:r>
              <a:rPr lang="en-GB" dirty="0" err="1" smtClean="0"/>
              <a:t>texas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/>
              <a:t>https://www.wholefoodsmarket.co.uk/</a:t>
            </a:r>
          </a:p>
        </p:txBody>
      </p:sp>
    </p:spTree>
    <p:extLst>
      <p:ext uri="{BB962C8B-B14F-4D97-AF65-F5344CB8AC3E}">
        <p14:creationId xmlns:p14="http://schemas.microsoft.com/office/powerpoint/2010/main" val="33552199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Whole foods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GB" dirty="0" smtClean="0">
                <a:solidFill>
                  <a:srgbClr val="00B0F0"/>
                </a:solidFill>
              </a:rPr>
              <a:t>Entrepreneurial Idea</a:t>
            </a:r>
            <a:r>
              <a:rPr lang="en-GB" dirty="0" smtClean="0"/>
              <a:t>	sell natural, whole foods</a:t>
            </a:r>
          </a:p>
          <a:p>
            <a:pPr marL="0" indent="0" algn="just">
              <a:buNone/>
            </a:pPr>
            <a:r>
              <a:rPr lang="en-GB" dirty="0"/>
              <a:t>	</a:t>
            </a:r>
            <a:r>
              <a:rPr lang="en-GB" dirty="0" smtClean="0"/>
              <a:t>		 (not manufactured/processed)  </a:t>
            </a:r>
          </a:p>
          <a:p>
            <a:pPr marL="0" indent="0" algn="just">
              <a:buNone/>
            </a:pPr>
            <a:endParaRPr lang="en-GB" dirty="0" smtClean="0"/>
          </a:p>
          <a:p>
            <a:pPr marL="0" indent="0" algn="just">
              <a:buNone/>
            </a:pPr>
            <a:endParaRPr lang="en-GB" dirty="0" smtClean="0"/>
          </a:p>
          <a:p>
            <a:pPr marL="0" indent="0" algn="just">
              <a:buNone/>
            </a:pPr>
            <a:r>
              <a:rPr lang="en-GB" dirty="0" smtClean="0">
                <a:solidFill>
                  <a:srgbClr val="00B0F0"/>
                </a:solidFill>
              </a:rPr>
              <a:t>Management Innovation</a:t>
            </a:r>
            <a:r>
              <a:rPr lang="en-GB" dirty="0"/>
              <a:t>	</a:t>
            </a:r>
            <a:r>
              <a:rPr lang="en-GB" dirty="0" smtClean="0"/>
              <a:t>flat organisation, management by teams</a:t>
            </a:r>
          </a:p>
          <a:p>
            <a:pPr marL="0" indent="0" algn="just">
              <a:buNone/>
            </a:pPr>
            <a:endParaRPr lang="en-GB" dirty="0" smtClean="0"/>
          </a:p>
          <a:p>
            <a:pPr marL="0" indent="0" algn="just">
              <a:buNone/>
            </a:pPr>
            <a:endParaRPr lang="en-GB" dirty="0" smtClean="0"/>
          </a:p>
          <a:p>
            <a:pPr marL="0" indent="0" algn="just">
              <a:buNone/>
            </a:pPr>
            <a:r>
              <a:rPr lang="en-GB" dirty="0" smtClean="0">
                <a:solidFill>
                  <a:srgbClr val="00B0F0"/>
                </a:solidFill>
              </a:rPr>
              <a:t>Business Model</a:t>
            </a:r>
            <a:r>
              <a:rPr lang="en-GB" dirty="0" smtClean="0"/>
              <a:t>		premium price for healthy food</a:t>
            </a:r>
          </a:p>
          <a:p>
            <a:pPr marL="0" indent="0" algn="just">
              <a:buNone/>
            </a:pPr>
            <a:endParaRPr lang="en-GB" dirty="0" smtClean="0"/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 smtClean="0">
                <a:solidFill>
                  <a:srgbClr val="00B0F0"/>
                </a:solidFill>
              </a:rPr>
              <a:t>Business Plan</a:t>
            </a:r>
            <a:r>
              <a:rPr lang="en-GB" dirty="0" smtClean="0"/>
              <a:t>		cash flow, budgets, marketing plan, …</a:t>
            </a:r>
            <a:endParaRPr lang="en-GB" dirty="0"/>
          </a:p>
        </p:txBody>
      </p:sp>
      <p:sp>
        <p:nvSpPr>
          <p:cNvPr id="4" name="Down Arrow 3"/>
          <p:cNvSpPr/>
          <p:nvPr/>
        </p:nvSpPr>
        <p:spPr>
          <a:xfrm>
            <a:off x="2142923" y="2716305"/>
            <a:ext cx="408790" cy="65890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Down Arrow 4"/>
          <p:cNvSpPr/>
          <p:nvPr/>
        </p:nvSpPr>
        <p:spPr>
          <a:xfrm>
            <a:off x="2142923" y="3943215"/>
            <a:ext cx="408790" cy="65890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Down Arrow 5"/>
          <p:cNvSpPr/>
          <p:nvPr/>
        </p:nvSpPr>
        <p:spPr>
          <a:xfrm>
            <a:off x="2142923" y="4945290"/>
            <a:ext cx="408790" cy="65890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1925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4653" y="310159"/>
            <a:ext cx="10364451" cy="1596177"/>
          </a:xfrm>
        </p:spPr>
        <p:txBody>
          <a:bodyPr/>
          <a:lstStyle/>
          <a:p>
            <a:r>
              <a:rPr lang="en-GB" dirty="0" smtClean="0"/>
              <a:t>The numbers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1910672"/>
            <a:ext cx="4873474" cy="679994"/>
          </a:xfrm>
        </p:spPr>
        <p:txBody>
          <a:bodyPr/>
          <a:lstStyle/>
          <a:p>
            <a:r>
              <a:rPr lang="en-GB" dirty="0" smtClean="0"/>
              <a:t>Whole Foods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913775" y="2743200"/>
            <a:ext cx="4754880" cy="3291840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Market capitalisation $7 billion</a:t>
            </a:r>
          </a:p>
          <a:p>
            <a:r>
              <a:rPr lang="en-GB" dirty="0" smtClean="0"/>
              <a:t>194 stores </a:t>
            </a:r>
            <a:r>
              <a:rPr lang="en-GB" dirty="0" err="1" smtClean="0"/>
              <a:t>generater</a:t>
            </a:r>
            <a:r>
              <a:rPr lang="en-GB" dirty="0" smtClean="0"/>
              <a:t> $6 billion</a:t>
            </a:r>
          </a:p>
          <a:p>
            <a:r>
              <a:rPr lang="en-GB" dirty="0" smtClean="0"/>
              <a:t>Highest profit per square foot</a:t>
            </a:r>
          </a:p>
          <a:p>
            <a:r>
              <a:rPr lang="en-GB" dirty="0" smtClean="0"/>
              <a:t>1992 IPO – stock price rose 3000% in 15 years</a:t>
            </a:r>
          </a:p>
          <a:p>
            <a:r>
              <a:rPr lang="en-GB" dirty="0" smtClean="0"/>
              <a:t>Revenue per square foot $900 in 2006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62325" y="1871005"/>
            <a:ext cx="4881804" cy="679994"/>
          </a:xfrm>
        </p:spPr>
        <p:txBody>
          <a:bodyPr/>
          <a:lstStyle/>
          <a:p>
            <a:r>
              <a:rPr lang="en-GB" dirty="0" smtClean="0"/>
              <a:t>Competitors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294967295"/>
          </p:nvPr>
        </p:nvSpPr>
        <p:spPr>
          <a:xfrm>
            <a:off x="6364224" y="2743200"/>
            <a:ext cx="4754880" cy="3291840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Kroger $21 billion cap. </a:t>
            </a:r>
          </a:p>
          <a:p>
            <a:r>
              <a:rPr lang="en-GB" dirty="0" smtClean="0"/>
              <a:t>2,500 stores </a:t>
            </a:r>
          </a:p>
          <a:p>
            <a:r>
              <a:rPr lang="en-GB" dirty="0" smtClean="0"/>
              <a:t>All competitors less</a:t>
            </a:r>
          </a:p>
          <a:p>
            <a:r>
              <a:rPr lang="en-GB" dirty="0"/>
              <a:t>-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Revenue per square foot $450 of competitor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61342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Management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Life: Creating Variety</a:t>
            </a:r>
          </a:p>
          <a:p>
            <a:r>
              <a:rPr lang="en-GB" dirty="0" smtClean="0"/>
              <a:t>Market: Flexibly Allocating Resources</a:t>
            </a:r>
          </a:p>
          <a:p>
            <a:r>
              <a:rPr lang="en-GB" dirty="0" smtClean="0"/>
              <a:t>Democracy: Enabling Activism</a:t>
            </a:r>
          </a:p>
          <a:p>
            <a:r>
              <a:rPr lang="en-GB" dirty="0" smtClean="0"/>
              <a:t>Faith: Finding Courage in Meaning</a:t>
            </a:r>
          </a:p>
          <a:p>
            <a:r>
              <a:rPr lang="en-GB" dirty="0" smtClean="0"/>
              <a:t>Cities: Increasing the Odds of Serendipity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15574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Life: Creating Variety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Experimentation beats planning</a:t>
            </a:r>
          </a:p>
          <a:p>
            <a:r>
              <a:rPr lang="en-GB" dirty="0" smtClean="0"/>
              <a:t>All mutations are mistakes</a:t>
            </a:r>
          </a:p>
          <a:p>
            <a:r>
              <a:rPr lang="en-GB" dirty="0" smtClean="0"/>
              <a:t>Darwinism selection doesn’t need SVPs</a:t>
            </a:r>
          </a:p>
          <a:p>
            <a:r>
              <a:rPr lang="en-GB" dirty="0" smtClean="0"/>
              <a:t>The broader the gene pool, the better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06764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Markets: Flexibly Allocating 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4000" dirty="0" smtClean="0"/>
              <a:t>‘…a well-functioning market is a routing mechanism that diverts resources from low-value uses to high-value uses.’ (G. Hamel)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0527402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7030A0"/>
                </a:solidFill>
              </a:rPr>
              <a:t>Markets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Markets are apolitical</a:t>
            </a:r>
          </a:p>
          <a:p>
            <a:r>
              <a:rPr lang="en-GB" dirty="0" smtClean="0"/>
              <a:t>Build a market and they will come</a:t>
            </a:r>
          </a:p>
          <a:p>
            <a:r>
              <a:rPr lang="en-GB" dirty="0" smtClean="0"/>
              <a:t>Operational efficiency ≠ strategic efficiency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508812" y="4366433"/>
            <a:ext cx="6096000" cy="78765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solidFill>
                  <a:srgbClr val="7030A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Markets and Resources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rgbClr val="7030A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Define a market. What is marketing?</a:t>
            </a:r>
            <a:endParaRPr lang="en-GB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55356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Democracy: Enabling Activism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Accountability to the governed</a:t>
            </a:r>
          </a:p>
          <a:p>
            <a:r>
              <a:rPr lang="en-GB" dirty="0" smtClean="0"/>
              <a:t>The right of dissent</a:t>
            </a:r>
          </a:p>
          <a:p>
            <a:r>
              <a:rPr lang="en-GB" dirty="0" smtClean="0"/>
              <a:t>Distributed leadership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9221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Faith: Finding Courage in Meaning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The mission matters</a:t>
            </a:r>
          </a:p>
          <a:p>
            <a:r>
              <a:rPr lang="en-GB" dirty="0" smtClean="0"/>
              <a:t>People change for what they care about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89912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Cities: Increasing the Odds of Serendipity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Richard Florida believes that cities thrive when filled with creatives – writers, engineers, technologists, artists, film-makers…</a:t>
            </a:r>
          </a:p>
          <a:p>
            <a:r>
              <a:rPr lang="en-GB" dirty="0" smtClean="0"/>
              <a:t>Diversity begets creativity </a:t>
            </a:r>
          </a:p>
          <a:p>
            <a:r>
              <a:rPr lang="en-GB" dirty="0" smtClean="0"/>
              <a:t>You can organise for serendipity</a:t>
            </a:r>
          </a:p>
          <a:p>
            <a:r>
              <a:rPr lang="en-GB" dirty="0" smtClean="0"/>
              <a:t>No pigeonholes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02501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into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Founded </a:t>
            </a:r>
            <a:r>
              <a:rPr lang="en-GB" dirty="0" err="1" smtClean="0"/>
              <a:t>Strategos</a:t>
            </a:r>
            <a:r>
              <a:rPr lang="en-GB" dirty="0" smtClean="0"/>
              <a:t> </a:t>
            </a:r>
            <a:r>
              <a:rPr lang="en-GB" dirty="0"/>
              <a:t>in the mid 1990s to help companies become </a:t>
            </a:r>
            <a:r>
              <a:rPr lang="en-GB" dirty="0" smtClean="0"/>
              <a:t>management innovators</a:t>
            </a:r>
            <a:r>
              <a:rPr lang="en-GB" dirty="0"/>
              <a:t> </a:t>
            </a:r>
            <a:endParaRPr lang="en-GB" dirty="0" smtClean="0"/>
          </a:p>
          <a:p>
            <a:r>
              <a:rPr lang="en-GB" dirty="0" smtClean="0"/>
              <a:t>Management </a:t>
            </a:r>
            <a:r>
              <a:rPr lang="en-GB" dirty="0"/>
              <a:t>Innovation Lab (</a:t>
            </a:r>
            <a:r>
              <a:rPr lang="en-GB" dirty="0" err="1"/>
              <a:t>MLab</a:t>
            </a:r>
            <a:r>
              <a:rPr lang="en-GB" dirty="0"/>
              <a:t>) </a:t>
            </a:r>
            <a:r>
              <a:rPr lang="en-GB" dirty="0" smtClean="0"/>
              <a:t>in collaboration with </a:t>
            </a:r>
            <a:r>
              <a:rPr lang="en-GB" dirty="0"/>
              <a:t>London Business School, UBS, and other partners</a:t>
            </a:r>
          </a:p>
        </p:txBody>
      </p:sp>
    </p:spTree>
    <p:extLst>
      <p:ext uri="{BB962C8B-B14F-4D97-AF65-F5344CB8AC3E}">
        <p14:creationId xmlns:p14="http://schemas.microsoft.com/office/powerpoint/2010/main" val="7798876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7030A0"/>
                </a:solidFill>
              </a:rPr>
              <a:t>research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What could you research on management innovation?</a:t>
            </a:r>
          </a:p>
          <a:p>
            <a:r>
              <a:rPr lang="en-GB" dirty="0" smtClean="0"/>
              <a:t>Identify alternative management models.</a:t>
            </a:r>
          </a:p>
          <a:p>
            <a:r>
              <a:rPr lang="en-GB" dirty="0" smtClean="0"/>
              <a:t>Identify the challenges managers face. How could these be addressed by an innovative management model?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63467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48000" y="1070342"/>
            <a:ext cx="6096000" cy="326890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solidFill>
                  <a:srgbClr val="7030A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Technology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Technology can enable all of Hamel’s principles of management. Discuss.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Identify the technologies that can be used to apply Hamel’s principles to management</a:t>
            </a:r>
            <a:r>
              <a:rPr lang="en-GB" sz="2400" dirty="0" smtClean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70103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7030A0"/>
                </a:solidFill>
              </a:rPr>
              <a:t>Value creation ideas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Form into groups</a:t>
            </a:r>
          </a:p>
          <a:p>
            <a:r>
              <a:rPr lang="en-GB" dirty="0" smtClean="0"/>
              <a:t>Brainstorm ideas</a:t>
            </a:r>
          </a:p>
          <a:p>
            <a:r>
              <a:rPr lang="en-GB" dirty="0" smtClean="0"/>
              <a:t>Focus on value creation ideas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3146613"/>
            <a:ext cx="5732861" cy="3288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82576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ASSIGNMENT SURGERY II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Assignment requirements</a:t>
            </a:r>
          </a:p>
          <a:p>
            <a:r>
              <a:rPr lang="en-GB" dirty="0" smtClean="0"/>
              <a:t>Identify management theorists</a:t>
            </a:r>
          </a:p>
          <a:p>
            <a:r>
              <a:rPr lang="en-GB" dirty="0" smtClean="0"/>
              <a:t>Develop a praxis critique</a:t>
            </a:r>
          </a:p>
          <a:p>
            <a:r>
              <a:rPr lang="en-GB" dirty="0" smtClean="0"/>
              <a:t>Think about a practical management problem that could lead to a research problem for your dba part 2 research proposal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19115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7030A0"/>
                </a:solidFill>
              </a:rPr>
              <a:t>Application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Make a case for or against management innovation</a:t>
            </a:r>
          </a:p>
          <a:p>
            <a:r>
              <a:rPr lang="en-GB" dirty="0" smtClean="0"/>
              <a:t>Consider critique of management innovation in making your case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>
                <a:hlinkClick r:id="rId2"/>
              </a:rPr>
              <a:t>https://hbr.org/2006/02/the-why-what-and-how-of-management-innovation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5591209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109</TotalTime>
  <Words>949</Words>
  <Application>Microsoft Office PowerPoint</Application>
  <PresentationFormat>Widescreen</PresentationFormat>
  <Paragraphs>179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Calibri</vt:lpstr>
      <vt:lpstr>Times New Roman</vt:lpstr>
      <vt:lpstr>Tw Cen MT</vt:lpstr>
      <vt:lpstr>Droplet</vt:lpstr>
      <vt:lpstr>Management innovation Hamel’s Management Principles</vt:lpstr>
      <vt:lpstr>Customer focus</vt:lpstr>
      <vt:lpstr>Customer focus</vt:lpstr>
      <vt:lpstr>Management orthodoxy</vt:lpstr>
      <vt:lpstr>Issues</vt:lpstr>
      <vt:lpstr>PowerPoint Presentation</vt:lpstr>
      <vt:lpstr>Management</vt:lpstr>
      <vt:lpstr>Management Innovation</vt:lpstr>
      <vt:lpstr>Management innovation</vt:lpstr>
      <vt:lpstr>new management principles </vt:lpstr>
      <vt:lpstr>COMPETITIVE ADVANTAGE</vt:lpstr>
      <vt:lpstr>PowerPoint Presentation</vt:lpstr>
      <vt:lpstr>Alternative Management Models</vt:lpstr>
      <vt:lpstr>Whole foods</vt:lpstr>
      <vt:lpstr>Whole foods</vt:lpstr>
      <vt:lpstr>The numbers</vt:lpstr>
      <vt:lpstr>Management Principles</vt:lpstr>
      <vt:lpstr>Life: Creating Variety</vt:lpstr>
      <vt:lpstr>Markets: Flexibly Allocating Resources</vt:lpstr>
      <vt:lpstr>Markets</vt:lpstr>
      <vt:lpstr>Democracy: Enabling Activism</vt:lpstr>
      <vt:lpstr>Faith: Finding Courage in Meaning</vt:lpstr>
      <vt:lpstr>Cities: Increasing the Odds of Serendipity</vt:lpstr>
      <vt:lpstr>Research into practice</vt:lpstr>
      <vt:lpstr>research</vt:lpstr>
      <vt:lpstr>PowerPoint Presentation</vt:lpstr>
      <vt:lpstr>Value creation ideas</vt:lpstr>
      <vt:lpstr>ASSIGNMENT SURGERY II </vt:lpstr>
      <vt:lpstr>Application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Hamel’s Management Principles</dc:title>
  <dc:creator>Author</dc:creator>
  <cp:lastModifiedBy>Author</cp:lastModifiedBy>
  <cp:revision>28</cp:revision>
  <dcterms:created xsi:type="dcterms:W3CDTF">2020-03-05T19:28:38Z</dcterms:created>
  <dcterms:modified xsi:type="dcterms:W3CDTF">2020-03-10T21:39:09Z</dcterms:modified>
</cp:coreProperties>
</file>