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309"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D80925-A685-4EFA-AC3D-65EE01005A62}" type="datetimeFigureOut">
              <a:rPr lang="en-GB" smtClean="0"/>
              <a:t>26/01/2020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C3780-670B-400D-882F-F3198492FE1E}" type="slidenum">
              <a:rPr lang="en-GB" smtClean="0"/>
              <a:t>‹#›</a:t>
            </a:fld>
            <a:endParaRPr lang="en-GB"/>
          </a:p>
        </p:txBody>
      </p:sp>
    </p:spTree>
    <p:extLst>
      <p:ext uri="{BB962C8B-B14F-4D97-AF65-F5344CB8AC3E}">
        <p14:creationId xmlns:p14="http://schemas.microsoft.com/office/powerpoint/2010/main" val="920090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B01B82-233B-4678-A2A4-556E06505F24}"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8B01B82-233B-4678-A2A4-556E06505F24}"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8B01B82-233B-4678-A2A4-556E06505F24}" type="datetimeFigureOut">
              <a:rPr lang="en-GB" smtClean="0"/>
              <a:t>26/01/2020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708022-1B36-410A-9361-DB71B9918AF9}"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8B01B82-233B-4678-A2A4-556E06505F24}" type="datetimeFigureOut">
              <a:rPr lang="en-GB" smtClean="0"/>
              <a:t>26/01/2020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B01B82-233B-4678-A2A4-556E06505F24}" type="datetimeFigureOut">
              <a:rPr lang="en-GB" smtClean="0"/>
              <a:t>26/01/2020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8B01B82-233B-4678-A2A4-556E06505F24}" type="datetimeFigureOut">
              <a:rPr lang="en-GB" smtClean="0"/>
              <a:t>26/01/2020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8B01B82-233B-4678-A2A4-556E06505F24}"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8B01B82-233B-4678-A2A4-556E06505F24}" type="datetimeFigureOut">
              <a:rPr lang="en-GB" smtClean="0"/>
              <a:t>26/01/2020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708022-1B36-410A-9361-DB71B9918AF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F8B01B82-233B-4678-A2A4-556E06505F24}" type="datetimeFigureOut">
              <a:rPr lang="en-GB" smtClean="0"/>
              <a:t>26/01/2020</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B708022-1B36-410A-9361-DB71B9918AF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SJYW4014</a:t>
            </a:r>
            <a:endParaRPr lang="en-GB" b="1" dirty="0"/>
          </a:p>
        </p:txBody>
      </p:sp>
      <p:sp>
        <p:nvSpPr>
          <p:cNvPr id="3" name="Subtitle 2"/>
          <p:cNvSpPr>
            <a:spLocks noGrp="1"/>
          </p:cNvSpPr>
          <p:nvPr>
            <p:ph type="subTitle" idx="1"/>
          </p:nvPr>
        </p:nvSpPr>
        <p:spPr/>
        <p:txBody>
          <a:bodyPr>
            <a:normAutofit/>
          </a:bodyPr>
          <a:lstStyle/>
          <a:p>
            <a:r>
              <a:rPr lang="en-GB" b="1" dirty="0" smtClean="0"/>
              <a:t>Where Youth Work Happens</a:t>
            </a:r>
          </a:p>
          <a:p>
            <a:r>
              <a:rPr lang="en-GB" b="1" dirty="0" smtClean="0"/>
              <a:t>Lecture 1</a:t>
            </a:r>
            <a:endParaRPr lang="en-GB" b="1" dirty="0"/>
          </a:p>
        </p:txBody>
      </p:sp>
    </p:spTree>
    <p:extLst>
      <p:ext uri="{BB962C8B-B14F-4D97-AF65-F5344CB8AC3E}">
        <p14:creationId xmlns:p14="http://schemas.microsoft.com/office/powerpoint/2010/main" val="36620872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Aims</a:t>
            </a:r>
            <a:endParaRPr lang="en-GB" b="1" dirty="0"/>
          </a:p>
        </p:txBody>
      </p:sp>
      <p:sp>
        <p:nvSpPr>
          <p:cNvPr id="3" name="Content Placeholder 2"/>
          <p:cNvSpPr>
            <a:spLocks noGrp="1"/>
          </p:cNvSpPr>
          <p:nvPr>
            <p:ph idx="1"/>
          </p:nvPr>
        </p:nvSpPr>
        <p:spPr/>
        <p:txBody>
          <a:bodyPr/>
          <a:lstStyle/>
          <a:p>
            <a:pPr algn="just" hangingPunct="0">
              <a:spcBef>
                <a:spcPts val="600"/>
              </a:spcBef>
            </a:pPr>
            <a:r>
              <a:rPr lang="en-GB" sz="2400" dirty="0">
                <a:latin typeface="Arial"/>
                <a:ea typeface="Times New Roman"/>
              </a:rPr>
              <a:t>To explore in depth the various youth work contexts, and the roles that practitioners undertake within these contexts.</a:t>
            </a:r>
            <a:endParaRPr lang="en-GB" sz="2000" dirty="0">
              <a:latin typeface="Times New Roman"/>
              <a:ea typeface="Times New Roman"/>
            </a:endParaRPr>
          </a:p>
          <a:p>
            <a:pPr marL="276860" indent="0" algn="just" hangingPunct="0">
              <a:spcBef>
                <a:spcPts val="600"/>
              </a:spcBef>
              <a:spcAft>
                <a:spcPts val="0"/>
              </a:spcAft>
              <a:buNone/>
            </a:pPr>
            <a:endParaRPr lang="en-GB" sz="2000" dirty="0">
              <a:latin typeface="Times New Roman"/>
              <a:ea typeface="Times New Roman"/>
            </a:endParaRPr>
          </a:p>
          <a:p>
            <a:pPr algn="just" hangingPunct="0">
              <a:spcBef>
                <a:spcPts val="600"/>
              </a:spcBef>
            </a:pPr>
            <a:r>
              <a:rPr lang="en-GB" sz="2400" dirty="0">
                <a:latin typeface="Arial"/>
                <a:ea typeface="Times New Roman"/>
              </a:rPr>
              <a:t>To enable students to reflect on their own youth work experiences within these contexts, and to identify areas for further development.</a:t>
            </a:r>
            <a:endParaRPr lang="en-GB" sz="2000" dirty="0">
              <a:latin typeface="Times New Roman"/>
              <a:ea typeface="Times New Roman"/>
            </a:endParaRPr>
          </a:p>
          <a:p>
            <a:endParaRPr lang="en-GB" dirty="0"/>
          </a:p>
        </p:txBody>
      </p:sp>
    </p:spTree>
    <p:extLst>
      <p:ext uri="{BB962C8B-B14F-4D97-AF65-F5344CB8AC3E}">
        <p14:creationId xmlns:p14="http://schemas.microsoft.com/office/powerpoint/2010/main" val="3666893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a:xfrm>
            <a:off x="628650" y="1484784"/>
            <a:ext cx="7886700" cy="5373215"/>
          </a:xfrm>
        </p:spPr>
        <p:txBody>
          <a:bodyPr>
            <a:normAutofit fontScale="92500" lnSpcReduction="10000"/>
          </a:bodyPr>
          <a:lstStyle/>
          <a:p>
            <a:pPr marL="114300" indent="0">
              <a:buNone/>
            </a:pPr>
            <a:r>
              <a:rPr lang="en-GB" dirty="0"/>
              <a:t>Upon the successful completion of this module, the student should be able to demonstrate the ability to:</a:t>
            </a:r>
          </a:p>
          <a:p>
            <a:endParaRPr lang="en-GB" dirty="0"/>
          </a:p>
          <a:p>
            <a:pPr lvl="1"/>
            <a:r>
              <a:rPr lang="en-GB" sz="2400" dirty="0" smtClean="0"/>
              <a:t>Identify </a:t>
            </a:r>
            <a:r>
              <a:rPr lang="en-GB" sz="2400" dirty="0"/>
              <a:t>the varied youth work contexts</a:t>
            </a:r>
            <a:r>
              <a:rPr lang="en-GB" sz="2400" dirty="0" smtClean="0"/>
              <a:t>.</a:t>
            </a:r>
            <a:endParaRPr lang="en-GB" sz="2400" dirty="0"/>
          </a:p>
          <a:p>
            <a:pPr lvl="1"/>
            <a:r>
              <a:rPr lang="en-GB" sz="2400" dirty="0" smtClean="0"/>
              <a:t>Demonstrate </a:t>
            </a:r>
            <a:r>
              <a:rPr lang="en-GB" sz="2400" dirty="0"/>
              <a:t>an understanding of the principles, purposes and roles undertaken within each youth work context</a:t>
            </a:r>
            <a:r>
              <a:rPr lang="en-GB" sz="2400" dirty="0" smtClean="0"/>
              <a:t>.</a:t>
            </a:r>
            <a:endParaRPr lang="en-GB" sz="2400" dirty="0"/>
          </a:p>
          <a:p>
            <a:pPr lvl="1"/>
            <a:r>
              <a:rPr lang="en-GB" sz="2400" dirty="0" smtClean="0"/>
              <a:t>Evaluate how the role of the youth worker within these contexts has changed in light of policy and political agendas.</a:t>
            </a:r>
          </a:p>
          <a:p>
            <a:pPr lvl="1"/>
            <a:r>
              <a:rPr lang="en-GB" sz="2400" dirty="0" smtClean="0"/>
              <a:t>Reflect on their personal experiences within different youth work contexts, and identify their strengths and limitations within these.</a:t>
            </a:r>
          </a:p>
          <a:p>
            <a:pPr lvl="1"/>
            <a:r>
              <a:rPr lang="en-GB" sz="2400" dirty="0" smtClean="0"/>
              <a:t>Organise their knowledge and learning through use of a range of information resources, and present their work appropriately, and reflect upon sustainable literacy skills developed.</a:t>
            </a:r>
            <a:endParaRPr lang="en-GB" sz="2400" dirty="0"/>
          </a:p>
        </p:txBody>
      </p:sp>
    </p:spTree>
    <p:extLst>
      <p:ext uri="{BB962C8B-B14F-4D97-AF65-F5344CB8AC3E}">
        <p14:creationId xmlns:p14="http://schemas.microsoft.com/office/powerpoint/2010/main" val="18988386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Module’s Themes</a:t>
            </a:r>
            <a:endParaRPr lang="en-GB" b="1" dirty="0"/>
          </a:p>
        </p:txBody>
      </p:sp>
      <p:sp>
        <p:nvSpPr>
          <p:cNvPr id="3" name="Content Placeholder 2"/>
          <p:cNvSpPr>
            <a:spLocks noGrp="1"/>
          </p:cNvSpPr>
          <p:nvPr>
            <p:ph idx="1"/>
          </p:nvPr>
        </p:nvSpPr>
        <p:spPr/>
        <p:txBody>
          <a:bodyPr>
            <a:normAutofit/>
          </a:bodyPr>
          <a:lstStyle/>
          <a:p>
            <a:r>
              <a:rPr lang="en-GB" dirty="0" smtClean="0"/>
              <a:t>This </a:t>
            </a:r>
            <a:r>
              <a:rPr lang="en-GB" dirty="0"/>
              <a:t>module will provide an in depth exploration of the various contexts for youth work.  This will include School Based Youth Work, Detached Youth Work, Outreach Youth Work, Health Based Youth Work, Club Based Youth Work, Voluntary Sector Youth Work, Faith Based Youth Work, and Youth Work with Marginalised Groups etc. </a:t>
            </a:r>
            <a:endParaRPr lang="en-GB" dirty="0" smtClean="0"/>
          </a:p>
          <a:p>
            <a:pPr marL="114300" indent="0">
              <a:buNone/>
            </a:pPr>
            <a:endParaRPr lang="en-GB" dirty="0"/>
          </a:p>
          <a:p>
            <a:r>
              <a:rPr lang="en-GB" dirty="0" smtClean="0"/>
              <a:t>The </a:t>
            </a:r>
            <a:r>
              <a:rPr lang="en-GB" dirty="0"/>
              <a:t>content will also consider the various tools and methods used in </a:t>
            </a:r>
            <a:r>
              <a:rPr lang="en-GB" dirty="0" smtClean="0"/>
              <a:t>youth </a:t>
            </a:r>
            <a:r>
              <a:rPr lang="en-GB" dirty="0"/>
              <a:t>work, for example outdoor education, sport, creative arts, music and drama.</a:t>
            </a:r>
          </a:p>
          <a:p>
            <a:endParaRPr lang="en-GB" dirty="0"/>
          </a:p>
          <a:p>
            <a:endParaRPr lang="en-GB" dirty="0"/>
          </a:p>
        </p:txBody>
      </p:sp>
    </p:spTree>
    <p:extLst>
      <p:ext uri="{BB962C8B-B14F-4D97-AF65-F5344CB8AC3E}">
        <p14:creationId xmlns:p14="http://schemas.microsoft.com/office/powerpoint/2010/main" val="11119531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Module’s Themes</a:t>
            </a:r>
            <a:endParaRPr lang="en-GB" dirty="0"/>
          </a:p>
        </p:txBody>
      </p:sp>
      <p:sp>
        <p:nvSpPr>
          <p:cNvPr id="3" name="Content Placeholder 2"/>
          <p:cNvSpPr>
            <a:spLocks noGrp="1"/>
          </p:cNvSpPr>
          <p:nvPr>
            <p:ph idx="1"/>
          </p:nvPr>
        </p:nvSpPr>
        <p:spPr/>
        <p:txBody>
          <a:bodyPr/>
          <a:lstStyle/>
          <a:p>
            <a:r>
              <a:rPr lang="en-GB" dirty="0"/>
              <a:t>Practitioners from the field will provide real life case studies of youth work contexts, as a means of analysing the changing role of the youth worker in light of current political agendas. </a:t>
            </a:r>
          </a:p>
          <a:p>
            <a:endParaRPr lang="en-GB" dirty="0"/>
          </a:p>
          <a:p>
            <a:r>
              <a:rPr lang="en-GB" dirty="0"/>
              <a:t>The module will explore multi-agency working which is a considerable focus for today’s youth work practitioners.</a:t>
            </a:r>
          </a:p>
          <a:p>
            <a:endParaRPr lang="en-GB" dirty="0"/>
          </a:p>
          <a:p>
            <a:r>
              <a:rPr lang="en-GB" dirty="0"/>
              <a:t>The module will explore students’ personal youth work experiences in relation to various contexts and roles, and students will identify areas to further develop which can in turn provide a focus for their fieldwork modules.</a:t>
            </a:r>
          </a:p>
          <a:p>
            <a:endParaRPr lang="en-GB" dirty="0"/>
          </a:p>
        </p:txBody>
      </p:sp>
    </p:spTree>
    <p:extLst>
      <p:ext uri="{BB962C8B-B14F-4D97-AF65-F5344CB8AC3E}">
        <p14:creationId xmlns:p14="http://schemas.microsoft.com/office/powerpoint/2010/main" val="1767019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Assessment</a:t>
            </a:r>
            <a:endParaRPr lang="en-GB" b="1" dirty="0"/>
          </a:p>
        </p:txBody>
      </p:sp>
      <p:sp>
        <p:nvSpPr>
          <p:cNvPr id="3" name="Content Placeholder 2"/>
          <p:cNvSpPr>
            <a:spLocks noGrp="1"/>
          </p:cNvSpPr>
          <p:nvPr>
            <p:ph idx="1"/>
          </p:nvPr>
        </p:nvSpPr>
        <p:spPr/>
        <p:txBody>
          <a:bodyPr>
            <a:normAutofit/>
          </a:bodyPr>
          <a:lstStyle/>
          <a:p>
            <a:pPr marL="114300" indent="0">
              <a:lnSpc>
                <a:spcPct val="115000"/>
              </a:lnSpc>
              <a:spcAft>
                <a:spcPts val="0"/>
              </a:spcAft>
              <a:buNone/>
            </a:pPr>
            <a:r>
              <a:rPr lang="en-GB" sz="2800" b="1" dirty="0">
                <a:ea typeface="Calibri"/>
                <a:cs typeface="Times New Roman"/>
              </a:rPr>
              <a:t>Assessment Component 1 – 70</a:t>
            </a:r>
            <a:r>
              <a:rPr lang="en-GB" sz="2800" b="1" dirty="0" smtClean="0">
                <a:ea typeface="Calibri"/>
                <a:cs typeface="Times New Roman"/>
              </a:rPr>
              <a:t>%</a:t>
            </a:r>
            <a:endParaRPr lang="en-GB" sz="2800" dirty="0">
              <a:ea typeface="Calibri"/>
              <a:cs typeface="Times New Roman"/>
            </a:endParaRPr>
          </a:p>
          <a:p>
            <a:pPr marL="114300" indent="0">
              <a:lnSpc>
                <a:spcPct val="115000"/>
              </a:lnSpc>
              <a:buNone/>
            </a:pPr>
            <a:r>
              <a:rPr lang="en-GB" sz="2800" dirty="0" smtClean="0">
                <a:ea typeface="Calibri"/>
                <a:cs typeface="Times New Roman"/>
              </a:rPr>
              <a:t>Assignment </a:t>
            </a:r>
            <a:r>
              <a:rPr lang="en-GB" sz="2800" dirty="0">
                <a:ea typeface="Calibri"/>
                <a:cs typeface="Times New Roman"/>
              </a:rPr>
              <a:t>(2500 words) </a:t>
            </a:r>
            <a:endParaRPr lang="en-GB" sz="2800" dirty="0" smtClean="0">
              <a:ea typeface="Calibri"/>
              <a:cs typeface="Times New Roman"/>
            </a:endParaRPr>
          </a:p>
          <a:p>
            <a:pPr marL="114300" indent="0">
              <a:lnSpc>
                <a:spcPct val="115000"/>
              </a:lnSpc>
              <a:buNone/>
            </a:pPr>
            <a:endParaRPr lang="en-GB" sz="2800" dirty="0" smtClean="0">
              <a:ea typeface="Calibri"/>
              <a:cs typeface="Times New Roman"/>
            </a:endParaRPr>
          </a:p>
          <a:p>
            <a:pPr marL="114300" indent="0" algn="just">
              <a:lnSpc>
                <a:spcPct val="115000"/>
              </a:lnSpc>
              <a:buNone/>
            </a:pPr>
            <a:r>
              <a:rPr lang="en-GB" sz="3200" b="1" dirty="0"/>
              <a:t>Students are required to discuss the role of the youth worker within contemporary society, and how this role has changed in recent years.</a:t>
            </a:r>
          </a:p>
          <a:p>
            <a:pPr marL="114300" indent="0">
              <a:lnSpc>
                <a:spcPct val="115000"/>
              </a:lnSpc>
              <a:buNone/>
            </a:pPr>
            <a:endParaRPr lang="en-GB" sz="2800" dirty="0">
              <a:ea typeface="Calibri"/>
              <a:cs typeface="Times New Roman"/>
            </a:endParaRPr>
          </a:p>
        </p:txBody>
      </p:sp>
    </p:spTree>
    <p:extLst>
      <p:ext uri="{BB962C8B-B14F-4D97-AF65-F5344CB8AC3E}">
        <p14:creationId xmlns:p14="http://schemas.microsoft.com/office/powerpoint/2010/main" val="3279226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Assessment</a:t>
            </a:r>
            <a:endParaRPr lang="en-GB" dirty="0"/>
          </a:p>
        </p:txBody>
      </p:sp>
      <p:sp>
        <p:nvSpPr>
          <p:cNvPr id="3" name="Content Placeholder 2"/>
          <p:cNvSpPr>
            <a:spLocks noGrp="1"/>
          </p:cNvSpPr>
          <p:nvPr>
            <p:ph idx="1"/>
          </p:nvPr>
        </p:nvSpPr>
        <p:spPr/>
        <p:txBody>
          <a:bodyPr>
            <a:normAutofit/>
          </a:bodyPr>
          <a:lstStyle/>
          <a:p>
            <a:pPr marL="114300" indent="0">
              <a:buNone/>
            </a:pPr>
            <a:r>
              <a:rPr lang="en-GB" sz="2800" b="1" dirty="0"/>
              <a:t>Assessment Component 2 – 30%</a:t>
            </a:r>
          </a:p>
          <a:p>
            <a:pPr marL="114300" indent="0">
              <a:buNone/>
            </a:pPr>
            <a:r>
              <a:rPr lang="en-GB" sz="2800" dirty="0"/>
              <a:t>Seminar Presentation (8 minutes</a:t>
            </a:r>
            <a:r>
              <a:rPr lang="en-GB" sz="2800" dirty="0" smtClean="0"/>
              <a:t>)</a:t>
            </a:r>
          </a:p>
          <a:p>
            <a:pPr marL="114300" indent="0">
              <a:buNone/>
            </a:pPr>
            <a:endParaRPr lang="en-GB" sz="2800" dirty="0"/>
          </a:p>
          <a:p>
            <a:pPr marL="0" indent="0" algn="just">
              <a:buNone/>
            </a:pPr>
            <a:r>
              <a:rPr lang="en-GB" sz="2800" b="1" dirty="0"/>
              <a:t>Compare and contrast two youth work contexts, and explore how these contexts reflect the principles and purposes of youth work.  Reflect upon your own strengths and limitations within these contexts.</a:t>
            </a:r>
          </a:p>
          <a:p>
            <a:pPr marL="0" indent="0">
              <a:buNone/>
            </a:pPr>
            <a:endParaRPr lang="en-GB" sz="2000" dirty="0"/>
          </a:p>
        </p:txBody>
      </p:sp>
    </p:spTree>
    <p:extLst>
      <p:ext uri="{BB962C8B-B14F-4D97-AF65-F5344CB8AC3E}">
        <p14:creationId xmlns:p14="http://schemas.microsoft.com/office/powerpoint/2010/main" val="30343092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Submission Dates</a:t>
            </a:r>
            <a:endParaRPr lang="en-GB" b="1" dirty="0"/>
          </a:p>
        </p:txBody>
      </p:sp>
      <p:sp>
        <p:nvSpPr>
          <p:cNvPr id="3" name="Content Placeholder 2"/>
          <p:cNvSpPr>
            <a:spLocks noGrp="1"/>
          </p:cNvSpPr>
          <p:nvPr>
            <p:ph idx="1"/>
          </p:nvPr>
        </p:nvSpPr>
        <p:spPr/>
        <p:txBody>
          <a:bodyPr/>
          <a:lstStyle/>
          <a:p>
            <a:r>
              <a:rPr lang="en-GB" sz="2400" dirty="0" smtClean="0"/>
              <a:t>Assignment</a:t>
            </a:r>
          </a:p>
          <a:p>
            <a:pPr lvl="1"/>
            <a:r>
              <a:rPr lang="en-GB" dirty="0" smtClean="0"/>
              <a:t>24</a:t>
            </a:r>
            <a:r>
              <a:rPr lang="en-GB" baseline="30000" dirty="0" smtClean="0"/>
              <a:t>th</a:t>
            </a:r>
            <a:r>
              <a:rPr lang="en-GB" dirty="0" smtClean="0"/>
              <a:t> April 2020</a:t>
            </a:r>
            <a:endParaRPr lang="en-GB" dirty="0"/>
          </a:p>
          <a:p>
            <a:r>
              <a:rPr lang="en-GB" sz="2400" dirty="0" smtClean="0"/>
              <a:t>Seminar Presentation</a:t>
            </a:r>
          </a:p>
          <a:p>
            <a:pPr lvl="1"/>
            <a:r>
              <a:rPr lang="en-GB" dirty="0" smtClean="0"/>
              <a:t>4</a:t>
            </a:r>
            <a:r>
              <a:rPr lang="en-GB" baseline="30000" dirty="0" smtClean="0"/>
              <a:t>th</a:t>
            </a:r>
            <a:r>
              <a:rPr lang="en-GB" dirty="0" smtClean="0"/>
              <a:t> May 2020</a:t>
            </a:r>
            <a:endParaRPr lang="en-GB" dirty="0"/>
          </a:p>
          <a:p>
            <a:endParaRPr lang="en-GB" dirty="0"/>
          </a:p>
        </p:txBody>
      </p:sp>
    </p:spTree>
    <p:extLst>
      <p:ext uri="{BB962C8B-B14F-4D97-AF65-F5344CB8AC3E}">
        <p14:creationId xmlns:p14="http://schemas.microsoft.com/office/powerpoint/2010/main" val="25138519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dirty="0" smtClean="0"/>
              <a:t>Dates of Provisional Grades and Tutor Feedback</a:t>
            </a:r>
            <a:endParaRPr lang="en-GB" sz="2800" b="1" dirty="0"/>
          </a:p>
        </p:txBody>
      </p:sp>
      <p:sp>
        <p:nvSpPr>
          <p:cNvPr id="3" name="Content Placeholder 2"/>
          <p:cNvSpPr>
            <a:spLocks noGrp="1"/>
          </p:cNvSpPr>
          <p:nvPr>
            <p:ph idx="1"/>
          </p:nvPr>
        </p:nvSpPr>
        <p:spPr/>
        <p:txBody>
          <a:bodyPr/>
          <a:lstStyle/>
          <a:p>
            <a:pPr lvl="0">
              <a:buClr>
                <a:srgbClr val="72A376"/>
              </a:buClr>
            </a:pPr>
            <a:r>
              <a:rPr lang="en-GB" sz="2400" dirty="0">
                <a:solidFill>
                  <a:prstClr val="black"/>
                </a:solidFill>
              </a:rPr>
              <a:t>Assignment</a:t>
            </a:r>
          </a:p>
          <a:p>
            <a:pPr lvl="1">
              <a:buClr>
                <a:srgbClr val="72A376"/>
              </a:buClr>
            </a:pPr>
            <a:r>
              <a:rPr lang="en-GB" dirty="0" smtClean="0">
                <a:solidFill>
                  <a:prstClr val="black"/>
                </a:solidFill>
              </a:rPr>
              <a:t>26</a:t>
            </a:r>
            <a:r>
              <a:rPr lang="en-GB" baseline="30000" dirty="0" smtClean="0">
                <a:solidFill>
                  <a:prstClr val="black"/>
                </a:solidFill>
              </a:rPr>
              <a:t>th</a:t>
            </a:r>
            <a:r>
              <a:rPr lang="en-GB" dirty="0" smtClean="0">
                <a:solidFill>
                  <a:prstClr val="black"/>
                </a:solidFill>
              </a:rPr>
              <a:t> May 2020</a:t>
            </a:r>
            <a:endParaRPr lang="en-GB" dirty="0">
              <a:solidFill>
                <a:prstClr val="black"/>
              </a:solidFill>
            </a:endParaRPr>
          </a:p>
          <a:p>
            <a:pPr lvl="0">
              <a:buClr>
                <a:srgbClr val="72A376"/>
              </a:buClr>
            </a:pPr>
            <a:r>
              <a:rPr lang="en-GB" sz="2400" dirty="0">
                <a:solidFill>
                  <a:prstClr val="black"/>
                </a:solidFill>
              </a:rPr>
              <a:t>Seminar </a:t>
            </a:r>
            <a:r>
              <a:rPr lang="en-GB" sz="2400" dirty="0" smtClean="0">
                <a:solidFill>
                  <a:prstClr val="black"/>
                </a:solidFill>
              </a:rPr>
              <a:t>Presentation</a:t>
            </a:r>
          </a:p>
          <a:p>
            <a:pPr lvl="1">
              <a:buClr>
                <a:srgbClr val="72A376"/>
              </a:buClr>
            </a:pPr>
            <a:r>
              <a:rPr lang="en-GB" dirty="0" smtClean="0">
                <a:solidFill>
                  <a:prstClr val="black"/>
                </a:solidFill>
              </a:rPr>
              <a:t>3</a:t>
            </a:r>
            <a:r>
              <a:rPr lang="en-GB" baseline="30000" dirty="0" smtClean="0">
                <a:solidFill>
                  <a:prstClr val="black"/>
                </a:solidFill>
              </a:rPr>
              <a:t>rd</a:t>
            </a:r>
            <a:r>
              <a:rPr lang="en-GB" dirty="0" smtClean="0">
                <a:solidFill>
                  <a:prstClr val="black"/>
                </a:solidFill>
              </a:rPr>
              <a:t> June 2020 </a:t>
            </a:r>
            <a:endParaRPr lang="en-GB" dirty="0">
              <a:solidFill>
                <a:prstClr val="black"/>
              </a:solidFill>
            </a:endParaRPr>
          </a:p>
          <a:p>
            <a:pPr marL="114300" indent="0">
              <a:buNone/>
            </a:pPr>
            <a:endParaRPr lang="en-GB" dirty="0"/>
          </a:p>
        </p:txBody>
      </p:sp>
    </p:spTree>
    <p:extLst>
      <p:ext uri="{BB962C8B-B14F-4D97-AF65-F5344CB8AC3E}">
        <p14:creationId xmlns:p14="http://schemas.microsoft.com/office/powerpoint/2010/main" val="2971247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Group Activity</a:t>
            </a:r>
            <a:endParaRPr lang="en-GB" b="1"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982849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Directed Study</a:t>
            </a:r>
            <a:endParaRPr lang="en-GB" b="1" dirty="0"/>
          </a:p>
        </p:txBody>
      </p:sp>
      <p:sp>
        <p:nvSpPr>
          <p:cNvPr id="3" name="Content Placeholder 2"/>
          <p:cNvSpPr>
            <a:spLocks noGrp="1"/>
          </p:cNvSpPr>
          <p:nvPr>
            <p:ph idx="1"/>
          </p:nvPr>
        </p:nvSpPr>
        <p:spPr/>
        <p:txBody>
          <a:bodyPr/>
          <a:lstStyle/>
          <a:p>
            <a:r>
              <a:rPr lang="en-GB" dirty="0" smtClean="0"/>
              <a:t>Please access the reading placed on Moodle.</a:t>
            </a:r>
          </a:p>
          <a:p>
            <a:r>
              <a:rPr lang="en-GB" b="1" dirty="0" smtClean="0"/>
              <a:t>READ THESE!</a:t>
            </a:r>
          </a:p>
          <a:p>
            <a:r>
              <a:rPr lang="en-GB" dirty="0" smtClean="0"/>
              <a:t>These will inform our discussions for next week’s lecture</a:t>
            </a:r>
            <a:endParaRPr lang="en-GB" dirty="0"/>
          </a:p>
        </p:txBody>
      </p:sp>
    </p:spTree>
    <p:extLst>
      <p:ext uri="{BB962C8B-B14F-4D97-AF65-F5344CB8AC3E}">
        <p14:creationId xmlns:p14="http://schemas.microsoft.com/office/powerpoint/2010/main" val="12599322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Clarity</Template>
  <TotalTime>136</TotalTime>
  <Words>483</Words>
  <Application>Microsoft Office PowerPoint</Application>
  <PresentationFormat>On-screen Show (4:3)</PresentationFormat>
  <Paragraphs>50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Clarity</vt:lpstr>
      <vt:lpstr>SJYW4014</vt:lpstr>
      <vt:lpstr>Aims</vt:lpstr>
      <vt:lpstr>Learning Outcomes</vt:lpstr>
      <vt:lpstr>The Module’s Themes</vt:lpstr>
      <vt:lpstr>The Module’s Themes</vt:lpstr>
      <vt:lpstr>Assessment</vt:lpstr>
      <vt:lpstr>Assessment</vt:lpstr>
      <vt:lpstr>Submission Dates</vt:lpstr>
      <vt:lpstr>Dates of Provisional Grades and Tutor Feedback</vt:lpstr>
      <vt:lpstr>Group Activity</vt:lpstr>
      <vt:lpstr>Directed Study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SJYW4013</dc:title>
  <dc:creator>Administrator</dc:creator>
  <cp:lastModifiedBy>Angharad Lewis</cp:lastModifiedBy>
  <cp:revision>15</cp:revision>
  <dcterms:created xsi:type="dcterms:W3CDTF">2015-01-31T20:11:30Z</dcterms:created>
  <dcterms:modified xsi:type="dcterms:W3CDTF">2020-01-26T10:13:28Z</dcterms:modified>
</cp:coreProperties>
</file>