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8"/>
  </p:notesMasterIdLst>
  <p:sldIdLst>
    <p:sldId id="258" r:id="rId2"/>
    <p:sldId id="397" r:id="rId3"/>
    <p:sldId id="615" r:id="rId4"/>
    <p:sldId id="616" r:id="rId5"/>
    <p:sldId id="368" r:id="rId6"/>
    <p:sldId id="277" r:id="rId7"/>
    <p:sldId id="296" r:id="rId8"/>
    <p:sldId id="358" r:id="rId9"/>
    <p:sldId id="359" r:id="rId10"/>
    <p:sldId id="297" r:id="rId11"/>
    <p:sldId id="280" r:id="rId12"/>
    <p:sldId id="375" r:id="rId13"/>
    <p:sldId id="284" r:id="rId14"/>
    <p:sldId id="285" r:id="rId15"/>
    <p:sldId id="286" r:id="rId16"/>
    <p:sldId id="287" r:id="rId17"/>
    <p:sldId id="288" r:id="rId18"/>
    <p:sldId id="289" r:id="rId19"/>
    <p:sldId id="295" r:id="rId20"/>
    <p:sldId id="290" r:id="rId21"/>
    <p:sldId id="291" r:id="rId22"/>
    <p:sldId id="292" r:id="rId23"/>
    <p:sldId id="293" r:id="rId24"/>
    <p:sldId id="294" r:id="rId25"/>
    <p:sldId id="351" r:id="rId26"/>
    <p:sldId id="373" r:id="rId27"/>
    <p:sldId id="374" r:id="rId28"/>
    <p:sldId id="367" r:id="rId29"/>
    <p:sldId id="377" r:id="rId30"/>
    <p:sldId id="370" r:id="rId31"/>
    <p:sldId id="342" r:id="rId32"/>
    <p:sldId id="343" r:id="rId33"/>
    <p:sldId id="369" r:id="rId34"/>
    <p:sldId id="281" r:id="rId35"/>
    <p:sldId id="298" r:id="rId36"/>
    <p:sldId id="300" r:id="rId37"/>
    <p:sldId id="299" r:id="rId38"/>
    <p:sldId id="307" r:id="rId39"/>
    <p:sldId id="305" r:id="rId40"/>
    <p:sldId id="308" r:id="rId41"/>
    <p:sldId id="306" r:id="rId42"/>
    <p:sldId id="309" r:id="rId43"/>
    <p:sldId id="347" r:id="rId44"/>
    <p:sldId id="348" r:id="rId45"/>
    <p:sldId id="382" r:id="rId46"/>
    <p:sldId id="282" r:id="rId47"/>
    <p:sldId id="302" r:id="rId48"/>
    <p:sldId id="303" r:id="rId49"/>
    <p:sldId id="376" r:id="rId50"/>
    <p:sldId id="304" r:id="rId51"/>
    <p:sldId id="310" r:id="rId52"/>
    <p:sldId id="311" r:id="rId53"/>
    <p:sldId id="312" r:id="rId54"/>
    <p:sldId id="362" r:id="rId55"/>
    <p:sldId id="301" r:id="rId56"/>
    <p:sldId id="349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46" r:id="rId65"/>
    <p:sldId id="320" r:id="rId66"/>
    <p:sldId id="321" r:id="rId67"/>
    <p:sldId id="366" r:id="rId68"/>
    <p:sldId id="379" r:id="rId69"/>
    <p:sldId id="322" r:id="rId70"/>
    <p:sldId id="323" r:id="rId71"/>
    <p:sldId id="324" r:id="rId72"/>
    <p:sldId id="325" r:id="rId73"/>
    <p:sldId id="326" r:id="rId74"/>
    <p:sldId id="336" r:id="rId75"/>
    <p:sldId id="327" r:id="rId76"/>
    <p:sldId id="337" r:id="rId7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AD66C-3A82-4136-BA61-A6BD1E60D1B5}" type="datetimeFigureOut">
              <a:rPr lang="en-GB" smtClean="0"/>
              <a:t>10/06/2023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284C38-C6D1-4708-AC4B-62F3E758B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572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33EAC849-8037-45F4-9D38-A3C79393C8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CFF21D8-0E57-4BBB-B950-3E016CDF0FAB}" type="slidenum">
              <a:rPr lang="en-US" altLang="en-US" smtClean="0"/>
              <a:pPr/>
              <a:t>1</a:t>
            </a:fld>
            <a:endParaRPr lang="en-US" altLang="en-US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303FA5B-A62C-4570-A5D7-172BD68569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7946F069-2EE9-4E62-AB87-ACCF8ED86B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>
            <a:extLst>
              <a:ext uri="{FF2B5EF4-FFF2-40B4-BE49-F238E27FC236}">
                <a16:creationId xmlns:a16="http://schemas.microsoft.com/office/drawing/2014/main" id="{418A287E-581A-4889-8FF0-78452D5C376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060AE39-B52A-4821-8E31-C7FDB87D26EC}" type="slidenum">
              <a:rPr lang="en-GB" altLang="en-US" sz="1200" b="0">
                <a:latin typeface="Times New Roman" panose="02020603050405020304" pitchFamily="18" charset="0"/>
              </a:rPr>
              <a:pPr/>
              <a:t>5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02403" name="Rectangle 2">
            <a:extLst>
              <a:ext uri="{FF2B5EF4-FFF2-40B4-BE49-F238E27FC236}">
                <a16:creationId xmlns:a16="http://schemas.microsoft.com/office/drawing/2014/main" id="{50FCBF90-B221-4C05-B594-76B939C14C7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>
            <a:extLst>
              <a:ext uri="{FF2B5EF4-FFF2-40B4-BE49-F238E27FC236}">
                <a16:creationId xmlns:a16="http://schemas.microsoft.com/office/drawing/2014/main" id="{D323382D-1915-4744-AF40-14B98292A5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>
            <a:extLst>
              <a:ext uri="{FF2B5EF4-FFF2-40B4-BE49-F238E27FC236}">
                <a16:creationId xmlns:a16="http://schemas.microsoft.com/office/drawing/2014/main" id="{D9609DE3-4DC6-4227-B78C-2F38FF6D0B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B5142F0-DF8B-49FB-8445-E4373DE21595}" type="slidenum">
              <a:rPr lang="en-GB" altLang="en-US" sz="1200" b="0">
                <a:latin typeface="Times New Roman" panose="02020603050405020304" pitchFamily="18" charset="0"/>
              </a:rPr>
              <a:pPr/>
              <a:t>6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03427" name="Rectangle 2">
            <a:extLst>
              <a:ext uri="{FF2B5EF4-FFF2-40B4-BE49-F238E27FC236}">
                <a16:creationId xmlns:a16="http://schemas.microsoft.com/office/drawing/2014/main" id="{2731DA38-0667-44D2-A79C-94EEBA1C60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>
            <a:extLst>
              <a:ext uri="{FF2B5EF4-FFF2-40B4-BE49-F238E27FC236}">
                <a16:creationId xmlns:a16="http://schemas.microsoft.com/office/drawing/2014/main" id="{DA11F9C9-EF50-4ACA-98C4-2049495823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>
            <a:extLst>
              <a:ext uri="{FF2B5EF4-FFF2-40B4-BE49-F238E27FC236}">
                <a16:creationId xmlns:a16="http://schemas.microsoft.com/office/drawing/2014/main" id="{13DDF03E-07C7-47F4-9110-C7BA0581ED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53BF2A0-07D6-43E9-AD87-9F8A78E0BAB8}" type="slidenum">
              <a:rPr lang="en-GB" altLang="en-US" sz="1200" b="0">
                <a:latin typeface="Times New Roman" panose="02020603050405020304" pitchFamily="18" charset="0"/>
              </a:rPr>
              <a:pPr/>
              <a:t>7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04451" name="Rectangle 2">
            <a:extLst>
              <a:ext uri="{FF2B5EF4-FFF2-40B4-BE49-F238E27FC236}">
                <a16:creationId xmlns:a16="http://schemas.microsoft.com/office/drawing/2014/main" id="{62C14B26-8393-464A-BD15-D4C39B73D3E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>
            <a:extLst>
              <a:ext uri="{FF2B5EF4-FFF2-40B4-BE49-F238E27FC236}">
                <a16:creationId xmlns:a16="http://schemas.microsoft.com/office/drawing/2014/main" id="{292DFAB7-DE6C-4E03-8C7F-FCA3ACABDF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>
            <a:extLst>
              <a:ext uri="{FF2B5EF4-FFF2-40B4-BE49-F238E27FC236}">
                <a16:creationId xmlns:a16="http://schemas.microsoft.com/office/drawing/2014/main" id="{53A496C6-C240-43ED-8285-4AE64D02A27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E0E9545-921F-4575-B559-EEBD1EBF5D6D}" type="slidenum">
              <a:rPr lang="en-GB" altLang="en-US" sz="1200" b="0">
                <a:latin typeface="Times New Roman" panose="02020603050405020304" pitchFamily="18" charset="0"/>
              </a:rPr>
              <a:pPr/>
              <a:t>8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05475" name="Rectangle 2">
            <a:extLst>
              <a:ext uri="{FF2B5EF4-FFF2-40B4-BE49-F238E27FC236}">
                <a16:creationId xmlns:a16="http://schemas.microsoft.com/office/drawing/2014/main" id="{8559D594-AD4D-4DD1-A59E-7400F1F7479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>
            <a:extLst>
              <a:ext uri="{FF2B5EF4-FFF2-40B4-BE49-F238E27FC236}">
                <a16:creationId xmlns:a16="http://schemas.microsoft.com/office/drawing/2014/main" id="{341FA5AA-7490-45BE-9D24-D00140E08EC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/>
              <a:t>The strategic plan is about setting a direction for the organisation, devising goals and objectives and identifying a range of strategies to pursue so that the organisation might achieve its goals.</a:t>
            </a:r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>
            <a:extLst>
              <a:ext uri="{FF2B5EF4-FFF2-40B4-BE49-F238E27FC236}">
                <a16:creationId xmlns:a16="http://schemas.microsoft.com/office/drawing/2014/main" id="{98D7DF2A-BCCF-4E11-8D54-F0B7FE8E901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C6A1241-CD8C-4D81-A4B1-312D2DE917D8}" type="slidenum">
              <a:rPr lang="en-GB" altLang="en-US" sz="1200" b="0">
                <a:latin typeface="Times New Roman" panose="02020603050405020304" pitchFamily="18" charset="0"/>
              </a:rPr>
              <a:pPr/>
              <a:t>9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06499" name="Rectangle 2">
            <a:extLst>
              <a:ext uri="{FF2B5EF4-FFF2-40B4-BE49-F238E27FC236}">
                <a16:creationId xmlns:a16="http://schemas.microsoft.com/office/drawing/2014/main" id="{1DB3D931-94FE-4BC7-B229-0B00D803110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>
            <a:extLst>
              <a:ext uri="{FF2B5EF4-FFF2-40B4-BE49-F238E27FC236}">
                <a16:creationId xmlns:a16="http://schemas.microsoft.com/office/drawing/2014/main" id="{744BA40B-B01E-4456-861A-EC9FA9FE61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>
            <a:extLst>
              <a:ext uri="{FF2B5EF4-FFF2-40B4-BE49-F238E27FC236}">
                <a16:creationId xmlns:a16="http://schemas.microsoft.com/office/drawing/2014/main" id="{BB471A08-CAE4-4A93-9C0F-1EB4C962EF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FE290A8-CB5A-4049-86BE-C7624769FD33}" type="slidenum">
              <a:rPr lang="en-GB" altLang="en-US" sz="1200" b="0">
                <a:latin typeface="Times New Roman" panose="02020603050405020304" pitchFamily="18" charset="0"/>
              </a:rPr>
              <a:pPr/>
              <a:t>10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07523" name="Rectangle 2">
            <a:extLst>
              <a:ext uri="{FF2B5EF4-FFF2-40B4-BE49-F238E27FC236}">
                <a16:creationId xmlns:a16="http://schemas.microsoft.com/office/drawing/2014/main" id="{1531D77D-43DC-4EDD-9B3B-AFA7F5D10F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>
            <a:extLst>
              <a:ext uri="{FF2B5EF4-FFF2-40B4-BE49-F238E27FC236}">
                <a16:creationId xmlns:a16="http://schemas.microsoft.com/office/drawing/2014/main" id="{C5DB353C-1646-446C-84DE-0B7EF035E6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/>
              <a:t>The strategic plan is about setting a direction for the organisation, devising goals and objectives and identifying a range of strategies to pursue so that the organisation might achieve its goals.</a:t>
            </a:r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>
            <a:extLst>
              <a:ext uri="{FF2B5EF4-FFF2-40B4-BE49-F238E27FC236}">
                <a16:creationId xmlns:a16="http://schemas.microsoft.com/office/drawing/2014/main" id="{C25CA4D3-15A7-404D-8A93-65C98A6621A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3AB2143-2481-49AB-9895-B9EED4BE48F8}" type="slidenum">
              <a:rPr lang="en-GB" altLang="en-US" sz="1200" b="0">
                <a:latin typeface="Times New Roman" panose="02020603050405020304" pitchFamily="18" charset="0"/>
              </a:rPr>
              <a:pPr/>
              <a:t>11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08547" name="Rectangle 2">
            <a:extLst>
              <a:ext uri="{FF2B5EF4-FFF2-40B4-BE49-F238E27FC236}">
                <a16:creationId xmlns:a16="http://schemas.microsoft.com/office/drawing/2014/main" id="{A53B8D0A-68F5-440E-9B23-35FD7616450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>
            <a:extLst>
              <a:ext uri="{FF2B5EF4-FFF2-40B4-BE49-F238E27FC236}">
                <a16:creationId xmlns:a16="http://schemas.microsoft.com/office/drawing/2014/main" id="{632C202D-8945-4583-9958-2D569F3B4B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>
            <a:extLst>
              <a:ext uri="{FF2B5EF4-FFF2-40B4-BE49-F238E27FC236}">
                <a16:creationId xmlns:a16="http://schemas.microsoft.com/office/drawing/2014/main" id="{F5D673A0-7AAB-4426-AF6D-A158936C33C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C528316-8682-4CA5-A627-160DB0CEB373}" type="slidenum">
              <a:rPr lang="en-GB" altLang="en-US" sz="1200" b="0">
                <a:latin typeface="Times New Roman" panose="02020603050405020304" pitchFamily="18" charset="0"/>
              </a:rPr>
              <a:pPr/>
              <a:t>12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09571" name="Rectangle 2">
            <a:extLst>
              <a:ext uri="{FF2B5EF4-FFF2-40B4-BE49-F238E27FC236}">
                <a16:creationId xmlns:a16="http://schemas.microsoft.com/office/drawing/2014/main" id="{CCDA3426-064B-47FD-AC44-C34E2F22758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>
            <a:extLst>
              <a:ext uri="{FF2B5EF4-FFF2-40B4-BE49-F238E27FC236}">
                <a16:creationId xmlns:a16="http://schemas.microsoft.com/office/drawing/2014/main" id="{23965B99-A875-44D6-B306-6CF98191E5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>
            <a:extLst>
              <a:ext uri="{FF2B5EF4-FFF2-40B4-BE49-F238E27FC236}">
                <a16:creationId xmlns:a16="http://schemas.microsoft.com/office/drawing/2014/main" id="{75060E6A-C35E-4A5B-A1DD-D1D38956BF4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6CDC63C-9C9A-4C03-BBDB-CBD7BD7F817F}" type="slidenum">
              <a:rPr lang="en-GB" altLang="en-US" sz="1200" b="0">
                <a:latin typeface="Times New Roman" panose="02020603050405020304" pitchFamily="18" charset="0"/>
              </a:rPr>
              <a:pPr/>
              <a:t>13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10595" name="Rectangle 2">
            <a:extLst>
              <a:ext uri="{FF2B5EF4-FFF2-40B4-BE49-F238E27FC236}">
                <a16:creationId xmlns:a16="http://schemas.microsoft.com/office/drawing/2014/main" id="{AFE3D7BC-6355-4275-BEC3-31186DBCBE3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>
            <a:extLst>
              <a:ext uri="{FF2B5EF4-FFF2-40B4-BE49-F238E27FC236}">
                <a16:creationId xmlns:a16="http://schemas.microsoft.com/office/drawing/2014/main" id="{8A71A755-0E26-491E-A924-F84FDFD8AEB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>
            <a:extLst>
              <a:ext uri="{FF2B5EF4-FFF2-40B4-BE49-F238E27FC236}">
                <a16:creationId xmlns:a16="http://schemas.microsoft.com/office/drawing/2014/main" id="{45E98A9E-47D2-4EF7-B68A-E5D409D0F8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42CCF61-25EF-4064-A70B-5DDE98F89DA9}" type="slidenum">
              <a:rPr lang="en-GB" altLang="en-US" sz="1200" b="0">
                <a:latin typeface="Times New Roman" panose="02020603050405020304" pitchFamily="18" charset="0"/>
              </a:rPr>
              <a:pPr/>
              <a:t>14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11619" name="Rectangle 2">
            <a:extLst>
              <a:ext uri="{FF2B5EF4-FFF2-40B4-BE49-F238E27FC236}">
                <a16:creationId xmlns:a16="http://schemas.microsoft.com/office/drawing/2014/main" id="{6C50CD35-ECEB-469A-9FCC-C418DAA5A7D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>
            <a:extLst>
              <a:ext uri="{FF2B5EF4-FFF2-40B4-BE49-F238E27FC236}">
                <a16:creationId xmlns:a16="http://schemas.microsoft.com/office/drawing/2014/main" id="{5BC76BD8-C358-44C1-B1FD-E4C85C82333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>
            <a:extLst>
              <a:ext uri="{FF2B5EF4-FFF2-40B4-BE49-F238E27FC236}">
                <a16:creationId xmlns:a16="http://schemas.microsoft.com/office/drawing/2014/main" id="{DE327D08-A118-4E98-9A29-29D41E6000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760CDC5-A39D-49AC-BFD3-492E9E230768}" type="slidenum">
              <a:rPr lang="en-GB" altLang="en-US" sz="1200" b="0">
                <a:latin typeface="Times New Roman" panose="02020603050405020304" pitchFamily="18" charset="0"/>
              </a:rPr>
              <a:pPr/>
              <a:t>15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12643" name="Rectangle 2">
            <a:extLst>
              <a:ext uri="{FF2B5EF4-FFF2-40B4-BE49-F238E27FC236}">
                <a16:creationId xmlns:a16="http://schemas.microsoft.com/office/drawing/2014/main" id="{494D8271-74D1-4DEC-84A2-4B5897B0E9A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>
            <a:extLst>
              <a:ext uri="{FF2B5EF4-FFF2-40B4-BE49-F238E27FC236}">
                <a16:creationId xmlns:a16="http://schemas.microsoft.com/office/drawing/2014/main" id="{50BDCA50-5B32-43B7-B91E-4A78233CD5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>
            <a:extLst>
              <a:ext uri="{FF2B5EF4-FFF2-40B4-BE49-F238E27FC236}">
                <a16:creationId xmlns:a16="http://schemas.microsoft.com/office/drawing/2014/main" id="{0BDA2AB0-1FBF-44E0-917D-137633433B9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DD103A0-F3AF-4FB7-B2DC-245A8E73DA57}" type="slidenum">
              <a:rPr lang="en-GB" altLang="en-US" sz="1200" b="0">
                <a:latin typeface="Times New Roman" panose="02020603050405020304" pitchFamily="18" charset="0"/>
              </a:rPr>
              <a:pPr/>
              <a:t>16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13667" name="Rectangle 2">
            <a:extLst>
              <a:ext uri="{FF2B5EF4-FFF2-40B4-BE49-F238E27FC236}">
                <a16:creationId xmlns:a16="http://schemas.microsoft.com/office/drawing/2014/main" id="{D1FB20EC-69B3-453A-92A2-EABAE210F80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>
            <a:extLst>
              <a:ext uri="{FF2B5EF4-FFF2-40B4-BE49-F238E27FC236}">
                <a16:creationId xmlns:a16="http://schemas.microsoft.com/office/drawing/2014/main" id="{7C28F11D-C182-4E2B-A2DB-BB78710BBE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>
            <a:extLst>
              <a:ext uri="{FF2B5EF4-FFF2-40B4-BE49-F238E27FC236}">
                <a16:creationId xmlns:a16="http://schemas.microsoft.com/office/drawing/2014/main" id="{708CCAE5-2B53-46E6-AC62-27804B75BE8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0EF1E4F-035A-4D2C-81F3-8B1E482270A9}" type="slidenum">
              <a:rPr lang="en-GB" altLang="en-US" sz="1200" b="0">
                <a:latin typeface="Times New Roman" panose="02020603050405020304" pitchFamily="18" charset="0"/>
              </a:rPr>
              <a:pPr/>
              <a:t>17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14691" name="Rectangle 2">
            <a:extLst>
              <a:ext uri="{FF2B5EF4-FFF2-40B4-BE49-F238E27FC236}">
                <a16:creationId xmlns:a16="http://schemas.microsoft.com/office/drawing/2014/main" id="{27E6A5F0-5CB9-4701-B53D-7E9D4F9F98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>
            <a:extLst>
              <a:ext uri="{FF2B5EF4-FFF2-40B4-BE49-F238E27FC236}">
                <a16:creationId xmlns:a16="http://schemas.microsoft.com/office/drawing/2014/main" id="{43FD8865-F263-432A-AF98-9ED6B6CB24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/>
              <a:t>breakdown of a product into its required components. The purpose of this breakdown is to provide a visual representation of a products components and the relationship between those components.</a:t>
            </a:r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>
            <a:extLst>
              <a:ext uri="{FF2B5EF4-FFF2-40B4-BE49-F238E27FC236}">
                <a16:creationId xmlns:a16="http://schemas.microsoft.com/office/drawing/2014/main" id="{E3D6F7A4-0B76-4381-8A12-9297B4C3217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5227BC0-FD44-4C24-B72D-3DF43DCC1355}" type="slidenum">
              <a:rPr lang="en-GB" altLang="en-US" sz="1200" b="0">
                <a:latin typeface="Times New Roman" panose="02020603050405020304" pitchFamily="18" charset="0"/>
              </a:rPr>
              <a:pPr/>
              <a:t>18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15715" name="Rectangle 2">
            <a:extLst>
              <a:ext uri="{FF2B5EF4-FFF2-40B4-BE49-F238E27FC236}">
                <a16:creationId xmlns:a16="http://schemas.microsoft.com/office/drawing/2014/main" id="{23DDAFEC-1BF5-4BF9-880E-5078DFBDA30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>
            <a:extLst>
              <a:ext uri="{FF2B5EF4-FFF2-40B4-BE49-F238E27FC236}">
                <a16:creationId xmlns:a16="http://schemas.microsoft.com/office/drawing/2014/main" id="{CAD7CAF2-843B-438B-B7BF-B63A76857F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>
            <a:extLst>
              <a:ext uri="{FF2B5EF4-FFF2-40B4-BE49-F238E27FC236}">
                <a16:creationId xmlns:a16="http://schemas.microsoft.com/office/drawing/2014/main" id="{5B86FBDF-5BC3-49B9-ACE9-838C2F05B30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87B3672-C7E9-4989-8FA8-729C1492DAFD}" type="slidenum">
              <a:rPr lang="en-GB" altLang="en-US" sz="1200" b="0">
                <a:latin typeface="Times New Roman" panose="02020603050405020304" pitchFamily="18" charset="0"/>
              </a:rPr>
              <a:pPr/>
              <a:t>19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16739" name="Rectangle 2">
            <a:extLst>
              <a:ext uri="{FF2B5EF4-FFF2-40B4-BE49-F238E27FC236}">
                <a16:creationId xmlns:a16="http://schemas.microsoft.com/office/drawing/2014/main" id="{9513487A-387E-41BE-ACD2-5A193D86A0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>
            <a:extLst>
              <a:ext uri="{FF2B5EF4-FFF2-40B4-BE49-F238E27FC236}">
                <a16:creationId xmlns:a16="http://schemas.microsoft.com/office/drawing/2014/main" id="{9F6CB843-1BA4-415D-A009-2CB5CCB1C8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>
            <a:extLst>
              <a:ext uri="{FF2B5EF4-FFF2-40B4-BE49-F238E27FC236}">
                <a16:creationId xmlns:a16="http://schemas.microsoft.com/office/drawing/2014/main" id="{293E838A-FC8E-48D6-8F6E-D289523ACF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BB86245-E2AC-4C6C-9353-F151E7B1F3FC}" type="slidenum">
              <a:rPr lang="en-GB" altLang="en-US" sz="1200" b="0">
                <a:latin typeface="Times New Roman" panose="02020603050405020304" pitchFamily="18" charset="0"/>
              </a:rPr>
              <a:pPr/>
              <a:t>20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17763" name="Rectangle 2">
            <a:extLst>
              <a:ext uri="{FF2B5EF4-FFF2-40B4-BE49-F238E27FC236}">
                <a16:creationId xmlns:a16="http://schemas.microsoft.com/office/drawing/2014/main" id="{79BE75DF-17A5-4E28-B3D9-D283B840AAA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>
            <a:extLst>
              <a:ext uri="{FF2B5EF4-FFF2-40B4-BE49-F238E27FC236}">
                <a16:creationId xmlns:a16="http://schemas.microsoft.com/office/drawing/2014/main" id="{3295400C-61C3-45A1-8265-F18BB795B0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>
            <a:extLst>
              <a:ext uri="{FF2B5EF4-FFF2-40B4-BE49-F238E27FC236}">
                <a16:creationId xmlns:a16="http://schemas.microsoft.com/office/drawing/2014/main" id="{5845A742-7633-4AFA-8320-6F6C4217BC8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23CA74E-F81B-42C7-9FE2-7E419AD6C03A}" type="slidenum">
              <a:rPr lang="en-GB" altLang="en-US" sz="1200" b="0">
                <a:latin typeface="Times New Roman" panose="02020603050405020304" pitchFamily="18" charset="0"/>
              </a:rPr>
              <a:pPr/>
              <a:t>21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18787" name="Rectangle 2">
            <a:extLst>
              <a:ext uri="{FF2B5EF4-FFF2-40B4-BE49-F238E27FC236}">
                <a16:creationId xmlns:a16="http://schemas.microsoft.com/office/drawing/2014/main" id="{7D5483D0-790E-4D65-AC3C-8DE11B7F7B8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>
            <a:extLst>
              <a:ext uri="{FF2B5EF4-FFF2-40B4-BE49-F238E27FC236}">
                <a16:creationId xmlns:a16="http://schemas.microsoft.com/office/drawing/2014/main" id="{D75394C6-D5CA-42F0-9DAA-FA644FC462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>
            <a:extLst>
              <a:ext uri="{FF2B5EF4-FFF2-40B4-BE49-F238E27FC236}">
                <a16:creationId xmlns:a16="http://schemas.microsoft.com/office/drawing/2014/main" id="{BA231FCB-0344-43EF-B3EA-9E43CFBB692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B0157C2-CAD9-434F-A986-4A9D2ADACFE0}" type="slidenum">
              <a:rPr lang="en-GB" altLang="en-US" sz="1200" b="0">
                <a:latin typeface="Times New Roman" panose="02020603050405020304" pitchFamily="18" charset="0"/>
              </a:rPr>
              <a:pPr/>
              <a:t>22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19811" name="Rectangle 2">
            <a:extLst>
              <a:ext uri="{FF2B5EF4-FFF2-40B4-BE49-F238E27FC236}">
                <a16:creationId xmlns:a16="http://schemas.microsoft.com/office/drawing/2014/main" id="{FFF1B440-C47F-4D80-8659-2EC8AA0035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>
            <a:extLst>
              <a:ext uri="{FF2B5EF4-FFF2-40B4-BE49-F238E27FC236}">
                <a16:creationId xmlns:a16="http://schemas.microsoft.com/office/drawing/2014/main" id="{A6FB44F8-1EE2-4882-ABF0-06C3CACC95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>
            <a:extLst>
              <a:ext uri="{FF2B5EF4-FFF2-40B4-BE49-F238E27FC236}">
                <a16:creationId xmlns:a16="http://schemas.microsoft.com/office/drawing/2014/main" id="{76C6FBF6-8099-477E-A0E5-9505ABB0560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CD2CF0C-2270-4BCD-A255-0AFD165DBBD8}" type="slidenum">
              <a:rPr lang="en-GB" altLang="en-US" sz="1200" b="0">
                <a:latin typeface="Times New Roman" panose="02020603050405020304" pitchFamily="18" charset="0"/>
              </a:rPr>
              <a:pPr/>
              <a:t>23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20835" name="Rectangle 2">
            <a:extLst>
              <a:ext uri="{FF2B5EF4-FFF2-40B4-BE49-F238E27FC236}">
                <a16:creationId xmlns:a16="http://schemas.microsoft.com/office/drawing/2014/main" id="{4892D9A5-1E4C-4202-BF6E-BE05C100DA2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>
            <a:extLst>
              <a:ext uri="{FF2B5EF4-FFF2-40B4-BE49-F238E27FC236}">
                <a16:creationId xmlns:a16="http://schemas.microsoft.com/office/drawing/2014/main" id="{A2F711BF-366F-4F56-AE67-61D2DEB3CF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>
            <a:extLst>
              <a:ext uri="{FF2B5EF4-FFF2-40B4-BE49-F238E27FC236}">
                <a16:creationId xmlns:a16="http://schemas.microsoft.com/office/drawing/2014/main" id="{D73EEEEF-32E5-4F9C-9FBC-E54BB157F76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F543893-0DDD-4496-A2A5-2BC39B59803A}" type="slidenum">
              <a:rPr lang="en-GB" altLang="en-US" sz="1200" b="0">
                <a:latin typeface="Times New Roman" panose="02020603050405020304" pitchFamily="18" charset="0"/>
              </a:rPr>
              <a:pPr/>
              <a:t>24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21859" name="Rectangle 2">
            <a:extLst>
              <a:ext uri="{FF2B5EF4-FFF2-40B4-BE49-F238E27FC236}">
                <a16:creationId xmlns:a16="http://schemas.microsoft.com/office/drawing/2014/main" id="{DDB634AF-3161-4F89-A70C-B81212B6BA8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>
            <a:extLst>
              <a:ext uri="{FF2B5EF4-FFF2-40B4-BE49-F238E27FC236}">
                <a16:creationId xmlns:a16="http://schemas.microsoft.com/office/drawing/2014/main" id="{187DD90D-A84A-4A03-9781-A01A62D9F1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>
            <a:extLst>
              <a:ext uri="{FF2B5EF4-FFF2-40B4-BE49-F238E27FC236}">
                <a16:creationId xmlns:a16="http://schemas.microsoft.com/office/drawing/2014/main" id="{C263ACA0-D38A-47C7-A447-276D80A78A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8D8979B-605B-475A-B94D-9E87B1E3C60E}" type="slidenum">
              <a:rPr lang="en-GB" altLang="en-US" sz="1200" b="0">
                <a:latin typeface="Times New Roman" panose="02020603050405020304" pitchFamily="18" charset="0"/>
              </a:rPr>
              <a:pPr/>
              <a:t>25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22883" name="Rectangle 2">
            <a:extLst>
              <a:ext uri="{FF2B5EF4-FFF2-40B4-BE49-F238E27FC236}">
                <a16:creationId xmlns:a16="http://schemas.microsoft.com/office/drawing/2014/main" id="{6A954349-8683-40CC-BA38-CB00CABACC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>
            <a:extLst>
              <a:ext uri="{FF2B5EF4-FFF2-40B4-BE49-F238E27FC236}">
                <a16:creationId xmlns:a16="http://schemas.microsoft.com/office/drawing/2014/main" id="{98F7BD78-9E93-49A0-A902-C0263F7D56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>
            <a:extLst>
              <a:ext uri="{FF2B5EF4-FFF2-40B4-BE49-F238E27FC236}">
                <a16:creationId xmlns:a16="http://schemas.microsoft.com/office/drawing/2014/main" id="{5E50FF84-39BE-47B5-A0DE-249912ECD5A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36953BB-3595-4C9B-A544-634405A40F40}" type="slidenum">
              <a:rPr lang="en-GB" altLang="en-US" sz="1200" b="0">
                <a:latin typeface="Times New Roman" panose="02020603050405020304" pitchFamily="18" charset="0"/>
              </a:rPr>
              <a:pPr/>
              <a:t>26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23907" name="Rectangle 2">
            <a:extLst>
              <a:ext uri="{FF2B5EF4-FFF2-40B4-BE49-F238E27FC236}">
                <a16:creationId xmlns:a16="http://schemas.microsoft.com/office/drawing/2014/main" id="{F5BD326B-26E9-47EC-A7A4-305CA0A05A0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>
            <a:extLst>
              <a:ext uri="{FF2B5EF4-FFF2-40B4-BE49-F238E27FC236}">
                <a16:creationId xmlns:a16="http://schemas.microsoft.com/office/drawing/2014/main" id="{185D09F2-9B80-4F0E-87D6-B78BC14102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>
            <a:extLst>
              <a:ext uri="{FF2B5EF4-FFF2-40B4-BE49-F238E27FC236}">
                <a16:creationId xmlns:a16="http://schemas.microsoft.com/office/drawing/2014/main" id="{04E5E125-DCD5-47F5-B015-D5998339628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390A610-F119-4D14-B66B-F8FC5D2E73AD}" type="slidenum">
              <a:rPr lang="en-GB" altLang="en-US" sz="1200" b="0">
                <a:latin typeface="Times New Roman" panose="02020603050405020304" pitchFamily="18" charset="0"/>
              </a:rPr>
              <a:pPr/>
              <a:t>28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24931" name="Rectangle 2">
            <a:extLst>
              <a:ext uri="{FF2B5EF4-FFF2-40B4-BE49-F238E27FC236}">
                <a16:creationId xmlns:a16="http://schemas.microsoft.com/office/drawing/2014/main" id="{3B97D5AC-114D-4E9B-87F9-FF2F3196DA8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>
            <a:extLst>
              <a:ext uri="{FF2B5EF4-FFF2-40B4-BE49-F238E27FC236}">
                <a16:creationId xmlns:a16="http://schemas.microsoft.com/office/drawing/2014/main" id="{A9C82F3E-6C8F-469A-959B-5F8AE2B30C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>
            <a:extLst>
              <a:ext uri="{FF2B5EF4-FFF2-40B4-BE49-F238E27FC236}">
                <a16:creationId xmlns:a16="http://schemas.microsoft.com/office/drawing/2014/main" id="{F15FEA6C-DC43-4BFE-9896-41E29E4C883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3D7E317-3F28-49FA-9FEB-892F5CBC3E25}" type="slidenum">
              <a:rPr lang="en-GB" altLang="en-US" sz="1200" b="0">
                <a:latin typeface="Times New Roman" panose="02020603050405020304" pitchFamily="18" charset="0"/>
              </a:rPr>
              <a:pPr/>
              <a:t>29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25955" name="Rectangle 2">
            <a:extLst>
              <a:ext uri="{FF2B5EF4-FFF2-40B4-BE49-F238E27FC236}">
                <a16:creationId xmlns:a16="http://schemas.microsoft.com/office/drawing/2014/main" id="{82567585-FAFD-47F0-A779-B60F1610ACC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>
            <a:extLst>
              <a:ext uri="{FF2B5EF4-FFF2-40B4-BE49-F238E27FC236}">
                <a16:creationId xmlns:a16="http://schemas.microsoft.com/office/drawing/2014/main" id="{69831013-26EA-4F0D-8F81-2C71CCCA62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>
            <a:extLst>
              <a:ext uri="{FF2B5EF4-FFF2-40B4-BE49-F238E27FC236}">
                <a16:creationId xmlns:a16="http://schemas.microsoft.com/office/drawing/2014/main" id="{9707FB23-09C2-49EA-A9B1-23EDA316BC7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3EBC949-BCB2-42BB-A0DA-9BEFEA448724}" type="slidenum">
              <a:rPr lang="en-GB" altLang="en-US" sz="1200" b="0">
                <a:latin typeface="Times New Roman" panose="02020603050405020304" pitchFamily="18" charset="0"/>
              </a:rPr>
              <a:pPr/>
              <a:t>30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26979" name="Rectangle 2">
            <a:extLst>
              <a:ext uri="{FF2B5EF4-FFF2-40B4-BE49-F238E27FC236}">
                <a16:creationId xmlns:a16="http://schemas.microsoft.com/office/drawing/2014/main" id="{9052F7BA-DEEC-4121-AC7A-B893FB67CFC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80" name="Rectangle 3">
            <a:extLst>
              <a:ext uri="{FF2B5EF4-FFF2-40B4-BE49-F238E27FC236}">
                <a16:creationId xmlns:a16="http://schemas.microsoft.com/office/drawing/2014/main" id="{F94C7BB4-3DEB-4F3E-A3CB-EBA58B58D24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>
            <a:extLst>
              <a:ext uri="{FF2B5EF4-FFF2-40B4-BE49-F238E27FC236}">
                <a16:creationId xmlns:a16="http://schemas.microsoft.com/office/drawing/2014/main" id="{CB3A4DCD-4F73-401E-861F-3DCA952E0BC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679A186-C41F-42A6-89C4-D4AF052B6983}" type="slidenum">
              <a:rPr lang="en-GB" altLang="en-US" sz="1200" b="0">
                <a:latin typeface="Times New Roman" panose="02020603050405020304" pitchFamily="18" charset="0"/>
              </a:rPr>
              <a:pPr/>
              <a:t>31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28003" name="Rectangle 2">
            <a:extLst>
              <a:ext uri="{FF2B5EF4-FFF2-40B4-BE49-F238E27FC236}">
                <a16:creationId xmlns:a16="http://schemas.microsoft.com/office/drawing/2014/main" id="{7AF63EED-874C-4BCC-98D9-1D6F00DB3F5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3">
            <a:extLst>
              <a:ext uri="{FF2B5EF4-FFF2-40B4-BE49-F238E27FC236}">
                <a16:creationId xmlns:a16="http://schemas.microsoft.com/office/drawing/2014/main" id="{F1BA7803-25C3-40C5-A089-8CA8A022DB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>
            <a:extLst>
              <a:ext uri="{FF2B5EF4-FFF2-40B4-BE49-F238E27FC236}">
                <a16:creationId xmlns:a16="http://schemas.microsoft.com/office/drawing/2014/main" id="{D228062A-9ADA-49E3-B799-4EA33F77C78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1655CEB-33E2-469A-B9C1-F73DE7D71D76}" type="slidenum">
              <a:rPr lang="en-GB" altLang="en-US" sz="1200" b="0">
                <a:latin typeface="Times New Roman" panose="02020603050405020304" pitchFamily="18" charset="0"/>
              </a:rPr>
              <a:pPr/>
              <a:t>32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29027" name="Rectangle 2">
            <a:extLst>
              <a:ext uri="{FF2B5EF4-FFF2-40B4-BE49-F238E27FC236}">
                <a16:creationId xmlns:a16="http://schemas.microsoft.com/office/drawing/2014/main" id="{51056B9E-AC56-40A4-B1D3-C7C8EB13CC7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8" name="Rectangle 3">
            <a:extLst>
              <a:ext uri="{FF2B5EF4-FFF2-40B4-BE49-F238E27FC236}">
                <a16:creationId xmlns:a16="http://schemas.microsoft.com/office/drawing/2014/main" id="{BBA2E616-A3F8-4A41-9E7C-38346957D8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>
            <a:extLst>
              <a:ext uri="{FF2B5EF4-FFF2-40B4-BE49-F238E27FC236}">
                <a16:creationId xmlns:a16="http://schemas.microsoft.com/office/drawing/2014/main" id="{951B1163-1B44-41CC-A567-880280A4B09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65E6291-3F2C-4494-ACFC-72AA976E9A91}" type="slidenum">
              <a:rPr lang="en-GB" altLang="en-US" sz="1200" b="0">
                <a:latin typeface="Times New Roman" panose="02020603050405020304" pitchFamily="18" charset="0"/>
              </a:rPr>
              <a:pPr/>
              <a:t>34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31075" name="Rectangle 2">
            <a:extLst>
              <a:ext uri="{FF2B5EF4-FFF2-40B4-BE49-F238E27FC236}">
                <a16:creationId xmlns:a16="http://schemas.microsoft.com/office/drawing/2014/main" id="{B1647815-AAF7-4AA8-A521-AF920A3ACC9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6" name="Rectangle 3">
            <a:extLst>
              <a:ext uri="{FF2B5EF4-FFF2-40B4-BE49-F238E27FC236}">
                <a16:creationId xmlns:a16="http://schemas.microsoft.com/office/drawing/2014/main" id="{DA21B4EB-32E4-452F-83B2-3658354751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>
            <a:extLst>
              <a:ext uri="{FF2B5EF4-FFF2-40B4-BE49-F238E27FC236}">
                <a16:creationId xmlns:a16="http://schemas.microsoft.com/office/drawing/2014/main" id="{A15FD6BD-7FF1-4097-81B8-5B2AF5B141F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47A1523-C9E6-4F44-B02F-0890778C0D8B}" type="slidenum">
              <a:rPr lang="en-GB" altLang="en-US" sz="1200" b="0">
                <a:latin typeface="Times New Roman" panose="02020603050405020304" pitchFamily="18" charset="0"/>
              </a:rPr>
              <a:pPr/>
              <a:t>35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32099" name="Rectangle 2">
            <a:extLst>
              <a:ext uri="{FF2B5EF4-FFF2-40B4-BE49-F238E27FC236}">
                <a16:creationId xmlns:a16="http://schemas.microsoft.com/office/drawing/2014/main" id="{DC66A22B-2881-4194-84B5-EE4F3DA6BD3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0" name="Rectangle 3">
            <a:extLst>
              <a:ext uri="{FF2B5EF4-FFF2-40B4-BE49-F238E27FC236}">
                <a16:creationId xmlns:a16="http://schemas.microsoft.com/office/drawing/2014/main" id="{EB2A0D6E-A196-4142-896A-7A83CBB957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>
            <a:extLst>
              <a:ext uri="{FF2B5EF4-FFF2-40B4-BE49-F238E27FC236}">
                <a16:creationId xmlns:a16="http://schemas.microsoft.com/office/drawing/2014/main" id="{4FB08E66-EC01-41CA-8F8C-D273B1C7F41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40F3BEA-F17B-4312-BEFF-BDDABA99AB88}" type="slidenum">
              <a:rPr lang="en-GB" altLang="en-US" sz="1200" b="0">
                <a:latin typeface="Times New Roman" panose="02020603050405020304" pitchFamily="18" charset="0"/>
              </a:rPr>
              <a:pPr/>
              <a:t>36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33123" name="Rectangle 2">
            <a:extLst>
              <a:ext uri="{FF2B5EF4-FFF2-40B4-BE49-F238E27FC236}">
                <a16:creationId xmlns:a16="http://schemas.microsoft.com/office/drawing/2014/main" id="{1FFDEAC4-9271-48D0-B462-73C60E6B368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4" name="Rectangle 3">
            <a:extLst>
              <a:ext uri="{FF2B5EF4-FFF2-40B4-BE49-F238E27FC236}">
                <a16:creationId xmlns:a16="http://schemas.microsoft.com/office/drawing/2014/main" id="{AEDDA99C-A526-46DC-90CF-AE0F4F4E26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>
            <a:extLst>
              <a:ext uri="{FF2B5EF4-FFF2-40B4-BE49-F238E27FC236}">
                <a16:creationId xmlns:a16="http://schemas.microsoft.com/office/drawing/2014/main" id="{9816B21E-80A4-4F5A-829F-8B04D35FDA2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A821826-6AC7-45D5-9BC2-EC74E16CF848}" type="slidenum">
              <a:rPr lang="en-GB" altLang="en-US" sz="1200" b="0">
                <a:latin typeface="Times New Roman" panose="02020603050405020304" pitchFamily="18" charset="0"/>
              </a:rPr>
              <a:pPr/>
              <a:t>37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34147" name="Rectangle 2">
            <a:extLst>
              <a:ext uri="{FF2B5EF4-FFF2-40B4-BE49-F238E27FC236}">
                <a16:creationId xmlns:a16="http://schemas.microsoft.com/office/drawing/2014/main" id="{F881E202-1D77-4D9B-864B-6FC25A7309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>
            <a:extLst>
              <a:ext uri="{FF2B5EF4-FFF2-40B4-BE49-F238E27FC236}">
                <a16:creationId xmlns:a16="http://schemas.microsoft.com/office/drawing/2014/main" id="{3CDE48EC-E21C-4F23-8FD9-A054E7B8AE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>
            <a:extLst>
              <a:ext uri="{FF2B5EF4-FFF2-40B4-BE49-F238E27FC236}">
                <a16:creationId xmlns:a16="http://schemas.microsoft.com/office/drawing/2014/main" id="{C1ACFF6D-B48A-4181-8A8C-183FA54D0A5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10930F3-C53A-40D2-89A9-47835E1847BF}" type="slidenum">
              <a:rPr lang="en-GB" altLang="en-US" sz="1200" b="0">
                <a:latin typeface="Times New Roman" panose="02020603050405020304" pitchFamily="18" charset="0"/>
              </a:rPr>
              <a:pPr/>
              <a:t>38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35171" name="Rectangle 2">
            <a:extLst>
              <a:ext uri="{FF2B5EF4-FFF2-40B4-BE49-F238E27FC236}">
                <a16:creationId xmlns:a16="http://schemas.microsoft.com/office/drawing/2014/main" id="{149EA4CC-59B4-442A-9604-AC9B269E432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2" name="Rectangle 3">
            <a:extLst>
              <a:ext uri="{FF2B5EF4-FFF2-40B4-BE49-F238E27FC236}">
                <a16:creationId xmlns:a16="http://schemas.microsoft.com/office/drawing/2014/main" id="{88D41FBB-3B90-4CE5-837B-3EB7A9CCDC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>
            <a:extLst>
              <a:ext uri="{FF2B5EF4-FFF2-40B4-BE49-F238E27FC236}">
                <a16:creationId xmlns:a16="http://schemas.microsoft.com/office/drawing/2014/main" id="{B5B7A1C6-4DC3-44D7-B312-655A81CE800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29A2AB6-D2C2-48CF-998C-6222A0F50661}" type="slidenum">
              <a:rPr lang="en-GB" altLang="en-US" sz="1200" b="0">
                <a:latin typeface="Times New Roman" panose="02020603050405020304" pitchFamily="18" charset="0"/>
              </a:rPr>
              <a:pPr/>
              <a:t>39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36195" name="Rectangle 2">
            <a:extLst>
              <a:ext uri="{FF2B5EF4-FFF2-40B4-BE49-F238E27FC236}">
                <a16:creationId xmlns:a16="http://schemas.microsoft.com/office/drawing/2014/main" id="{033FF4AC-3EE7-4509-B6F9-A0DAD9770E8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>
            <a:extLst>
              <a:ext uri="{FF2B5EF4-FFF2-40B4-BE49-F238E27FC236}">
                <a16:creationId xmlns:a16="http://schemas.microsoft.com/office/drawing/2014/main" id="{0241CA1E-5812-4099-9876-528371269A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>
            <a:extLst>
              <a:ext uri="{FF2B5EF4-FFF2-40B4-BE49-F238E27FC236}">
                <a16:creationId xmlns:a16="http://schemas.microsoft.com/office/drawing/2014/main" id="{06ECDCE6-7525-450D-98C3-0D6DA95817D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14BCAB9-34D5-4D3B-8013-BDE5387113B3}" type="slidenum">
              <a:rPr lang="en-GB" altLang="en-US" sz="1200" b="0">
                <a:latin typeface="Times New Roman" panose="02020603050405020304" pitchFamily="18" charset="0"/>
              </a:rPr>
              <a:pPr/>
              <a:t>40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37219" name="Rectangle 2">
            <a:extLst>
              <a:ext uri="{FF2B5EF4-FFF2-40B4-BE49-F238E27FC236}">
                <a16:creationId xmlns:a16="http://schemas.microsoft.com/office/drawing/2014/main" id="{E9848753-E5DA-46CC-8E4A-0E9D269BDB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20" name="Rectangle 3">
            <a:extLst>
              <a:ext uri="{FF2B5EF4-FFF2-40B4-BE49-F238E27FC236}">
                <a16:creationId xmlns:a16="http://schemas.microsoft.com/office/drawing/2014/main" id="{385CCFA0-B59E-4191-8F77-20A8FF0361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>
            <a:extLst>
              <a:ext uri="{FF2B5EF4-FFF2-40B4-BE49-F238E27FC236}">
                <a16:creationId xmlns:a16="http://schemas.microsoft.com/office/drawing/2014/main" id="{1C39C12A-6D28-4FEE-A5DB-3CD45078651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97CC6BF-3762-4A8C-B1FF-5B42435E7BD7}" type="slidenum">
              <a:rPr lang="en-GB" altLang="en-US" sz="1200" b="0">
                <a:latin typeface="Times New Roman" panose="02020603050405020304" pitchFamily="18" charset="0"/>
              </a:rPr>
              <a:pPr/>
              <a:t>41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38243" name="Rectangle 2">
            <a:extLst>
              <a:ext uri="{FF2B5EF4-FFF2-40B4-BE49-F238E27FC236}">
                <a16:creationId xmlns:a16="http://schemas.microsoft.com/office/drawing/2014/main" id="{91D0DABA-1A81-406A-8425-2EC9FBCFE37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>
            <a:extLst>
              <a:ext uri="{FF2B5EF4-FFF2-40B4-BE49-F238E27FC236}">
                <a16:creationId xmlns:a16="http://schemas.microsoft.com/office/drawing/2014/main" id="{EF343061-2052-4063-8840-891DF6F128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>
            <a:extLst>
              <a:ext uri="{FF2B5EF4-FFF2-40B4-BE49-F238E27FC236}">
                <a16:creationId xmlns:a16="http://schemas.microsoft.com/office/drawing/2014/main" id="{4C0AC5D3-CBE3-4FDE-BAA4-DB9316D8BC9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773771D-75C3-4E91-ADC3-52A825908DC2}" type="slidenum">
              <a:rPr lang="en-GB" altLang="en-US" sz="1200" b="0">
                <a:latin typeface="Times New Roman" panose="02020603050405020304" pitchFamily="18" charset="0"/>
              </a:rPr>
              <a:pPr/>
              <a:t>42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39267" name="Rectangle 2">
            <a:extLst>
              <a:ext uri="{FF2B5EF4-FFF2-40B4-BE49-F238E27FC236}">
                <a16:creationId xmlns:a16="http://schemas.microsoft.com/office/drawing/2014/main" id="{4165BFF5-0EAA-4F9B-9F8A-04FC2174A6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8" name="Rectangle 3">
            <a:extLst>
              <a:ext uri="{FF2B5EF4-FFF2-40B4-BE49-F238E27FC236}">
                <a16:creationId xmlns:a16="http://schemas.microsoft.com/office/drawing/2014/main" id="{C3ACCF38-4006-4BE1-B3AF-6F9FCAA93A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>
            <a:extLst>
              <a:ext uri="{FF2B5EF4-FFF2-40B4-BE49-F238E27FC236}">
                <a16:creationId xmlns:a16="http://schemas.microsoft.com/office/drawing/2014/main" id="{A1C93DE9-6E00-4EBB-9357-117C15459B7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CBE765A-FD75-45D0-9370-DC7F9729304F}" type="slidenum">
              <a:rPr lang="en-GB" altLang="en-US" sz="1200" b="0">
                <a:latin typeface="Times New Roman" panose="02020603050405020304" pitchFamily="18" charset="0"/>
              </a:rPr>
              <a:pPr/>
              <a:t>43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40291" name="Rectangle 2">
            <a:extLst>
              <a:ext uri="{FF2B5EF4-FFF2-40B4-BE49-F238E27FC236}">
                <a16:creationId xmlns:a16="http://schemas.microsoft.com/office/drawing/2014/main" id="{0D576339-B20A-43A5-9A67-D3C468FC83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2" name="Rectangle 3">
            <a:extLst>
              <a:ext uri="{FF2B5EF4-FFF2-40B4-BE49-F238E27FC236}">
                <a16:creationId xmlns:a16="http://schemas.microsoft.com/office/drawing/2014/main" id="{01811AD1-5396-4F00-80B1-D6FC236989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7">
            <a:extLst>
              <a:ext uri="{FF2B5EF4-FFF2-40B4-BE49-F238E27FC236}">
                <a16:creationId xmlns:a16="http://schemas.microsoft.com/office/drawing/2014/main" id="{F44106D4-916C-456C-974F-42E9141D820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AAD6BC1-7862-43B6-B033-17205E1064BF}" type="slidenum">
              <a:rPr lang="en-GB" altLang="en-US" sz="1200" b="0">
                <a:latin typeface="Times New Roman" panose="02020603050405020304" pitchFamily="18" charset="0"/>
              </a:rPr>
              <a:pPr/>
              <a:t>44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41315" name="Rectangle 2">
            <a:extLst>
              <a:ext uri="{FF2B5EF4-FFF2-40B4-BE49-F238E27FC236}">
                <a16:creationId xmlns:a16="http://schemas.microsoft.com/office/drawing/2014/main" id="{4998CCE4-B096-4CFB-8C10-13A692C32B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6" name="Rectangle 3">
            <a:extLst>
              <a:ext uri="{FF2B5EF4-FFF2-40B4-BE49-F238E27FC236}">
                <a16:creationId xmlns:a16="http://schemas.microsoft.com/office/drawing/2014/main" id="{1BAC1D76-16A5-44E6-BE29-4B69E52A32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7">
            <a:extLst>
              <a:ext uri="{FF2B5EF4-FFF2-40B4-BE49-F238E27FC236}">
                <a16:creationId xmlns:a16="http://schemas.microsoft.com/office/drawing/2014/main" id="{E985B105-1D3B-4598-BBB5-D9F3B45E7D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29FC75A-F8EE-4532-B7E5-055C0305ECC1}" type="slidenum">
              <a:rPr lang="en-GB" altLang="en-US" sz="1200" b="0">
                <a:latin typeface="Times New Roman" panose="02020603050405020304" pitchFamily="18" charset="0"/>
              </a:rPr>
              <a:pPr/>
              <a:t>46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44387" name="Rectangle 2">
            <a:extLst>
              <a:ext uri="{FF2B5EF4-FFF2-40B4-BE49-F238E27FC236}">
                <a16:creationId xmlns:a16="http://schemas.microsoft.com/office/drawing/2014/main" id="{223865A4-0B3C-4E89-A03C-C802D26623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8" name="Rectangle 3">
            <a:extLst>
              <a:ext uri="{FF2B5EF4-FFF2-40B4-BE49-F238E27FC236}">
                <a16:creationId xmlns:a16="http://schemas.microsoft.com/office/drawing/2014/main" id="{0AEBB2D1-4C87-4D70-B6AC-2E5C87F6CD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7">
            <a:extLst>
              <a:ext uri="{FF2B5EF4-FFF2-40B4-BE49-F238E27FC236}">
                <a16:creationId xmlns:a16="http://schemas.microsoft.com/office/drawing/2014/main" id="{AAF9F868-6FBC-4C3C-ABEC-A29934E2D4B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A9B224A-E132-4C2A-B51C-D3F48FBDF073}" type="slidenum">
              <a:rPr lang="en-GB" altLang="en-US" sz="1200" b="0">
                <a:latin typeface="Times New Roman" panose="02020603050405020304" pitchFamily="18" charset="0"/>
              </a:rPr>
              <a:pPr/>
              <a:t>47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45411" name="Rectangle 2">
            <a:extLst>
              <a:ext uri="{FF2B5EF4-FFF2-40B4-BE49-F238E27FC236}">
                <a16:creationId xmlns:a16="http://schemas.microsoft.com/office/drawing/2014/main" id="{B9435937-1619-4B3D-ACD8-D960BBCCB2A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2" name="Rectangle 3">
            <a:extLst>
              <a:ext uri="{FF2B5EF4-FFF2-40B4-BE49-F238E27FC236}">
                <a16:creationId xmlns:a16="http://schemas.microsoft.com/office/drawing/2014/main" id="{F12C58F6-5283-4C5C-89BA-AF46213DFE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7">
            <a:extLst>
              <a:ext uri="{FF2B5EF4-FFF2-40B4-BE49-F238E27FC236}">
                <a16:creationId xmlns:a16="http://schemas.microsoft.com/office/drawing/2014/main" id="{2A2483BC-63BF-45F7-A800-400B269197C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5D6C634-C453-4671-A75A-9BC18B137F5D}" type="slidenum">
              <a:rPr lang="en-GB" altLang="en-US" sz="1200" b="0">
                <a:latin typeface="Times New Roman" panose="02020603050405020304" pitchFamily="18" charset="0"/>
              </a:rPr>
              <a:pPr/>
              <a:t>48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46435" name="Rectangle 2">
            <a:extLst>
              <a:ext uri="{FF2B5EF4-FFF2-40B4-BE49-F238E27FC236}">
                <a16:creationId xmlns:a16="http://schemas.microsoft.com/office/drawing/2014/main" id="{B7D3B52C-5CFF-4508-9C97-3E8361EB6B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6" name="Rectangle 3">
            <a:extLst>
              <a:ext uri="{FF2B5EF4-FFF2-40B4-BE49-F238E27FC236}">
                <a16:creationId xmlns:a16="http://schemas.microsoft.com/office/drawing/2014/main" id="{71E4E01C-7A64-4F51-9F22-F2D856BA53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7">
            <a:extLst>
              <a:ext uri="{FF2B5EF4-FFF2-40B4-BE49-F238E27FC236}">
                <a16:creationId xmlns:a16="http://schemas.microsoft.com/office/drawing/2014/main" id="{B7B920B9-28FF-41BB-997E-09F2A9F450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7B86BE8-144F-4CE0-AB0D-7988210AD38F}" type="slidenum">
              <a:rPr lang="en-GB" altLang="en-US" sz="1200" b="0">
                <a:latin typeface="Times New Roman" panose="02020603050405020304" pitchFamily="18" charset="0"/>
              </a:rPr>
              <a:pPr/>
              <a:t>49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47459" name="Rectangle 2">
            <a:extLst>
              <a:ext uri="{FF2B5EF4-FFF2-40B4-BE49-F238E27FC236}">
                <a16:creationId xmlns:a16="http://schemas.microsoft.com/office/drawing/2014/main" id="{3E7E830C-E4D8-458F-B735-A2176DA9EE9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60" name="Rectangle 3">
            <a:extLst>
              <a:ext uri="{FF2B5EF4-FFF2-40B4-BE49-F238E27FC236}">
                <a16:creationId xmlns:a16="http://schemas.microsoft.com/office/drawing/2014/main" id="{289BFA38-6496-4C85-B03E-FB3F30DFBB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7">
            <a:extLst>
              <a:ext uri="{FF2B5EF4-FFF2-40B4-BE49-F238E27FC236}">
                <a16:creationId xmlns:a16="http://schemas.microsoft.com/office/drawing/2014/main" id="{917C6B81-D014-410B-9B48-2F5D3E3AF80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12CF5B7-1708-4002-AF97-154FB1BC8883}" type="slidenum">
              <a:rPr lang="en-GB" altLang="en-US" sz="1200" b="0">
                <a:latin typeface="Times New Roman" panose="02020603050405020304" pitchFamily="18" charset="0"/>
              </a:rPr>
              <a:pPr/>
              <a:t>50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48483" name="Rectangle 2">
            <a:extLst>
              <a:ext uri="{FF2B5EF4-FFF2-40B4-BE49-F238E27FC236}">
                <a16:creationId xmlns:a16="http://schemas.microsoft.com/office/drawing/2014/main" id="{0F41D0EF-B7CB-4FE2-B928-A11186F217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4" name="Rectangle 3">
            <a:extLst>
              <a:ext uri="{FF2B5EF4-FFF2-40B4-BE49-F238E27FC236}">
                <a16:creationId xmlns:a16="http://schemas.microsoft.com/office/drawing/2014/main" id="{9AF9A9A1-5440-4EB5-B038-186149D945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7">
            <a:extLst>
              <a:ext uri="{FF2B5EF4-FFF2-40B4-BE49-F238E27FC236}">
                <a16:creationId xmlns:a16="http://schemas.microsoft.com/office/drawing/2014/main" id="{DE5051DE-0B33-4682-9BAF-6C5430EB3FD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8260105-0B81-4420-9871-65A7634AD480}" type="slidenum">
              <a:rPr lang="en-GB" altLang="en-US" sz="1200" b="0">
                <a:latin typeface="Times New Roman" panose="02020603050405020304" pitchFamily="18" charset="0"/>
              </a:rPr>
              <a:pPr/>
              <a:t>51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49507" name="Rectangle 2">
            <a:extLst>
              <a:ext uri="{FF2B5EF4-FFF2-40B4-BE49-F238E27FC236}">
                <a16:creationId xmlns:a16="http://schemas.microsoft.com/office/drawing/2014/main" id="{6919880A-C8D1-46F6-8D61-47690CCED00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508" name="Rectangle 3">
            <a:extLst>
              <a:ext uri="{FF2B5EF4-FFF2-40B4-BE49-F238E27FC236}">
                <a16:creationId xmlns:a16="http://schemas.microsoft.com/office/drawing/2014/main" id="{08C5D637-C727-40E5-BFBB-35754833D8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7">
            <a:extLst>
              <a:ext uri="{FF2B5EF4-FFF2-40B4-BE49-F238E27FC236}">
                <a16:creationId xmlns:a16="http://schemas.microsoft.com/office/drawing/2014/main" id="{9E23B3B4-F0DC-4BCE-89D6-7BB60B87E8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EE46E14-DAC6-469A-96A2-6DB06A1AA131}" type="slidenum">
              <a:rPr lang="en-GB" altLang="en-US" sz="1200" b="0">
                <a:latin typeface="Times New Roman" panose="02020603050405020304" pitchFamily="18" charset="0"/>
              </a:rPr>
              <a:pPr/>
              <a:t>52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50531" name="Rectangle 2">
            <a:extLst>
              <a:ext uri="{FF2B5EF4-FFF2-40B4-BE49-F238E27FC236}">
                <a16:creationId xmlns:a16="http://schemas.microsoft.com/office/drawing/2014/main" id="{AAF4F321-62E5-4426-967B-58E5C1AD7FB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2" name="Rectangle 3">
            <a:extLst>
              <a:ext uri="{FF2B5EF4-FFF2-40B4-BE49-F238E27FC236}">
                <a16:creationId xmlns:a16="http://schemas.microsoft.com/office/drawing/2014/main" id="{AF331641-08D9-4B60-B66D-7EE2F426EA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7">
            <a:extLst>
              <a:ext uri="{FF2B5EF4-FFF2-40B4-BE49-F238E27FC236}">
                <a16:creationId xmlns:a16="http://schemas.microsoft.com/office/drawing/2014/main" id="{1C629874-FDD4-4B3B-A690-AA79A8DA1D2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89F1EF9-7557-442C-8812-2E6A35640D1A}" type="slidenum">
              <a:rPr lang="en-GB" altLang="en-US" sz="1200" b="0">
                <a:latin typeface="Times New Roman" panose="02020603050405020304" pitchFamily="18" charset="0"/>
              </a:rPr>
              <a:pPr/>
              <a:t>53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51555" name="Rectangle 2">
            <a:extLst>
              <a:ext uri="{FF2B5EF4-FFF2-40B4-BE49-F238E27FC236}">
                <a16:creationId xmlns:a16="http://schemas.microsoft.com/office/drawing/2014/main" id="{EC8FDF45-4A7C-4C71-A309-4A65C451357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6" name="Rectangle 3">
            <a:extLst>
              <a:ext uri="{FF2B5EF4-FFF2-40B4-BE49-F238E27FC236}">
                <a16:creationId xmlns:a16="http://schemas.microsoft.com/office/drawing/2014/main" id="{EEE8BCE8-312A-43DC-AF12-EB631EFB8B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>
            <a:extLst>
              <a:ext uri="{FF2B5EF4-FFF2-40B4-BE49-F238E27FC236}">
                <a16:creationId xmlns:a16="http://schemas.microsoft.com/office/drawing/2014/main" id="{B3105722-8A0A-4DBB-84A0-275354B7157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3ED3960-C6D6-46BC-A470-B69E5C6C7E19}" type="slidenum">
              <a:rPr lang="en-GB" altLang="en-US" sz="1200" b="0">
                <a:latin typeface="Times New Roman" panose="02020603050405020304" pitchFamily="18" charset="0"/>
              </a:rPr>
              <a:pPr/>
              <a:t>54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52579" name="Rectangle 2">
            <a:extLst>
              <a:ext uri="{FF2B5EF4-FFF2-40B4-BE49-F238E27FC236}">
                <a16:creationId xmlns:a16="http://schemas.microsoft.com/office/drawing/2014/main" id="{7C827C67-9D4E-4332-8EFF-82DF2C1ED70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80" name="Rectangle 3">
            <a:extLst>
              <a:ext uri="{FF2B5EF4-FFF2-40B4-BE49-F238E27FC236}">
                <a16:creationId xmlns:a16="http://schemas.microsoft.com/office/drawing/2014/main" id="{918F29D9-7E86-4D23-9565-5BEE7AE69E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7">
            <a:extLst>
              <a:ext uri="{FF2B5EF4-FFF2-40B4-BE49-F238E27FC236}">
                <a16:creationId xmlns:a16="http://schemas.microsoft.com/office/drawing/2014/main" id="{63ACDF3C-A32B-473A-90F5-9527F83B88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0D17AD5-1258-4B89-BB70-308C7D45253D}" type="slidenum">
              <a:rPr lang="en-GB" altLang="en-US" sz="1200" b="0">
                <a:latin typeface="Times New Roman" panose="02020603050405020304" pitchFamily="18" charset="0"/>
              </a:rPr>
              <a:pPr/>
              <a:t>55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53603" name="Rectangle 2">
            <a:extLst>
              <a:ext uri="{FF2B5EF4-FFF2-40B4-BE49-F238E27FC236}">
                <a16:creationId xmlns:a16="http://schemas.microsoft.com/office/drawing/2014/main" id="{61CC5E1F-69E6-4E00-937D-1CFDB944AF6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4" name="Rectangle 3">
            <a:extLst>
              <a:ext uri="{FF2B5EF4-FFF2-40B4-BE49-F238E27FC236}">
                <a16:creationId xmlns:a16="http://schemas.microsoft.com/office/drawing/2014/main" id="{B4152F05-C1A7-46AC-A995-E1CBBA88657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7">
            <a:extLst>
              <a:ext uri="{FF2B5EF4-FFF2-40B4-BE49-F238E27FC236}">
                <a16:creationId xmlns:a16="http://schemas.microsoft.com/office/drawing/2014/main" id="{251B568C-37D9-4E63-BE99-81FDC1CC7AA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2FC6A58-BCC7-45B9-9547-BE1B92D91F84}" type="slidenum">
              <a:rPr lang="en-GB" altLang="en-US" sz="1200" b="0">
                <a:latin typeface="Times New Roman" panose="02020603050405020304" pitchFamily="18" charset="0"/>
              </a:rPr>
              <a:pPr/>
              <a:t>56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54627" name="Rectangle 2">
            <a:extLst>
              <a:ext uri="{FF2B5EF4-FFF2-40B4-BE49-F238E27FC236}">
                <a16:creationId xmlns:a16="http://schemas.microsoft.com/office/drawing/2014/main" id="{CAA0D214-0B7B-42FB-B714-9AEA2A93E75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8" name="Rectangle 3">
            <a:extLst>
              <a:ext uri="{FF2B5EF4-FFF2-40B4-BE49-F238E27FC236}">
                <a16:creationId xmlns:a16="http://schemas.microsoft.com/office/drawing/2014/main" id="{F04CCEFF-9316-4ED2-8A21-3DE0C45C94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7">
            <a:extLst>
              <a:ext uri="{FF2B5EF4-FFF2-40B4-BE49-F238E27FC236}">
                <a16:creationId xmlns:a16="http://schemas.microsoft.com/office/drawing/2014/main" id="{24489A54-226D-4544-8445-B3F15295CE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E4290AF-F608-4789-A715-4FEE68ED4D7F}" type="slidenum">
              <a:rPr lang="en-GB" altLang="en-US" sz="1200" b="0">
                <a:latin typeface="Times New Roman" panose="02020603050405020304" pitchFamily="18" charset="0"/>
              </a:rPr>
              <a:pPr/>
              <a:t>57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55651" name="Rectangle 2">
            <a:extLst>
              <a:ext uri="{FF2B5EF4-FFF2-40B4-BE49-F238E27FC236}">
                <a16:creationId xmlns:a16="http://schemas.microsoft.com/office/drawing/2014/main" id="{895C87BA-4B14-4B33-92C7-9E0918D5201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2" name="Rectangle 3">
            <a:extLst>
              <a:ext uri="{FF2B5EF4-FFF2-40B4-BE49-F238E27FC236}">
                <a16:creationId xmlns:a16="http://schemas.microsoft.com/office/drawing/2014/main" id="{A37C23B7-9C3E-49C3-A025-83CB922DF7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7">
            <a:extLst>
              <a:ext uri="{FF2B5EF4-FFF2-40B4-BE49-F238E27FC236}">
                <a16:creationId xmlns:a16="http://schemas.microsoft.com/office/drawing/2014/main" id="{46861C63-BD44-4854-A729-3ED4DCFD26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A3D18E0-D4BA-4395-9538-217ABBCB1905}" type="slidenum">
              <a:rPr lang="en-GB" altLang="en-US" sz="1200" b="0">
                <a:latin typeface="Times New Roman" panose="02020603050405020304" pitchFamily="18" charset="0"/>
              </a:rPr>
              <a:pPr/>
              <a:t>58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56675" name="Rectangle 2">
            <a:extLst>
              <a:ext uri="{FF2B5EF4-FFF2-40B4-BE49-F238E27FC236}">
                <a16:creationId xmlns:a16="http://schemas.microsoft.com/office/drawing/2014/main" id="{26AB31A3-A4D9-4CFF-845E-1055FBB7592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6" name="Rectangle 3">
            <a:extLst>
              <a:ext uri="{FF2B5EF4-FFF2-40B4-BE49-F238E27FC236}">
                <a16:creationId xmlns:a16="http://schemas.microsoft.com/office/drawing/2014/main" id="{81A2254D-0192-4F96-B063-0E11ADA4AF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7">
            <a:extLst>
              <a:ext uri="{FF2B5EF4-FFF2-40B4-BE49-F238E27FC236}">
                <a16:creationId xmlns:a16="http://schemas.microsoft.com/office/drawing/2014/main" id="{22F7D1DB-A15B-4ED2-BBE2-945C59F5DB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F8E92BA-7C98-4FAE-86B2-C03DB0AB02F7}" type="slidenum">
              <a:rPr lang="en-GB" altLang="en-US" sz="1200" b="0">
                <a:latin typeface="Times New Roman" panose="02020603050405020304" pitchFamily="18" charset="0"/>
              </a:rPr>
              <a:pPr/>
              <a:t>59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57699" name="Rectangle 2">
            <a:extLst>
              <a:ext uri="{FF2B5EF4-FFF2-40B4-BE49-F238E27FC236}">
                <a16:creationId xmlns:a16="http://schemas.microsoft.com/office/drawing/2014/main" id="{810B71D4-DF63-4C09-857A-94556C9803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700" name="Rectangle 3">
            <a:extLst>
              <a:ext uri="{FF2B5EF4-FFF2-40B4-BE49-F238E27FC236}">
                <a16:creationId xmlns:a16="http://schemas.microsoft.com/office/drawing/2014/main" id="{DF2D2CBC-CCDF-4A0F-A521-E4A33DB02D2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7">
            <a:extLst>
              <a:ext uri="{FF2B5EF4-FFF2-40B4-BE49-F238E27FC236}">
                <a16:creationId xmlns:a16="http://schemas.microsoft.com/office/drawing/2014/main" id="{B83817FE-D6D6-484B-B5A9-7B5DDDD27D2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4202651-5E42-475D-A67E-04AD413BD289}" type="slidenum">
              <a:rPr lang="en-GB" altLang="en-US" sz="1200" b="0">
                <a:latin typeface="Times New Roman" panose="02020603050405020304" pitchFamily="18" charset="0"/>
              </a:rPr>
              <a:pPr/>
              <a:t>60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58723" name="Rectangle 2">
            <a:extLst>
              <a:ext uri="{FF2B5EF4-FFF2-40B4-BE49-F238E27FC236}">
                <a16:creationId xmlns:a16="http://schemas.microsoft.com/office/drawing/2014/main" id="{324C8D9C-C028-47FE-9F6D-12B77CE6C1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4" name="Rectangle 3">
            <a:extLst>
              <a:ext uri="{FF2B5EF4-FFF2-40B4-BE49-F238E27FC236}">
                <a16:creationId xmlns:a16="http://schemas.microsoft.com/office/drawing/2014/main" id="{B543EE55-3171-4D9B-A25B-27137CE592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7">
            <a:extLst>
              <a:ext uri="{FF2B5EF4-FFF2-40B4-BE49-F238E27FC236}">
                <a16:creationId xmlns:a16="http://schemas.microsoft.com/office/drawing/2014/main" id="{695695D0-5F41-4033-96CF-3386094A1F5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F0846E0-C1BC-4205-B630-2F3583607A78}" type="slidenum">
              <a:rPr lang="en-GB" altLang="en-US" sz="1200" b="0">
                <a:latin typeface="Times New Roman" panose="02020603050405020304" pitchFamily="18" charset="0"/>
              </a:rPr>
              <a:pPr/>
              <a:t>61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59747" name="Rectangle 2">
            <a:extLst>
              <a:ext uri="{FF2B5EF4-FFF2-40B4-BE49-F238E27FC236}">
                <a16:creationId xmlns:a16="http://schemas.microsoft.com/office/drawing/2014/main" id="{F64F4568-DE45-421C-9236-652031639CF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9748" name="Rectangle 3">
            <a:extLst>
              <a:ext uri="{FF2B5EF4-FFF2-40B4-BE49-F238E27FC236}">
                <a16:creationId xmlns:a16="http://schemas.microsoft.com/office/drawing/2014/main" id="{5C090678-BD51-408E-8D2E-E037EF7836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7">
            <a:extLst>
              <a:ext uri="{FF2B5EF4-FFF2-40B4-BE49-F238E27FC236}">
                <a16:creationId xmlns:a16="http://schemas.microsoft.com/office/drawing/2014/main" id="{12153B8E-9C4F-4239-8498-15699FF2F64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EE08895-8760-4C01-9760-603465CB34B4}" type="slidenum">
              <a:rPr lang="en-GB" altLang="en-US" sz="1200" b="0">
                <a:latin typeface="Times New Roman" panose="02020603050405020304" pitchFamily="18" charset="0"/>
              </a:rPr>
              <a:pPr/>
              <a:t>62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60771" name="Rectangle 2">
            <a:extLst>
              <a:ext uri="{FF2B5EF4-FFF2-40B4-BE49-F238E27FC236}">
                <a16:creationId xmlns:a16="http://schemas.microsoft.com/office/drawing/2014/main" id="{447FA887-EDD2-466E-BD79-DD7712ADCE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0772" name="Rectangle 3">
            <a:extLst>
              <a:ext uri="{FF2B5EF4-FFF2-40B4-BE49-F238E27FC236}">
                <a16:creationId xmlns:a16="http://schemas.microsoft.com/office/drawing/2014/main" id="{9CEC82D5-BFC1-4FA2-B4F8-E4C10140726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7">
            <a:extLst>
              <a:ext uri="{FF2B5EF4-FFF2-40B4-BE49-F238E27FC236}">
                <a16:creationId xmlns:a16="http://schemas.microsoft.com/office/drawing/2014/main" id="{B9606404-73AA-4875-A672-3E2C962971C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D11420B-90A4-4F9A-9F54-814E7812D597}" type="slidenum">
              <a:rPr lang="en-GB" altLang="en-US" sz="1200" b="0">
                <a:latin typeface="Times New Roman" panose="02020603050405020304" pitchFamily="18" charset="0"/>
              </a:rPr>
              <a:pPr/>
              <a:t>63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61795" name="Rectangle 2">
            <a:extLst>
              <a:ext uri="{FF2B5EF4-FFF2-40B4-BE49-F238E27FC236}">
                <a16:creationId xmlns:a16="http://schemas.microsoft.com/office/drawing/2014/main" id="{CE37DD54-E853-47A2-8F8D-9EFAB7D5D5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6" name="Rectangle 3">
            <a:extLst>
              <a:ext uri="{FF2B5EF4-FFF2-40B4-BE49-F238E27FC236}">
                <a16:creationId xmlns:a16="http://schemas.microsoft.com/office/drawing/2014/main" id="{44B21287-B65D-48E4-AD22-DCF1209E27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7">
            <a:extLst>
              <a:ext uri="{FF2B5EF4-FFF2-40B4-BE49-F238E27FC236}">
                <a16:creationId xmlns:a16="http://schemas.microsoft.com/office/drawing/2014/main" id="{6FEC6F7A-536C-4D30-A77F-6D8F8FF24F8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4206AB8-F14C-415E-A530-AD0159036B9B}" type="slidenum">
              <a:rPr lang="en-GB" altLang="en-US" sz="1200" b="0">
                <a:latin typeface="Times New Roman" panose="02020603050405020304" pitchFamily="18" charset="0"/>
              </a:rPr>
              <a:pPr/>
              <a:t>64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62819" name="Rectangle 2">
            <a:extLst>
              <a:ext uri="{FF2B5EF4-FFF2-40B4-BE49-F238E27FC236}">
                <a16:creationId xmlns:a16="http://schemas.microsoft.com/office/drawing/2014/main" id="{BF074D39-9CF1-45FA-9BE5-021DBDC460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20" name="Rectangle 3">
            <a:extLst>
              <a:ext uri="{FF2B5EF4-FFF2-40B4-BE49-F238E27FC236}">
                <a16:creationId xmlns:a16="http://schemas.microsoft.com/office/drawing/2014/main" id="{20344E6C-4F01-4734-B5C0-A18511EE28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7">
            <a:extLst>
              <a:ext uri="{FF2B5EF4-FFF2-40B4-BE49-F238E27FC236}">
                <a16:creationId xmlns:a16="http://schemas.microsoft.com/office/drawing/2014/main" id="{BF79B22E-D52C-4BB2-9AFB-CC8E7DF1CC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EF9E4FA-0A58-4C7B-B086-C80597D31BBB}" type="slidenum">
              <a:rPr lang="en-GB" altLang="en-US" sz="1200" b="0">
                <a:latin typeface="Times New Roman" panose="02020603050405020304" pitchFamily="18" charset="0"/>
              </a:rPr>
              <a:pPr/>
              <a:t>65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64867" name="Rectangle 2">
            <a:extLst>
              <a:ext uri="{FF2B5EF4-FFF2-40B4-BE49-F238E27FC236}">
                <a16:creationId xmlns:a16="http://schemas.microsoft.com/office/drawing/2014/main" id="{D7738782-90D5-4FE1-9F74-F67048112E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538663"/>
            <a:ext cx="5027613" cy="4022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endParaRPr lang="en-US" altLang="en-US"/>
          </a:p>
        </p:txBody>
      </p:sp>
      <p:sp>
        <p:nvSpPr>
          <p:cNvPr id="164868" name="Rectangle 3">
            <a:extLst>
              <a:ext uri="{FF2B5EF4-FFF2-40B4-BE49-F238E27FC236}">
                <a16:creationId xmlns:a16="http://schemas.microsoft.com/office/drawing/2014/main" id="{829CD21B-27D9-419D-8C46-474FA70F50E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50925" y="723900"/>
            <a:ext cx="4757738" cy="3568700"/>
          </a:xfrm>
          <a:ln w="12700" cap="flat">
            <a:solidFill>
              <a:schemeClr val="tx1"/>
            </a:solidFill>
          </a:ln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7">
            <a:extLst>
              <a:ext uri="{FF2B5EF4-FFF2-40B4-BE49-F238E27FC236}">
                <a16:creationId xmlns:a16="http://schemas.microsoft.com/office/drawing/2014/main" id="{3EF0E2D3-ECE5-4F72-B5BC-D628AC18728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8F62F2F-E26A-409A-B8DB-2F8C06049ACE}" type="slidenum">
              <a:rPr lang="en-GB" altLang="en-US" sz="1200" b="0">
                <a:latin typeface="Times New Roman" panose="02020603050405020304" pitchFamily="18" charset="0"/>
              </a:rPr>
              <a:pPr/>
              <a:t>66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65891" name="Rectangle 2">
            <a:extLst>
              <a:ext uri="{FF2B5EF4-FFF2-40B4-BE49-F238E27FC236}">
                <a16:creationId xmlns:a16="http://schemas.microsoft.com/office/drawing/2014/main" id="{DA8A7F29-59D4-4A9B-A6E2-22948B8E19D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5892" name="Rectangle 3">
            <a:extLst>
              <a:ext uri="{FF2B5EF4-FFF2-40B4-BE49-F238E27FC236}">
                <a16:creationId xmlns:a16="http://schemas.microsoft.com/office/drawing/2014/main" id="{46C0FE45-B029-4E8C-AC62-F25BD26038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7">
            <a:extLst>
              <a:ext uri="{FF2B5EF4-FFF2-40B4-BE49-F238E27FC236}">
                <a16:creationId xmlns:a16="http://schemas.microsoft.com/office/drawing/2014/main" id="{2DCB9CCB-FE8B-4C28-AB35-A42B62D7A27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164C3E6-4E4F-4BBE-859E-91BE1904091B}" type="slidenum">
              <a:rPr lang="en-GB" altLang="en-US" sz="1200" b="0">
                <a:latin typeface="Times New Roman" panose="02020603050405020304" pitchFamily="18" charset="0"/>
              </a:rPr>
              <a:pPr/>
              <a:t>67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66915" name="Rectangle 2">
            <a:extLst>
              <a:ext uri="{FF2B5EF4-FFF2-40B4-BE49-F238E27FC236}">
                <a16:creationId xmlns:a16="http://schemas.microsoft.com/office/drawing/2014/main" id="{272E07D8-0212-4AD1-ADF8-9EAA573510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6" name="Rectangle 3">
            <a:extLst>
              <a:ext uri="{FF2B5EF4-FFF2-40B4-BE49-F238E27FC236}">
                <a16:creationId xmlns:a16="http://schemas.microsoft.com/office/drawing/2014/main" id="{8F1629D1-B704-47CD-B8EE-D288012ADD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>
            <a:extLst>
              <a:ext uri="{FF2B5EF4-FFF2-40B4-BE49-F238E27FC236}">
                <a16:creationId xmlns:a16="http://schemas.microsoft.com/office/drawing/2014/main" id="{25E24E5B-59ED-480F-AA29-94AAF17746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39" name="Rectangle 3">
            <a:extLst>
              <a:ext uri="{FF2B5EF4-FFF2-40B4-BE49-F238E27FC236}">
                <a16:creationId xmlns:a16="http://schemas.microsoft.com/office/drawing/2014/main" id="{A532E019-AC37-448F-86ED-E487D5D16B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7">
            <a:extLst>
              <a:ext uri="{FF2B5EF4-FFF2-40B4-BE49-F238E27FC236}">
                <a16:creationId xmlns:a16="http://schemas.microsoft.com/office/drawing/2014/main" id="{1E4BE241-E3B0-4816-9100-3A507388C68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0D526D1-EA53-4E4B-801E-6FC8976DC284}" type="slidenum">
              <a:rPr lang="en-GB" altLang="en-US" sz="1200" b="0">
                <a:latin typeface="Times New Roman" panose="02020603050405020304" pitchFamily="18" charset="0"/>
              </a:rPr>
              <a:pPr/>
              <a:t>69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68963" name="Rectangle 2">
            <a:extLst>
              <a:ext uri="{FF2B5EF4-FFF2-40B4-BE49-F238E27FC236}">
                <a16:creationId xmlns:a16="http://schemas.microsoft.com/office/drawing/2014/main" id="{313AF2BD-8543-4FC4-8886-57E43E1B3FF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8964" name="Rectangle 3">
            <a:extLst>
              <a:ext uri="{FF2B5EF4-FFF2-40B4-BE49-F238E27FC236}">
                <a16:creationId xmlns:a16="http://schemas.microsoft.com/office/drawing/2014/main" id="{511CF051-38B4-4A8F-A682-73B58978A8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7">
            <a:extLst>
              <a:ext uri="{FF2B5EF4-FFF2-40B4-BE49-F238E27FC236}">
                <a16:creationId xmlns:a16="http://schemas.microsoft.com/office/drawing/2014/main" id="{40332CB1-6E54-44AD-81D8-449EC7FB236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C401E3C-8992-41A9-AD4C-2B7CF5BC9B53}" type="slidenum">
              <a:rPr lang="en-GB" altLang="en-US" sz="1200" b="0">
                <a:latin typeface="Times New Roman" panose="02020603050405020304" pitchFamily="18" charset="0"/>
              </a:rPr>
              <a:pPr/>
              <a:t>70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69987" name="Rectangle 2">
            <a:extLst>
              <a:ext uri="{FF2B5EF4-FFF2-40B4-BE49-F238E27FC236}">
                <a16:creationId xmlns:a16="http://schemas.microsoft.com/office/drawing/2014/main" id="{44A02FEF-F92E-4D64-A7C1-4FC6C7A2D8B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58763" y="723900"/>
            <a:ext cx="6342062" cy="3568700"/>
          </a:xfrm>
          <a:ln w="12700" cap="flat">
            <a:solidFill>
              <a:schemeClr val="tx1"/>
            </a:solidFill>
          </a:ln>
        </p:spPr>
      </p:sp>
      <p:sp>
        <p:nvSpPr>
          <p:cNvPr id="169988" name="Rectangle 3">
            <a:extLst>
              <a:ext uri="{FF2B5EF4-FFF2-40B4-BE49-F238E27FC236}">
                <a16:creationId xmlns:a16="http://schemas.microsoft.com/office/drawing/2014/main" id="{F83CF72F-CE5D-4881-AED0-1FA5C93E85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538663"/>
            <a:ext cx="5027613" cy="4022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7">
            <a:extLst>
              <a:ext uri="{FF2B5EF4-FFF2-40B4-BE49-F238E27FC236}">
                <a16:creationId xmlns:a16="http://schemas.microsoft.com/office/drawing/2014/main" id="{AFC0F337-AA74-40DB-A028-7BC523EDD30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239B9E5-99E2-4334-834F-D7CE14F46094}" type="slidenum">
              <a:rPr lang="en-GB" altLang="en-US" sz="1200" b="0">
                <a:latin typeface="Times New Roman" panose="02020603050405020304" pitchFamily="18" charset="0"/>
              </a:rPr>
              <a:pPr/>
              <a:t>71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71011" name="Rectangle 2">
            <a:extLst>
              <a:ext uri="{FF2B5EF4-FFF2-40B4-BE49-F238E27FC236}">
                <a16:creationId xmlns:a16="http://schemas.microsoft.com/office/drawing/2014/main" id="{2B360D2E-8200-45A4-A250-D4EEB9907F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50925" y="723900"/>
            <a:ext cx="4757738" cy="3568700"/>
          </a:xfrm>
          <a:ln w="12700" cap="flat">
            <a:solidFill>
              <a:schemeClr val="tx1"/>
            </a:solidFill>
          </a:ln>
        </p:spPr>
      </p:sp>
      <p:sp>
        <p:nvSpPr>
          <p:cNvPr id="171012" name="Rectangle 3">
            <a:extLst>
              <a:ext uri="{FF2B5EF4-FFF2-40B4-BE49-F238E27FC236}">
                <a16:creationId xmlns:a16="http://schemas.microsoft.com/office/drawing/2014/main" id="{E38D3348-D93A-4521-8D52-1178D0E156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538663"/>
            <a:ext cx="5027613" cy="4022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7">
            <a:extLst>
              <a:ext uri="{FF2B5EF4-FFF2-40B4-BE49-F238E27FC236}">
                <a16:creationId xmlns:a16="http://schemas.microsoft.com/office/drawing/2014/main" id="{6F3B1BC2-3CBE-43C8-8C4D-F7C4CDDF6CE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9C99AC1-9511-4D6C-B956-40BFD727D692}" type="slidenum">
              <a:rPr lang="en-GB" altLang="en-US" sz="1200" b="0">
                <a:latin typeface="Times New Roman" panose="02020603050405020304" pitchFamily="18" charset="0"/>
              </a:rPr>
              <a:pPr/>
              <a:t>72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72035" name="Rectangle 2">
            <a:extLst>
              <a:ext uri="{FF2B5EF4-FFF2-40B4-BE49-F238E27FC236}">
                <a16:creationId xmlns:a16="http://schemas.microsoft.com/office/drawing/2014/main" id="{CF861CDD-0517-4591-8250-F22653E206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50925" y="723900"/>
            <a:ext cx="4757738" cy="3568700"/>
          </a:xfrm>
          <a:ln w="12700" cap="flat">
            <a:solidFill>
              <a:schemeClr val="tx1"/>
            </a:solidFill>
          </a:ln>
        </p:spPr>
      </p:sp>
      <p:sp>
        <p:nvSpPr>
          <p:cNvPr id="172036" name="Rectangle 3">
            <a:extLst>
              <a:ext uri="{FF2B5EF4-FFF2-40B4-BE49-F238E27FC236}">
                <a16:creationId xmlns:a16="http://schemas.microsoft.com/office/drawing/2014/main" id="{6FE137EE-AC71-4B8E-96F4-33ED87439F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538663"/>
            <a:ext cx="5027613" cy="4022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7">
            <a:extLst>
              <a:ext uri="{FF2B5EF4-FFF2-40B4-BE49-F238E27FC236}">
                <a16:creationId xmlns:a16="http://schemas.microsoft.com/office/drawing/2014/main" id="{F182B72F-D9EE-4717-B0B5-97011B8E4B3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5C24BA3-7BE1-4EC6-A1DC-9522402EEACB}" type="slidenum">
              <a:rPr lang="en-GB" altLang="en-US" sz="1200" b="0">
                <a:latin typeface="Times New Roman" panose="02020603050405020304" pitchFamily="18" charset="0"/>
              </a:rPr>
              <a:pPr/>
              <a:t>73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73059" name="Rectangle 2">
            <a:extLst>
              <a:ext uri="{FF2B5EF4-FFF2-40B4-BE49-F238E27FC236}">
                <a16:creationId xmlns:a16="http://schemas.microsoft.com/office/drawing/2014/main" id="{1E06ACE0-FD70-4259-B643-321247D5CFB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50925" y="723900"/>
            <a:ext cx="4757738" cy="3568700"/>
          </a:xfrm>
          <a:ln w="12700" cap="flat">
            <a:solidFill>
              <a:schemeClr val="tx1"/>
            </a:solidFill>
          </a:ln>
        </p:spPr>
      </p:sp>
      <p:sp>
        <p:nvSpPr>
          <p:cNvPr id="173060" name="Rectangle 3">
            <a:extLst>
              <a:ext uri="{FF2B5EF4-FFF2-40B4-BE49-F238E27FC236}">
                <a16:creationId xmlns:a16="http://schemas.microsoft.com/office/drawing/2014/main" id="{13F95D7E-3A9D-4B9E-AFC8-E11154F2EC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538663"/>
            <a:ext cx="5027613" cy="4022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7">
            <a:extLst>
              <a:ext uri="{FF2B5EF4-FFF2-40B4-BE49-F238E27FC236}">
                <a16:creationId xmlns:a16="http://schemas.microsoft.com/office/drawing/2014/main" id="{C31ACF56-9549-4A73-9D8C-0EA11F4A39D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24E3937-A214-40DC-9405-659FD4342E1D}" type="slidenum">
              <a:rPr lang="en-GB" altLang="en-US" sz="1200" b="0">
                <a:latin typeface="Times New Roman" panose="02020603050405020304" pitchFamily="18" charset="0"/>
              </a:rPr>
              <a:pPr/>
              <a:t>74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74083" name="Rectangle 2">
            <a:extLst>
              <a:ext uri="{FF2B5EF4-FFF2-40B4-BE49-F238E27FC236}">
                <a16:creationId xmlns:a16="http://schemas.microsoft.com/office/drawing/2014/main" id="{B40AC515-E8F9-46B4-B26B-0BFFC00D52C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50925" y="723900"/>
            <a:ext cx="4757738" cy="3568700"/>
          </a:xfrm>
          <a:ln w="12700" cap="flat">
            <a:solidFill>
              <a:schemeClr val="tx1"/>
            </a:solidFill>
          </a:ln>
        </p:spPr>
      </p:sp>
      <p:sp>
        <p:nvSpPr>
          <p:cNvPr id="174084" name="Rectangle 3">
            <a:extLst>
              <a:ext uri="{FF2B5EF4-FFF2-40B4-BE49-F238E27FC236}">
                <a16:creationId xmlns:a16="http://schemas.microsoft.com/office/drawing/2014/main" id="{806A5311-51D7-4D51-8A5B-4A6946D43F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538663"/>
            <a:ext cx="5027613" cy="4022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7">
            <a:extLst>
              <a:ext uri="{FF2B5EF4-FFF2-40B4-BE49-F238E27FC236}">
                <a16:creationId xmlns:a16="http://schemas.microsoft.com/office/drawing/2014/main" id="{91563071-0C94-46DC-A693-E6C8408F70A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A0C2868-D367-4A61-8E42-DC2ED787F95B}" type="slidenum">
              <a:rPr lang="en-GB" altLang="en-US" sz="1200" b="0">
                <a:latin typeface="Times New Roman" panose="02020603050405020304" pitchFamily="18" charset="0"/>
              </a:rPr>
              <a:pPr/>
              <a:t>75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75107" name="Rectangle 2">
            <a:extLst>
              <a:ext uri="{FF2B5EF4-FFF2-40B4-BE49-F238E27FC236}">
                <a16:creationId xmlns:a16="http://schemas.microsoft.com/office/drawing/2014/main" id="{7032F0A4-CEE2-48A3-9BAD-6F551DE3BB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538663"/>
            <a:ext cx="5027613" cy="4022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endParaRPr lang="en-US" altLang="en-US"/>
          </a:p>
        </p:txBody>
      </p:sp>
      <p:sp>
        <p:nvSpPr>
          <p:cNvPr id="175108" name="Rectangle 3">
            <a:extLst>
              <a:ext uri="{FF2B5EF4-FFF2-40B4-BE49-F238E27FC236}">
                <a16:creationId xmlns:a16="http://schemas.microsoft.com/office/drawing/2014/main" id="{25A98714-55E6-419D-A4C9-44CB244DA4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58763" y="723900"/>
            <a:ext cx="6342062" cy="3568700"/>
          </a:xfrm>
          <a:ln w="12700" cap="flat">
            <a:solidFill>
              <a:schemeClr val="tx1"/>
            </a:solidFill>
          </a:ln>
        </p:spPr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7">
            <a:extLst>
              <a:ext uri="{FF2B5EF4-FFF2-40B4-BE49-F238E27FC236}">
                <a16:creationId xmlns:a16="http://schemas.microsoft.com/office/drawing/2014/main" id="{FB68EC45-6C03-4F90-B5B8-3E764BA5CED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E881925-E645-416D-86A3-68FB18CD38FF}" type="slidenum">
              <a:rPr lang="en-GB" altLang="en-US" sz="1200" b="0">
                <a:latin typeface="Times New Roman" panose="02020603050405020304" pitchFamily="18" charset="0"/>
              </a:rPr>
              <a:pPr/>
              <a:t>76</a:t>
            </a:fld>
            <a:endParaRPr lang="en-GB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176131" name="Rectangle 2">
            <a:extLst>
              <a:ext uri="{FF2B5EF4-FFF2-40B4-BE49-F238E27FC236}">
                <a16:creationId xmlns:a16="http://schemas.microsoft.com/office/drawing/2014/main" id="{7AD60C47-F836-400E-9B3E-566716227A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540250"/>
            <a:ext cx="5029200" cy="4022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endParaRPr lang="en-US" altLang="en-US"/>
          </a:p>
        </p:txBody>
      </p:sp>
      <p:sp>
        <p:nvSpPr>
          <p:cNvPr id="176132" name="Rectangle 3">
            <a:extLst>
              <a:ext uri="{FF2B5EF4-FFF2-40B4-BE49-F238E27FC236}">
                <a16:creationId xmlns:a16="http://schemas.microsoft.com/office/drawing/2014/main" id="{02B8D8B1-78CC-4C16-89DA-89356476FC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460500" y="777875"/>
            <a:ext cx="4159250" cy="3119438"/>
          </a:xfrm>
          <a:ln w="12700" cap="flat">
            <a:solidFill>
              <a:schemeClr val="tx1"/>
            </a:solidFill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10/06/2023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232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84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10/06/2023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520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10/06/2023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426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10/06/2023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68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10/06/2023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448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10/06/2023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371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10/06/2023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37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10/06/2023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252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10/06/2023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157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10/06/2023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9240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600" y="762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524000"/>
            <a:ext cx="5080000" cy="4724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524000"/>
            <a:ext cx="5080000" cy="4724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648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10/06/2023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9627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emf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81317620-DA92-412E-917D-5124DAB6595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65667" y="3323228"/>
            <a:ext cx="8860665" cy="1256627"/>
          </a:xfrm>
        </p:spPr>
        <p:txBody>
          <a:bodyPr rtlCol="0" anchor="t">
            <a:normAutofit fontScale="90000"/>
          </a:bodyPr>
          <a:lstStyle/>
          <a:p>
            <a:pPr>
              <a:lnSpc>
                <a:spcPct val="120000"/>
              </a:lnSpc>
              <a:defRPr/>
            </a:pPr>
            <a:r>
              <a:rPr lang="en-US" altLang="en-US" sz="4000" b="1" dirty="0">
                <a:highlight>
                  <a:srgbClr val="FFFF00"/>
                </a:highlight>
              </a:rPr>
              <a:t>Week 4</a:t>
            </a:r>
            <a:br>
              <a:rPr lang="en-US" altLang="en-US" sz="4000" b="1" dirty="0">
                <a:highlight>
                  <a:srgbClr val="FFFF00"/>
                </a:highlight>
              </a:rPr>
            </a:br>
            <a:r>
              <a:rPr lang="en-US" altLang="en-US" sz="4000" b="1" dirty="0">
                <a:highlight>
                  <a:srgbClr val="FFFF00"/>
                </a:highlight>
              </a:rPr>
              <a:t>Project Scope Management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AC4F73-FF53-4D5C-8B79-55DC3DBAFC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65667" y="1296325"/>
            <a:ext cx="8860665" cy="109833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Managing Projects in the Organisation BMSW 5104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タイトル 1">
            <a:extLst>
              <a:ext uri="{FF2B5EF4-FFF2-40B4-BE49-F238E27FC236}">
                <a16:creationId xmlns:a16="http://schemas.microsoft.com/office/drawing/2014/main" id="{FFAE296B-11CE-4EF2-8149-F7C7F8067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7812" y="113946"/>
            <a:ext cx="6396361" cy="515884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B6BB5"/>
                </a:solidFill>
                <a:latin typeface="+mn-lt"/>
                <a:cs typeface="Arial Rounded MT Bold" panose="020F0704030504030204" pitchFamily="34" charset="0"/>
              </a:rPr>
              <a:t>Learning</a:t>
            </a:r>
            <a:r>
              <a:rPr lang="en-US" altLang="ja-JP" sz="3200" b="1" dirty="0">
                <a:solidFill>
                  <a:srgbClr val="0B6BB5"/>
                </a:solidFill>
                <a:latin typeface="+mn-lt"/>
                <a:cs typeface="Arial Rounded MT Bold" panose="020F0704030504030204" pitchFamily="34" charset="0"/>
              </a:rPr>
              <a:t> </a:t>
            </a:r>
            <a:r>
              <a:rPr lang="en-US" sz="3200" b="1" dirty="0">
                <a:solidFill>
                  <a:srgbClr val="0B6BB5"/>
                </a:solidFill>
                <a:latin typeface="+mn-lt"/>
                <a:cs typeface="Arial Rounded MT Bold" panose="020F0704030504030204" pitchFamily="34" charset="0"/>
              </a:rPr>
              <a:t>Objectives:</a:t>
            </a:r>
            <a:endParaRPr lang="en-US" altLang="ja-JP" sz="3200" dirty="0">
              <a:latin typeface="+mn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F2B5AA-7631-4C43-A11A-3990B1A60C34}"/>
              </a:ext>
            </a:extLst>
          </p:cNvPr>
          <p:cNvSpPr txBox="1"/>
          <p:nvPr/>
        </p:nvSpPr>
        <p:spPr>
          <a:xfrm>
            <a:off x="1772186" y="672337"/>
            <a:ext cx="8647610" cy="2239844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90909"/>
                </a:solidFill>
                <a:cs typeface="Arial" panose="020B0604020202020204" pitchFamily="34" charset="0"/>
              </a:rPr>
              <a:t>After completion of this session you should be able to: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60000"/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90909"/>
                </a:solidFill>
                <a:cs typeface="Arial" panose="020B0604020202020204" pitchFamily="34" charset="0"/>
              </a:rPr>
              <a:t>Understand the concept of project management scope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60000"/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90909"/>
                </a:solidFill>
                <a:cs typeface="Arial" panose="020B0604020202020204" pitchFamily="34" charset="0"/>
              </a:rPr>
              <a:t>Understand how to develop work breakdown structure (WBS)</a:t>
            </a:r>
          </a:p>
        </p:txBody>
      </p:sp>
    </p:spTree>
    <p:extLst>
      <p:ext uri="{BB962C8B-B14F-4D97-AF65-F5344CB8AC3E}">
        <p14:creationId xmlns:p14="http://schemas.microsoft.com/office/powerpoint/2010/main" val="2150305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A7297B-2013-4244-B01A-B6B497D71D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1145" y="676870"/>
            <a:ext cx="8849710" cy="100562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Clr>
                <a:srgbClr val="FF0000"/>
              </a:buClr>
              <a:buSzPct val="60000"/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Arial" panose="020B0604020202020204" pitchFamily="34" charset="0"/>
              </a:rPr>
              <a:t>Scope refers to all the work involved in creating the products of the project and the processes used to create them</a:t>
            </a:r>
          </a:p>
          <a:p>
            <a:pPr eaLnBrk="1" hangingPunct="1">
              <a:buClr>
                <a:srgbClr val="FF0000"/>
              </a:buClr>
              <a:buSzPct val="60000"/>
              <a:buFont typeface="Wingdings" panose="05000000000000000000" pitchFamily="2" charset="2"/>
              <a:buChar char="Ø"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1145" y="81886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Project Scope Management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FBA3D8-3AFA-4B8B-AC9E-E0E002167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618" y="1594886"/>
            <a:ext cx="6742786" cy="4586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996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1145" y="81886"/>
            <a:ext cx="8869680" cy="59498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Scope Management Process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9430042-E2BF-4522-809C-6B45C7609E39}"/>
              </a:ext>
            </a:extLst>
          </p:cNvPr>
          <p:cNvGraphicFramePr>
            <a:graphicFrameLocks noGrp="1"/>
          </p:cNvGraphicFramePr>
          <p:nvPr/>
        </p:nvGraphicFramePr>
        <p:xfrm>
          <a:off x="2133600" y="676870"/>
          <a:ext cx="8077200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0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00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Process Group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Integration Management Process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Major </a:t>
                      </a:r>
                    </a:p>
                    <a:p>
                      <a:pPr algn="ctr"/>
                      <a:r>
                        <a:rPr lang="en-US" sz="1800" dirty="0"/>
                        <a:t>Output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4470">
                <a:tc rowSpan="4"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Planning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P1: Plan Scope Management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Scope Management </a:t>
                      </a:r>
                      <a:r>
                        <a:rPr lang="en-US" sz="1800" baseline="0" dirty="0"/>
                        <a:t>Plan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aseline="0" dirty="0"/>
                        <a:t>Requirement Mgt. Plan</a:t>
                      </a:r>
                      <a:endParaRPr lang="en-US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61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P2: Collect Requirements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Req.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Documentation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Req</a:t>
                      </a:r>
                      <a:r>
                        <a:rPr lang="en-US" sz="1800" baseline="0" dirty="0"/>
                        <a:t>. Traceability Matrix</a:t>
                      </a:r>
                      <a:endParaRPr lang="en-US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11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P3: Define</a:t>
                      </a:r>
                      <a:r>
                        <a:rPr lang="en-US" sz="1800" baseline="0" dirty="0"/>
                        <a:t> Scope</a:t>
                      </a:r>
                      <a:endParaRPr 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Project Scope</a:t>
                      </a:r>
                      <a:r>
                        <a:rPr lang="en-US" sz="1800" baseline="0" dirty="0"/>
                        <a:t> Statement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aseline="0" dirty="0"/>
                        <a:t>Project Docs Update</a:t>
                      </a:r>
                      <a:endParaRPr lang="en-US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447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P4: Create WBS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Scope Baseline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Project Docs</a:t>
                      </a:r>
                      <a:r>
                        <a:rPr lang="en-US" sz="1800" baseline="0" dirty="0"/>
                        <a:t> Update</a:t>
                      </a:r>
                      <a:endParaRPr lang="en-US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6100">
                <a:tc rowSpan="2"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Monitoring and Controlling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MC1: Validate</a:t>
                      </a:r>
                      <a:r>
                        <a:rPr lang="en-US" sz="1800" baseline="0" dirty="0"/>
                        <a:t> Scope</a:t>
                      </a:r>
                      <a:endParaRPr 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Accept</a:t>
                      </a:r>
                      <a:r>
                        <a:rPr lang="en-US" sz="1800" baseline="0" dirty="0"/>
                        <a:t> Deliverables</a:t>
                      </a:r>
                    </a:p>
                    <a:p>
                      <a:r>
                        <a:rPr lang="en-US" sz="1800" baseline="0" dirty="0"/>
                        <a:t>Change Requests</a:t>
                      </a:r>
                    </a:p>
                    <a:p>
                      <a:r>
                        <a:rPr lang="en-US" sz="1800" baseline="0" dirty="0"/>
                        <a:t>Work Performance Info</a:t>
                      </a:r>
                      <a:endParaRPr lang="en-US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61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MC2: Control Scope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Change Requests</a:t>
                      </a:r>
                    </a:p>
                    <a:p>
                      <a:r>
                        <a:rPr lang="en-US" sz="1800" dirty="0"/>
                        <a:t>Project Mgt. </a:t>
                      </a:r>
                      <a:r>
                        <a:rPr lang="en-US" sz="1800" baseline="0" dirty="0"/>
                        <a:t>Plan Updates</a:t>
                      </a:r>
                    </a:p>
                    <a:p>
                      <a:r>
                        <a:rPr lang="en-US" sz="1800" baseline="0" dirty="0"/>
                        <a:t>Org, Process Asset Updates</a:t>
                      </a:r>
                      <a:endParaRPr lang="en-US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6885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11380C0F-1BAC-4ED0-AC29-D67B6CC127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4000" b="1">
                <a:latin typeface="Verdana" panose="020B0604030504040204" pitchFamily="34" charset="0"/>
              </a:rPr>
              <a:t>Project Life Cycle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9353EBD6-4677-4659-96F1-A56D340464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46314" y="2384426"/>
            <a:ext cx="8421687" cy="2644775"/>
          </a:xfrm>
        </p:spPr>
        <p:txBody>
          <a:bodyPr/>
          <a:lstStyle/>
          <a:p>
            <a:r>
              <a:rPr lang="en-GB" altLang="en-US">
                <a:solidFill>
                  <a:schemeClr val="bg1"/>
                </a:solidFill>
                <a:latin typeface="Verdana" panose="020B0604030504040204" pitchFamily="34" charset="0"/>
              </a:rPr>
              <a:t>Picture of project life cycle</a:t>
            </a:r>
          </a:p>
        </p:txBody>
      </p:sp>
      <p:sp>
        <p:nvSpPr>
          <p:cNvPr id="5124" name="Text Box 4">
            <a:extLst>
              <a:ext uri="{FF2B5EF4-FFF2-40B4-BE49-F238E27FC236}">
                <a16:creationId xmlns:a16="http://schemas.microsoft.com/office/drawing/2014/main" id="{D679119B-3C74-4AB7-8963-03903940DD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733800"/>
            <a:ext cx="1066800" cy="774700"/>
          </a:xfrm>
          <a:prstGeom prst="rect">
            <a:avLst/>
          </a:prstGeom>
          <a:noFill/>
          <a:ln w="12700">
            <a:solidFill>
              <a:srgbClr val="00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Initial </a:t>
            </a:r>
            <a:r>
              <a:rPr lang="en-GB" altLang="en-US" sz="2000">
                <a:latin typeface="Arial" panose="020B0604020202020204" pitchFamily="34" charset="0"/>
              </a:rPr>
              <a:t>review</a:t>
            </a:r>
          </a:p>
        </p:txBody>
      </p:sp>
      <p:sp>
        <p:nvSpPr>
          <p:cNvPr id="5125" name="Text Box 5">
            <a:extLst>
              <a:ext uri="{FF2B5EF4-FFF2-40B4-BE49-F238E27FC236}">
                <a16:creationId xmlns:a16="http://schemas.microsoft.com/office/drawing/2014/main" id="{34357D76-F102-4302-82D1-16C00B4848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1" y="3733800"/>
            <a:ext cx="1470025" cy="469900"/>
          </a:xfrm>
          <a:prstGeom prst="rect">
            <a:avLst/>
          </a:prstGeom>
          <a:noFill/>
          <a:ln w="12700">
            <a:solidFill>
              <a:srgbClr val="00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Appraisal</a:t>
            </a:r>
          </a:p>
        </p:txBody>
      </p:sp>
      <p:sp>
        <p:nvSpPr>
          <p:cNvPr id="5126" name="Text Box 6">
            <a:extLst>
              <a:ext uri="{FF2B5EF4-FFF2-40B4-BE49-F238E27FC236}">
                <a16:creationId xmlns:a16="http://schemas.microsoft.com/office/drawing/2014/main" id="{C2A50CB2-8630-4693-92F0-97C060A0EE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3733800"/>
            <a:ext cx="1905000" cy="469900"/>
          </a:xfrm>
          <a:prstGeom prst="rect">
            <a:avLst/>
          </a:prstGeom>
          <a:noFill/>
          <a:ln w="12700">
            <a:solidFill>
              <a:srgbClr val="00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Preparation</a:t>
            </a:r>
          </a:p>
        </p:txBody>
      </p:sp>
      <p:sp>
        <p:nvSpPr>
          <p:cNvPr id="5127" name="Text Box 7">
            <a:extLst>
              <a:ext uri="{FF2B5EF4-FFF2-40B4-BE49-F238E27FC236}">
                <a16:creationId xmlns:a16="http://schemas.microsoft.com/office/drawing/2014/main" id="{EA52C04F-C9ED-4A3A-A132-E62428394E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3733800"/>
            <a:ext cx="1689100" cy="469900"/>
          </a:xfrm>
          <a:prstGeom prst="rect">
            <a:avLst/>
          </a:prstGeom>
          <a:noFill/>
          <a:ln w="12700">
            <a:solidFill>
              <a:srgbClr val="00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Execution</a:t>
            </a:r>
          </a:p>
        </p:txBody>
      </p:sp>
      <p:sp>
        <p:nvSpPr>
          <p:cNvPr id="5128" name="Text Box 8">
            <a:extLst>
              <a:ext uri="{FF2B5EF4-FFF2-40B4-BE49-F238E27FC236}">
                <a16:creationId xmlns:a16="http://schemas.microsoft.com/office/drawing/2014/main" id="{B4B31BF7-6613-4448-A91A-EA9CDCC231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0" y="3733801"/>
            <a:ext cx="1219200" cy="409575"/>
          </a:xfrm>
          <a:prstGeom prst="rect">
            <a:avLst/>
          </a:prstGeom>
          <a:noFill/>
          <a:ln w="12700">
            <a:solidFill>
              <a:srgbClr val="00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latin typeface="Arial" panose="020B0604020202020204" pitchFamily="34" charset="0"/>
              </a:rPr>
              <a:t>Run-Up</a:t>
            </a:r>
          </a:p>
        </p:txBody>
      </p:sp>
      <p:sp>
        <p:nvSpPr>
          <p:cNvPr id="5129" name="Text Box 9">
            <a:extLst>
              <a:ext uri="{FF2B5EF4-FFF2-40B4-BE49-F238E27FC236}">
                <a16:creationId xmlns:a16="http://schemas.microsoft.com/office/drawing/2014/main" id="{E232F5C4-9FC1-49B0-A2C1-DEF82DE8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15400" y="3733801"/>
            <a:ext cx="1752600" cy="835025"/>
          </a:xfrm>
          <a:prstGeom prst="rect">
            <a:avLst/>
          </a:prstGeom>
          <a:noFill/>
          <a:ln w="12700">
            <a:solidFill>
              <a:srgbClr val="00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Full </a:t>
            </a:r>
          </a:p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Operation</a:t>
            </a:r>
          </a:p>
        </p:txBody>
      </p:sp>
      <p:sp>
        <p:nvSpPr>
          <p:cNvPr id="5130" name="Text Box 10">
            <a:extLst>
              <a:ext uri="{FF2B5EF4-FFF2-40B4-BE49-F238E27FC236}">
                <a16:creationId xmlns:a16="http://schemas.microsoft.com/office/drawing/2014/main" id="{6C6F3813-EA19-4B85-91EA-6862B5910B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2963864"/>
            <a:ext cx="2514600" cy="409575"/>
          </a:xfrm>
          <a:prstGeom prst="rect">
            <a:avLst/>
          </a:prstGeom>
          <a:noFill/>
          <a:ln w="12700">
            <a:solidFill>
              <a:srgbClr val="00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latin typeface="Arial" panose="020B0604020202020204" pitchFamily="34" charset="0"/>
              </a:rPr>
              <a:t>Feasibility</a:t>
            </a:r>
          </a:p>
        </p:txBody>
      </p:sp>
      <p:sp>
        <p:nvSpPr>
          <p:cNvPr id="5131" name="Text Box 11">
            <a:extLst>
              <a:ext uri="{FF2B5EF4-FFF2-40B4-BE49-F238E27FC236}">
                <a16:creationId xmlns:a16="http://schemas.microsoft.com/office/drawing/2014/main" id="{0EA5D074-4D85-49CD-997B-A4807C24C6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1938" y="2963864"/>
            <a:ext cx="3624262" cy="409575"/>
          </a:xfrm>
          <a:prstGeom prst="rect">
            <a:avLst/>
          </a:prstGeom>
          <a:noFill/>
          <a:ln w="12700">
            <a:solidFill>
              <a:srgbClr val="00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latin typeface="Arial" panose="020B0604020202020204" pitchFamily="34" charset="0"/>
              </a:rPr>
              <a:t>Realisation</a:t>
            </a:r>
          </a:p>
        </p:txBody>
      </p:sp>
      <p:sp>
        <p:nvSpPr>
          <p:cNvPr id="5132" name="Text Box 12">
            <a:extLst>
              <a:ext uri="{FF2B5EF4-FFF2-40B4-BE49-F238E27FC236}">
                <a16:creationId xmlns:a16="http://schemas.microsoft.com/office/drawing/2014/main" id="{43EFCE7D-9533-45C6-9853-94CD79D7FD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0" y="2963864"/>
            <a:ext cx="2971800" cy="409575"/>
          </a:xfrm>
          <a:prstGeom prst="rect">
            <a:avLst/>
          </a:prstGeom>
          <a:noFill/>
          <a:ln w="12700">
            <a:solidFill>
              <a:srgbClr val="00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latin typeface="Arial" panose="020B0604020202020204" pitchFamily="34" charset="0"/>
              </a:rPr>
              <a:t>Operation</a:t>
            </a:r>
          </a:p>
        </p:txBody>
      </p:sp>
      <p:sp>
        <p:nvSpPr>
          <p:cNvPr id="5133" name="Line 13">
            <a:extLst>
              <a:ext uri="{FF2B5EF4-FFF2-40B4-BE49-F238E27FC236}">
                <a16:creationId xmlns:a16="http://schemas.microsoft.com/office/drawing/2014/main" id="{850ED4E0-0758-438A-BC7B-30F51272F3D4}"/>
              </a:ext>
            </a:extLst>
          </p:cNvPr>
          <p:cNvSpPr>
            <a:spLocks noChangeShapeType="1"/>
          </p:cNvSpPr>
          <p:nvPr/>
        </p:nvSpPr>
        <p:spPr bwMode="auto">
          <a:xfrm>
            <a:off x="4071939" y="1295400"/>
            <a:ext cx="1587" cy="3733800"/>
          </a:xfrm>
          <a:prstGeom prst="line">
            <a:avLst/>
          </a:prstGeom>
          <a:noFill/>
          <a:ln w="28575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5134" name="Line 14">
            <a:extLst>
              <a:ext uri="{FF2B5EF4-FFF2-40B4-BE49-F238E27FC236}">
                <a16:creationId xmlns:a16="http://schemas.microsoft.com/office/drawing/2014/main" id="{0B27DFB4-82C3-452C-AA7D-3258B79CBCFC}"/>
              </a:ext>
            </a:extLst>
          </p:cNvPr>
          <p:cNvSpPr>
            <a:spLocks noChangeShapeType="1"/>
          </p:cNvSpPr>
          <p:nvPr/>
        </p:nvSpPr>
        <p:spPr bwMode="auto">
          <a:xfrm>
            <a:off x="7694614" y="1295400"/>
            <a:ext cx="1587" cy="3733800"/>
          </a:xfrm>
          <a:prstGeom prst="line">
            <a:avLst/>
          </a:prstGeom>
          <a:noFill/>
          <a:ln w="28575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5135" name="Line 15">
            <a:extLst>
              <a:ext uri="{FF2B5EF4-FFF2-40B4-BE49-F238E27FC236}">
                <a16:creationId xmlns:a16="http://schemas.microsoft.com/office/drawing/2014/main" id="{AD586244-0354-44AC-8F4E-D0044B8D0E64}"/>
              </a:ext>
            </a:extLst>
          </p:cNvPr>
          <p:cNvSpPr>
            <a:spLocks noChangeShapeType="1"/>
          </p:cNvSpPr>
          <p:nvPr/>
        </p:nvSpPr>
        <p:spPr bwMode="auto">
          <a:xfrm>
            <a:off x="10645775" y="1295400"/>
            <a:ext cx="1588" cy="3733800"/>
          </a:xfrm>
          <a:prstGeom prst="line">
            <a:avLst/>
          </a:prstGeom>
          <a:noFill/>
          <a:ln w="28575">
            <a:solidFill>
              <a:srgbClr val="00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5136" name="AutoShape 16">
            <a:extLst>
              <a:ext uri="{FF2B5EF4-FFF2-40B4-BE49-F238E27FC236}">
                <a16:creationId xmlns:a16="http://schemas.microsoft.com/office/drawing/2014/main" id="{70FB67C4-277C-4E2B-A763-AABA006B68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5080000"/>
            <a:ext cx="2987675" cy="1219200"/>
          </a:xfrm>
          <a:prstGeom prst="wedgeEllipseCallout">
            <a:avLst>
              <a:gd name="adj1" fmla="val -11574"/>
              <a:gd name="adj2" fmla="val -131380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Authorisation to appraise</a:t>
            </a:r>
          </a:p>
        </p:txBody>
      </p:sp>
      <p:sp>
        <p:nvSpPr>
          <p:cNvPr id="5137" name="AutoShape 17">
            <a:extLst>
              <a:ext uri="{FF2B5EF4-FFF2-40B4-BE49-F238E27FC236}">
                <a16:creationId xmlns:a16="http://schemas.microsoft.com/office/drawing/2014/main" id="{7D9ACE21-BDA7-4009-9C68-2CAF2EA678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5181600"/>
            <a:ext cx="3124200" cy="1143000"/>
          </a:xfrm>
          <a:prstGeom prst="wedgeEllipseCallout">
            <a:avLst>
              <a:gd name="adj1" fmla="val -10671"/>
              <a:gd name="adj2" fmla="val -134167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Authorisation to proceed</a:t>
            </a:r>
          </a:p>
        </p:txBody>
      </p:sp>
      <p:sp>
        <p:nvSpPr>
          <p:cNvPr id="5138" name="AutoShape 18">
            <a:extLst>
              <a:ext uri="{FF2B5EF4-FFF2-40B4-BE49-F238E27FC236}">
                <a16:creationId xmlns:a16="http://schemas.microsoft.com/office/drawing/2014/main" id="{92AF784B-F9C8-4D2F-828B-217D8BA7E3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800" y="5029200"/>
            <a:ext cx="2362200" cy="1600200"/>
          </a:xfrm>
          <a:prstGeom prst="wedgeEllipseCallout">
            <a:avLst>
              <a:gd name="adj1" fmla="val -23255"/>
              <a:gd name="adj2" fmla="val -98611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Start of Full Operation</a:t>
            </a:r>
          </a:p>
        </p:txBody>
      </p:sp>
      <p:sp>
        <p:nvSpPr>
          <p:cNvPr id="5139" name="AutoShape 19">
            <a:extLst>
              <a:ext uri="{FF2B5EF4-FFF2-40B4-BE49-F238E27FC236}">
                <a16:creationId xmlns:a16="http://schemas.microsoft.com/office/drawing/2014/main" id="{808175A8-7FEB-42A4-AB1F-EB841E0C8D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1" y="4240214"/>
            <a:ext cx="3152775" cy="941387"/>
          </a:xfrm>
          <a:prstGeom prst="wedgeEllipseCallout">
            <a:avLst>
              <a:gd name="adj1" fmla="val -65657"/>
              <a:gd name="adj2" fmla="val -46796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We Are Here!</a:t>
            </a:r>
          </a:p>
        </p:txBody>
      </p:sp>
      <p:sp>
        <p:nvSpPr>
          <p:cNvPr id="5140" name="AutoShape 20">
            <a:extLst>
              <a:ext uri="{FF2B5EF4-FFF2-40B4-BE49-F238E27FC236}">
                <a16:creationId xmlns:a16="http://schemas.microsoft.com/office/drawing/2014/main" id="{EF7C3C28-317B-4FBE-9007-A3143C0970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9526" y="5322888"/>
            <a:ext cx="320675" cy="442912"/>
          </a:xfrm>
          <a:prstGeom prst="diamond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5141" name="AutoShape 21">
            <a:extLst>
              <a:ext uri="{FF2B5EF4-FFF2-40B4-BE49-F238E27FC236}">
                <a16:creationId xmlns:a16="http://schemas.microsoft.com/office/drawing/2014/main" id="{5D968FAD-4834-4D19-A416-37D06E8DF4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8626" y="5378451"/>
            <a:ext cx="320675" cy="442913"/>
          </a:xfrm>
          <a:prstGeom prst="diamond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5142" name="AutoShape 22">
            <a:extLst>
              <a:ext uri="{FF2B5EF4-FFF2-40B4-BE49-F238E27FC236}">
                <a16:creationId xmlns:a16="http://schemas.microsoft.com/office/drawing/2014/main" id="{4AEF40D8-10B9-43F6-91EB-745B3B9F13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43939" y="5248276"/>
            <a:ext cx="320675" cy="442913"/>
          </a:xfrm>
          <a:prstGeom prst="diamond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5143" name="AutoShape 23">
            <a:extLst>
              <a:ext uri="{FF2B5EF4-FFF2-40B4-BE49-F238E27FC236}">
                <a16:creationId xmlns:a16="http://schemas.microsoft.com/office/drawing/2014/main" id="{DE305D32-047A-4B25-BD7F-04723624B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4014" y="1320801"/>
            <a:ext cx="2816225" cy="1001713"/>
          </a:xfrm>
          <a:prstGeom prst="wedgeEllipseCallout">
            <a:avLst>
              <a:gd name="adj1" fmla="val -51014"/>
              <a:gd name="adj2" fmla="val 109431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latin typeface="Arial" panose="020B0604020202020204" pitchFamily="34" charset="0"/>
              </a:rPr>
              <a:t>Authorisation</a:t>
            </a:r>
          </a:p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latin typeface="Arial" panose="020B0604020202020204" pitchFamily="34" charset="0"/>
              </a:rPr>
              <a:t> to implement</a:t>
            </a:r>
            <a:endParaRPr lang="en-US" altLang="en-US" sz="2000">
              <a:latin typeface="Arial" panose="020B0604020202020204" pitchFamily="34" charset="0"/>
            </a:endParaRPr>
          </a:p>
        </p:txBody>
      </p:sp>
      <p:sp>
        <p:nvSpPr>
          <p:cNvPr id="5144" name="AutoShape 24">
            <a:extLst>
              <a:ext uri="{FF2B5EF4-FFF2-40B4-BE49-F238E27FC236}">
                <a16:creationId xmlns:a16="http://schemas.microsoft.com/office/drawing/2014/main" id="{AD7298A8-1D64-41B9-836C-6BA0B08359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0226" y="1627189"/>
            <a:ext cx="1801813" cy="636587"/>
          </a:xfrm>
          <a:prstGeom prst="wedgeEllipseCallout">
            <a:avLst>
              <a:gd name="adj1" fmla="val -62597"/>
              <a:gd name="adj2" fmla="val 142519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latin typeface="Arial" panose="020B0604020202020204" pitchFamily="34" charset="0"/>
              </a:rPr>
              <a:t>Initiation</a:t>
            </a:r>
            <a:endParaRPr lang="en-US" altLang="en-US" sz="2000">
              <a:latin typeface="Arial" panose="020B0604020202020204" pitchFamily="34" charset="0"/>
            </a:endParaRPr>
          </a:p>
        </p:txBody>
      </p:sp>
      <p:sp>
        <p:nvSpPr>
          <p:cNvPr id="5145" name="AutoShape 26">
            <a:extLst>
              <a:ext uri="{FF2B5EF4-FFF2-40B4-BE49-F238E27FC236}">
                <a16:creationId xmlns:a16="http://schemas.microsoft.com/office/drawing/2014/main" id="{13C3567D-D166-44EA-B516-013E4BDDD3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5414" y="1484313"/>
            <a:ext cx="320675" cy="442912"/>
          </a:xfrm>
          <a:prstGeom prst="diamond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5146" name="AutoShape 27">
            <a:extLst>
              <a:ext uri="{FF2B5EF4-FFF2-40B4-BE49-F238E27FC236}">
                <a16:creationId xmlns:a16="http://schemas.microsoft.com/office/drawing/2014/main" id="{3C9CA9BD-7B61-4694-9EBC-B0F161A194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5889" y="1552576"/>
            <a:ext cx="2263775" cy="538163"/>
          </a:xfrm>
          <a:prstGeom prst="wedgeEllipseCallout">
            <a:avLst>
              <a:gd name="adj1" fmla="val -52736"/>
              <a:gd name="adj2" fmla="val 210176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latin typeface="Arial" panose="020B0604020202020204" pitchFamily="34" charset="0"/>
              </a:rPr>
              <a:t>Hand-Over</a:t>
            </a:r>
          </a:p>
          <a:p>
            <a:pPr algn="ctr">
              <a:spcBef>
                <a:spcPct val="0"/>
              </a:spcBef>
              <a:buSzTx/>
              <a:buFontTx/>
              <a:buNone/>
            </a:pPr>
            <a:endParaRPr lang="en-US" altLang="en-US" sz="2400">
              <a:latin typeface="Arial" panose="020B0604020202020204" pitchFamily="34" charset="0"/>
            </a:endParaRPr>
          </a:p>
        </p:txBody>
      </p:sp>
      <p:sp>
        <p:nvSpPr>
          <p:cNvPr id="5147" name="AutoShape 28">
            <a:extLst>
              <a:ext uri="{FF2B5EF4-FFF2-40B4-BE49-F238E27FC236}">
                <a16:creationId xmlns:a16="http://schemas.microsoft.com/office/drawing/2014/main" id="{B086EE31-0562-4171-9B0F-EC516BF30E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5864" y="1484313"/>
            <a:ext cx="320675" cy="442912"/>
          </a:xfrm>
          <a:prstGeom prst="diamond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24CD4604-9944-4025-8762-1CBC580C95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Project Planning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Tools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70E1811F-E7DF-4AA5-B502-B626BBFC61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Work Breakdown Structures </a:t>
            </a:r>
          </a:p>
          <a:p>
            <a:r>
              <a:rPr lang="en-GB" altLang="en-US">
                <a:latin typeface="Verdana" panose="020B0604030504040204" pitchFamily="34" charset="0"/>
              </a:rPr>
              <a:t>Responsibility Matrixes </a:t>
            </a:r>
          </a:p>
          <a:p>
            <a:r>
              <a:rPr lang="en-GB" altLang="en-US">
                <a:latin typeface="Verdana" panose="020B0604030504040204" pitchFamily="34" charset="0"/>
              </a:rPr>
              <a:t>Cost Accounts </a:t>
            </a:r>
          </a:p>
          <a:p>
            <a:r>
              <a:rPr lang="en-GB" altLang="en-US">
                <a:latin typeface="Verdana" panose="020B0604030504040204" pitchFamily="34" charset="0"/>
              </a:rPr>
              <a:t>Dependency Charts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1B33823C-FE65-4237-A5A6-C83419413F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Project Planning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EE12D55B-3D54-4F66-B472-27C0668CBA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>
                <a:latin typeface="Verdana" panose="020B0604030504040204" pitchFamily="34" charset="0"/>
              </a:rPr>
              <a:t>The purpose of planning</a:t>
            </a:r>
          </a:p>
          <a:p>
            <a:pPr lvl="1"/>
            <a:r>
              <a:rPr lang="en-GB" altLang="en-US" dirty="0">
                <a:latin typeface="Verdana" panose="020B0604030504040204" pitchFamily="34" charset="0"/>
              </a:rPr>
              <a:t>To find out what needs to be done</a:t>
            </a:r>
          </a:p>
          <a:p>
            <a:pPr lvl="1"/>
            <a:r>
              <a:rPr lang="en-GB" altLang="en-US" dirty="0">
                <a:latin typeface="Verdana" panose="020B0604030504040204" pitchFamily="34" charset="0"/>
              </a:rPr>
              <a:t>To establish who is going to do it</a:t>
            </a:r>
          </a:p>
          <a:p>
            <a:pPr lvl="1"/>
            <a:r>
              <a:rPr lang="en-GB" altLang="en-US" dirty="0">
                <a:latin typeface="Verdana" panose="020B0604030504040204" pitchFamily="34" charset="0"/>
              </a:rPr>
              <a:t>To determine how much work is involved</a:t>
            </a:r>
          </a:p>
          <a:p>
            <a:pPr lvl="1"/>
            <a:r>
              <a:rPr lang="en-GB" altLang="en-US" dirty="0">
                <a:latin typeface="Verdana" panose="020B0604030504040204" pitchFamily="34" charset="0"/>
              </a:rPr>
              <a:t>To find out how much it will cost</a:t>
            </a:r>
          </a:p>
          <a:p>
            <a:pPr lvl="1"/>
            <a:r>
              <a:rPr lang="en-GB" altLang="en-US" dirty="0">
                <a:latin typeface="Verdana" panose="020B0604030504040204" pitchFamily="34" charset="0"/>
              </a:rPr>
              <a:t>To sort out the sequence of activities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E332EF82-9836-4ADC-BD53-538EED595A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Project Planning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4824398D-3C99-41AF-A7CD-80E018B310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03388" y="1412875"/>
            <a:ext cx="8640762" cy="4724400"/>
          </a:xfrm>
        </p:spPr>
        <p:txBody>
          <a:bodyPr>
            <a:normAutofit fontScale="92500"/>
          </a:bodyPr>
          <a:lstStyle/>
          <a:p>
            <a:r>
              <a:rPr lang="en-GB" altLang="en-US">
                <a:latin typeface="Verdana" panose="020B0604030504040204" pitchFamily="34" charset="0"/>
              </a:rPr>
              <a:t>Why Plan?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To understand what needs to be done, and when, and by whom, and for how much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To understand the requirement of resources needed to deliver the project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To monitor progress as the project happens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To compare actual progress with planned progress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To take corrective action to get back on plan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E41615DC-5D3D-45C3-8CBF-6DECAB70DC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Project Planning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835181EC-69FC-4569-AC31-6590625F2D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Why Plan as a team?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To aid communication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To get commitment</a:t>
            </a:r>
          </a:p>
          <a:p>
            <a:pPr lvl="1"/>
            <a:endParaRPr lang="en-GB" altLang="en-US">
              <a:latin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5FE62534-6E4E-4706-8626-5BAADAD047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Project Planning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Levels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318FB759-EE14-4E5A-9EE8-0A68620DDA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altLang="en-US">
                <a:latin typeface="Verdana" panose="020B0604030504040204" pitchFamily="34" charset="0"/>
              </a:rPr>
              <a:t>Strategic </a:t>
            </a:r>
          </a:p>
          <a:p>
            <a:pPr lvl="1"/>
            <a:r>
              <a:rPr lang="en-GB" altLang="en-US" sz="2400">
                <a:latin typeface="Verdana" panose="020B0604030504040204" pitchFamily="34" charset="0"/>
              </a:rPr>
              <a:t>For senior managers, champions, steering groups</a:t>
            </a:r>
          </a:p>
          <a:p>
            <a:pPr lvl="1"/>
            <a:r>
              <a:rPr lang="en-GB" altLang="en-US" sz="2400">
                <a:latin typeface="Verdana" panose="020B0604030504040204" pitchFamily="34" charset="0"/>
              </a:rPr>
              <a:t>At high level</a:t>
            </a:r>
          </a:p>
          <a:p>
            <a:r>
              <a:rPr lang="en-GB" altLang="en-US">
                <a:latin typeface="Verdana" panose="020B0604030504040204" pitchFamily="34" charset="0"/>
              </a:rPr>
              <a:t>Operational</a:t>
            </a:r>
          </a:p>
          <a:p>
            <a:pPr lvl="1"/>
            <a:r>
              <a:rPr lang="en-GB" altLang="en-US" sz="2400">
                <a:latin typeface="Verdana" panose="020B0604030504040204" pitchFamily="34" charset="0"/>
              </a:rPr>
              <a:t>For middle managers</a:t>
            </a:r>
          </a:p>
          <a:p>
            <a:pPr lvl="1"/>
            <a:r>
              <a:rPr lang="en-GB" altLang="en-US" sz="2400">
                <a:latin typeface="Verdana" panose="020B0604030504040204" pitchFamily="34" charset="0"/>
              </a:rPr>
              <a:t>Intermediate level of detail</a:t>
            </a:r>
          </a:p>
          <a:p>
            <a:r>
              <a:rPr lang="en-GB" altLang="en-US">
                <a:latin typeface="Verdana" panose="020B0604030504040204" pitchFamily="34" charset="0"/>
              </a:rPr>
              <a:t>Detailed</a:t>
            </a:r>
          </a:p>
          <a:p>
            <a:pPr lvl="1"/>
            <a:r>
              <a:rPr lang="en-GB" altLang="en-US" sz="2400">
                <a:latin typeface="Verdana" panose="020B0604030504040204" pitchFamily="34" charset="0"/>
              </a:rPr>
              <a:t>For day to day control</a:t>
            </a:r>
          </a:p>
          <a:p>
            <a:pPr lvl="1"/>
            <a:r>
              <a:rPr lang="en-GB" altLang="en-US" sz="2400">
                <a:latin typeface="Verdana" panose="020B0604030504040204" pitchFamily="34" charset="0"/>
              </a:rPr>
              <a:t>May be more than 1 plan</a:t>
            </a:r>
          </a:p>
          <a:p>
            <a:pPr lvl="1"/>
            <a:r>
              <a:rPr lang="en-GB" altLang="en-US" sz="2400">
                <a:latin typeface="Verdana" panose="020B0604030504040204" pitchFamily="34" charset="0"/>
              </a:rPr>
              <a:t>In most detail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0257DDE2-3F2D-4118-94DF-DD46065215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Breakdown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Structures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FF688014-0515-4B04-A978-5FECE2B847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altLang="en-US">
                <a:latin typeface="Verdana" panose="020B0604030504040204" pitchFamily="34" charset="0"/>
              </a:rPr>
              <a:t>PBS: Product Breakdown Structure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A hierarchy of products</a:t>
            </a:r>
          </a:p>
          <a:p>
            <a:r>
              <a:rPr lang="en-GB" altLang="en-US">
                <a:latin typeface="Verdana" panose="020B0604030504040204" pitchFamily="34" charset="0"/>
              </a:rPr>
              <a:t>WBS: Work Breakdown Structure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A hierarchy of work</a:t>
            </a:r>
          </a:p>
          <a:p>
            <a:r>
              <a:rPr lang="en-GB" altLang="en-US">
                <a:latin typeface="Verdana" panose="020B0604030504040204" pitchFamily="34" charset="0"/>
              </a:rPr>
              <a:t>CBS: Cost Breakdown Structure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Budgets – allocating expenditure</a:t>
            </a:r>
          </a:p>
          <a:p>
            <a:r>
              <a:rPr lang="en-GB" altLang="en-US">
                <a:latin typeface="Verdana" panose="020B0604030504040204" pitchFamily="34" charset="0"/>
              </a:rPr>
              <a:t>OBS: Organisation Breakdown Structure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 More than an organisation chart (Lecture 12)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979508E7-4F17-4C6C-A3FA-4FAA593CA2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Work Breakdown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Structures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AA5C35F6-1567-4206-86E7-C36FEBFB4D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A project can be broken into work packages</a:t>
            </a:r>
          </a:p>
          <a:p>
            <a:r>
              <a:rPr lang="en-GB" altLang="en-US">
                <a:latin typeface="Verdana" panose="020B0604030504040204" pitchFamily="34" charset="0"/>
              </a:rPr>
              <a:t>This is not to confused with the phases of a project – although they may be the same!</a:t>
            </a:r>
          </a:p>
          <a:p>
            <a:r>
              <a:rPr lang="en-GB" altLang="en-US">
                <a:latin typeface="Verdana" panose="020B0604030504040204" pitchFamily="34" charset="0"/>
              </a:rPr>
              <a:t>Before we start – are the objectives clear?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BC32A26C-CBB5-4DCD-B213-0128E7D53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Work Breakdown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Structures</a:t>
            </a:r>
          </a:p>
        </p:txBody>
      </p:sp>
      <p:graphicFrame>
        <p:nvGraphicFramePr>
          <p:cNvPr id="13315" name="Object 5">
            <a:extLst>
              <a:ext uri="{FF2B5EF4-FFF2-40B4-BE49-F238E27FC236}">
                <a16:creationId xmlns:a16="http://schemas.microsoft.com/office/drawing/2014/main" id="{27B0918F-25EA-42B0-A046-130654899D8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828800" y="2238375"/>
          <a:ext cx="8516938" cy="2243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S Org Chart" r:id="rId3" imgW="6089400" imgH="622080" progId="OrgPlusWOPX.4">
                  <p:embed followColorScheme="full"/>
                </p:oleObj>
              </mc:Choice>
              <mc:Fallback>
                <p:oleObj name="MS Org Chart" r:id="rId3" imgW="6089400" imgH="622080" progId="OrgPlusWOPX.4">
                  <p:embed followColorScheme="full"/>
                  <p:pic>
                    <p:nvPicPr>
                      <p:cNvPr id="13315" name="Object 5">
                        <a:extLst>
                          <a:ext uri="{FF2B5EF4-FFF2-40B4-BE49-F238E27FC236}">
                            <a16:creationId xmlns:a16="http://schemas.microsoft.com/office/drawing/2014/main" id="{27B0918F-25EA-42B0-A046-130654899D8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2238375"/>
                        <a:ext cx="8516938" cy="2243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6" name="Text Box 6">
            <a:extLst>
              <a:ext uri="{FF2B5EF4-FFF2-40B4-BE49-F238E27FC236}">
                <a16:creationId xmlns:a16="http://schemas.microsoft.com/office/drawing/2014/main" id="{FA588FFE-6F21-40BF-B559-AB4038D75B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1738" y="5561013"/>
            <a:ext cx="79121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</a:pPr>
            <a:r>
              <a:rPr lang="en-GB" altLang="en-US" sz="2800">
                <a:latin typeface="Arial" panose="020B0604020202020204" pitchFamily="34" charset="0"/>
              </a:rPr>
              <a:t> Second level of WBS based on phases</a:t>
            </a:r>
          </a:p>
          <a:p>
            <a:pPr>
              <a:spcBef>
                <a:spcPct val="0"/>
              </a:spcBef>
              <a:buSzTx/>
            </a:pPr>
            <a:r>
              <a:rPr lang="en-GB" altLang="en-US" sz="2800">
                <a:latin typeface="Arial" panose="020B0604020202020204" pitchFamily="34" charset="0"/>
              </a:rPr>
              <a:t> This may be enough detail for the strategic plan</a:t>
            </a:r>
          </a:p>
        </p:txBody>
      </p:sp>
      <p:sp>
        <p:nvSpPr>
          <p:cNvPr id="13317" name="Rectangle 9">
            <a:extLst>
              <a:ext uri="{FF2B5EF4-FFF2-40B4-BE49-F238E27FC236}">
                <a16:creationId xmlns:a16="http://schemas.microsoft.com/office/drawing/2014/main" id="{4855D92C-99A8-463E-BC80-4BD80952B2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219200"/>
            <a:ext cx="7772400" cy="4724400"/>
          </a:xfrm>
        </p:spPr>
        <p:txBody>
          <a:bodyPr/>
          <a:lstStyle/>
          <a:p>
            <a:pPr>
              <a:spcBef>
                <a:spcPct val="0"/>
              </a:spcBef>
              <a:buSzTx/>
            </a:pPr>
            <a:r>
              <a:rPr lang="en-GB" altLang="en-US" sz="2800">
                <a:solidFill>
                  <a:schemeClr val="bg1"/>
                </a:solidFill>
                <a:latin typeface="Arial" panose="020B0604020202020204" pitchFamily="34" charset="0"/>
              </a:rPr>
              <a:t> Second level of WBS based on phases</a:t>
            </a:r>
          </a:p>
          <a:p>
            <a:pPr>
              <a:spcBef>
                <a:spcPct val="0"/>
              </a:spcBef>
              <a:buSzTx/>
            </a:pPr>
            <a:r>
              <a:rPr lang="en-GB" altLang="en-US" sz="2800">
                <a:solidFill>
                  <a:schemeClr val="bg1"/>
                </a:solidFill>
                <a:latin typeface="Arial" panose="020B0604020202020204" pitchFamily="34" charset="0"/>
              </a:rPr>
              <a:t> This may be enough detail for the strategic plan</a:t>
            </a:r>
            <a:endParaRPr lang="en-GB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387DD259-4899-4DBC-9156-4D61B3C0FD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Work Breakdown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Structures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6DA714AD-24B2-4898-B2AC-124864AAF6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Another way of breaking down the project, is by organisational department</a:t>
            </a:r>
          </a:p>
          <a:p>
            <a:r>
              <a:rPr lang="en-GB" altLang="en-US">
                <a:latin typeface="Verdana" panose="020B0604030504040204" pitchFamily="34" charset="0"/>
              </a:rPr>
              <a:t>This is particularly useful for functionally based organisations</a:t>
            </a:r>
          </a:p>
          <a:p>
            <a:r>
              <a:rPr lang="en-GB" altLang="en-US">
                <a:latin typeface="Verdana" panose="020B0604030504040204" pitchFamily="34" charset="0"/>
              </a:rPr>
              <a:t>The same project could be broken down as: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BE4D3899-81D6-4627-9F67-0FA6F9BE45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Work Breakdown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Structures</a:t>
            </a:r>
          </a:p>
        </p:txBody>
      </p:sp>
      <p:graphicFrame>
        <p:nvGraphicFramePr>
          <p:cNvPr id="15363" name="Object 3">
            <a:extLst>
              <a:ext uri="{FF2B5EF4-FFF2-40B4-BE49-F238E27FC236}">
                <a16:creationId xmlns:a16="http://schemas.microsoft.com/office/drawing/2014/main" id="{80FF48E1-2D51-4DDE-815F-96005A5EB2D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828800" y="2216150"/>
          <a:ext cx="8516938" cy="2287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S Org Chart" r:id="rId3" imgW="6077119" imgH="647363" progId="OrgPlusWOPX.4">
                  <p:embed followColorScheme="full"/>
                </p:oleObj>
              </mc:Choice>
              <mc:Fallback>
                <p:oleObj name="MS Org Chart" r:id="rId3" imgW="6077119" imgH="647363" progId="OrgPlusWOPX.4">
                  <p:embed followColorScheme="full"/>
                  <p:pic>
                    <p:nvPicPr>
                      <p:cNvPr id="15363" name="Object 3">
                        <a:extLst>
                          <a:ext uri="{FF2B5EF4-FFF2-40B4-BE49-F238E27FC236}">
                            <a16:creationId xmlns:a16="http://schemas.microsoft.com/office/drawing/2014/main" id="{80FF48E1-2D51-4DDE-815F-96005A5EB2D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2216150"/>
                        <a:ext cx="8516938" cy="2287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4" name="Text Box 4">
            <a:extLst>
              <a:ext uri="{FF2B5EF4-FFF2-40B4-BE49-F238E27FC236}">
                <a16:creationId xmlns:a16="http://schemas.microsoft.com/office/drawing/2014/main" id="{72E860D8-6B57-4722-A7F5-E33ADDD8B0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1739" y="5561013"/>
            <a:ext cx="73929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</a:pPr>
            <a:r>
              <a:rPr lang="en-GB" altLang="en-US" sz="2800">
                <a:latin typeface="Arial" panose="020B0604020202020204" pitchFamily="34" charset="0"/>
              </a:rPr>
              <a:t> Second level of WBS based on departments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13D9914A-0C12-43D0-BD8A-D8ECF25A9A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Work Breakdown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Structures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EA10B14E-3246-4059-A9B2-026A6E3921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A third way of representing the same project, would be to break it into its constituent products</a:t>
            </a:r>
          </a:p>
          <a:p>
            <a:r>
              <a:rPr lang="en-GB" altLang="en-US">
                <a:latin typeface="Verdana" panose="020B0604030504040204" pitchFamily="34" charset="0"/>
              </a:rPr>
              <a:t>This is particularly useful for complex or modular projects</a:t>
            </a:r>
          </a:p>
          <a:p>
            <a:r>
              <a:rPr lang="en-GB" altLang="en-US">
                <a:latin typeface="Verdana" panose="020B0604030504040204" pitchFamily="34" charset="0"/>
              </a:rPr>
              <a:t>The same project could be broken down as: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1FF48E32-510F-4D6A-8539-C5AF35B695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Work Breakdown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Structures</a:t>
            </a:r>
          </a:p>
        </p:txBody>
      </p:sp>
      <p:graphicFrame>
        <p:nvGraphicFramePr>
          <p:cNvPr id="17411" name="Object 3">
            <a:extLst>
              <a:ext uri="{FF2B5EF4-FFF2-40B4-BE49-F238E27FC236}">
                <a16:creationId xmlns:a16="http://schemas.microsoft.com/office/drawing/2014/main" id="{58C0147A-F421-4B8E-A738-FABE80E604B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25614" y="2327275"/>
          <a:ext cx="8802687" cy="2622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S Org Chart" r:id="rId3" imgW="5327640" imgH="583920" progId="OrgPlusWOPX.4">
                  <p:embed followColorScheme="full"/>
                </p:oleObj>
              </mc:Choice>
              <mc:Fallback>
                <p:oleObj name="MS Org Chart" r:id="rId3" imgW="5327640" imgH="583920" progId="OrgPlusWOPX.4">
                  <p:embed followColorScheme="full"/>
                  <p:pic>
                    <p:nvPicPr>
                      <p:cNvPr id="17411" name="Object 3">
                        <a:extLst>
                          <a:ext uri="{FF2B5EF4-FFF2-40B4-BE49-F238E27FC236}">
                            <a16:creationId xmlns:a16="http://schemas.microsoft.com/office/drawing/2014/main" id="{58C0147A-F421-4B8E-A738-FABE80E604B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5614" y="2327275"/>
                        <a:ext cx="8802687" cy="2622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2" name="Text Box 4">
            <a:extLst>
              <a:ext uri="{FF2B5EF4-FFF2-40B4-BE49-F238E27FC236}">
                <a16:creationId xmlns:a16="http://schemas.microsoft.com/office/drawing/2014/main" id="{EBA39D5C-1F66-474E-BC73-1DFDBFD5C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1739" y="5561013"/>
            <a:ext cx="67786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</a:pPr>
            <a:r>
              <a:rPr lang="en-GB" altLang="en-US" sz="2800">
                <a:latin typeface="Arial" panose="020B0604020202020204" pitchFamily="34" charset="0"/>
              </a:rPr>
              <a:t> Second level of WBS based on products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437A4AA0-F282-4FA5-9648-D2B8A20563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Work Breakdown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Structures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E6CC073D-FE08-477F-9099-18A06A5CFA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Any combination of these three methods can be used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Phase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Organisation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Product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Any combination of the above 3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CB06369D-528E-4179-BD0A-37F35FC7C7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Work Breakdown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Structures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BA836DBA-9786-407E-9F13-06C2E4F877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Whichever method is used, the work packages can then be broken into activities.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2A081D48-E887-45C5-A175-C61CDA89A7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Work Breakdown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Structures</a:t>
            </a:r>
          </a:p>
        </p:txBody>
      </p:sp>
      <p:graphicFrame>
        <p:nvGraphicFramePr>
          <p:cNvPr id="20483" name="Object 3">
            <a:extLst>
              <a:ext uri="{FF2B5EF4-FFF2-40B4-BE49-F238E27FC236}">
                <a16:creationId xmlns:a16="http://schemas.microsoft.com/office/drawing/2014/main" id="{3E56F215-7E4C-49A9-882C-5EFB8583B48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79588" y="2238375"/>
          <a:ext cx="8666162" cy="297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S Org Chart" r:id="rId3" imgW="3726241" imgH="634932" progId="OrgPlusWOPX.4">
                  <p:embed followColorScheme="full"/>
                </p:oleObj>
              </mc:Choice>
              <mc:Fallback>
                <p:oleObj name="MS Org Chart" r:id="rId3" imgW="3726241" imgH="634932" progId="OrgPlusWOPX.4">
                  <p:embed followColorScheme="full"/>
                  <p:pic>
                    <p:nvPicPr>
                      <p:cNvPr id="20483" name="Object 3">
                        <a:extLst>
                          <a:ext uri="{FF2B5EF4-FFF2-40B4-BE49-F238E27FC236}">
                            <a16:creationId xmlns:a16="http://schemas.microsoft.com/office/drawing/2014/main" id="{3E56F215-7E4C-49A9-882C-5EFB8583B48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9588" y="2238375"/>
                        <a:ext cx="8666162" cy="297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4" name="Rectangle 4">
            <a:extLst>
              <a:ext uri="{FF2B5EF4-FFF2-40B4-BE49-F238E27FC236}">
                <a16:creationId xmlns:a16="http://schemas.microsoft.com/office/drawing/2014/main" id="{4336AE55-C5A2-4344-9619-DF1579758E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5663" y="5627688"/>
            <a:ext cx="81089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800">
                <a:latin typeface="Arial" panose="020B0604020202020204" pitchFamily="34" charset="0"/>
              </a:rPr>
              <a:t>This may be enough detail for the operational plan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0EBD77E8-9FCF-4D74-B8F9-81492E5F15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Work Breakdown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Structures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BAF05D7C-B63A-4F9C-9360-4FC45B121E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Activities can then be broken into tasks.</a:t>
            </a:r>
          </a:p>
          <a:p>
            <a:r>
              <a:rPr lang="en-GB" altLang="en-US">
                <a:latin typeface="Verdana" panose="020B0604030504040204" pitchFamily="34" charset="0"/>
              </a:rPr>
              <a:t>If possible make these a ‘verb-noun’ composition</a:t>
            </a:r>
          </a:p>
          <a:p>
            <a:pPr lvl="1"/>
            <a:r>
              <a:rPr lang="en-GB" altLang="en-US">
                <a:solidFill>
                  <a:schemeClr val="hlink"/>
                </a:solidFill>
                <a:latin typeface="Verdana" panose="020B0604030504040204" pitchFamily="34" charset="0"/>
              </a:rPr>
              <a:t>Create</a:t>
            </a:r>
            <a:r>
              <a:rPr lang="en-GB" altLang="en-US">
                <a:latin typeface="Verdana" panose="020B0604030504040204" pitchFamily="34" charset="0"/>
              </a:rPr>
              <a:t> Detailed Chassis </a:t>
            </a:r>
            <a:r>
              <a:rPr lang="en-GB" altLang="en-US">
                <a:solidFill>
                  <a:schemeClr val="hlink"/>
                </a:solidFill>
                <a:latin typeface="Verdana" panose="020B0604030504040204" pitchFamily="34" charset="0"/>
              </a:rPr>
              <a:t>Drawing</a:t>
            </a:r>
          </a:p>
          <a:p>
            <a:pPr lvl="1"/>
            <a:r>
              <a:rPr lang="en-GB" altLang="en-US">
                <a:solidFill>
                  <a:schemeClr val="hlink"/>
                </a:solidFill>
                <a:latin typeface="Verdana" panose="020B0604030504040204" pitchFamily="34" charset="0"/>
              </a:rPr>
              <a:t>Establish</a:t>
            </a:r>
            <a:r>
              <a:rPr lang="en-GB" altLang="en-US">
                <a:latin typeface="Verdana" panose="020B0604030504040204" pitchFamily="34" charset="0"/>
              </a:rPr>
              <a:t> Component </a:t>
            </a:r>
            <a:r>
              <a:rPr lang="en-GB" altLang="en-US">
                <a:solidFill>
                  <a:schemeClr val="hlink"/>
                </a:solidFill>
                <a:latin typeface="Verdana" panose="020B0604030504040204" pitchFamily="34" charset="0"/>
              </a:rPr>
              <a:t>Costs</a:t>
            </a:r>
          </a:p>
          <a:p>
            <a:pPr lvl="1"/>
            <a:r>
              <a:rPr lang="en-GB" altLang="en-US">
                <a:solidFill>
                  <a:schemeClr val="hlink"/>
                </a:solidFill>
                <a:latin typeface="Verdana" panose="020B0604030504040204" pitchFamily="34" charset="0"/>
              </a:rPr>
              <a:t>Test</a:t>
            </a:r>
            <a:r>
              <a:rPr lang="en-GB" altLang="en-US">
                <a:latin typeface="Verdana" panose="020B0604030504040204" pitchFamily="34" charset="0"/>
              </a:rPr>
              <a:t> Suspension </a:t>
            </a:r>
            <a:r>
              <a:rPr lang="en-GB" altLang="en-US">
                <a:solidFill>
                  <a:schemeClr val="hlink"/>
                </a:solidFill>
                <a:latin typeface="Verdana" panose="020B0604030504040204" pitchFamily="34" charset="0"/>
              </a:rPr>
              <a:t>Components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67AC8805-7780-4C1E-9D94-86B0099300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Work Breakdown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Structures</a:t>
            </a:r>
          </a:p>
        </p:txBody>
      </p:sp>
      <p:graphicFrame>
        <p:nvGraphicFramePr>
          <p:cNvPr id="22531" name="Object 3">
            <a:extLst>
              <a:ext uri="{FF2B5EF4-FFF2-40B4-BE49-F238E27FC236}">
                <a16:creationId xmlns:a16="http://schemas.microsoft.com/office/drawing/2014/main" id="{3D4B72D2-54EE-4CB8-B8BD-E152869BAE5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141664" y="1663701"/>
          <a:ext cx="9686925" cy="3940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S Org Chart" r:id="rId3" imgW="2527200" imgH="634680" progId="OrgPlusWOPX.4">
                  <p:embed followColorScheme="full"/>
                </p:oleObj>
              </mc:Choice>
              <mc:Fallback>
                <p:oleObj name="MS Org Chart" r:id="rId3" imgW="2527200" imgH="634680" progId="OrgPlusWOPX.4">
                  <p:embed followColorScheme="full"/>
                  <p:pic>
                    <p:nvPicPr>
                      <p:cNvPr id="22531" name="Object 3">
                        <a:extLst>
                          <a:ext uri="{FF2B5EF4-FFF2-40B4-BE49-F238E27FC236}">
                            <a16:creationId xmlns:a16="http://schemas.microsoft.com/office/drawing/2014/main" id="{3D4B72D2-54EE-4CB8-B8BD-E152869BAE5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1664" y="1663701"/>
                        <a:ext cx="9686925" cy="3940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2" name="Rectangle 8">
            <a:extLst>
              <a:ext uri="{FF2B5EF4-FFF2-40B4-BE49-F238E27FC236}">
                <a16:creationId xmlns:a16="http://schemas.microsoft.com/office/drawing/2014/main" id="{09E8F467-8530-4341-A70D-3200D6E9B5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4700" y="5842001"/>
            <a:ext cx="8623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800">
                <a:latin typeface="Arial" panose="020B0604020202020204" pitchFamily="34" charset="0"/>
              </a:rPr>
              <a:t>This needs to detailed enough for the day-to-day plan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09BA2CF2-813E-44E3-BCEF-31FE557FB8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Work Breakdown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Structures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BEA288EB-8348-4D7C-AB7F-38A57F9B37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This would make for 4 levels in the WBS</a:t>
            </a:r>
          </a:p>
          <a:p>
            <a:r>
              <a:rPr lang="en-GB" altLang="en-US">
                <a:latin typeface="Verdana" panose="020B0604030504040204" pitchFamily="34" charset="0"/>
              </a:rPr>
              <a:t>The WBS needs to as detailed as the project requires</a:t>
            </a:r>
          </a:p>
          <a:p>
            <a:r>
              <a:rPr lang="en-GB" altLang="en-US">
                <a:latin typeface="Verdana" panose="020B0604030504040204" pitchFamily="34" charset="0"/>
              </a:rPr>
              <a:t>Big projects – more detail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Object 8">
            <a:extLst>
              <a:ext uri="{FF2B5EF4-FFF2-40B4-BE49-F238E27FC236}">
                <a16:creationId xmlns:a16="http://schemas.microsoft.com/office/drawing/2014/main" id="{EE6BC6A3-0EE9-4F5E-B677-E15FD68BE47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32014" y="1663701"/>
          <a:ext cx="9686925" cy="3940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S Org Chart" r:id="rId3" imgW="2451302" imgH="633790" progId="OrgPlusWOPX.4">
                  <p:embed followColorScheme="full"/>
                </p:oleObj>
              </mc:Choice>
              <mc:Fallback>
                <p:oleObj name="MS Org Chart" r:id="rId3" imgW="2451302" imgH="633790" progId="OrgPlusWOPX.4">
                  <p:embed followColorScheme="full"/>
                  <p:pic>
                    <p:nvPicPr>
                      <p:cNvPr id="24578" name="Object 8">
                        <a:extLst>
                          <a:ext uri="{FF2B5EF4-FFF2-40B4-BE49-F238E27FC236}">
                            <a16:creationId xmlns:a16="http://schemas.microsoft.com/office/drawing/2014/main" id="{EE6BC6A3-0EE9-4F5E-B677-E15FD68BE47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2014" y="1663701"/>
                        <a:ext cx="9686925" cy="3940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79" name="Rectangle 2">
            <a:extLst>
              <a:ext uri="{FF2B5EF4-FFF2-40B4-BE49-F238E27FC236}">
                <a16:creationId xmlns:a16="http://schemas.microsoft.com/office/drawing/2014/main" id="{00218E3D-CB07-4588-8C59-0E8BD5D2A4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Work Breakdown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Structures</a:t>
            </a:r>
          </a:p>
        </p:txBody>
      </p:sp>
      <p:sp>
        <p:nvSpPr>
          <p:cNvPr id="24580" name="AutoShape 4">
            <a:extLst>
              <a:ext uri="{FF2B5EF4-FFF2-40B4-BE49-F238E27FC236}">
                <a16:creationId xmlns:a16="http://schemas.microsoft.com/office/drawing/2014/main" id="{60D38B56-F787-44B1-816E-BB798EDCAD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2926" y="1327150"/>
            <a:ext cx="3135313" cy="1379538"/>
          </a:xfrm>
          <a:prstGeom prst="wedgeEllipseCallout">
            <a:avLst>
              <a:gd name="adj1" fmla="val 94403"/>
              <a:gd name="adj2" fmla="val 8227"/>
            </a:avLst>
          </a:prstGeom>
          <a:solidFill>
            <a:srgbClr val="76E8E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Level 1 </a:t>
            </a:r>
          </a:p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the project title</a:t>
            </a:r>
          </a:p>
        </p:txBody>
      </p:sp>
      <p:sp>
        <p:nvSpPr>
          <p:cNvPr id="24581" name="AutoShape 5">
            <a:extLst>
              <a:ext uri="{FF2B5EF4-FFF2-40B4-BE49-F238E27FC236}">
                <a16:creationId xmlns:a16="http://schemas.microsoft.com/office/drawing/2014/main" id="{9B6B8E2A-C902-4F04-A8EC-47234550C1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6664" y="3344864"/>
            <a:ext cx="3081337" cy="1379537"/>
          </a:xfrm>
          <a:prstGeom prst="wedgeEllipseCallout">
            <a:avLst>
              <a:gd name="adj1" fmla="val -72102"/>
              <a:gd name="adj2" fmla="val -76352"/>
            </a:avLst>
          </a:prstGeom>
          <a:solidFill>
            <a:srgbClr val="76E8E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Level 2 </a:t>
            </a:r>
          </a:p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the work packages</a:t>
            </a:r>
          </a:p>
        </p:txBody>
      </p:sp>
      <p:sp>
        <p:nvSpPr>
          <p:cNvPr id="24582" name="AutoShape 6">
            <a:extLst>
              <a:ext uri="{FF2B5EF4-FFF2-40B4-BE49-F238E27FC236}">
                <a16:creationId xmlns:a16="http://schemas.microsoft.com/office/drawing/2014/main" id="{387A94C9-6469-4861-85BE-EA39469940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4525" y="4786314"/>
            <a:ext cx="3081338" cy="1074737"/>
          </a:xfrm>
          <a:prstGeom prst="wedgeEllipseCallout">
            <a:avLst>
              <a:gd name="adj1" fmla="val -106157"/>
              <a:gd name="adj2" fmla="val -125333"/>
            </a:avLst>
          </a:prstGeom>
          <a:solidFill>
            <a:srgbClr val="76E8E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Level 3 </a:t>
            </a:r>
          </a:p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the activities</a:t>
            </a:r>
          </a:p>
        </p:txBody>
      </p:sp>
      <p:sp>
        <p:nvSpPr>
          <p:cNvPr id="24583" name="AutoShape 7">
            <a:extLst>
              <a:ext uri="{FF2B5EF4-FFF2-40B4-BE49-F238E27FC236}">
                <a16:creationId xmlns:a16="http://schemas.microsoft.com/office/drawing/2014/main" id="{919A4C60-1155-4E3A-BB1B-4DEC44C3E9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1589" y="5529264"/>
            <a:ext cx="3081337" cy="1074737"/>
          </a:xfrm>
          <a:prstGeom prst="wedgeEllipseCallout">
            <a:avLst>
              <a:gd name="adj1" fmla="val -2602"/>
              <a:gd name="adj2" fmla="val -108495"/>
            </a:avLst>
          </a:prstGeom>
          <a:solidFill>
            <a:srgbClr val="76E8E8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Level 4 </a:t>
            </a:r>
          </a:p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the tasks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Object 2">
            <a:extLst>
              <a:ext uri="{FF2B5EF4-FFF2-40B4-BE49-F238E27FC236}">
                <a16:creationId xmlns:a16="http://schemas.microsoft.com/office/drawing/2014/main" id="{70AB4DCA-AC11-43C8-85B3-DAB2B90C214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148014" y="1663701"/>
          <a:ext cx="7653337" cy="3940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S Org Chart" r:id="rId3" imgW="2006280" imgH="634680" progId="OrgPlusWOPX.4">
                  <p:embed followColorScheme="full"/>
                </p:oleObj>
              </mc:Choice>
              <mc:Fallback>
                <p:oleObj name="MS Org Chart" r:id="rId3" imgW="2006280" imgH="634680" progId="OrgPlusWOPX.4">
                  <p:embed followColorScheme="full"/>
                  <p:pic>
                    <p:nvPicPr>
                      <p:cNvPr id="25602" name="Object 2">
                        <a:extLst>
                          <a:ext uri="{FF2B5EF4-FFF2-40B4-BE49-F238E27FC236}">
                            <a16:creationId xmlns:a16="http://schemas.microsoft.com/office/drawing/2014/main" id="{70AB4DCA-AC11-43C8-85B3-DAB2B90C214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8014" y="1663701"/>
                        <a:ext cx="7653337" cy="3940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3" name="Rectangle 3">
            <a:extLst>
              <a:ext uri="{FF2B5EF4-FFF2-40B4-BE49-F238E27FC236}">
                <a16:creationId xmlns:a16="http://schemas.microsoft.com/office/drawing/2014/main" id="{34A9D0C7-3D73-4E4B-97F8-119725E9ED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Work Breakdown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Structures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9519567C-B2D6-4E82-B0A7-418430BB85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/>
          <a:lstStyle/>
          <a:p>
            <a:r>
              <a:rPr lang="en-GB" altLang="en-US" sz="4000">
                <a:latin typeface="Verdana" panose="020B0604030504040204" pitchFamily="34" charset="0"/>
              </a:rPr>
              <a:t>Milestones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4C81D91E-3B58-4953-B8A6-E1F325EDC2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Milestones are activities with Zero (or very short) duration.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They are important events in the project.</a:t>
            </a:r>
          </a:p>
          <a:p>
            <a:pPr lvl="2"/>
            <a:r>
              <a:rPr lang="en-GB" altLang="en-US">
                <a:latin typeface="Verdana" panose="020B0604030504040204" pitchFamily="34" charset="0"/>
              </a:rPr>
              <a:t>Completion of Deliverables</a:t>
            </a:r>
          </a:p>
          <a:p>
            <a:pPr lvl="3"/>
            <a:r>
              <a:rPr lang="en-GB" altLang="en-US">
                <a:latin typeface="Verdana" panose="020B0604030504040204" pitchFamily="34" charset="0"/>
              </a:rPr>
              <a:t>One way of creating them is to use the end of the WBS work packages</a:t>
            </a:r>
          </a:p>
          <a:p>
            <a:pPr lvl="2"/>
            <a:r>
              <a:rPr lang="en-GB" altLang="en-US">
                <a:latin typeface="Verdana" panose="020B0604030504040204" pitchFamily="34" charset="0"/>
              </a:rPr>
              <a:t>Key Decision Points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Can be used as communication tools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>
            <a:extLst>
              <a:ext uri="{FF2B5EF4-FFF2-40B4-BE49-F238E27FC236}">
                <a16:creationId xmlns:a16="http://schemas.microsoft.com/office/drawing/2014/main" id="{6FDD7FE0-6AD3-4F76-B9E6-D255BF6BF6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7942" y="412861"/>
            <a:ext cx="2292350" cy="36933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SzTx/>
              <a:buFontTx/>
              <a:buNone/>
            </a:pPr>
            <a:r>
              <a:rPr lang="en-GB" altLang="en-US" sz="1800" dirty="0">
                <a:latin typeface="Arial" panose="020B0604020202020204" pitchFamily="34" charset="0"/>
              </a:rPr>
              <a:t>New Product Project</a:t>
            </a:r>
            <a:endParaRPr lang="en-US" altLang="en-US" sz="1800" dirty="0">
              <a:latin typeface="Arial" panose="020B0604020202020204" pitchFamily="34" charset="0"/>
            </a:endParaRPr>
          </a:p>
        </p:txBody>
      </p:sp>
      <p:sp>
        <p:nvSpPr>
          <p:cNvPr id="27651" name="Text Box 3">
            <a:extLst>
              <a:ext uri="{FF2B5EF4-FFF2-40B4-BE49-F238E27FC236}">
                <a16:creationId xmlns:a16="http://schemas.microsoft.com/office/drawing/2014/main" id="{EBEBDE45-AA76-4D7F-A51D-3ED78DAF22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6771" y="2384205"/>
            <a:ext cx="2297566" cy="36933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SzTx/>
              <a:buFontTx/>
              <a:buNone/>
            </a:pPr>
            <a:r>
              <a:rPr lang="en-GB" altLang="en-US" sz="1800">
                <a:latin typeface="Arial" panose="020B0604020202020204" pitchFamily="34" charset="0"/>
              </a:rPr>
              <a:t>Market Research</a:t>
            </a: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27652" name="Text Box 9">
            <a:extLst>
              <a:ext uri="{FF2B5EF4-FFF2-40B4-BE49-F238E27FC236}">
                <a16:creationId xmlns:a16="http://schemas.microsoft.com/office/drawing/2014/main" id="{DAF96F36-6B82-4026-9CDA-57EFFF00AC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1590" y="3206918"/>
            <a:ext cx="3200400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400" dirty="0">
                <a:latin typeface="Arial" panose="020B0604020202020204" pitchFamily="34" charset="0"/>
              </a:rPr>
              <a:t>- Prepare Questionnaire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400" dirty="0">
                <a:latin typeface="Arial" panose="020B0604020202020204" pitchFamily="34" charset="0"/>
              </a:rPr>
              <a:t>- Establish Market Size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400" dirty="0">
                <a:latin typeface="Arial" panose="020B0604020202020204" pitchFamily="34" charset="0"/>
              </a:rPr>
              <a:t>- Prepare PEST Analysis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400" dirty="0">
                <a:latin typeface="Arial" panose="020B0604020202020204" pitchFamily="34" charset="0"/>
              </a:rPr>
              <a:t>- Perform SWOT Analysis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400" dirty="0">
                <a:latin typeface="Arial" panose="020B0604020202020204" pitchFamily="34" charset="0"/>
              </a:rPr>
              <a:t>- Perform Competitor Analysis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400" dirty="0">
                <a:latin typeface="Arial" panose="020B0604020202020204" pitchFamily="34" charset="0"/>
              </a:rPr>
              <a:t>- Consider Social Trends</a:t>
            </a:r>
            <a:endParaRPr lang="en-US" altLang="en-US" sz="1400" dirty="0">
              <a:latin typeface="Arial" panose="020B0604020202020204" pitchFamily="34" charset="0"/>
            </a:endParaRPr>
          </a:p>
        </p:txBody>
      </p:sp>
      <p:cxnSp>
        <p:nvCxnSpPr>
          <p:cNvPr id="27653" name="AutoShape 21">
            <a:extLst>
              <a:ext uri="{FF2B5EF4-FFF2-40B4-BE49-F238E27FC236}">
                <a16:creationId xmlns:a16="http://schemas.microsoft.com/office/drawing/2014/main" id="{D9AE8919-4710-4484-8C2C-1662E0AAD8EE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 flipV="1">
            <a:off x="3321844" y="782194"/>
            <a:ext cx="3046073" cy="1602011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7654" name="Straight Connector 5">
            <a:extLst>
              <a:ext uri="{FF2B5EF4-FFF2-40B4-BE49-F238E27FC236}">
                <a16:creationId xmlns:a16="http://schemas.microsoft.com/office/drawing/2014/main" id="{49A4BF6F-2270-4EFB-B58B-626DD5554F5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390775" y="2753537"/>
            <a:ext cx="16669" cy="2307193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7655" name="Diamond 6">
            <a:extLst>
              <a:ext uri="{FF2B5EF4-FFF2-40B4-BE49-F238E27FC236}">
                <a16:creationId xmlns:a16="http://schemas.microsoft.com/office/drawing/2014/main" id="{5B8BE6E6-4961-4F1E-9577-A3C86A6A97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0750" y="5659438"/>
            <a:ext cx="433388" cy="611386"/>
          </a:xfrm>
          <a:prstGeom prst="diamond">
            <a:avLst/>
          </a:prstGeom>
          <a:solidFill>
            <a:schemeClr val="tx1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27656" name="Text Box 9">
            <a:extLst>
              <a:ext uri="{FF2B5EF4-FFF2-40B4-BE49-F238E27FC236}">
                <a16:creationId xmlns:a16="http://schemas.microsoft.com/office/drawing/2014/main" id="{6B170845-15A6-4EF1-98AF-B3F5EBB001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4138" y="5784851"/>
            <a:ext cx="3200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400">
                <a:latin typeface="Arial" panose="020B0604020202020204" pitchFamily="34" charset="0"/>
              </a:rPr>
              <a:t>Market Research Completed</a:t>
            </a:r>
            <a:endParaRPr lang="en-US" altLang="en-US" sz="14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1B5BD10E-2971-4DC3-83FF-0F84F2CDCB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Work Breakdown Structures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C8A3084C-82D7-4FBC-93A6-386369CA24E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209800" y="1524001"/>
            <a:ext cx="7989888" cy="2409825"/>
          </a:xfrm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Benefits of using a WBS:</a:t>
            </a:r>
          </a:p>
          <a:p>
            <a:pPr lvl="2"/>
            <a:r>
              <a:rPr lang="en-GB" altLang="en-US">
                <a:latin typeface="Verdana" panose="020B0604030504040204" pitchFamily="34" charset="0"/>
              </a:rPr>
              <a:t>Focus on Planning in the early phases</a:t>
            </a:r>
          </a:p>
          <a:p>
            <a:pPr lvl="2"/>
            <a:r>
              <a:rPr lang="en-GB" altLang="en-US">
                <a:latin typeface="Verdana" panose="020B0604030504040204" pitchFamily="34" charset="0"/>
              </a:rPr>
              <a:t>Focus on evaluation and review in the later phases</a:t>
            </a:r>
          </a:p>
        </p:txBody>
      </p:sp>
      <p:sp>
        <p:nvSpPr>
          <p:cNvPr id="28676" name="Rectangle 7">
            <a:extLst>
              <a:ext uri="{FF2B5EF4-FFF2-40B4-BE49-F238E27FC236}">
                <a16:creationId xmlns:a16="http://schemas.microsoft.com/office/drawing/2014/main" id="{9CB26DA3-D926-42C8-96AA-665BAF79D4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1946" y="3887321"/>
            <a:ext cx="1641796" cy="52322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800">
                <a:latin typeface="Arial" panose="020B0604020202020204" pitchFamily="34" charset="0"/>
              </a:rPr>
              <a:t>Project X</a:t>
            </a:r>
            <a:endParaRPr lang="en-US" altLang="en-US" sz="2800">
              <a:latin typeface="Arial" panose="020B0604020202020204" pitchFamily="34" charset="0"/>
            </a:endParaRPr>
          </a:p>
        </p:txBody>
      </p:sp>
      <p:sp>
        <p:nvSpPr>
          <p:cNvPr id="28677" name="Rectangle 8">
            <a:extLst>
              <a:ext uri="{FF2B5EF4-FFF2-40B4-BE49-F238E27FC236}">
                <a16:creationId xmlns:a16="http://schemas.microsoft.com/office/drawing/2014/main" id="{A9FC8DA7-B51C-4899-BCC8-B0162E2E56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6424" y="5184309"/>
            <a:ext cx="2045752" cy="52322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800">
                <a:latin typeface="Arial" panose="020B0604020202020204" pitchFamily="34" charset="0"/>
              </a:rPr>
              <a:t>Preparation</a:t>
            </a:r>
            <a:endParaRPr lang="en-US" altLang="en-US" sz="2800">
              <a:latin typeface="Arial" panose="020B0604020202020204" pitchFamily="34" charset="0"/>
            </a:endParaRPr>
          </a:p>
        </p:txBody>
      </p:sp>
      <p:sp>
        <p:nvSpPr>
          <p:cNvPr id="28678" name="Rectangle 9">
            <a:extLst>
              <a:ext uri="{FF2B5EF4-FFF2-40B4-BE49-F238E27FC236}">
                <a16:creationId xmlns:a16="http://schemas.microsoft.com/office/drawing/2014/main" id="{5702B3EC-C6ED-4C5D-99F3-97DE34AFFB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0238" y="5184309"/>
            <a:ext cx="1763624" cy="52322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800">
                <a:latin typeface="Arial" panose="020B0604020202020204" pitchFamily="34" charset="0"/>
              </a:rPr>
              <a:t>Execution</a:t>
            </a:r>
            <a:endParaRPr lang="en-US" altLang="en-US" sz="2800">
              <a:latin typeface="Arial" panose="020B0604020202020204" pitchFamily="34" charset="0"/>
            </a:endParaRPr>
          </a:p>
        </p:txBody>
      </p:sp>
      <p:sp>
        <p:nvSpPr>
          <p:cNvPr id="28679" name="Rectangle 10">
            <a:extLst>
              <a:ext uri="{FF2B5EF4-FFF2-40B4-BE49-F238E27FC236}">
                <a16:creationId xmlns:a16="http://schemas.microsoft.com/office/drawing/2014/main" id="{B8D6D553-8176-49E0-9BA0-19FD26DCEA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2494" y="5184309"/>
            <a:ext cx="1864613" cy="52322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800">
                <a:latin typeface="Arial" panose="020B0604020202020204" pitchFamily="34" charset="0"/>
              </a:rPr>
              <a:t>Evaluation</a:t>
            </a:r>
            <a:endParaRPr lang="en-US" altLang="en-US" sz="2800">
              <a:latin typeface="Arial" panose="020B0604020202020204" pitchFamily="34" charset="0"/>
            </a:endParaRPr>
          </a:p>
        </p:txBody>
      </p:sp>
      <p:cxnSp>
        <p:nvCxnSpPr>
          <p:cNvPr id="28680" name="AutoShape 12">
            <a:extLst>
              <a:ext uri="{FF2B5EF4-FFF2-40B4-BE49-F238E27FC236}">
                <a16:creationId xmlns:a16="http://schemas.microsoft.com/office/drawing/2014/main" id="{551877BC-0514-4B10-B484-0E2B372FCA8B}"/>
              </a:ext>
            </a:extLst>
          </p:cNvPr>
          <p:cNvCxnSpPr>
            <a:cxnSpLocks noChangeShapeType="1"/>
            <a:stCxn id="28677" idx="0"/>
            <a:endCxn id="28676" idx="2"/>
          </p:cNvCxnSpPr>
          <p:nvPr/>
        </p:nvCxnSpPr>
        <p:spPr bwMode="auto">
          <a:xfrm rot="5400000" flipH="1" flipV="1">
            <a:off x="4379188" y="3320653"/>
            <a:ext cx="773768" cy="2953544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681" name="AutoShape 13">
            <a:extLst>
              <a:ext uri="{FF2B5EF4-FFF2-40B4-BE49-F238E27FC236}">
                <a16:creationId xmlns:a16="http://schemas.microsoft.com/office/drawing/2014/main" id="{D4CC41CF-4EBF-4AD6-AAE9-A53509672D55}"/>
              </a:ext>
            </a:extLst>
          </p:cNvPr>
          <p:cNvCxnSpPr>
            <a:cxnSpLocks noChangeShapeType="1"/>
            <a:stCxn id="28676" idx="2"/>
            <a:endCxn id="28678" idx="0"/>
          </p:cNvCxnSpPr>
          <p:nvPr/>
        </p:nvCxnSpPr>
        <p:spPr bwMode="auto">
          <a:xfrm rot="5400000">
            <a:off x="5855563" y="4797028"/>
            <a:ext cx="773768" cy="794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682" name="AutoShape 15">
            <a:extLst>
              <a:ext uri="{FF2B5EF4-FFF2-40B4-BE49-F238E27FC236}">
                <a16:creationId xmlns:a16="http://schemas.microsoft.com/office/drawing/2014/main" id="{137DA19E-DB30-431C-83C5-7B18BF26CBA2}"/>
              </a:ext>
            </a:extLst>
          </p:cNvPr>
          <p:cNvCxnSpPr>
            <a:cxnSpLocks noChangeShapeType="1"/>
            <a:stCxn id="28676" idx="2"/>
            <a:endCxn id="28679" idx="0"/>
          </p:cNvCxnSpPr>
          <p:nvPr/>
        </p:nvCxnSpPr>
        <p:spPr bwMode="auto">
          <a:xfrm rot="16200000" flipH="1">
            <a:off x="7331938" y="3321447"/>
            <a:ext cx="773768" cy="2951956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22C6D725-39BD-45FB-B604-A3956BD86C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Work Breakdown Structures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98344C54-EFCF-4AE7-A8FF-E8538AD9713A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3377" y="4259962"/>
            <a:ext cx="8640762" cy="1432159"/>
          </a:xfrm>
        </p:spPr>
        <p:txBody>
          <a:bodyPr>
            <a:normAutofit fontScale="85000" lnSpcReduction="20000"/>
          </a:bodyPr>
          <a:lstStyle/>
          <a:p>
            <a:r>
              <a:rPr lang="en-GB" altLang="en-US" dirty="0">
                <a:latin typeface="Verdana" panose="020B0604030504040204" pitchFamily="34" charset="0"/>
              </a:rPr>
              <a:t>Don’t forget:</a:t>
            </a:r>
          </a:p>
          <a:p>
            <a:pPr lvl="2"/>
            <a:r>
              <a:rPr lang="en-GB" altLang="en-US" dirty="0">
                <a:latin typeface="Verdana" panose="020B0604030504040204" pitchFamily="34" charset="0"/>
              </a:rPr>
              <a:t>Communication &amp; Reporting Tasks</a:t>
            </a:r>
          </a:p>
          <a:p>
            <a:pPr lvl="2"/>
            <a:r>
              <a:rPr lang="en-GB" altLang="en-US" dirty="0">
                <a:latin typeface="Verdana" panose="020B0604030504040204" pitchFamily="34" charset="0"/>
              </a:rPr>
              <a:t>Project Management Tasks</a:t>
            </a:r>
          </a:p>
          <a:p>
            <a:pPr lvl="2"/>
            <a:r>
              <a:rPr lang="en-GB" altLang="en-US" dirty="0">
                <a:latin typeface="Verdana" panose="020B0604030504040204" pitchFamily="34" charset="0"/>
              </a:rPr>
              <a:t>Quality Management - Reviews, Checks, Tests</a:t>
            </a:r>
          </a:p>
        </p:txBody>
      </p:sp>
      <p:sp>
        <p:nvSpPr>
          <p:cNvPr id="29700" name="Rectangle 7">
            <a:extLst>
              <a:ext uri="{FF2B5EF4-FFF2-40B4-BE49-F238E27FC236}">
                <a16:creationId xmlns:a16="http://schemas.microsoft.com/office/drawing/2014/main" id="{74CBC846-E4CB-4700-A56C-8DC923A08F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1946" y="1046257"/>
            <a:ext cx="1641796" cy="52322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800" dirty="0">
                <a:latin typeface="Arial" panose="020B0604020202020204" pitchFamily="34" charset="0"/>
              </a:rPr>
              <a:t>Project X</a:t>
            </a:r>
            <a:endParaRPr lang="en-US" altLang="en-US" sz="2800" dirty="0">
              <a:latin typeface="Arial" panose="020B0604020202020204" pitchFamily="34" charset="0"/>
            </a:endParaRPr>
          </a:p>
        </p:txBody>
      </p:sp>
      <p:sp>
        <p:nvSpPr>
          <p:cNvPr id="29701" name="Rectangle 8">
            <a:extLst>
              <a:ext uri="{FF2B5EF4-FFF2-40B4-BE49-F238E27FC236}">
                <a16:creationId xmlns:a16="http://schemas.microsoft.com/office/drawing/2014/main" id="{7A8F27A1-4343-43C7-9FA7-1CE61E8BC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3788" y="2363788"/>
            <a:ext cx="2045752" cy="52322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800">
                <a:latin typeface="Arial" panose="020B0604020202020204" pitchFamily="34" charset="0"/>
              </a:rPr>
              <a:t>Preparation</a:t>
            </a:r>
            <a:endParaRPr lang="en-US" altLang="en-US" sz="2800">
              <a:latin typeface="Arial" panose="020B0604020202020204" pitchFamily="34" charset="0"/>
            </a:endParaRPr>
          </a:p>
        </p:txBody>
      </p:sp>
      <p:sp>
        <p:nvSpPr>
          <p:cNvPr id="29702" name="Rectangle 9">
            <a:extLst>
              <a:ext uri="{FF2B5EF4-FFF2-40B4-BE49-F238E27FC236}">
                <a16:creationId xmlns:a16="http://schemas.microsoft.com/office/drawing/2014/main" id="{E6120EC4-99AD-47C2-9B95-03857E1434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1946" y="2363788"/>
            <a:ext cx="1763624" cy="52322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800">
                <a:latin typeface="Arial" panose="020B0604020202020204" pitchFamily="34" charset="0"/>
              </a:rPr>
              <a:t>Execution</a:t>
            </a:r>
            <a:endParaRPr lang="en-US" altLang="en-US" sz="2800">
              <a:latin typeface="Arial" panose="020B0604020202020204" pitchFamily="34" charset="0"/>
            </a:endParaRPr>
          </a:p>
        </p:txBody>
      </p:sp>
      <p:sp>
        <p:nvSpPr>
          <p:cNvPr id="29703" name="Rectangle 10">
            <a:extLst>
              <a:ext uri="{FF2B5EF4-FFF2-40B4-BE49-F238E27FC236}">
                <a16:creationId xmlns:a16="http://schemas.microsoft.com/office/drawing/2014/main" id="{430B1C67-0B00-47DB-B747-EFBC8BA638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2494" y="2363788"/>
            <a:ext cx="1864613" cy="52322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800">
                <a:latin typeface="Arial" panose="020B0604020202020204" pitchFamily="34" charset="0"/>
              </a:rPr>
              <a:t>Evaluation</a:t>
            </a:r>
            <a:endParaRPr lang="en-US" altLang="en-US" sz="2800">
              <a:latin typeface="Arial" panose="020B0604020202020204" pitchFamily="34" charset="0"/>
            </a:endParaRPr>
          </a:p>
        </p:txBody>
      </p:sp>
      <p:cxnSp>
        <p:nvCxnSpPr>
          <p:cNvPr id="29704" name="AutoShape 12">
            <a:extLst>
              <a:ext uri="{FF2B5EF4-FFF2-40B4-BE49-F238E27FC236}">
                <a16:creationId xmlns:a16="http://schemas.microsoft.com/office/drawing/2014/main" id="{E10B9045-CABC-4188-9AA4-FEBC3BAB01C8}"/>
              </a:ext>
            </a:extLst>
          </p:cNvPr>
          <p:cNvCxnSpPr>
            <a:cxnSpLocks noChangeShapeType="1"/>
          </p:cNvCxnSpPr>
          <p:nvPr/>
        </p:nvCxnSpPr>
        <p:spPr bwMode="auto">
          <a:xfrm rot="5400000" flipH="1" flipV="1">
            <a:off x="4422015" y="473235"/>
            <a:ext cx="794311" cy="2856180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5" name="AutoShape 13">
            <a:extLst>
              <a:ext uri="{FF2B5EF4-FFF2-40B4-BE49-F238E27FC236}">
                <a16:creationId xmlns:a16="http://schemas.microsoft.com/office/drawing/2014/main" id="{F6E1A4B6-780B-466B-B12B-446BAA6DB33B}"/>
              </a:ext>
            </a:extLst>
          </p:cNvPr>
          <p:cNvCxnSpPr>
            <a:cxnSpLocks noChangeShapeType="1"/>
          </p:cNvCxnSpPr>
          <p:nvPr/>
        </p:nvCxnSpPr>
        <p:spPr bwMode="auto">
          <a:xfrm rot="16200000" flipH="1">
            <a:off x="5795444" y="1985370"/>
            <a:ext cx="912466" cy="8832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6" name="AutoShape 15">
            <a:extLst>
              <a:ext uri="{FF2B5EF4-FFF2-40B4-BE49-F238E27FC236}">
                <a16:creationId xmlns:a16="http://schemas.microsoft.com/office/drawing/2014/main" id="{73EC676A-04B4-49D5-BDDE-DFD3E0706B13}"/>
              </a:ext>
            </a:extLst>
          </p:cNvPr>
          <p:cNvCxnSpPr>
            <a:cxnSpLocks noChangeShapeType="1"/>
            <a:endCxn id="29703" idx="0"/>
          </p:cNvCxnSpPr>
          <p:nvPr/>
        </p:nvCxnSpPr>
        <p:spPr bwMode="auto">
          <a:xfrm>
            <a:off x="6303758" y="1896744"/>
            <a:ext cx="2891043" cy="467044"/>
          </a:xfrm>
          <a:prstGeom prst="bentConnector2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9707" name="Text Box 9">
            <a:extLst>
              <a:ext uri="{FF2B5EF4-FFF2-40B4-BE49-F238E27FC236}">
                <a16:creationId xmlns:a16="http://schemas.microsoft.com/office/drawing/2014/main" id="{238E7E6C-5EE3-4232-87EC-2726EA8DC2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5851" y="3004919"/>
            <a:ext cx="32004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Char char="-"/>
            </a:pPr>
            <a:r>
              <a:rPr lang="en-GB" altLang="en-US" sz="1400" dirty="0">
                <a:latin typeface="Arial" panose="020B0604020202020204" pitchFamily="34" charset="0"/>
              </a:rPr>
              <a:t>Identify Team</a:t>
            </a:r>
          </a:p>
          <a:p>
            <a:pPr eaLnBrk="1" hangingPunct="1">
              <a:spcBef>
                <a:spcPct val="0"/>
              </a:spcBef>
              <a:buSzTx/>
              <a:buFontTx/>
              <a:buChar char="-"/>
            </a:pPr>
            <a:r>
              <a:rPr lang="en-GB" altLang="en-US" sz="1400" dirty="0">
                <a:latin typeface="Arial" panose="020B0604020202020204" pitchFamily="34" charset="0"/>
              </a:rPr>
              <a:t>Write Project Charter</a:t>
            </a:r>
          </a:p>
          <a:p>
            <a:pPr eaLnBrk="1" hangingPunct="1">
              <a:spcBef>
                <a:spcPct val="0"/>
              </a:spcBef>
              <a:buSzTx/>
              <a:buFontTx/>
              <a:buChar char="-"/>
            </a:pPr>
            <a:r>
              <a:rPr lang="en-GB" altLang="en-US" sz="1400" dirty="0">
                <a:latin typeface="Arial" panose="020B0604020202020204" pitchFamily="34" charset="0"/>
              </a:rPr>
              <a:t>Identify Stakeholders</a:t>
            </a:r>
            <a:endParaRPr lang="en-US" altLang="en-US" sz="1400" dirty="0">
              <a:latin typeface="Arial" panose="020B0604020202020204" pitchFamily="34" charset="0"/>
            </a:endParaRPr>
          </a:p>
        </p:txBody>
      </p:sp>
      <p:sp>
        <p:nvSpPr>
          <p:cNvPr id="29708" name="Text Box 9">
            <a:extLst>
              <a:ext uri="{FF2B5EF4-FFF2-40B4-BE49-F238E27FC236}">
                <a16:creationId xmlns:a16="http://schemas.microsoft.com/office/drawing/2014/main" id="{42EB4D8C-3977-4D6F-AFEF-8AED1EA815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1946" y="2952315"/>
            <a:ext cx="32004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Char char="-"/>
            </a:pPr>
            <a:r>
              <a:rPr lang="en-GB" altLang="en-US" sz="1400" dirty="0">
                <a:latin typeface="Arial" panose="020B0604020202020204" pitchFamily="34" charset="0"/>
              </a:rPr>
              <a:t>Reviews</a:t>
            </a:r>
          </a:p>
          <a:p>
            <a:pPr eaLnBrk="1" hangingPunct="1">
              <a:spcBef>
                <a:spcPct val="0"/>
              </a:spcBef>
              <a:buSzTx/>
              <a:buFontTx/>
              <a:buChar char="-"/>
            </a:pPr>
            <a:r>
              <a:rPr lang="en-GB" altLang="en-US" sz="1400" dirty="0">
                <a:latin typeface="Arial" panose="020B0604020202020204" pitchFamily="34" charset="0"/>
              </a:rPr>
              <a:t>Meetings</a:t>
            </a:r>
          </a:p>
          <a:p>
            <a:pPr eaLnBrk="1" hangingPunct="1">
              <a:spcBef>
                <a:spcPct val="0"/>
              </a:spcBef>
              <a:buSzTx/>
              <a:buFontTx/>
              <a:buChar char="-"/>
            </a:pPr>
            <a:r>
              <a:rPr lang="en-GB" altLang="en-US" sz="1400" dirty="0">
                <a:latin typeface="Arial" panose="020B0604020202020204" pitchFamily="34" charset="0"/>
              </a:rPr>
              <a:t>Communication</a:t>
            </a:r>
          </a:p>
          <a:p>
            <a:pPr eaLnBrk="1" hangingPunct="1">
              <a:spcBef>
                <a:spcPct val="0"/>
              </a:spcBef>
              <a:buSzTx/>
              <a:buFontTx/>
              <a:buChar char="-"/>
            </a:pPr>
            <a:r>
              <a:rPr lang="en-GB" altLang="en-US" sz="1400" dirty="0">
                <a:latin typeface="Arial" panose="020B0604020202020204" pitchFamily="34" charset="0"/>
              </a:rPr>
              <a:t>Tests</a:t>
            </a:r>
          </a:p>
          <a:p>
            <a:pPr eaLnBrk="1" hangingPunct="1">
              <a:spcBef>
                <a:spcPct val="0"/>
              </a:spcBef>
              <a:buSzTx/>
              <a:buFontTx/>
              <a:buChar char="-"/>
            </a:pPr>
            <a:r>
              <a:rPr lang="en-GB" altLang="en-US" sz="1400" dirty="0">
                <a:latin typeface="Arial" panose="020B0604020202020204" pitchFamily="34" charset="0"/>
              </a:rPr>
              <a:t>Audits</a:t>
            </a:r>
          </a:p>
          <a:p>
            <a:pPr eaLnBrk="1" hangingPunct="1">
              <a:spcBef>
                <a:spcPct val="0"/>
              </a:spcBef>
              <a:buSzTx/>
              <a:buFontTx/>
              <a:buChar char="-"/>
            </a:pPr>
            <a:r>
              <a:rPr lang="en-GB" altLang="en-US" sz="1400" dirty="0">
                <a:latin typeface="Arial" panose="020B0604020202020204" pitchFamily="34" charset="0"/>
              </a:rPr>
              <a:t>Inspections</a:t>
            </a:r>
            <a:endParaRPr lang="en-US" altLang="en-US" sz="1400" dirty="0">
              <a:latin typeface="Arial" panose="020B0604020202020204" pitchFamily="34" charset="0"/>
            </a:endParaRPr>
          </a:p>
        </p:txBody>
      </p:sp>
      <p:sp>
        <p:nvSpPr>
          <p:cNvPr id="29709" name="Text Box 9">
            <a:extLst>
              <a:ext uri="{FF2B5EF4-FFF2-40B4-BE49-F238E27FC236}">
                <a16:creationId xmlns:a16="http://schemas.microsoft.com/office/drawing/2014/main" id="{12D49982-B758-4E73-875A-73C72355B7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62494" y="2952315"/>
            <a:ext cx="32004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Char char="-"/>
            </a:pPr>
            <a:r>
              <a:rPr lang="en-GB" altLang="en-US" sz="1400" dirty="0">
                <a:latin typeface="Arial" panose="020B0604020202020204" pitchFamily="34" charset="0"/>
              </a:rPr>
              <a:t>Review Project</a:t>
            </a:r>
          </a:p>
          <a:p>
            <a:pPr eaLnBrk="1" hangingPunct="1">
              <a:spcBef>
                <a:spcPct val="0"/>
              </a:spcBef>
              <a:buSzTx/>
              <a:buFontTx/>
              <a:buChar char="-"/>
            </a:pPr>
            <a:r>
              <a:rPr lang="en-GB" altLang="en-US" sz="1400" dirty="0">
                <a:latin typeface="Arial" panose="020B0604020202020204" pitchFamily="34" charset="0"/>
              </a:rPr>
              <a:t>Clean-Up</a:t>
            </a:r>
          </a:p>
          <a:p>
            <a:pPr eaLnBrk="1" hangingPunct="1">
              <a:spcBef>
                <a:spcPct val="0"/>
              </a:spcBef>
              <a:buSzTx/>
              <a:buFontTx/>
              <a:buChar char="-"/>
            </a:pPr>
            <a:r>
              <a:rPr lang="en-GB" altLang="en-US" sz="1400" dirty="0">
                <a:latin typeface="Arial" panose="020B0604020202020204" pitchFamily="34" charset="0"/>
              </a:rPr>
              <a:t>Get Paid</a:t>
            </a:r>
          </a:p>
          <a:p>
            <a:pPr eaLnBrk="1" hangingPunct="1">
              <a:spcBef>
                <a:spcPct val="0"/>
              </a:spcBef>
              <a:buSzTx/>
              <a:buFontTx/>
              <a:buChar char="-"/>
            </a:pPr>
            <a:r>
              <a:rPr lang="en-GB" altLang="en-US" sz="1400" dirty="0">
                <a:latin typeface="Arial" panose="020B0604020202020204" pitchFamily="34" charset="0"/>
              </a:rPr>
              <a:t>Hold Party</a:t>
            </a:r>
            <a:endParaRPr lang="en-US" altLang="en-US" sz="14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2FA0BADD-7203-4B06-8801-DC9E02FFB8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Work Breakdown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Structures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8203208D-65D0-4C8D-8076-97DD446DFA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Benefits of using a WBS: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Tasks are:</a:t>
            </a:r>
          </a:p>
          <a:p>
            <a:pPr lvl="2"/>
            <a:r>
              <a:rPr lang="en-GB" altLang="en-US">
                <a:latin typeface="Verdana" panose="020B0604030504040204" pitchFamily="34" charset="0"/>
              </a:rPr>
              <a:t>Definable – easily understood</a:t>
            </a:r>
          </a:p>
          <a:p>
            <a:pPr lvl="2"/>
            <a:r>
              <a:rPr lang="en-GB" altLang="en-US">
                <a:latin typeface="Verdana" panose="020B0604030504040204" pitchFamily="34" charset="0"/>
              </a:rPr>
              <a:t>Independent – minimum interfaces</a:t>
            </a:r>
          </a:p>
          <a:p>
            <a:pPr lvl="2"/>
            <a:r>
              <a:rPr lang="en-GB" altLang="en-US">
                <a:latin typeface="Verdana" panose="020B0604030504040204" pitchFamily="34" charset="0"/>
              </a:rPr>
              <a:t>Estimate able – time and cost</a:t>
            </a:r>
          </a:p>
          <a:p>
            <a:pPr lvl="2"/>
            <a:r>
              <a:rPr lang="en-GB" altLang="en-US">
                <a:latin typeface="Verdana" panose="020B0604030504040204" pitchFamily="34" charset="0"/>
              </a:rPr>
              <a:t>Measurable – progress easily captured</a:t>
            </a:r>
          </a:p>
          <a:p>
            <a:pPr lvl="2"/>
            <a:r>
              <a:rPr lang="en-GB" altLang="en-US">
                <a:latin typeface="Verdana" panose="020B0604030504040204" pitchFamily="34" charset="0"/>
              </a:rPr>
              <a:t>Adaptable – can be eliminated or added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026" descr="PIC00003">
            <a:extLst>
              <a:ext uri="{FF2B5EF4-FFF2-40B4-BE49-F238E27FC236}">
                <a16:creationId xmlns:a16="http://schemas.microsoft.com/office/drawing/2014/main" id="{BBE53895-F90D-4D0C-BC18-00AB2ABD1B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1027">
            <a:extLst>
              <a:ext uri="{FF2B5EF4-FFF2-40B4-BE49-F238E27FC236}">
                <a16:creationId xmlns:a16="http://schemas.microsoft.com/office/drawing/2014/main" id="{3746F273-B2FD-490E-9CA0-6B6AF4391D2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286000" y="-1143000"/>
            <a:ext cx="7772400" cy="1143000"/>
          </a:xfrm>
        </p:spPr>
        <p:txBody>
          <a:bodyPr/>
          <a:lstStyle/>
          <a:p>
            <a:r>
              <a:rPr lang="en-GB" altLang="en-US"/>
              <a:t>Picture of team exercise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PIC00008">
            <a:extLst>
              <a:ext uri="{FF2B5EF4-FFF2-40B4-BE49-F238E27FC236}">
                <a16:creationId xmlns:a16="http://schemas.microsoft.com/office/drawing/2014/main" id="{01780777-2318-4DC7-A398-A4ED642A83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Rectangle 3">
            <a:extLst>
              <a:ext uri="{FF2B5EF4-FFF2-40B4-BE49-F238E27FC236}">
                <a16:creationId xmlns:a16="http://schemas.microsoft.com/office/drawing/2014/main" id="{0B265DC0-75AA-4E4E-8772-DD0E6C4ED42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438400" y="-1143000"/>
            <a:ext cx="7772400" cy="1143000"/>
          </a:xfrm>
        </p:spPr>
        <p:txBody>
          <a:bodyPr/>
          <a:lstStyle/>
          <a:p>
            <a:r>
              <a:rPr lang="en-GB" altLang="en-US"/>
              <a:t>Picture of team exercise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>
            <a:extLst>
              <a:ext uri="{FF2B5EF4-FFF2-40B4-BE49-F238E27FC236}">
                <a16:creationId xmlns:a16="http://schemas.microsoft.com/office/drawing/2014/main" id="{E72F441E-8509-424D-B96B-5C0FA34958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9001" y="260350"/>
            <a:ext cx="276542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SzTx/>
              <a:buFontTx/>
              <a:buNone/>
            </a:pPr>
            <a:r>
              <a:rPr lang="en-GB" altLang="en-US" sz="1800">
                <a:latin typeface="Arial" panose="020B0604020202020204" pitchFamily="34" charset="0"/>
              </a:rPr>
              <a:t>318 Group Project</a:t>
            </a: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33795" name="Text Box 3">
            <a:extLst>
              <a:ext uri="{FF2B5EF4-FFF2-40B4-BE49-F238E27FC236}">
                <a16:creationId xmlns:a16="http://schemas.microsoft.com/office/drawing/2014/main" id="{B1289B86-7C90-401A-9EA9-2BA1DD265B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6263" y="1792288"/>
            <a:ext cx="1066800" cy="527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SzTx/>
              <a:buFontTx/>
              <a:buNone/>
            </a:pPr>
            <a:r>
              <a:rPr lang="en-GB" altLang="en-US" sz="1400">
                <a:latin typeface="Arial" panose="020B0604020202020204" pitchFamily="34" charset="0"/>
              </a:rPr>
              <a:t>Market Research</a:t>
            </a: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33796" name="Text Box 4">
            <a:extLst>
              <a:ext uri="{FF2B5EF4-FFF2-40B4-BE49-F238E27FC236}">
                <a16:creationId xmlns:a16="http://schemas.microsoft.com/office/drawing/2014/main" id="{6C588E82-4349-451A-B499-ACBCE2E2B8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7575" y="1792289"/>
            <a:ext cx="762000" cy="314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SzTx/>
              <a:buFontTx/>
              <a:buNone/>
            </a:pPr>
            <a:r>
              <a:rPr lang="en-GB" altLang="en-US" sz="1400">
                <a:latin typeface="Arial" panose="020B0604020202020204" pitchFamily="34" charset="0"/>
              </a:rPr>
              <a:t>Design</a:t>
            </a: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33797" name="Text Box 5">
            <a:extLst>
              <a:ext uri="{FF2B5EF4-FFF2-40B4-BE49-F238E27FC236}">
                <a16:creationId xmlns:a16="http://schemas.microsoft.com/office/drawing/2014/main" id="{03A219A9-FB3D-4AF6-AC2D-3AEBF8639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90064" y="1792289"/>
            <a:ext cx="1042987" cy="314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SzTx/>
              <a:buFontTx/>
              <a:buNone/>
            </a:pPr>
            <a:r>
              <a:rPr lang="en-GB" altLang="en-US" sz="1400">
                <a:latin typeface="Arial" panose="020B0604020202020204" pitchFamily="34" charset="0"/>
              </a:rPr>
              <a:t>Marketing</a:t>
            </a: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33798" name="Text Box 6">
            <a:extLst>
              <a:ext uri="{FF2B5EF4-FFF2-40B4-BE49-F238E27FC236}">
                <a16:creationId xmlns:a16="http://schemas.microsoft.com/office/drawing/2014/main" id="{045FF143-BA52-4E26-8751-F98A48AF80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1101" y="1792289"/>
            <a:ext cx="1376363" cy="314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SzTx/>
              <a:buFontTx/>
              <a:buNone/>
            </a:pPr>
            <a:r>
              <a:rPr lang="en-GB" altLang="en-US" sz="1400">
                <a:latin typeface="Arial" panose="020B0604020202020204" pitchFamily="34" charset="0"/>
              </a:rPr>
              <a:t>Manufacturing</a:t>
            </a: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33799" name="Text Box 7">
            <a:extLst>
              <a:ext uri="{FF2B5EF4-FFF2-40B4-BE49-F238E27FC236}">
                <a16:creationId xmlns:a16="http://schemas.microsoft.com/office/drawing/2014/main" id="{0A3BE7F4-0D72-426A-91B1-BE507FC6D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42264" y="1792289"/>
            <a:ext cx="1203325" cy="314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SzTx/>
              <a:buFontTx/>
              <a:buNone/>
            </a:pPr>
            <a:r>
              <a:rPr lang="en-GB" altLang="en-US" sz="1400">
                <a:latin typeface="Arial" panose="020B0604020202020204" pitchFamily="34" charset="0"/>
              </a:rPr>
              <a:t>Advertising</a:t>
            </a: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33800" name="Text Box 8">
            <a:extLst>
              <a:ext uri="{FF2B5EF4-FFF2-40B4-BE49-F238E27FC236}">
                <a16:creationId xmlns:a16="http://schemas.microsoft.com/office/drawing/2014/main" id="{93BF21EF-C4E8-48D4-B7A3-A127C6876E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1450" y="4292600"/>
            <a:ext cx="990600" cy="527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SzTx/>
              <a:buFontTx/>
              <a:buNone/>
            </a:pPr>
            <a:r>
              <a:rPr lang="en-GB" altLang="en-US" sz="1400">
                <a:latin typeface="Arial" panose="020B0604020202020204" pitchFamily="34" charset="0"/>
              </a:rPr>
              <a:t>Company Structure</a:t>
            </a: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33801" name="Text Box 9">
            <a:extLst>
              <a:ext uri="{FF2B5EF4-FFF2-40B4-BE49-F238E27FC236}">
                <a16:creationId xmlns:a16="http://schemas.microsoft.com/office/drawing/2014/main" id="{F4B228E9-B115-424E-9E6F-AC3DEA8EE4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6263" y="2420939"/>
            <a:ext cx="145415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Prepare Questionnaire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Establish Market Size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Prepare PEST Analysis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Perform SWOT Analysis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Perform Competitor Analysis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Consider Social Trends</a:t>
            </a:r>
            <a:endParaRPr lang="en-US" altLang="en-US" sz="1000">
              <a:latin typeface="Arial" panose="020B0604020202020204" pitchFamily="34" charset="0"/>
            </a:endParaRPr>
          </a:p>
        </p:txBody>
      </p:sp>
      <p:sp>
        <p:nvSpPr>
          <p:cNvPr id="33802" name="Text Box 10">
            <a:extLst>
              <a:ext uri="{FF2B5EF4-FFF2-40B4-BE49-F238E27FC236}">
                <a16:creationId xmlns:a16="http://schemas.microsoft.com/office/drawing/2014/main" id="{C33CE698-C057-4D5F-9125-12818269D0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7575" y="2420939"/>
            <a:ext cx="1371600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Establish Basic Features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Create Bill of Material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Create Drawings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  - Whole product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  - Component parts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  - Mechanisms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Establish Component Costs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Design Packaging &amp; Instruction Manuals</a:t>
            </a:r>
            <a:endParaRPr lang="en-US" altLang="en-US" sz="1000">
              <a:latin typeface="Arial" panose="020B0604020202020204" pitchFamily="34" charset="0"/>
            </a:endParaRPr>
          </a:p>
        </p:txBody>
      </p:sp>
      <p:sp>
        <p:nvSpPr>
          <p:cNvPr id="33803" name="Text Box 11">
            <a:extLst>
              <a:ext uri="{FF2B5EF4-FFF2-40B4-BE49-F238E27FC236}">
                <a16:creationId xmlns:a16="http://schemas.microsoft.com/office/drawing/2014/main" id="{4764D45C-8518-41CC-925C-A1AE5EA72B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6463" y="1792288"/>
            <a:ext cx="838200" cy="527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SzTx/>
              <a:buFontTx/>
              <a:buNone/>
            </a:pPr>
            <a:r>
              <a:rPr lang="en-GB" altLang="en-US" sz="1400">
                <a:latin typeface="Arial" panose="020B0604020202020204" pitchFamily="34" charset="0"/>
              </a:rPr>
              <a:t>Product Idea</a:t>
            </a: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33804" name="Text Box 12">
            <a:extLst>
              <a:ext uri="{FF2B5EF4-FFF2-40B4-BE49-F238E27FC236}">
                <a16:creationId xmlns:a16="http://schemas.microsoft.com/office/drawing/2014/main" id="{95421175-F674-4D4D-B3EE-2EB4E4F302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6463" y="2420939"/>
            <a:ext cx="12192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Hold a Brainstorm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Discuss Ideas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Make Final Product Decision 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Invent Product Name &amp; Logo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Perform Product Value Analysis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Create Design Specification</a:t>
            </a:r>
            <a:endParaRPr lang="en-US" altLang="en-US" sz="1000">
              <a:latin typeface="Arial" panose="020B0604020202020204" pitchFamily="34" charset="0"/>
            </a:endParaRPr>
          </a:p>
        </p:txBody>
      </p:sp>
      <p:sp>
        <p:nvSpPr>
          <p:cNvPr id="33805" name="Text Box 13">
            <a:extLst>
              <a:ext uri="{FF2B5EF4-FFF2-40B4-BE49-F238E27FC236}">
                <a16:creationId xmlns:a16="http://schemas.microsoft.com/office/drawing/2014/main" id="{0C9A3424-BBCE-4DEA-9001-427A74EECB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78926" y="2636839"/>
            <a:ext cx="148907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Find Target Customer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Establish Sales Price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Determine Promotion Methods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Investigate Product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Establish Sales Routes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Establish Distribution Methods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Provide Sales Forecasts</a:t>
            </a:r>
            <a:endParaRPr lang="en-US" altLang="en-US" sz="1000">
              <a:latin typeface="Arial" panose="020B0604020202020204" pitchFamily="34" charset="0"/>
            </a:endParaRPr>
          </a:p>
        </p:txBody>
      </p:sp>
      <p:sp>
        <p:nvSpPr>
          <p:cNvPr id="33806" name="Text Box 14">
            <a:extLst>
              <a:ext uri="{FF2B5EF4-FFF2-40B4-BE49-F238E27FC236}">
                <a16:creationId xmlns:a16="http://schemas.microsoft.com/office/drawing/2014/main" id="{07EB96B5-57E7-4BDF-9CEB-3C78633478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1100" y="2420939"/>
            <a:ext cx="1447800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Choose Suppliers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Set Factory Location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Establish Factory Layout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Estimate Number of Employees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Decide on Manufacturing &amp; Packaging Processes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Make or Buy decision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Establish Logistics &amp; Distribution Methods</a:t>
            </a:r>
            <a:endParaRPr lang="en-US" altLang="en-US" sz="1000">
              <a:latin typeface="Arial" panose="020B0604020202020204" pitchFamily="34" charset="0"/>
            </a:endParaRPr>
          </a:p>
        </p:txBody>
      </p:sp>
      <p:sp>
        <p:nvSpPr>
          <p:cNvPr id="33807" name="Text Box 15">
            <a:extLst>
              <a:ext uri="{FF2B5EF4-FFF2-40B4-BE49-F238E27FC236}">
                <a16:creationId xmlns:a16="http://schemas.microsoft.com/office/drawing/2014/main" id="{A2B2E285-4A91-46BE-BE45-48FBBAA0B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42263" y="2420939"/>
            <a:ext cx="14478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Promotion Campaigns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Estimate Costs of Advertising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Choose Advertising Channels</a:t>
            </a:r>
            <a:endParaRPr lang="en-US" altLang="en-US" sz="1000">
              <a:latin typeface="Arial" panose="020B0604020202020204" pitchFamily="34" charset="0"/>
            </a:endParaRPr>
          </a:p>
        </p:txBody>
      </p:sp>
      <p:sp>
        <p:nvSpPr>
          <p:cNvPr id="33808" name="Text Box 16">
            <a:extLst>
              <a:ext uri="{FF2B5EF4-FFF2-40B4-BE49-F238E27FC236}">
                <a16:creationId xmlns:a16="http://schemas.microsoft.com/office/drawing/2014/main" id="{AAE07A6C-8315-45A8-A200-E232E0051A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1451" y="4927601"/>
            <a:ext cx="1930337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Choose the Company Name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Define Company Strategy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Define the Company Structure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Prepare Mission Statement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Choose Company Location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Consider Economic Conditions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endParaRPr lang="en-US" altLang="en-US" sz="1000">
              <a:latin typeface="Arial" panose="020B0604020202020204" pitchFamily="34" charset="0"/>
            </a:endParaRPr>
          </a:p>
        </p:txBody>
      </p:sp>
      <p:sp>
        <p:nvSpPr>
          <p:cNvPr id="33809" name="Text Box 17">
            <a:extLst>
              <a:ext uri="{FF2B5EF4-FFF2-40B4-BE49-F238E27FC236}">
                <a16:creationId xmlns:a16="http://schemas.microsoft.com/office/drawing/2014/main" id="{7D79D90D-069A-42BF-B79D-ED3B4EB907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9375" y="4508501"/>
            <a:ext cx="1600200" cy="314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SzTx/>
              <a:buFontTx/>
              <a:buNone/>
            </a:pPr>
            <a:r>
              <a:rPr lang="en-GB" altLang="en-US" sz="1400">
                <a:latin typeface="Arial" panose="020B0604020202020204" pitchFamily="34" charset="0"/>
              </a:rPr>
              <a:t>Finances</a:t>
            </a: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33810" name="Text Box 18">
            <a:extLst>
              <a:ext uri="{FF2B5EF4-FFF2-40B4-BE49-F238E27FC236}">
                <a16:creationId xmlns:a16="http://schemas.microsoft.com/office/drawing/2014/main" id="{DDBEF804-8632-442D-A07E-2DCB9A41E0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3838" y="4927600"/>
            <a:ext cx="230383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Choose Source Of Finance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Estimate: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 - Cost Of Expenditure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 - Machinery Costs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 - Material Costs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 - Cost Of Advertising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 - Salary Costs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 - Packaging Costs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Calculate Profit and Loss For 3 Years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Establish 3 Year Turnover Figures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Consider Company Taxation Law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endParaRPr lang="en-US" altLang="en-US" sz="1000">
              <a:latin typeface="Arial" panose="020B0604020202020204" pitchFamily="34" charset="0"/>
            </a:endParaRPr>
          </a:p>
        </p:txBody>
      </p:sp>
      <p:sp>
        <p:nvSpPr>
          <p:cNvPr id="33811" name="Text Box 19">
            <a:extLst>
              <a:ext uri="{FF2B5EF4-FFF2-40B4-BE49-F238E27FC236}">
                <a16:creationId xmlns:a16="http://schemas.microsoft.com/office/drawing/2014/main" id="{7FA02B71-794C-47F2-AF7F-F56E631B51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04276" y="4292601"/>
            <a:ext cx="790575" cy="314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SzTx/>
              <a:buFontTx/>
              <a:buNone/>
            </a:pPr>
            <a:r>
              <a:rPr lang="en-GB" altLang="en-US" sz="1400">
                <a:latin typeface="Arial" panose="020B0604020202020204" pitchFamily="34" charset="0"/>
              </a:rPr>
              <a:t>HRM</a:t>
            </a: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33812" name="Text Box 20">
            <a:extLst>
              <a:ext uri="{FF2B5EF4-FFF2-40B4-BE49-F238E27FC236}">
                <a16:creationId xmlns:a16="http://schemas.microsoft.com/office/drawing/2014/main" id="{346CE866-CF68-4C8D-A3B4-5DCA60705D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04275" y="4927601"/>
            <a:ext cx="1828800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Determine Personnel Requirements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Provide Operator Training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Establish Salaries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Write Job Descriptions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Establish Internal Communication Channels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Consider: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 - Employment law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 - Health and Safety &amp;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1000">
                <a:latin typeface="Arial" panose="020B0604020202020204" pitchFamily="34" charset="0"/>
              </a:rPr>
              <a:t> - Quality Control Issues</a:t>
            </a:r>
            <a:endParaRPr lang="en-US" altLang="en-US" sz="1000">
              <a:latin typeface="Arial" panose="020B0604020202020204" pitchFamily="34" charset="0"/>
            </a:endParaRPr>
          </a:p>
        </p:txBody>
      </p:sp>
      <p:cxnSp>
        <p:nvCxnSpPr>
          <p:cNvPr id="33813" name="AutoShape 21">
            <a:extLst>
              <a:ext uri="{FF2B5EF4-FFF2-40B4-BE49-F238E27FC236}">
                <a16:creationId xmlns:a16="http://schemas.microsoft.com/office/drawing/2014/main" id="{6D53FAAA-204C-467E-A5ED-99983388555D}"/>
              </a:ext>
            </a:extLst>
          </p:cNvPr>
          <p:cNvCxnSpPr>
            <a:cxnSpLocks noChangeShapeType="1"/>
            <a:stCxn id="33794" idx="2"/>
            <a:endCxn id="33795" idx="0"/>
          </p:cNvCxnSpPr>
          <p:nvPr/>
        </p:nvCxnSpPr>
        <p:spPr bwMode="auto">
          <a:xfrm rot="5400000">
            <a:off x="3652838" y="-636587"/>
            <a:ext cx="1155700" cy="3702050"/>
          </a:xfrm>
          <a:prstGeom prst="bentConnector3">
            <a:avLst>
              <a:gd name="adj1" fmla="val 49861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814" name="AutoShape 22">
            <a:extLst>
              <a:ext uri="{FF2B5EF4-FFF2-40B4-BE49-F238E27FC236}">
                <a16:creationId xmlns:a16="http://schemas.microsoft.com/office/drawing/2014/main" id="{FF4B557A-F289-471C-95CF-80F7788DDBCD}"/>
              </a:ext>
            </a:extLst>
          </p:cNvPr>
          <p:cNvCxnSpPr>
            <a:cxnSpLocks noChangeShapeType="1"/>
            <a:stCxn id="33794" idx="2"/>
            <a:endCxn id="33803" idx="0"/>
          </p:cNvCxnSpPr>
          <p:nvPr/>
        </p:nvCxnSpPr>
        <p:spPr bwMode="auto">
          <a:xfrm rot="5400000">
            <a:off x="4395788" y="106363"/>
            <a:ext cx="1155700" cy="2216150"/>
          </a:xfrm>
          <a:prstGeom prst="bentConnector3">
            <a:avLst>
              <a:gd name="adj1" fmla="val 49861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815" name="AutoShape 23">
            <a:extLst>
              <a:ext uri="{FF2B5EF4-FFF2-40B4-BE49-F238E27FC236}">
                <a16:creationId xmlns:a16="http://schemas.microsoft.com/office/drawing/2014/main" id="{26C4237F-AC89-43A7-8E82-9214717D88D6}"/>
              </a:ext>
            </a:extLst>
          </p:cNvPr>
          <p:cNvCxnSpPr>
            <a:cxnSpLocks noChangeShapeType="1"/>
            <a:stCxn id="33794" idx="2"/>
            <a:endCxn id="33796" idx="0"/>
          </p:cNvCxnSpPr>
          <p:nvPr/>
        </p:nvCxnSpPr>
        <p:spPr bwMode="auto">
          <a:xfrm rot="5400000">
            <a:off x="5017294" y="727869"/>
            <a:ext cx="1155700" cy="973138"/>
          </a:xfrm>
          <a:prstGeom prst="bentConnector3">
            <a:avLst>
              <a:gd name="adj1" fmla="val 49861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816" name="AutoShape 24">
            <a:extLst>
              <a:ext uri="{FF2B5EF4-FFF2-40B4-BE49-F238E27FC236}">
                <a16:creationId xmlns:a16="http://schemas.microsoft.com/office/drawing/2014/main" id="{4CCC0C05-0510-4096-A849-561DC14A2B33}"/>
              </a:ext>
            </a:extLst>
          </p:cNvPr>
          <p:cNvCxnSpPr>
            <a:cxnSpLocks noChangeShapeType="1"/>
            <a:stCxn id="33794" idx="2"/>
            <a:endCxn id="33798" idx="0"/>
          </p:cNvCxnSpPr>
          <p:nvPr/>
        </p:nvCxnSpPr>
        <p:spPr bwMode="auto">
          <a:xfrm rot="16200000" flipH="1">
            <a:off x="5938044" y="780257"/>
            <a:ext cx="1155700" cy="868362"/>
          </a:xfrm>
          <a:prstGeom prst="bentConnector3">
            <a:avLst>
              <a:gd name="adj1" fmla="val 49861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817" name="AutoShape 25">
            <a:extLst>
              <a:ext uri="{FF2B5EF4-FFF2-40B4-BE49-F238E27FC236}">
                <a16:creationId xmlns:a16="http://schemas.microsoft.com/office/drawing/2014/main" id="{33534136-0AFE-4882-BC78-BC477F700849}"/>
              </a:ext>
            </a:extLst>
          </p:cNvPr>
          <p:cNvCxnSpPr>
            <a:cxnSpLocks noChangeShapeType="1"/>
            <a:stCxn id="33794" idx="2"/>
            <a:endCxn id="33799" idx="0"/>
          </p:cNvCxnSpPr>
          <p:nvPr/>
        </p:nvCxnSpPr>
        <p:spPr bwMode="auto">
          <a:xfrm rot="16200000" flipH="1">
            <a:off x="6734969" y="-16668"/>
            <a:ext cx="1155700" cy="2462212"/>
          </a:xfrm>
          <a:prstGeom prst="bentConnector3">
            <a:avLst>
              <a:gd name="adj1" fmla="val 49861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818" name="AutoShape 26">
            <a:extLst>
              <a:ext uri="{FF2B5EF4-FFF2-40B4-BE49-F238E27FC236}">
                <a16:creationId xmlns:a16="http://schemas.microsoft.com/office/drawing/2014/main" id="{5382C4A5-F03C-4137-8B70-84F5C10F96C4}"/>
              </a:ext>
            </a:extLst>
          </p:cNvPr>
          <p:cNvCxnSpPr>
            <a:cxnSpLocks noChangeShapeType="1"/>
            <a:stCxn id="33794" idx="2"/>
            <a:endCxn id="33797" idx="0"/>
          </p:cNvCxnSpPr>
          <p:nvPr/>
        </p:nvCxnSpPr>
        <p:spPr bwMode="auto">
          <a:xfrm rot="16200000" flipH="1">
            <a:off x="7419182" y="-700881"/>
            <a:ext cx="1155700" cy="3830637"/>
          </a:xfrm>
          <a:prstGeom prst="bentConnector3">
            <a:avLst>
              <a:gd name="adj1" fmla="val 49861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819" name="AutoShape 27">
            <a:extLst>
              <a:ext uri="{FF2B5EF4-FFF2-40B4-BE49-F238E27FC236}">
                <a16:creationId xmlns:a16="http://schemas.microsoft.com/office/drawing/2014/main" id="{04AFB757-895C-4D12-9C43-652F8540B03E}"/>
              </a:ext>
            </a:extLst>
          </p:cNvPr>
          <p:cNvCxnSpPr>
            <a:cxnSpLocks noChangeShapeType="1"/>
            <a:stCxn id="33794" idx="2"/>
            <a:endCxn id="33800" idx="0"/>
          </p:cNvCxnSpPr>
          <p:nvPr/>
        </p:nvCxnSpPr>
        <p:spPr bwMode="auto">
          <a:xfrm rot="5400000">
            <a:off x="2816226" y="1027113"/>
            <a:ext cx="3656012" cy="2874963"/>
          </a:xfrm>
          <a:prstGeom prst="bentConnector3">
            <a:avLst>
              <a:gd name="adj1" fmla="val 14194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820" name="AutoShape 28">
            <a:extLst>
              <a:ext uri="{FF2B5EF4-FFF2-40B4-BE49-F238E27FC236}">
                <a16:creationId xmlns:a16="http://schemas.microsoft.com/office/drawing/2014/main" id="{73E49AB6-466B-42FC-8BA7-99A4C1A2F9E8}"/>
              </a:ext>
            </a:extLst>
          </p:cNvPr>
          <p:cNvCxnSpPr>
            <a:cxnSpLocks noChangeShapeType="1"/>
            <a:stCxn id="33794" idx="2"/>
            <a:endCxn id="33809" idx="0"/>
          </p:cNvCxnSpPr>
          <p:nvPr/>
        </p:nvCxnSpPr>
        <p:spPr bwMode="auto">
          <a:xfrm rot="5400000">
            <a:off x="4084638" y="2511425"/>
            <a:ext cx="3871912" cy="122238"/>
          </a:xfrm>
          <a:prstGeom prst="bentConnector3">
            <a:avLst>
              <a:gd name="adj1" fmla="val 49981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821" name="AutoShape 29">
            <a:extLst>
              <a:ext uri="{FF2B5EF4-FFF2-40B4-BE49-F238E27FC236}">
                <a16:creationId xmlns:a16="http://schemas.microsoft.com/office/drawing/2014/main" id="{373B4F09-EB82-4758-9E80-9C38A3A4F93E}"/>
              </a:ext>
            </a:extLst>
          </p:cNvPr>
          <p:cNvCxnSpPr>
            <a:cxnSpLocks noChangeShapeType="1"/>
            <a:stCxn id="33794" idx="2"/>
            <a:endCxn id="33811" idx="0"/>
          </p:cNvCxnSpPr>
          <p:nvPr/>
        </p:nvCxnSpPr>
        <p:spPr bwMode="auto">
          <a:xfrm rot="16200000" flipH="1">
            <a:off x="5812632" y="905669"/>
            <a:ext cx="3656012" cy="3117850"/>
          </a:xfrm>
          <a:prstGeom prst="bentConnector3">
            <a:avLst>
              <a:gd name="adj1" fmla="val 1537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6E1ED4DE-287E-481D-89A5-4A0FE40C9A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Responsibility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Assignment Matrixes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0E99E75B-A1BE-4A17-A474-F8E1F411C3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GB" dirty="0">
                <a:latin typeface="Verdana" pitchFamily="34" charset="0"/>
              </a:rPr>
              <a:t>Once we understand the list of tasks, we can assign them to the project team.</a:t>
            </a:r>
          </a:p>
          <a:p>
            <a:pPr>
              <a:defRPr/>
            </a:pPr>
            <a:r>
              <a:rPr lang="en-GB" dirty="0">
                <a:latin typeface="Verdana" pitchFamily="34" charset="0"/>
              </a:rPr>
              <a:t>RAM – Responsibility Assignment Matrix</a:t>
            </a:r>
          </a:p>
          <a:p>
            <a:pPr>
              <a:defRPr/>
            </a:pPr>
            <a:r>
              <a:rPr lang="en-GB" dirty="0">
                <a:latin typeface="Verdana" pitchFamily="34" charset="0"/>
              </a:rPr>
              <a:t>RM – Responsibility matrix for short</a:t>
            </a:r>
          </a:p>
          <a:p>
            <a:pPr>
              <a:defRPr/>
            </a:pPr>
            <a:endParaRPr lang="en-GB" dirty="0">
              <a:latin typeface="Verdana" pitchFamily="34" charset="0"/>
            </a:endParaRPr>
          </a:p>
          <a:p>
            <a:pPr marL="0" indent="0">
              <a:buNone/>
              <a:defRPr/>
            </a:pPr>
            <a:endParaRPr lang="en-GB" dirty="0"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47DDA5BC-9B4A-4101-9B06-6B20A1A785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Responsibility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Matrixes</a:t>
            </a:r>
          </a:p>
        </p:txBody>
      </p:sp>
      <p:graphicFrame>
        <p:nvGraphicFramePr>
          <p:cNvPr id="110724" name="Group 132">
            <a:extLst>
              <a:ext uri="{FF2B5EF4-FFF2-40B4-BE49-F238E27FC236}">
                <a16:creationId xmlns:a16="http://schemas.microsoft.com/office/drawing/2014/main" id="{9EF2D18A-0AA7-46AE-94C3-090644544474}"/>
              </a:ext>
            </a:extLst>
          </p:cNvPr>
          <p:cNvGraphicFramePr>
            <a:graphicFrameLocks noGrp="1"/>
          </p:cNvGraphicFramePr>
          <p:nvPr/>
        </p:nvGraphicFramePr>
        <p:xfrm>
          <a:off x="2154239" y="1854201"/>
          <a:ext cx="7888287" cy="3648075"/>
        </p:xfrm>
        <a:graphic>
          <a:graphicData uri="http://schemas.openxmlformats.org/drawingml/2006/table">
            <a:tbl>
              <a:tblPr/>
              <a:tblGrid>
                <a:gridCol w="2287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75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9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40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1294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310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Define ‘A’ Surface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310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Rear Moulding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92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Internal Fixtures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6894" name="AutoShape 133">
            <a:extLst>
              <a:ext uri="{FF2B5EF4-FFF2-40B4-BE49-F238E27FC236}">
                <a16:creationId xmlns:a16="http://schemas.microsoft.com/office/drawing/2014/main" id="{9329672B-2922-4EAD-94F3-E5A6D8A6F7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5776" y="1414464"/>
            <a:ext cx="3514725" cy="1082675"/>
          </a:xfrm>
          <a:prstGeom prst="wedgeRoundRectCallout">
            <a:avLst>
              <a:gd name="adj1" fmla="val -52125"/>
              <a:gd name="adj2" fmla="val 95162"/>
              <a:gd name="adj3" fmla="val 16667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2800">
                <a:latin typeface="Arial" panose="020B0604020202020204" pitchFamily="34" charset="0"/>
              </a:rPr>
              <a:t>The list of tasks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9B26FBE7-0FF4-4DDC-BCA8-8FE58868D2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Responsibility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Matrixes</a:t>
            </a:r>
          </a:p>
        </p:txBody>
      </p:sp>
      <p:graphicFrame>
        <p:nvGraphicFramePr>
          <p:cNvPr id="112643" name="Group 3">
            <a:extLst>
              <a:ext uri="{FF2B5EF4-FFF2-40B4-BE49-F238E27FC236}">
                <a16:creationId xmlns:a16="http://schemas.microsoft.com/office/drawing/2014/main" id="{27B3D81E-4259-45F1-8273-824A960406E9}"/>
              </a:ext>
            </a:extLst>
          </p:cNvPr>
          <p:cNvGraphicFramePr>
            <a:graphicFrameLocks noGrp="1"/>
          </p:cNvGraphicFramePr>
          <p:nvPr/>
        </p:nvGraphicFramePr>
        <p:xfrm>
          <a:off x="2154239" y="1854201"/>
          <a:ext cx="7888287" cy="3730664"/>
        </p:xfrm>
        <a:graphic>
          <a:graphicData uri="http://schemas.openxmlformats.org/drawingml/2006/table">
            <a:tbl>
              <a:tblPr/>
              <a:tblGrid>
                <a:gridCol w="2287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75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9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40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9608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JEREMIE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MATHIAS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VINCENT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Define ‘A’ Surface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Rear Moulding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68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Internal Fixtures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7918" name="AutoShape 30">
            <a:extLst>
              <a:ext uri="{FF2B5EF4-FFF2-40B4-BE49-F238E27FC236}">
                <a16:creationId xmlns:a16="http://schemas.microsoft.com/office/drawing/2014/main" id="{A3BCA4EC-BF63-4AD0-9F9A-060528F3B1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7101" y="3798889"/>
            <a:ext cx="3514725" cy="1082675"/>
          </a:xfrm>
          <a:prstGeom prst="wedgeRoundRectCallout">
            <a:avLst>
              <a:gd name="adj1" fmla="val 47875"/>
              <a:gd name="adj2" fmla="val -182991"/>
              <a:gd name="adj3" fmla="val 16667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2800">
                <a:latin typeface="Arial" panose="020B0604020202020204" pitchFamily="34" charset="0"/>
              </a:rPr>
              <a:t>The list of people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CB8B5928-2551-4842-B30F-5A40D24008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Responsibility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Matrixes</a:t>
            </a:r>
          </a:p>
        </p:txBody>
      </p:sp>
      <p:graphicFrame>
        <p:nvGraphicFramePr>
          <p:cNvPr id="111619" name="Group 3">
            <a:extLst>
              <a:ext uri="{FF2B5EF4-FFF2-40B4-BE49-F238E27FC236}">
                <a16:creationId xmlns:a16="http://schemas.microsoft.com/office/drawing/2014/main" id="{A55DCBD3-4D52-407B-8C6C-919A9D547B44}"/>
              </a:ext>
            </a:extLst>
          </p:cNvPr>
          <p:cNvGraphicFramePr>
            <a:graphicFrameLocks noGrp="1"/>
          </p:cNvGraphicFramePr>
          <p:nvPr/>
        </p:nvGraphicFramePr>
        <p:xfrm>
          <a:off x="2154239" y="1854201"/>
          <a:ext cx="7888287" cy="3730664"/>
        </p:xfrm>
        <a:graphic>
          <a:graphicData uri="http://schemas.openxmlformats.org/drawingml/2006/table">
            <a:tbl>
              <a:tblPr/>
              <a:tblGrid>
                <a:gridCol w="2287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75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9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40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9608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JEREMIE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MATHIAS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VINCENT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Define ‘A’ Surface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Rear Moulding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68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Internal Fixtures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8942" name="Text Box 30">
            <a:extLst>
              <a:ext uri="{FF2B5EF4-FFF2-40B4-BE49-F238E27FC236}">
                <a16:creationId xmlns:a16="http://schemas.microsoft.com/office/drawing/2014/main" id="{ADAB8C57-FAFD-4A2E-BD7D-5D31F5D497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4114" y="2898775"/>
            <a:ext cx="6746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2400">
                <a:latin typeface="Symbol" panose="05050102010706020507" pitchFamily="18" charset="2"/>
                <a:cs typeface="Times New Roman" panose="02020603050405020304" pitchFamily="18" charset="0"/>
              </a:rPr>
              <a:t>Ö</a:t>
            </a:r>
            <a:endParaRPr lang="en-GB" altLang="en-US" sz="2400"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  <p:sp>
        <p:nvSpPr>
          <p:cNvPr id="38943" name="Text Box 31">
            <a:extLst>
              <a:ext uri="{FF2B5EF4-FFF2-40B4-BE49-F238E27FC236}">
                <a16:creationId xmlns:a16="http://schemas.microsoft.com/office/drawing/2014/main" id="{5D010868-00E2-4603-AD6F-C336E244C4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64575" y="3714750"/>
            <a:ext cx="674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2400">
                <a:latin typeface="Symbol" panose="05050102010706020507" pitchFamily="18" charset="2"/>
                <a:cs typeface="Times New Roman" panose="02020603050405020304" pitchFamily="18" charset="0"/>
              </a:rPr>
              <a:t>Ö</a:t>
            </a:r>
            <a:endParaRPr lang="en-GB" altLang="en-US" sz="2400"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  <p:sp>
        <p:nvSpPr>
          <p:cNvPr id="38944" name="Text Box 32">
            <a:extLst>
              <a:ext uri="{FF2B5EF4-FFF2-40B4-BE49-F238E27FC236}">
                <a16:creationId xmlns:a16="http://schemas.microsoft.com/office/drawing/2014/main" id="{988A4A89-1894-4FED-B7D7-46AB18C65D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4350" y="4764088"/>
            <a:ext cx="674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2400">
                <a:latin typeface="Symbol" panose="05050102010706020507" pitchFamily="18" charset="2"/>
                <a:cs typeface="Times New Roman" panose="02020603050405020304" pitchFamily="18" charset="0"/>
              </a:rPr>
              <a:t>Ö</a:t>
            </a:r>
            <a:endParaRPr lang="en-GB" altLang="en-US" sz="2400"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AB260FB0-1242-433F-AD70-1520F01DC5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Responsibility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Matrixes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6DFAF789-A30C-4FDD-9E1A-B055826639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A simple technique to prevent those immortal phrases</a:t>
            </a:r>
          </a:p>
          <a:p>
            <a:endParaRPr lang="en-GB" altLang="en-US">
              <a:latin typeface="Verdana" panose="020B0604030504040204" pitchFamily="34" charset="0"/>
            </a:endParaRPr>
          </a:p>
          <a:p>
            <a:pPr lvl="1"/>
            <a:r>
              <a:rPr lang="en-GB" altLang="en-US" i="1">
                <a:solidFill>
                  <a:schemeClr val="hlink"/>
                </a:solidFill>
                <a:latin typeface="Verdana" panose="020B0604030504040204" pitchFamily="34" charset="0"/>
              </a:rPr>
              <a:t>“I didn’t think I was supposed to do that!”</a:t>
            </a:r>
          </a:p>
          <a:p>
            <a:pPr lvl="1"/>
            <a:r>
              <a:rPr lang="en-GB" altLang="en-US" i="1">
                <a:solidFill>
                  <a:schemeClr val="hlink"/>
                </a:solidFill>
                <a:latin typeface="Verdana" panose="020B0604030504040204" pitchFamily="34" charset="0"/>
              </a:rPr>
              <a:t>or</a:t>
            </a:r>
          </a:p>
          <a:p>
            <a:pPr lvl="1"/>
            <a:r>
              <a:rPr lang="en-GB" altLang="en-US" i="1">
                <a:solidFill>
                  <a:schemeClr val="hlink"/>
                </a:solidFill>
                <a:latin typeface="Verdana" panose="020B0604030504040204" pitchFamily="34" charset="0"/>
              </a:rPr>
              <a:t>“ I though Maxine was doing that!”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05B2F9E3-923E-47D7-9AAC-8D1E413277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Responsibility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Matrixes</a:t>
            </a:r>
          </a:p>
        </p:txBody>
      </p:sp>
      <p:graphicFrame>
        <p:nvGraphicFramePr>
          <p:cNvPr id="117763" name="Group 3">
            <a:extLst>
              <a:ext uri="{FF2B5EF4-FFF2-40B4-BE49-F238E27FC236}">
                <a16:creationId xmlns:a16="http://schemas.microsoft.com/office/drawing/2014/main" id="{47A21D00-D8F9-475E-A300-1D8102C4DD25}"/>
              </a:ext>
            </a:extLst>
          </p:cNvPr>
          <p:cNvGraphicFramePr>
            <a:graphicFrameLocks noGrp="1"/>
          </p:cNvGraphicFramePr>
          <p:nvPr/>
        </p:nvGraphicFramePr>
        <p:xfrm>
          <a:off x="2154239" y="1854201"/>
          <a:ext cx="7888287" cy="3730664"/>
        </p:xfrm>
        <a:graphic>
          <a:graphicData uri="http://schemas.openxmlformats.org/drawingml/2006/table">
            <a:tbl>
              <a:tblPr/>
              <a:tblGrid>
                <a:gridCol w="2287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75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9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40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9608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JEREMIE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MATHIAS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VINCENT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Define ‘A’ Surface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Rear Moulding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68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Internal Fixtures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0990" name="Text Box 30">
            <a:extLst>
              <a:ext uri="{FF2B5EF4-FFF2-40B4-BE49-F238E27FC236}">
                <a16:creationId xmlns:a16="http://schemas.microsoft.com/office/drawing/2014/main" id="{2AC20DE3-3E0C-46DD-907F-BE347FC9B2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4114" y="2898775"/>
            <a:ext cx="6746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2400">
                <a:latin typeface="Symbol" panose="05050102010706020507" pitchFamily="18" charset="2"/>
                <a:cs typeface="Times New Roman" panose="02020603050405020304" pitchFamily="18" charset="0"/>
              </a:rPr>
              <a:t>Ö</a:t>
            </a:r>
            <a:endParaRPr lang="en-GB" altLang="en-US" sz="2400"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  <p:sp>
        <p:nvSpPr>
          <p:cNvPr id="40991" name="Text Box 31">
            <a:extLst>
              <a:ext uri="{FF2B5EF4-FFF2-40B4-BE49-F238E27FC236}">
                <a16:creationId xmlns:a16="http://schemas.microsoft.com/office/drawing/2014/main" id="{BC3BE7E5-6959-4BD9-991C-7FB6737BF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64575" y="3714750"/>
            <a:ext cx="674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2400">
                <a:latin typeface="Symbol" panose="05050102010706020507" pitchFamily="18" charset="2"/>
                <a:cs typeface="Times New Roman" panose="02020603050405020304" pitchFamily="18" charset="0"/>
              </a:rPr>
              <a:t>Ö</a:t>
            </a:r>
            <a:endParaRPr lang="en-GB" altLang="en-US" sz="2400"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  <p:sp>
        <p:nvSpPr>
          <p:cNvPr id="40992" name="Text Box 32">
            <a:extLst>
              <a:ext uri="{FF2B5EF4-FFF2-40B4-BE49-F238E27FC236}">
                <a16:creationId xmlns:a16="http://schemas.microsoft.com/office/drawing/2014/main" id="{0F55F1E7-DE25-412A-8113-CE36EF6425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4350" y="4764088"/>
            <a:ext cx="674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2400">
                <a:latin typeface="Symbol" panose="05050102010706020507" pitchFamily="18" charset="2"/>
                <a:cs typeface="Times New Roman" panose="02020603050405020304" pitchFamily="18" charset="0"/>
              </a:rPr>
              <a:t>Ö</a:t>
            </a:r>
            <a:endParaRPr lang="en-GB" altLang="en-US" sz="2400"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  <p:sp>
        <p:nvSpPr>
          <p:cNvPr id="40993" name="Text Box 33">
            <a:extLst>
              <a:ext uri="{FF2B5EF4-FFF2-40B4-BE49-F238E27FC236}">
                <a16:creationId xmlns:a16="http://schemas.microsoft.com/office/drawing/2014/main" id="{F1EDF1C0-20B5-4E22-AC9F-5EDFCA6B5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8539" y="2916238"/>
            <a:ext cx="6746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2400">
                <a:latin typeface="Symbol" panose="05050102010706020507" pitchFamily="18" charset="2"/>
                <a:cs typeface="Times New Roman" panose="02020603050405020304" pitchFamily="18" charset="0"/>
              </a:rPr>
              <a:t>Ö</a:t>
            </a:r>
            <a:endParaRPr lang="en-GB" altLang="en-US" sz="2400"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78FC954F-B146-4166-8CE6-AF9E3A9E4A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Responsibility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Matrixes</a:t>
            </a: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6B41FE17-B671-4352-8C5E-B168C9B76F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05000" y="1371600"/>
            <a:ext cx="4953000" cy="4724400"/>
          </a:xfrm>
        </p:spPr>
        <p:txBody>
          <a:bodyPr>
            <a:normAutofit fontScale="92500" lnSpcReduction="10000"/>
          </a:bodyPr>
          <a:lstStyle/>
          <a:p>
            <a:r>
              <a:rPr lang="en-GB" altLang="en-US">
                <a:latin typeface="Verdana" panose="020B0604030504040204" pitchFamily="34" charset="0"/>
              </a:rPr>
              <a:t>Now Jeremie and Vincent have an excuse not to do the task – </a:t>
            </a:r>
          </a:p>
          <a:p>
            <a:pPr lvl="1"/>
            <a:r>
              <a:rPr lang="en-GB" altLang="en-US" i="1">
                <a:solidFill>
                  <a:schemeClr val="hlink"/>
                </a:solidFill>
                <a:latin typeface="Verdana" panose="020B0604030504040204" pitchFamily="34" charset="0"/>
              </a:rPr>
              <a:t>They can blame each other!</a:t>
            </a:r>
          </a:p>
          <a:p>
            <a:pPr lvl="1"/>
            <a:endParaRPr lang="en-GB" altLang="en-US" i="1">
              <a:solidFill>
                <a:schemeClr val="hlink"/>
              </a:solidFill>
              <a:latin typeface="Verdana" panose="020B0604030504040204" pitchFamily="34" charset="0"/>
            </a:endParaRPr>
          </a:p>
          <a:p>
            <a:r>
              <a:rPr lang="en-GB" altLang="en-US">
                <a:latin typeface="Verdana" panose="020B0604030504040204" pitchFamily="34" charset="0"/>
              </a:rPr>
              <a:t>We must make 1 person the accountable task owner </a:t>
            </a:r>
          </a:p>
        </p:txBody>
      </p:sp>
      <p:graphicFrame>
        <p:nvGraphicFramePr>
          <p:cNvPr id="120871" name="Group 39">
            <a:extLst>
              <a:ext uri="{FF2B5EF4-FFF2-40B4-BE49-F238E27FC236}">
                <a16:creationId xmlns:a16="http://schemas.microsoft.com/office/drawing/2014/main" id="{EFA04758-D395-4284-A97F-1783DCF27061}"/>
              </a:ext>
            </a:extLst>
          </p:cNvPr>
          <p:cNvGraphicFramePr>
            <a:graphicFrameLocks noGrp="1"/>
          </p:cNvGraphicFramePr>
          <p:nvPr/>
        </p:nvGraphicFramePr>
        <p:xfrm>
          <a:off x="6705600" y="3048001"/>
          <a:ext cx="3657600" cy="1889160"/>
        </p:xfrm>
        <a:graphic>
          <a:graphicData uri="http://schemas.openxmlformats.org/drawingml/2006/table">
            <a:tbl>
              <a:tblPr/>
              <a:tblGrid>
                <a:gridCol w="1060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47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61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65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645" marB="4564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JEREMIE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645" marB="456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MATHIAS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645" marB="456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VINCENT</a:t>
                      </a:r>
                    </a:p>
                  </a:txBody>
                  <a:tcPr marT="45645" marB="456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04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Define ‘A’ Surface</a:t>
                      </a:r>
                    </a:p>
                  </a:txBody>
                  <a:tcPr marT="45645" marB="4564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Ö</a:t>
                      </a:r>
                      <a:r>
                        <a:rPr kumimoji="0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645" marB="4564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645" marB="456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Ö</a:t>
                      </a: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  <a:cs typeface="Times New Roman" pitchFamily="18" charset="0"/>
                      </a:endParaRPr>
                    </a:p>
                  </a:txBody>
                  <a:tcPr marT="45645" marB="456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04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Rear Moulding</a:t>
                      </a:r>
                    </a:p>
                  </a:txBody>
                  <a:tcPr marT="45645" marB="4564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645" marB="456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645" marB="4564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Ö</a:t>
                      </a: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  <a:cs typeface="Times New Roman" pitchFamily="18" charset="0"/>
                      </a:endParaRPr>
                    </a:p>
                  </a:txBody>
                  <a:tcPr marT="45645" marB="456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848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Internal Fixtures</a:t>
                      </a:r>
                    </a:p>
                  </a:txBody>
                  <a:tcPr marT="45645" marB="4564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645" marB="456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Ö</a:t>
                      </a: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  <a:cs typeface="Times New Roman" pitchFamily="18" charset="0"/>
                      </a:endParaRPr>
                    </a:p>
                  </a:txBody>
                  <a:tcPr marT="45645" marB="456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645" marB="4564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84705685-87A0-4DC1-8F3A-EF157E2127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Responsibility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Matrixes</a:t>
            </a:r>
          </a:p>
        </p:txBody>
      </p:sp>
      <p:graphicFrame>
        <p:nvGraphicFramePr>
          <p:cNvPr id="118820" name="Group 36">
            <a:extLst>
              <a:ext uri="{FF2B5EF4-FFF2-40B4-BE49-F238E27FC236}">
                <a16:creationId xmlns:a16="http://schemas.microsoft.com/office/drawing/2014/main" id="{745E6762-705E-4206-929B-E7CCA244790D}"/>
              </a:ext>
            </a:extLst>
          </p:cNvPr>
          <p:cNvGraphicFramePr>
            <a:graphicFrameLocks noGrp="1"/>
          </p:cNvGraphicFramePr>
          <p:nvPr/>
        </p:nvGraphicFramePr>
        <p:xfrm>
          <a:off x="2154239" y="1854201"/>
          <a:ext cx="7888287" cy="3730664"/>
        </p:xfrm>
        <a:graphic>
          <a:graphicData uri="http://schemas.openxmlformats.org/drawingml/2006/table">
            <a:tbl>
              <a:tblPr/>
              <a:tblGrid>
                <a:gridCol w="2287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75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9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40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9608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JEREMIE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MATHIAS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VINCENT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Define ‘A’ Surface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 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A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Rear Moulding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A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68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Internal Fixtures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A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3038" name="Rectangle 37">
            <a:extLst>
              <a:ext uri="{FF2B5EF4-FFF2-40B4-BE49-F238E27FC236}">
                <a16:creationId xmlns:a16="http://schemas.microsoft.com/office/drawing/2014/main" id="{2761E336-8FC0-4DF6-8C47-BC6AFEAD67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5638800"/>
            <a:ext cx="7772400" cy="838200"/>
          </a:xfrm>
        </p:spPr>
        <p:txBody>
          <a:bodyPr/>
          <a:lstStyle/>
          <a:p>
            <a:r>
              <a:rPr lang="en-GB" altLang="en-US" sz="2800">
                <a:latin typeface="Verdana" panose="020B0604030504040204" pitchFamily="34" charset="0"/>
              </a:rPr>
              <a:t>Each task has 1 accountable task owner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34F2B996-40BE-42B8-962D-5DE12AA038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Responsibility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Matrixes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3FAB9661-4ADD-4C9E-A408-EDB079B6F5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A = Accountable</a:t>
            </a:r>
          </a:p>
          <a:p>
            <a:r>
              <a:rPr lang="en-GB" altLang="en-US">
                <a:latin typeface="Verdana" panose="020B0604030504040204" pitchFamily="34" charset="0"/>
              </a:rPr>
              <a:t>R = Responsible</a:t>
            </a:r>
          </a:p>
          <a:p>
            <a:r>
              <a:rPr lang="en-GB" altLang="en-US">
                <a:solidFill>
                  <a:srgbClr val="1FDF2D"/>
                </a:solidFill>
                <a:latin typeface="Verdana" panose="020B0604030504040204" pitchFamily="34" charset="0"/>
              </a:rPr>
              <a:t>O = Owner</a:t>
            </a:r>
          </a:p>
          <a:p>
            <a:r>
              <a:rPr lang="en-GB" altLang="en-US">
                <a:solidFill>
                  <a:srgbClr val="1FDF2D"/>
                </a:solidFill>
                <a:latin typeface="Verdana" panose="020B0604030504040204" pitchFamily="34" charset="0"/>
              </a:rPr>
              <a:t>S = Support</a:t>
            </a:r>
          </a:p>
          <a:p>
            <a:r>
              <a:rPr lang="en-GB" altLang="en-US">
                <a:solidFill>
                  <a:srgbClr val="3333CC"/>
                </a:solidFill>
                <a:latin typeface="Verdana" panose="020B0604030504040204" pitchFamily="34" charset="0"/>
              </a:rPr>
              <a:t>P = Primary</a:t>
            </a:r>
          </a:p>
          <a:p>
            <a:r>
              <a:rPr lang="en-GB" altLang="en-US">
                <a:solidFill>
                  <a:srgbClr val="3333CC"/>
                </a:solidFill>
                <a:latin typeface="Verdana" panose="020B0604030504040204" pitchFamily="34" charset="0"/>
              </a:rPr>
              <a:t>S = Secondary</a:t>
            </a:r>
            <a:r>
              <a:rPr lang="en-GB" altLang="en-US">
                <a:latin typeface="Verdana" panose="020B0604030504040204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24ACD512-D24F-4D0B-81F2-D6D8158698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Responsibility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Matrixes</a:t>
            </a:r>
          </a:p>
        </p:txBody>
      </p:sp>
      <p:graphicFrame>
        <p:nvGraphicFramePr>
          <p:cNvPr id="183299" name="Group 3">
            <a:extLst>
              <a:ext uri="{FF2B5EF4-FFF2-40B4-BE49-F238E27FC236}">
                <a16:creationId xmlns:a16="http://schemas.microsoft.com/office/drawing/2014/main" id="{80E8CF67-C064-4473-9BF4-7E86E69FA75F}"/>
              </a:ext>
            </a:extLst>
          </p:cNvPr>
          <p:cNvGraphicFramePr>
            <a:graphicFrameLocks noGrp="1"/>
          </p:cNvGraphicFramePr>
          <p:nvPr/>
        </p:nvGraphicFramePr>
        <p:xfrm>
          <a:off x="2154239" y="1854201"/>
          <a:ext cx="7888287" cy="3730664"/>
        </p:xfrm>
        <a:graphic>
          <a:graphicData uri="http://schemas.openxmlformats.org/drawingml/2006/table">
            <a:tbl>
              <a:tblPr/>
              <a:tblGrid>
                <a:gridCol w="2287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75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9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40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9608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JEREMIE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MATHIAS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VINCENT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Define ‘A’ Surface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S 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Rear Moulding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68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Internal Fixtures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47745B53-B0C5-44E4-A43F-4BF68CEFD8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Responsibility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Matrixes</a:t>
            </a:r>
          </a:p>
        </p:txBody>
      </p:sp>
      <p:graphicFrame>
        <p:nvGraphicFramePr>
          <p:cNvPr id="184323" name="Group 3">
            <a:extLst>
              <a:ext uri="{FF2B5EF4-FFF2-40B4-BE49-F238E27FC236}">
                <a16:creationId xmlns:a16="http://schemas.microsoft.com/office/drawing/2014/main" id="{280781B3-29B8-465D-BE07-DE2BB0F1FF8A}"/>
              </a:ext>
            </a:extLst>
          </p:cNvPr>
          <p:cNvGraphicFramePr>
            <a:graphicFrameLocks noGrp="1"/>
          </p:cNvGraphicFramePr>
          <p:nvPr/>
        </p:nvGraphicFramePr>
        <p:xfrm>
          <a:off x="2154239" y="1854201"/>
          <a:ext cx="7888287" cy="3730664"/>
        </p:xfrm>
        <a:graphic>
          <a:graphicData uri="http://schemas.openxmlformats.org/drawingml/2006/table">
            <a:tbl>
              <a:tblPr/>
              <a:tblGrid>
                <a:gridCol w="2287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75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9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40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9608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JEREMIE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MATHIAS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VINCENT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Define ‘A’ Surface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S 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Rear Moulding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68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Internal Fixtures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37C9112-28F2-4D03-8547-2DA17B828D73}"/>
              </a:ext>
            </a:extLst>
          </p:cNvPr>
          <p:cNvSpPr/>
          <p:nvPr/>
        </p:nvSpPr>
        <p:spPr bwMode="auto">
          <a:xfrm>
            <a:off x="1839913" y="1387475"/>
            <a:ext cx="8591550" cy="5170488"/>
          </a:xfrm>
          <a:prstGeom prst="rect">
            <a:avLst/>
          </a:prstGeom>
          <a:solidFill>
            <a:srgbClr val="FFFFCC"/>
          </a:solidFill>
          <a:ln w="57150" cap="flat" cmpd="sng" algn="ctr">
            <a:solidFill>
              <a:schemeClr val="bg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>
              <a:defRPr/>
            </a:pPr>
            <a:endParaRPr lang="en-GB"/>
          </a:p>
        </p:txBody>
      </p:sp>
      <p:sp>
        <p:nvSpPr>
          <p:cNvPr id="49155" name="Title 1">
            <a:extLst>
              <a:ext uri="{FF2B5EF4-FFF2-40B4-BE49-F238E27FC236}">
                <a16:creationId xmlns:a16="http://schemas.microsoft.com/office/drawing/2014/main" id="{510745D7-250B-405F-8A83-A3B37B1E6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b="1">
                <a:latin typeface="Verdana" panose="020B0604030504040204" pitchFamily="34" charset="0"/>
              </a:rPr>
              <a:t>Responsibility Matrix Terms</a:t>
            </a:r>
            <a:endParaRPr lang="en-GB" altLang="en-US" sz="360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4B158CD-B2AB-4266-95C6-40D29682208D}"/>
              </a:ext>
            </a:extLst>
          </p:cNvPr>
          <p:cNvCxnSpPr/>
          <p:nvPr/>
        </p:nvCxnSpPr>
        <p:spPr bwMode="auto">
          <a:xfrm flipV="1">
            <a:off x="1855789" y="2490789"/>
            <a:ext cx="8575675" cy="15875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bg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7DDA774-6594-4F75-BA1D-A0B542F497EA}"/>
              </a:ext>
            </a:extLst>
          </p:cNvPr>
          <p:cNvCxnSpPr/>
          <p:nvPr/>
        </p:nvCxnSpPr>
        <p:spPr bwMode="auto">
          <a:xfrm flipV="1">
            <a:off x="1860551" y="5092701"/>
            <a:ext cx="8570913" cy="4763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bg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9158" name="TextBox 13">
            <a:extLst>
              <a:ext uri="{FF2B5EF4-FFF2-40B4-BE49-F238E27FC236}">
                <a16:creationId xmlns:a16="http://schemas.microsoft.com/office/drawing/2014/main" id="{35AA8CC8-A055-4CA4-8A4C-2C7E1266D2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0575" y="1624013"/>
            <a:ext cx="534988" cy="646112"/>
          </a:xfrm>
          <a:prstGeom prst="rect">
            <a:avLst/>
          </a:prstGeom>
          <a:solidFill>
            <a:srgbClr val="66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600">
                <a:solidFill>
                  <a:schemeClr val="bg1"/>
                </a:solidFill>
                <a:latin typeface="Perpetua" panose="02020502060401020303" pitchFamily="18" charset="0"/>
              </a:rPr>
              <a:t>R</a:t>
            </a:r>
          </a:p>
        </p:txBody>
      </p:sp>
      <p:sp>
        <p:nvSpPr>
          <p:cNvPr id="49159" name="TextBox 15">
            <a:extLst>
              <a:ext uri="{FF2B5EF4-FFF2-40B4-BE49-F238E27FC236}">
                <a16:creationId xmlns:a16="http://schemas.microsoft.com/office/drawing/2014/main" id="{AFA6CAB7-1547-485D-A724-EF23BDC1C9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3239" y="1501775"/>
            <a:ext cx="33416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rIns="36000">
            <a:spAutoFit/>
          </a:bodyPr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2400">
                <a:solidFill>
                  <a:srgbClr val="000000"/>
                </a:solidFill>
                <a:latin typeface="Perpetua" panose="02020502060401020303" pitchFamily="18" charset="0"/>
              </a:rPr>
              <a:t>The person who is </a:t>
            </a:r>
            <a:r>
              <a:rPr lang="en-GB" altLang="en-US" sz="2400" i="1" u="sng">
                <a:solidFill>
                  <a:srgbClr val="000000"/>
                </a:solidFill>
                <a:latin typeface="Perpetua" panose="02020502060401020303" pitchFamily="18" charset="0"/>
              </a:rPr>
              <a:t>assigned</a:t>
            </a:r>
            <a:r>
              <a:rPr lang="en-GB" altLang="en-US" sz="2400">
                <a:solidFill>
                  <a:srgbClr val="000000"/>
                </a:solidFill>
                <a:latin typeface="Perpetua" panose="02020502060401020303" pitchFamily="18" charset="0"/>
              </a:rPr>
              <a:t> to do the work</a:t>
            </a:r>
          </a:p>
        </p:txBody>
      </p:sp>
      <p:sp>
        <p:nvSpPr>
          <p:cNvPr id="49160" name="TextBox 16">
            <a:extLst>
              <a:ext uri="{FF2B5EF4-FFF2-40B4-BE49-F238E27FC236}">
                <a16:creationId xmlns:a16="http://schemas.microsoft.com/office/drawing/2014/main" id="{5DD2D4C2-C983-4E85-8D9F-0B00658112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4226" y="2784475"/>
            <a:ext cx="536575" cy="647700"/>
          </a:xfrm>
          <a:prstGeom prst="rect">
            <a:avLst/>
          </a:prstGeom>
          <a:solidFill>
            <a:srgbClr val="66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600">
                <a:solidFill>
                  <a:schemeClr val="bg1"/>
                </a:solidFill>
                <a:latin typeface="Perpetua" panose="02020502060401020303" pitchFamily="18" charset="0"/>
              </a:rPr>
              <a:t>A</a:t>
            </a:r>
          </a:p>
        </p:txBody>
      </p:sp>
      <p:sp>
        <p:nvSpPr>
          <p:cNvPr id="49161" name="TextBox 17">
            <a:extLst>
              <a:ext uri="{FF2B5EF4-FFF2-40B4-BE49-F238E27FC236}">
                <a16:creationId xmlns:a16="http://schemas.microsoft.com/office/drawing/2014/main" id="{16A3472D-CD64-4AA5-AA2E-31144F7781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9464" y="4103688"/>
            <a:ext cx="536575" cy="647700"/>
          </a:xfrm>
          <a:prstGeom prst="rect">
            <a:avLst/>
          </a:prstGeom>
          <a:solidFill>
            <a:srgbClr val="66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3600">
                <a:solidFill>
                  <a:schemeClr val="bg1"/>
                </a:solidFill>
                <a:latin typeface="Perpetua" panose="02020502060401020303" pitchFamily="18" charset="0"/>
              </a:rPr>
              <a:t>C</a:t>
            </a:r>
          </a:p>
        </p:txBody>
      </p:sp>
      <p:sp>
        <p:nvSpPr>
          <p:cNvPr id="49162" name="TextBox 18">
            <a:extLst>
              <a:ext uri="{FF2B5EF4-FFF2-40B4-BE49-F238E27FC236}">
                <a16:creationId xmlns:a16="http://schemas.microsoft.com/office/drawing/2014/main" id="{AA01F895-7977-4998-8FBD-FD0BDCBE53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2325" y="5438776"/>
            <a:ext cx="534988" cy="646113"/>
          </a:xfrm>
          <a:prstGeom prst="rect">
            <a:avLst/>
          </a:prstGeom>
          <a:solidFill>
            <a:srgbClr val="66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3600">
                <a:solidFill>
                  <a:schemeClr val="bg1"/>
                </a:solidFill>
                <a:latin typeface="Perpetua" panose="02020502060401020303" pitchFamily="18" charset="0"/>
              </a:rPr>
              <a:t>I</a:t>
            </a:r>
          </a:p>
        </p:txBody>
      </p:sp>
      <p:sp>
        <p:nvSpPr>
          <p:cNvPr id="49163" name="TextBox 19">
            <a:extLst>
              <a:ext uri="{FF2B5EF4-FFF2-40B4-BE49-F238E27FC236}">
                <a16:creationId xmlns:a16="http://schemas.microsoft.com/office/drawing/2014/main" id="{072BA992-4613-4D31-9935-404D8DCDB0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8426" y="1624014"/>
            <a:ext cx="3883025" cy="1200329"/>
          </a:xfrm>
          <a:prstGeom prst="rect">
            <a:avLst/>
          </a:prstGeom>
          <a:solidFill>
            <a:srgbClr val="66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rIns="36000">
            <a:spAutoFit/>
          </a:bodyPr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600">
                <a:solidFill>
                  <a:schemeClr val="bg1"/>
                </a:solidFill>
              </a:rPr>
              <a:t>Who is responsible?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61DC9B5-71A6-419A-A9AF-CE90B175A0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7951" y="2786064"/>
            <a:ext cx="3884613" cy="1200329"/>
          </a:xfrm>
          <a:prstGeom prst="rect">
            <a:avLst/>
          </a:prstGeom>
          <a:solidFill>
            <a:srgbClr val="66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rIns="36000">
            <a:spAutoFit/>
          </a:bodyPr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600">
                <a:solidFill>
                  <a:schemeClr val="bg1"/>
                </a:solidFill>
              </a:rPr>
              <a:t>Who is accountable?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4F0A39E-4F25-4F12-8DA9-7A1927B66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3189" y="4087814"/>
            <a:ext cx="3883025" cy="1200329"/>
          </a:xfrm>
          <a:prstGeom prst="rect">
            <a:avLst/>
          </a:prstGeom>
          <a:solidFill>
            <a:srgbClr val="66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rIns="36000">
            <a:spAutoFit/>
          </a:bodyPr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3600">
                <a:solidFill>
                  <a:schemeClr val="bg1"/>
                </a:solidFill>
              </a:rPr>
              <a:t>Who is consulted?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1B5464D-7A2D-4886-89B2-301F8B1B57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86051" y="5438776"/>
            <a:ext cx="3883025" cy="1200329"/>
          </a:xfrm>
          <a:prstGeom prst="rect">
            <a:avLst/>
          </a:prstGeom>
          <a:solidFill>
            <a:srgbClr val="66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rIns="36000">
            <a:spAutoFit/>
          </a:bodyPr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3600">
                <a:solidFill>
                  <a:schemeClr val="bg1"/>
                </a:solidFill>
              </a:rPr>
              <a:t>Who is informed?</a:t>
            </a:r>
          </a:p>
        </p:txBody>
      </p:sp>
      <p:sp>
        <p:nvSpPr>
          <p:cNvPr id="49167" name="Right Arrow 23">
            <a:extLst>
              <a:ext uri="{FF2B5EF4-FFF2-40B4-BE49-F238E27FC236}">
                <a16:creationId xmlns:a16="http://schemas.microsoft.com/office/drawing/2014/main" id="{9BA0E0E7-AD18-4BB6-87A5-49C6A8AFA4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4951" y="1717676"/>
            <a:ext cx="346075" cy="379413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25" name="Right Arrow 24">
            <a:extLst>
              <a:ext uri="{FF2B5EF4-FFF2-40B4-BE49-F238E27FC236}">
                <a16:creationId xmlns:a16="http://schemas.microsoft.com/office/drawing/2014/main" id="{017D4EB4-7048-4203-8F93-63701EC4E5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0189" y="4235451"/>
            <a:ext cx="346075" cy="377825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26" name="Right Arrow 25">
            <a:extLst>
              <a:ext uri="{FF2B5EF4-FFF2-40B4-BE49-F238E27FC236}">
                <a16:creationId xmlns:a16="http://schemas.microsoft.com/office/drawing/2014/main" id="{E8345A26-FEE9-4F0F-B943-9A9B5AE3A4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3214" y="5618164"/>
            <a:ext cx="346075" cy="377825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27" name="Right Arrow 26">
            <a:extLst>
              <a:ext uri="{FF2B5EF4-FFF2-40B4-BE49-F238E27FC236}">
                <a16:creationId xmlns:a16="http://schemas.microsoft.com/office/drawing/2014/main" id="{5BE4B030-7F7D-4E75-BA91-DA57BBC1D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0189" y="2927351"/>
            <a:ext cx="346075" cy="377825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EF84098-1421-43D7-A2D2-966E7AF282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5639" y="2590800"/>
            <a:ext cx="31575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rIns="36000">
            <a:spAutoFit/>
          </a:bodyPr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2400">
                <a:solidFill>
                  <a:srgbClr val="000000"/>
                </a:solidFill>
                <a:latin typeface="Perpetua" panose="02020502060401020303" pitchFamily="18" charset="0"/>
              </a:rPr>
              <a:t>The person who makes the  </a:t>
            </a:r>
            <a:r>
              <a:rPr lang="en-GB" altLang="en-US" sz="2400" i="1" u="sng">
                <a:solidFill>
                  <a:srgbClr val="000000"/>
                </a:solidFill>
                <a:latin typeface="Perpetua" panose="02020502060401020303" pitchFamily="18" charset="0"/>
              </a:rPr>
              <a:t>final decision</a:t>
            </a:r>
            <a:r>
              <a:rPr lang="en-GB" altLang="en-US" sz="2400">
                <a:solidFill>
                  <a:srgbClr val="000000"/>
                </a:solidFill>
                <a:latin typeface="Perpetua" panose="02020502060401020303" pitchFamily="18" charset="0"/>
              </a:rPr>
              <a:t> &amp; has the </a:t>
            </a:r>
            <a:r>
              <a:rPr lang="en-GB" altLang="en-US" sz="2400" i="1" u="sng">
                <a:solidFill>
                  <a:srgbClr val="000000"/>
                </a:solidFill>
                <a:latin typeface="Perpetua" panose="02020502060401020303" pitchFamily="18" charset="0"/>
              </a:rPr>
              <a:t>ultimate ownership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3B46812-4BE6-4537-B58C-7A2E527EDB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7388" y="3846513"/>
            <a:ext cx="3314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rIns="36000">
            <a:spAutoFit/>
          </a:bodyPr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2400">
                <a:solidFill>
                  <a:srgbClr val="000000"/>
                </a:solidFill>
                <a:latin typeface="Perpetua" panose="02020502060401020303" pitchFamily="18" charset="0"/>
              </a:rPr>
              <a:t>The person who must be </a:t>
            </a:r>
            <a:r>
              <a:rPr lang="en-GB" altLang="en-US" sz="2400" i="1" u="sng">
                <a:solidFill>
                  <a:srgbClr val="000000"/>
                </a:solidFill>
                <a:latin typeface="Perpetua" panose="02020502060401020303" pitchFamily="18" charset="0"/>
              </a:rPr>
              <a:t>consulted</a:t>
            </a:r>
            <a:r>
              <a:rPr lang="en-GB" altLang="en-US" sz="2400">
                <a:solidFill>
                  <a:srgbClr val="000000"/>
                </a:solidFill>
                <a:latin typeface="Perpetua" panose="02020502060401020303" pitchFamily="18" charset="0"/>
              </a:rPr>
              <a:t> before a decision is taken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E36183C-E2A7-46D3-9220-1738A1348F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7388" y="5249863"/>
            <a:ext cx="32686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2400">
                <a:solidFill>
                  <a:srgbClr val="000000"/>
                </a:solidFill>
                <a:latin typeface="Perpetua" panose="02020502060401020303" pitchFamily="18" charset="0"/>
              </a:rPr>
              <a:t>The person who must be </a:t>
            </a:r>
            <a:r>
              <a:rPr lang="en-GB" altLang="en-US" sz="2400" i="1" u="sng">
                <a:solidFill>
                  <a:srgbClr val="000000"/>
                </a:solidFill>
                <a:latin typeface="Perpetua" panose="02020502060401020303" pitchFamily="18" charset="0"/>
              </a:rPr>
              <a:t>informed</a:t>
            </a:r>
            <a:r>
              <a:rPr lang="en-GB" altLang="en-US" sz="2400">
                <a:solidFill>
                  <a:srgbClr val="000000"/>
                </a:solidFill>
                <a:latin typeface="Perpetua" panose="02020502060401020303" pitchFamily="18" charset="0"/>
              </a:rPr>
              <a:t> that a decision/ action has been taken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C91AF0FE-8AD5-4AA3-A9FF-ECF61B865C2D}"/>
              </a:ext>
            </a:extLst>
          </p:cNvPr>
          <p:cNvCxnSpPr/>
          <p:nvPr/>
        </p:nvCxnSpPr>
        <p:spPr bwMode="auto">
          <a:xfrm flipV="1">
            <a:off x="1865313" y="3825876"/>
            <a:ext cx="8577262" cy="15875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bg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1" name="Oval Callout 30">
            <a:extLst>
              <a:ext uri="{FF2B5EF4-FFF2-40B4-BE49-F238E27FC236}">
                <a16:creationId xmlns:a16="http://schemas.microsoft.com/office/drawing/2014/main" id="{254ACB57-6F2E-44AA-B4CB-1C322CC333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3114" y="1025526"/>
            <a:ext cx="1628775" cy="614363"/>
          </a:xfrm>
          <a:prstGeom prst="wedgeEllipseCallout">
            <a:avLst>
              <a:gd name="adj1" fmla="val -185190"/>
              <a:gd name="adj2" fmla="val 98398"/>
            </a:avLst>
          </a:prstGeom>
          <a:solidFill>
            <a:srgbClr val="00669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i="1">
                <a:solidFill>
                  <a:schemeClr val="bg1"/>
                </a:solidFill>
              </a:rPr>
              <a:t>“The Doer”</a:t>
            </a:r>
            <a:endParaRPr lang="en-GB" altLang="en-US">
              <a:solidFill>
                <a:schemeClr val="bg1"/>
              </a:solidFill>
            </a:endParaRPr>
          </a:p>
        </p:txBody>
      </p:sp>
      <p:sp>
        <p:nvSpPr>
          <p:cNvPr id="33" name="Oval Callout 32">
            <a:extLst>
              <a:ext uri="{FF2B5EF4-FFF2-40B4-BE49-F238E27FC236}">
                <a16:creationId xmlns:a16="http://schemas.microsoft.com/office/drawing/2014/main" id="{580BB8D6-2032-4BFB-90EF-FA3B397F1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7888" y="2065338"/>
            <a:ext cx="2101850" cy="977900"/>
          </a:xfrm>
          <a:prstGeom prst="wedgeEllipseCallout">
            <a:avLst>
              <a:gd name="adj1" fmla="val -162333"/>
              <a:gd name="adj2" fmla="val 57704"/>
            </a:avLst>
          </a:prstGeom>
          <a:solidFill>
            <a:srgbClr val="00669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6000" tIns="36000" rIns="36000" bIns="36000" anchor="ctr" anchorCtr="1"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i="1">
                <a:solidFill>
                  <a:schemeClr val="bg1"/>
                </a:solidFill>
              </a:rPr>
              <a:t>“The Buck Stops Here”</a:t>
            </a:r>
            <a:endParaRPr lang="en-GB" altLang="en-US">
              <a:solidFill>
                <a:schemeClr val="bg1"/>
              </a:solidFill>
            </a:endParaRPr>
          </a:p>
        </p:txBody>
      </p:sp>
      <p:sp>
        <p:nvSpPr>
          <p:cNvPr id="34" name="Oval Callout 33">
            <a:extLst>
              <a:ext uri="{FF2B5EF4-FFF2-40B4-BE49-F238E27FC236}">
                <a16:creationId xmlns:a16="http://schemas.microsoft.com/office/drawing/2014/main" id="{A9497465-30C9-4815-A176-195C33819D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1301" y="3457575"/>
            <a:ext cx="1628775" cy="615950"/>
          </a:xfrm>
          <a:prstGeom prst="wedgeEllipseCallout">
            <a:avLst>
              <a:gd name="adj1" fmla="val -152833"/>
              <a:gd name="adj2" fmla="val 108653"/>
            </a:avLst>
          </a:prstGeom>
          <a:solidFill>
            <a:srgbClr val="00669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i="1">
                <a:solidFill>
                  <a:schemeClr val="bg1"/>
                </a:solidFill>
              </a:rPr>
              <a:t>“In the Loop”</a:t>
            </a:r>
            <a:endParaRPr lang="en-GB" altLang="en-US">
              <a:solidFill>
                <a:schemeClr val="bg1"/>
              </a:solidFill>
            </a:endParaRPr>
          </a:p>
        </p:txBody>
      </p:sp>
      <p:sp>
        <p:nvSpPr>
          <p:cNvPr id="36" name="Oval Callout 35">
            <a:extLst>
              <a:ext uri="{FF2B5EF4-FFF2-40B4-BE49-F238E27FC236}">
                <a16:creationId xmlns:a16="http://schemas.microsoft.com/office/drawing/2014/main" id="{143DC5A8-8A54-417E-9D43-4194997C92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3738" y="4603751"/>
            <a:ext cx="2443162" cy="898525"/>
          </a:xfrm>
          <a:prstGeom prst="wedgeEllipseCallout">
            <a:avLst>
              <a:gd name="adj1" fmla="val -139245"/>
              <a:gd name="adj2" fmla="val 75394"/>
            </a:avLst>
          </a:prstGeom>
          <a:solidFill>
            <a:srgbClr val="00669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6000" tIns="36000" rIns="36000" bIns="36000"/>
          <a:lstStyle>
            <a:lvl1pPr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i="1">
                <a:solidFill>
                  <a:schemeClr val="bg1"/>
                </a:solidFill>
              </a:rPr>
              <a:t>“Keep in the Picture”</a:t>
            </a:r>
            <a:endParaRPr lang="en-GB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 animBg="1"/>
      <p:bldP spid="33" grpId="0" animBg="1"/>
      <p:bldP spid="34" grpId="0" animBg="1"/>
      <p:bldP spid="3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DC16DAA3-2BD5-4658-AFBF-36F2AC0D98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>
            <a:normAutofit fontScale="90000"/>
          </a:bodyPr>
          <a:lstStyle/>
          <a:p>
            <a:r>
              <a:rPr lang="en-GB" altLang="en-US">
                <a:latin typeface="Verdana" panose="020B0604030504040204" pitchFamily="34" charset="0"/>
              </a:rPr>
              <a:t>Cost Breakdown</a:t>
            </a:r>
            <a:br>
              <a:rPr lang="en-GB" altLang="en-US">
                <a:latin typeface="Verdana" panose="020B0604030504040204" pitchFamily="34" charset="0"/>
              </a:rPr>
            </a:br>
            <a:r>
              <a:rPr lang="en-GB" altLang="en-US">
                <a:latin typeface="Verdana" panose="020B0604030504040204" pitchFamily="34" charset="0"/>
              </a:rPr>
              <a:t>Structure</a:t>
            </a:r>
          </a:p>
        </p:txBody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8F15BB3D-9C09-4F5B-86A2-203F642FEB6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Adding labour rates, work, and cost estimates to the responsibility matrix creates a Cost Breakdown</a:t>
            </a:r>
            <a:br>
              <a:rPr lang="en-GB" altLang="en-US">
                <a:latin typeface="Verdana" panose="020B0604030504040204" pitchFamily="34" charset="0"/>
              </a:rPr>
            </a:br>
            <a:r>
              <a:rPr lang="en-GB" altLang="en-US">
                <a:latin typeface="Verdana" panose="020B0604030504040204" pitchFamily="34" charset="0"/>
              </a:rPr>
              <a:t>Structure (CBS)</a:t>
            </a:r>
          </a:p>
          <a:p>
            <a:r>
              <a:rPr lang="en-GB" altLang="en-US">
                <a:latin typeface="Verdana" panose="020B0604030504040204" pitchFamily="34" charset="0"/>
              </a:rPr>
              <a:t>Often called a Budget or a “cost Account”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4722" name="Group 34">
            <a:extLst>
              <a:ext uri="{FF2B5EF4-FFF2-40B4-BE49-F238E27FC236}">
                <a16:creationId xmlns:a16="http://schemas.microsoft.com/office/drawing/2014/main" id="{DF484841-E59F-4E4D-A84C-D7B711B418A8}"/>
              </a:ext>
            </a:extLst>
          </p:cNvPr>
          <p:cNvGraphicFramePr>
            <a:graphicFrameLocks noGrp="1"/>
          </p:cNvGraphicFramePr>
          <p:nvPr/>
        </p:nvGraphicFramePr>
        <p:xfrm>
          <a:off x="2154239" y="1854201"/>
          <a:ext cx="7888287" cy="3730664"/>
        </p:xfrm>
        <a:graphic>
          <a:graphicData uri="http://schemas.openxmlformats.org/drawingml/2006/table">
            <a:tbl>
              <a:tblPr/>
              <a:tblGrid>
                <a:gridCol w="2287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75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9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40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9608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JEREMIE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£10/h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MATHIAS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£15/h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VINCENT  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£20/h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Define ‘A’ Surface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Rear Moulding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68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Internal Fixtures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1229" name="Text Box 30">
            <a:extLst>
              <a:ext uri="{FF2B5EF4-FFF2-40B4-BE49-F238E27FC236}">
                <a16:creationId xmlns:a16="http://schemas.microsoft.com/office/drawing/2014/main" id="{60F096C5-A1E4-400A-A5A3-083DD7F0C8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4114" y="2898775"/>
            <a:ext cx="6746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2400">
                <a:latin typeface="Symbol" panose="05050102010706020507" pitchFamily="18" charset="2"/>
                <a:cs typeface="Times New Roman" panose="02020603050405020304" pitchFamily="18" charset="0"/>
              </a:rPr>
              <a:t>Ö</a:t>
            </a:r>
            <a:endParaRPr lang="en-GB" altLang="en-US" sz="2400"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  <p:sp>
        <p:nvSpPr>
          <p:cNvPr id="51230" name="Text Box 31">
            <a:extLst>
              <a:ext uri="{FF2B5EF4-FFF2-40B4-BE49-F238E27FC236}">
                <a16:creationId xmlns:a16="http://schemas.microsoft.com/office/drawing/2014/main" id="{3B724E52-70DE-4EB3-8101-8E0E993736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64575" y="3714750"/>
            <a:ext cx="674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2400">
                <a:latin typeface="Symbol" panose="05050102010706020507" pitchFamily="18" charset="2"/>
                <a:cs typeface="Times New Roman" panose="02020603050405020304" pitchFamily="18" charset="0"/>
              </a:rPr>
              <a:t>Ö</a:t>
            </a:r>
            <a:endParaRPr lang="en-GB" altLang="en-US" sz="2400"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  <p:sp>
        <p:nvSpPr>
          <p:cNvPr id="51231" name="Text Box 32">
            <a:extLst>
              <a:ext uri="{FF2B5EF4-FFF2-40B4-BE49-F238E27FC236}">
                <a16:creationId xmlns:a16="http://schemas.microsoft.com/office/drawing/2014/main" id="{4EA1E8FE-9F8D-43D1-B166-7DFC97B0EE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4350" y="4764088"/>
            <a:ext cx="674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2400">
                <a:latin typeface="Symbol" panose="05050102010706020507" pitchFamily="18" charset="2"/>
                <a:cs typeface="Times New Roman" panose="02020603050405020304" pitchFamily="18" charset="0"/>
              </a:rPr>
              <a:t>Ö</a:t>
            </a:r>
            <a:endParaRPr lang="en-GB" altLang="en-US" sz="2400"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  <p:sp>
        <p:nvSpPr>
          <p:cNvPr id="51232" name="Rectangle 37">
            <a:extLst>
              <a:ext uri="{FF2B5EF4-FFF2-40B4-BE49-F238E27FC236}">
                <a16:creationId xmlns:a16="http://schemas.microsoft.com/office/drawing/2014/main" id="{60E38F3E-062F-4E9C-A395-38B29066C4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Cost Accounts</a:t>
            </a:r>
          </a:p>
        </p:txBody>
      </p:sp>
      <p:sp>
        <p:nvSpPr>
          <p:cNvPr id="51233" name="Text Box 38">
            <a:extLst>
              <a:ext uri="{FF2B5EF4-FFF2-40B4-BE49-F238E27FC236}">
                <a16:creationId xmlns:a16="http://schemas.microsoft.com/office/drawing/2014/main" id="{D7E6B4E7-32ED-461D-B2A3-6C30056D8B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78864" y="2928938"/>
            <a:ext cx="6746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2400">
                <a:latin typeface="Symbol" panose="05050102010706020507" pitchFamily="18" charset="2"/>
                <a:cs typeface="Times New Roman" panose="02020603050405020304" pitchFamily="18" charset="0"/>
              </a:rPr>
              <a:t>Ö</a:t>
            </a:r>
            <a:endParaRPr lang="en-GB" altLang="en-US" sz="2400"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5715" name="Group 3">
            <a:extLst>
              <a:ext uri="{FF2B5EF4-FFF2-40B4-BE49-F238E27FC236}">
                <a16:creationId xmlns:a16="http://schemas.microsoft.com/office/drawing/2014/main" id="{09E5AE3C-491E-471C-A6E3-5BDCACA23EE6}"/>
              </a:ext>
            </a:extLst>
          </p:cNvPr>
          <p:cNvGraphicFramePr>
            <a:graphicFrameLocks noGrp="1"/>
          </p:cNvGraphicFramePr>
          <p:nvPr/>
        </p:nvGraphicFramePr>
        <p:xfrm>
          <a:off x="2154239" y="1854201"/>
          <a:ext cx="7888287" cy="3730664"/>
        </p:xfrm>
        <a:graphic>
          <a:graphicData uri="http://schemas.openxmlformats.org/drawingml/2006/table">
            <a:tbl>
              <a:tblPr/>
              <a:tblGrid>
                <a:gridCol w="2287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75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9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40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9608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JEREMIE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£10/h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MATHIAS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£15/h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VINCENT  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£20/h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Define ‘A’ Surface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Rear Moulding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68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Internal Fixtures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2253" name="Text Box 30">
            <a:extLst>
              <a:ext uri="{FF2B5EF4-FFF2-40B4-BE49-F238E27FC236}">
                <a16:creationId xmlns:a16="http://schemas.microsoft.com/office/drawing/2014/main" id="{CAA2A52C-057F-45F9-848A-E17D55CB4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2950" y="2898775"/>
            <a:ext cx="18049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2400">
                <a:solidFill>
                  <a:srgbClr val="3333CC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20 hours</a:t>
            </a:r>
            <a:endParaRPr lang="en-GB" altLang="en-US" sz="2400">
              <a:solidFill>
                <a:srgbClr val="3333CC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2254" name="Text Box 33">
            <a:extLst>
              <a:ext uri="{FF2B5EF4-FFF2-40B4-BE49-F238E27FC236}">
                <a16:creationId xmlns:a16="http://schemas.microsoft.com/office/drawing/2014/main" id="{A2AD868A-34A7-4710-AD9E-E4523C0938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47050" y="3714750"/>
            <a:ext cx="18049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2400">
                <a:solidFill>
                  <a:srgbClr val="3333CC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30 hours</a:t>
            </a:r>
            <a:endParaRPr lang="en-GB" altLang="en-US" sz="2400">
              <a:solidFill>
                <a:srgbClr val="3333CC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2255" name="Text Box 34">
            <a:extLst>
              <a:ext uri="{FF2B5EF4-FFF2-40B4-BE49-F238E27FC236}">
                <a16:creationId xmlns:a16="http://schemas.microsoft.com/office/drawing/2014/main" id="{9009E2A6-FCB0-4ACC-9ABD-50C344C6E6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5239" y="4781550"/>
            <a:ext cx="18049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2400">
                <a:solidFill>
                  <a:srgbClr val="3333CC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12 hours</a:t>
            </a:r>
            <a:endParaRPr lang="en-GB" altLang="en-US" sz="2400">
              <a:solidFill>
                <a:srgbClr val="3333CC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2256" name="Rectangle 35">
            <a:extLst>
              <a:ext uri="{FF2B5EF4-FFF2-40B4-BE49-F238E27FC236}">
                <a16:creationId xmlns:a16="http://schemas.microsoft.com/office/drawing/2014/main" id="{2E39E1AB-3C07-4EDA-B4D7-1EEA8B1511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6350" y="106363"/>
            <a:ext cx="81216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4400">
                <a:solidFill>
                  <a:srgbClr val="00279F"/>
                </a:solidFill>
                <a:latin typeface="Verdana" panose="020B0604030504040204" pitchFamily="34" charset="0"/>
              </a:rPr>
              <a:t>Cost Accounts</a:t>
            </a:r>
          </a:p>
        </p:txBody>
      </p:sp>
      <p:sp>
        <p:nvSpPr>
          <p:cNvPr id="52257" name="Text Box 36">
            <a:extLst>
              <a:ext uri="{FF2B5EF4-FFF2-40B4-BE49-F238E27FC236}">
                <a16:creationId xmlns:a16="http://schemas.microsoft.com/office/drawing/2014/main" id="{366ABB0D-C082-477B-B67A-4D4BF22C4E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1025" y="2943225"/>
            <a:ext cx="18049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2400">
                <a:solidFill>
                  <a:srgbClr val="3333CC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5 hours</a:t>
            </a:r>
            <a:endParaRPr lang="en-GB" altLang="en-US" sz="2400">
              <a:solidFill>
                <a:srgbClr val="3333CC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2258" name="Rectangle 37">
            <a:extLst>
              <a:ext uri="{FF2B5EF4-FFF2-40B4-BE49-F238E27FC236}">
                <a16:creationId xmlns:a16="http://schemas.microsoft.com/office/drawing/2014/main" id="{58EF1360-70C5-4A11-B6A7-9F7F07DAF1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5638800"/>
            <a:ext cx="7772400" cy="838200"/>
          </a:xfrm>
          <a:noFill/>
        </p:spPr>
        <p:txBody>
          <a:bodyPr>
            <a:normAutofit fontScale="92500" lnSpcReduction="10000"/>
          </a:bodyPr>
          <a:lstStyle/>
          <a:p>
            <a:r>
              <a:rPr lang="en-GB" altLang="en-US" sz="2800">
                <a:latin typeface="Verdana" panose="020B0604030504040204" pitchFamily="34" charset="0"/>
              </a:rPr>
              <a:t>How much work in the task, &amp; how do you know?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7D31B7CB-61F1-43B7-BB39-8C7DB894C9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Estimating</a:t>
            </a: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8C941F86-B149-41E6-B359-7FDF0E4FC6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412875"/>
            <a:ext cx="7772400" cy="4724400"/>
          </a:xfrm>
        </p:spPr>
        <p:txBody>
          <a:bodyPr>
            <a:normAutofit lnSpcReduction="10000"/>
          </a:bodyPr>
          <a:lstStyle/>
          <a:p>
            <a:r>
              <a:rPr lang="en-GB" altLang="en-US">
                <a:latin typeface="Verdana" panose="020B0604030504040204" pitchFamily="34" charset="0"/>
              </a:rPr>
              <a:t>Bottom Up Estimating</a:t>
            </a:r>
          </a:p>
          <a:p>
            <a:pPr lvl="1"/>
            <a:r>
              <a:rPr lang="en-GB" altLang="en-US" sz="2400">
                <a:latin typeface="Verdana" panose="020B0604030504040204" pitchFamily="34" charset="0"/>
              </a:rPr>
              <a:t>Based on estimates for every task on the WBS</a:t>
            </a:r>
          </a:p>
          <a:p>
            <a:r>
              <a:rPr lang="en-GB" altLang="en-US">
                <a:latin typeface="Verdana" panose="020B0604030504040204" pitchFamily="34" charset="0"/>
              </a:rPr>
              <a:t>Comparative Estimating</a:t>
            </a:r>
          </a:p>
          <a:p>
            <a:pPr lvl="1"/>
            <a:r>
              <a:rPr lang="en-GB" altLang="en-US" sz="2400">
                <a:latin typeface="Verdana" panose="020B0604030504040204" pitchFamily="34" charset="0"/>
              </a:rPr>
              <a:t>Based on similar past projects</a:t>
            </a:r>
          </a:p>
          <a:p>
            <a:r>
              <a:rPr lang="en-GB" altLang="en-US">
                <a:latin typeface="Verdana" panose="020B0604030504040204" pitchFamily="34" charset="0"/>
              </a:rPr>
              <a:t>Parametric Estimating</a:t>
            </a:r>
          </a:p>
          <a:p>
            <a:pPr lvl="1"/>
            <a:r>
              <a:rPr lang="en-GB" altLang="en-US" sz="2400">
                <a:latin typeface="Verdana" panose="020B0604030504040204" pitchFamily="34" charset="0"/>
              </a:rPr>
              <a:t>Based on numbers</a:t>
            </a:r>
          </a:p>
          <a:p>
            <a:pPr lvl="2"/>
            <a:r>
              <a:rPr lang="en-GB" altLang="en-US" sz="2000">
                <a:latin typeface="Verdana" panose="020B0604030504040204" pitchFamily="34" charset="0"/>
              </a:rPr>
              <a:t>Of IT Terminals</a:t>
            </a:r>
          </a:p>
          <a:p>
            <a:pPr lvl="2"/>
            <a:r>
              <a:rPr lang="en-GB" altLang="en-US" sz="2000">
                <a:latin typeface="Verdana" panose="020B0604030504040204" pitchFamily="34" charset="0"/>
              </a:rPr>
              <a:t>Of Users to be trained</a:t>
            </a:r>
          </a:p>
          <a:p>
            <a:pPr lvl="2"/>
            <a:r>
              <a:rPr lang="en-GB" altLang="en-US" sz="2000">
                <a:latin typeface="Verdana" panose="020B0604030504040204" pitchFamily="34" charset="0"/>
              </a:rPr>
              <a:t>Requires plenty of previous data</a:t>
            </a:r>
          </a:p>
          <a:p>
            <a:r>
              <a:rPr lang="en-GB" altLang="en-US">
                <a:latin typeface="Verdana" panose="020B0604030504040204" pitchFamily="34" charset="0"/>
              </a:rPr>
              <a:t>Work, Costs, and Durations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6803" name="Group 67">
            <a:extLst>
              <a:ext uri="{FF2B5EF4-FFF2-40B4-BE49-F238E27FC236}">
                <a16:creationId xmlns:a16="http://schemas.microsoft.com/office/drawing/2014/main" id="{7C427D6C-8A55-4C8F-AEA3-B19C0FF61AAD}"/>
              </a:ext>
            </a:extLst>
          </p:cNvPr>
          <p:cNvGraphicFramePr>
            <a:graphicFrameLocks noGrp="1"/>
          </p:cNvGraphicFramePr>
          <p:nvPr/>
        </p:nvGraphicFramePr>
        <p:xfrm>
          <a:off x="1635125" y="1385889"/>
          <a:ext cx="8796338" cy="4803776"/>
        </p:xfrm>
        <a:graphic>
          <a:graphicData uri="http://schemas.openxmlformats.org/drawingml/2006/table">
            <a:tbl>
              <a:tblPr/>
              <a:tblGrid>
                <a:gridCol w="2073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6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9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525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699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JEREMIE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£10/h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MATHIAS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£15/h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VINCENT  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£20/h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Total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Define ‘A’ Surface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200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05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Rear Moulding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38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Internal Fixtures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77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4312" name="Rectangle 61">
            <a:extLst>
              <a:ext uri="{FF2B5EF4-FFF2-40B4-BE49-F238E27FC236}">
                <a16:creationId xmlns:a16="http://schemas.microsoft.com/office/drawing/2014/main" id="{DB041DA8-CA48-4124-99F5-F4298937D1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Cost Accounts</a:t>
            </a:r>
          </a:p>
        </p:txBody>
      </p:sp>
      <p:sp>
        <p:nvSpPr>
          <p:cNvPr id="54313" name="Text Box 68">
            <a:extLst>
              <a:ext uri="{FF2B5EF4-FFF2-40B4-BE49-F238E27FC236}">
                <a16:creationId xmlns:a16="http://schemas.microsoft.com/office/drawing/2014/main" id="{1C3BA633-6352-4030-A5FF-95E7F02852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0939" y="2338388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54314" name="Text Box 69">
            <a:extLst>
              <a:ext uri="{FF2B5EF4-FFF2-40B4-BE49-F238E27FC236}">
                <a16:creationId xmlns:a16="http://schemas.microsoft.com/office/drawing/2014/main" id="{4FE3AAEA-425F-4180-908C-4E39FF48EC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9726" y="4111625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54315" name="Text Box 70">
            <a:extLst>
              <a:ext uri="{FF2B5EF4-FFF2-40B4-BE49-F238E27FC236}">
                <a16:creationId xmlns:a16="http://schemas.microsoft.com/office/drawing/2014/main" id="{C5E97BC8-711D-4659-AD1F-70F228B88B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1" y="3216275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4316" name="Text Box 71">
            <a:extLst>
              <a:ext uri="{FF2B5EF4-FFF2-40B4-BE49-F238E27FC236}">
                <a16:creationId xmlns:a16="http://schemas.microsoft.com/office/drawing/2014/main" id="{C493DDF0-D35D-4078-8744-827E3959AC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8038" y="2371725"/>
            <a:ext cx="34817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5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1100069D-B0C7-481D-BB7A-00AB5053F9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Cost Accounts</a:t>
            </a:r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A6C6AF39-8E38-47DD-9111-4CCAF625BA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We can now add estimates for materials, expenses, consumables and all other costs to complete the tasks 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3957" name="Group 53">
            <a:extLst>
              <a:ext uri="{FF2B5EF4-FFF2-40B4-BE49-F238E27FC236}">
                <a16:creationId xmlns:a16="http://schemas.microsoft.com/office/drawing/2014/main" id="{290C097B-0549-47BD-AFFA-6D783BA0103F}"/>
              </a:ext>
            </a:extLst>
          </p:cNvPr>
          <p:cNvGraphicFramePr>
            <a:graphicFrameLocks noGrp="1"/>
          </p:cNvGraphicFramePr>
          <p:nvPr/>
        </p:nvGraphicFramePr>
        <p:xfrm>
          <a:off x="1635125" y="1385888"/>
          <a:ext cx="8796338" cy="4851400"/>
        </p:xfrm>
        <a:graphic>
          <a:graphicData uri="http://schemas.openxmlformats.org/drawingml/2006/table">
            <a:tbl>
              <a:tblPr/>
              <a:tblGrid>
                <a:gridCol w="2073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6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9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525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6978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</a:t>
                      </a:r>
                    </a:p>
                  </a:txBody>
                  <a:tcPr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JEREMIE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£10/h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MATHIAS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£15/h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VINCENT  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£20/h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Total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70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Define ‘A’ Surface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200 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100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300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042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Rear Moulding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600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600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3801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Internal Fixtures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609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Total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200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700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1080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</a:rPr>
                        <a:t>1100</a:t>
                      </a: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6360" name="Rectangle 40">
            <a:extLst>
              <a:ext uri="{FF2B5EF4-FFF2-40B4-BE49-F238E27FC236}">
                <a16:creationId xmlns:a16="http://schemas.microsoft.com/office/drawing/2014/main" id="{F31203D9-CFE1-4981-9B3C-9E73DE42C9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Cost Accounts</a:t>
            </a:r>
          </a:p>
        </p:txBody>
      </p:sp>
      <p:sp>
        <p:nvSpPr>
          <p:cNvPr id="56361" name="Text Box 41">
            <a:extLst>
              <a:ext uri="{FF2B5EF4-FFF2-40B4-BE49-F238E27FC236}">
                <a16:creationId xmlns:a16="http://schemas.microsoft.com/office/drawing/2014/main" id="{35BF0C4A-D2F4-4F71-8EF9-40C10A4D4A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0939" y="2338388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56362" name="Text Box 42">
            <a:extLst>
              <a:ext uri="{FF2B5EF4-FFF2-40B4-BE49-F238E27FC236}">
                <a16:creationId xmlns:a16="http://schemas.microsoft.com/office/drawing/2014/main" id="{B76DEAA1-0667-4DE7-AB67-A856F06648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9726" y="4111625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56363" name="Text Box 43">
            <a:extLst>
              <a:ext uri="{FF2B5EF4-FFF2-40B4-BE49-F238E27FC236}">
                <a16:creationId xmlns:a16="http://schemas.microsoft.com/office/drawing/2014/main" id="{C31B7EDB-CFDC-4D0F-A46F-BB5B955AB3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1" y="3216275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6364" name="Text Box 44">
            <a:extLst>
              <a:ext uri="{FF2B5EF4-FFF2-40B4-BE49-F238E27FC236}">
                <a16:creationId xmlns:a16="http://schemas.microsoft.com/office/drawing/2014/main" id="{70207A19-AA7F-46D2-93DC-6DBEA1DE11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8038" y="2371725"/>
            <a:ext cx="34817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6365" name="Text Box 45">
            <a:extLst>
              <a:ext uri="{FF2B5EF4-FFF2-40B4-BE49-F238E27FC236}">
                <a16:creationId xmlns:a16="http://schemas.microsoft.com/office/drawing/2014/main" id="{C2785A11-3696-48FB-A14C-7FF6799E2E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54976" y="2801938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100</a:t>
            </a:r>
          </a:p>
        </p:txBody>
      </p:sp>
      <p:sp>
        <p:nvSpPr>
          <p:cNvPr id="56366" name="Text Box 46">
            <a:extLst>
              <a:ext uri="{FF2B5EF4-FFF2-40B4-BE49-F238E27FC236}">
                <a16:creationId xmlns:a16="http://schemas.microsoft.com/office/drawing/2014/main" id="{436CD5B9-2C13-4916-AF05-48DBF18639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8264" y="4937125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  <p:sp>
        <p:nvSpPr>
          <p:cNvPr id="56367" name="Text Box 47">
            <a:extLst>
              <a:ext uri="{FF2B5EF4-FFF2-40B4-BE49-F238E27FC236}">
                <a16:creationId xmlns:a16="http://schemas.microsoft.com/office/drawing/2014/main" id="{D08BF2B7-AABF-410D-A6E6-DED75D4D1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66089" y="3700463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400</a:t>
            </a:r>
          </a:p>
        </p:txBody>
      </p:sp>
      <p:sp>
        <p:nvSpPr>
          <p:cNvPr id="56368" name="Text Box 48">
            <a:extLst>
              <a:ext uri="{FF2B5EF4-FFF2-40B4-BE49-F238E27FC236}">
                <a16:creationId xmlns:a16="http://schemas.microsoft.com/office/drawing/2014/main" id="{DEE59E52-C3B3-4967-84CC-4926BA6EE1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0326" y="5770563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  <p:sp>
        <p:nvSpPr>
          <p:cNvPr id="56369" name="Text Box 49">
            <a:extLst>
              <a:ext uri="{FF2B5EF4-FFF2-40B4-BE49-F238E27FC236}">
                <a16:creationId xmlns:a16="http://schemas.microsoft.com/office/drawing/2014/main" id="{05324603-FD65-4B5D-BA88-2B22FE2628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3076" y="5789613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500</a:t>
            </a:r>
          </a:p>
        </p:txBody>
      </p:sp>
      <p:sp>
        <p:nvSpPr>
          <p:cNvPr id="56370" name="Text Box 50">
            <a:extLst>
              <a:ext uri="{FF2B5EF4-FFF2-40B4-BE49-F238E27FC236}">
                <a16:creationId xmlns:a16="http://schemas.microsoft.com/office/drawing/2014/main" id="{CF2EC90D-368B-4F1C-B3C8-7C6CC84B93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6614" y="2797175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100</a:t>
            </a:r>
          </a:p>
        </p:txBody>
      </p:sp>
      <p:sp>
        <p:nvSpPr>
          <p:cNvPr id="56371" name="Text Box 51">
            <a:extLst>
              <a:ext uri="{FF2B5EF4-FFF2-40B4-BE49-F238E27FC236}">
                <a16:creationId xmlns:a16="http://schemas.microsoft.com/office/drawing/2014/main" id="{49FCE2C0-F06D-4992-A758-BCBE23F6E3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0264" y="3695700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400</a:t>
            </a:r>
          </a:p>
        </p:txBody>
      </p:sp>
      <p:sp>
        <p:nvSpPr>
          <p:cNvPr id="56372" name="Text Box 52">
            <a:extLst>
              <a:ext uri="{FF2B5EF4-FFF2-40B4-BE49-F238E27FC236}">
                <a16:creationId xmlns:a16="http://schemas.microsoft.com/office/drawing/2014/main" id="{6164C79A-C2DF-401E-B548-B054FFBD95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6451" y="4914900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4982" name="Group 54">
            <a:extLst>
              <a:ext uri="{FF2B5EF4-FFF2-40B4-BE49-F238E27FC236}">
                <a16:creationId xmlns:a16="http://schemas.microsoft.com/office/drawing/2014/main" id="{1E24C940-320D-45B2-9ACA-6304D7292F91}"/>
              </a:ext>
            </a:extLst>
          </p:cNvPr>
          <p:cNvGraphicFramePr>
            <a:graphicFrameLocks noGrp="1"/>
          </p:cNvGraphicFramePr>
          <p:nvPr/>
        </p:nvGraphicFramePr>
        <p:xfrm>
          <a:off x="1635125" y="1385888"/>
          <a:ext cx="8796338" cy="5364163"/>
        </p:xfrm>
        <a:graphic>
          <a:graphicData uri="http://schemas.openxmlformats.org/drawingml/2006/table">
            <a:tbl>
              <a:tblPr/>
              <a:tblGrid>
                <a:gridCol w="2073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6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9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525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6994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JEREMIE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£10/h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MATHIAS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£15/h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VINCENT  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£20/h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Total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723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Define ‘A’ Surface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200 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05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Rear Moulding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3823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Internal Fixtures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081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Total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1080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</a:rPr>
                        <a:t>1100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</a:rPr>
                        <a:t>2180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7384" name="Rectangle 40">
            <a:extLst>
              <a:ext uri="{FF2B5EF4-FFF2-40B4-BE49-F238E27FC236}">
                <a16:creationId xmlns:a16="http://schemas.microsoft.com/office/drawing/2014/main" id="{C83D11FA-DA50-45D6-AA0A-E91D473DEC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Cost Accounts</a:t>
            </a:r>
          </a:p>
        </p:txBody>
      </p:sp>
      <p:sp>
        <p:nvSpPr>
          <p:cNvPr id="57385" name="Text Box 41">
            <a:extLst>
              <a:ext uri="{FF2B5EF4-FFF2-40B4-BE49-F238E27FC236}">
                <a16:creationId xmlns:a16="http://schemas.microsoft.com/office/drawing/2014/main" id="{E7CF7302-7B0E-4A6C-A850-34292FD4CD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0939" y="2338388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57386" name="Text Box 42">
            <a:extLst>
              <a:ext uri="{FF2B5EF4-FFF2-40B4-BE49-F238E27FC236}">
                <a16:creationId xmlns:a16="http://schemas.microsoft.com/office/drawing/2014/main" id="{B9801518-AEF3-40A5-B69D-F19D9ED916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9726" y="4111625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57387" name="Text Box 43">
            <a:extLst>
              <a:ext uri="{FF2B5EF4-FFF2-40B4-BE49-F238E27FC236}">
                <a16:creationId xmlns:a16="http://schemas.microsoft.com/office/drawing/2014/main" id="{1EA3BF53-6A11-47C2-9F72-A706E26D98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1" y="3216275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7388" name="Text Box 44">
            <a:extLst>
              <a:ext uri="{FF2B5EF4-FFF2-40B4-BE49-F238E27FC236}">
                <a16:creationId xmlns:a16="http://schemas.microsoft.com/office/drawing/2014/main" id="{869DCAE4-479B-41FA-B5D2-8454E34DCF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8038" y="2371725"/>
            <a:ext cx="34817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7389" name="Text Box 45">
            <a:extLst>
              <a:ext uri="{FF2B5EF4-FFF2-40B4-BE49-F238E27FC236}">
                <a16:creationId xmlns:a16="http://schemas.microsoft.com/office/drawing/2014/main" id="{11413078-1610-4607-805F-B53FCCFE68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54976" y="2801938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100</a:t>
            </a:r>
          </a:p>
        </p:txBody>
      </p:sp>
      <p:sp>
        <p:nvSpPr>
          <p:cNvPr id="57390" name="Text Box 46">
            <a:extLst>
              <a:ext uri="{FF2B5EF4-FFF2-40B4-BE49-F238E27FC236}">
                <a16:creationId xmlns:a16="http://schemas.microsoft.com/office/drawing/2014/main" id="{40BD311A-FFF4-4896-9E12-E2C6A6A499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8264" y="4937125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  <p:sp>
        <p:nvSpPr>
          <p:cNvPr id="57391" name="Text Box 47">
            <a:extLst>
              <a:ext uri="{FF2B5EF4-FFF2-40B4-BE49-F238E27FC236}">
                <a16:creationId xmlns:a16="http://schemas.microsoft.com/office/drawing/2014/main" id="{2204D766-4522-4BFD-A9E5-ED7F6BE34B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66089" y="3700463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400</a:t>
            </a:r>
          </a:p>
        </p:txBody>
      </p:sp>
      <p:sp>
        <p:nvSpPr>
          <p:cNvPr id="57392" name="Text Box 48">
            <a:extLst>
              <a:ext uri="{FF2B5EF4-FFF2-40B4-BE49-F238E27FC236}">
                <a16:creationId xmlns:a16="http://schemas.microsoft.com/office/drawing/2014/main" id="{FE53A474-2B8A-43B0-B3C2-6FD384946B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1276" y="6219825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  <p:sp>
        <p:nvSpPr>
          <p:cNvPr id="57393" name="Text Box 49">
            <a:extLst>
              <a:ext uri="{FF2B5EF4-FFF2-40B4-BE49-F238E27FC236}">
                <a16:creationId xmlns:a16="http://schemas.microsoft.com/office/drawing/2014/main" id="{87DEF3AF-2863-453A-A7A0-6B7D933ACD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0689" y="6202363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500</a:t>
            </a:r>
          </a:p>
        </p:txBody>
      </p:sp>
      <p:sp>
        <p:nvSpPr>
          <p:cNvPr id="57394" name="Text Box 50">
            <a:extLst>
              <a:ext uri="{FF2B5EF4-FFF2-40B4-BE49-F238E27FC236}">
                <a16:creationId xmlns:a16="http://schemas.microsoft.com/office/drawing/2014/main" id="{E2A281FC-37B5-4CA3-AD69-4D4C3BE9DC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6614" y="2797175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100</a:t>
            </a:r>
          </a:p>
        </p:txBody>
      </p:sp>
      <p:sp>
        <p:nvSpPr>
          <p:cNvPr id="57395" name="Text Box 51">
            <a:extLst>
              <a:ext uri="{FF2B5EF4-FFF2-40B4-BE49-F238E27FC236}">
                <a16:creationId xmlns:a16="http://schemas.microsoft.com/office/drawing/2014/main" id="{20C85435-C2E9-4AD3-8405-FD10FAFE57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0264" y="3695700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400</a:t>
            </a:r>
          </a:p>
        </p:txBody>
      </p:sp>
      <p:sp>
        <p:nvSpPr>
          <p:cNvPr id="57396" name="Text Box 52">
            <a:extLst>
              <a:ext uri="{FF2B5EF4-FFF2-40B4-BE49-F238E27FC236}">
                <a16:creationId xmlns:a16="http://schemas.microsoft.com/office/drawing/2014/main" id="{06234516-7C0B-4FFC-8D79-01DD5E797C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6451" y="4914900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  <p:sp>
        <p:nvSpPr>
          <p:cNvPr id="57397" name="Line 55">
            <a:extLst>
              <a:ext uri="{FF2B5EF4-FFF2-40B4-BE49-F238E27FC236}">
                <a16:creationId xmlns:a16="http://schemas.microsoft.com/office/drawing/2014/main" id="{D994AA6C-E630-4310-97AF-3B97F1F21CF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770939" y="6283325"/>
            <a:ext cx="16541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57398" name="Line 56">
            <a:extLst>
              <a:ext uri="{FF2B5EF4-FFF2-40B4-BE49-F238E27FC236}">
                <a16:creationId xmlns:a16="http://schemas.microsoft.com/office/drawing/2014/main" id="{8552AE7F-23E7-4F78-9C19-0F03CAF89AB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782050" y="6330950"/>
            <a:ext cx="16637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45360AA3-C400-4747-B99E-E42D83800B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Cost Accounts</a:t>
            </a:r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F1A2159E-289A-491E-A1D2-04D49E8D45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248400" y="1524000"/>
            <a:ext cx="3733800" cy="4724400"/>
          </a:xfrm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Cost Account</a:t>
            </a:r>
          </a:p>
          <a:p>
            <a:r>
              <a:rPr lang="en-GB" altLang="en-US">
                <a:latin typeface="Verdana" panose="020B0604030504040204" pitchFamily="34" charset="0"/>
              </a:rPr>
              <a:t>Team Effort</a:t>
            </a:r>
          </a:p>
        </p:txBody>
      </p:sp>
      <p:pic>
        <p:nvPicPr>
          <p:cNvPr id="58372" name="Picture 5" descr="work2">
            <a:extLst>
              <a:ext uri="{FF2B5EF4-FFF2-40B4-BE49-F238E27FC236}">
                <a16:creationId xmlns:a16="http://schemas.microsoft.com/office/drawing/2014/main" id="{4E420022-847A-4A75-85C6-8C1165001F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447800"/>
            <a:ext cx="4321175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963B12C4-0582-483A-9E76-F2376F081C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Cost Accounts</a:t>
            </a:r>
          </a:p>
        </p:txBody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1AE281E0-04DD-4C44-9B5F-E32FD27A61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Functional Responsibilities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Who does what</a:t>
            </a:r>
          </a:p>
          <a:p>
            <a:r>
              <a:rPr lang="en-GB" altLang="en-US">
                <a:latin typeface="Verdana" panose="020B0604030504040204" pitchFamily="34" charset="0"/>
              </a:rPr>
              <a:t>Work Planning and Budget Assignment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Where the work and money are being spent</a:t>
            </a:r>
          </a:p>
          <a:p>
            <a:r>
              <a:rPr lang="en-GB" altLang="en-US">
                <a:latin typeface="Verdana" panose="020B0604030504040204" pitchFamily="34" charset="0"/>
              </a:rPr>
              <a:t>Cost Collection 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Estimates &amp; Actuals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F5EC5709-8D2E-44A0-8864-4034E20D39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Cost Accounts</a:t>
            </a:r>
          </a:p>
        </p:txBody>
      </p:sp>
      <p:pic>
        <p:nvPicPr>
          <p:cNvPr id="60419" name="Picture 5">
            <a:extLst>
              <a:ext uri="{FF2B5EF4-FFF2-40B4-BE49-F238E27FC236}">
                <a16:creationId xmlns:a16="http://schemas.microsoft.com/office/drawing/2014/main" id="{78A8D17C-54DF-481E-9E4F-A14C62E54001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09800" y="1768476"/>
            <a:ext cx="7772400" cy="4233863"/>
          </a:xfrm>
          <a:noFill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>
            <a:extLst>
              <a:ext uri="{FF2B5EF4-FFF2-40B4-BE49-F238E27FC236}">
                <a16:creationId xmlns:a16="http://schemas.microsoft.com/office/drawing/2014/main" id="{83A53A3F-5623-44AD-8683-FBAC4BC664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Cost Accounts</a:t>
            </a:r>
          </a:p>
        </p:txBody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E686035C-E15D-4911-8D89-A5BB0D745D6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We can save money on the project in the following ways: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Find cheaper labour sources internally or externally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Find more competitive material quotes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Do the work quicker i.e. work smarter</a:t>
            </a:r>
          </a:p>
          <a:p>
            <a:pPr lvl="1"/>
            <a:r>
              <a:rPr lang="en-GB" altLang="en-US">
                <a:latin typeface="Verdana" panose="020B0604030504040204" pitchFamily="34" charset="0"/>
              </a:rPr>
              <a:t>Delete project tasks to save money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002" name="Group 2">
            <a:extLst>
              <a:ext uri="{FF2B5EF4-FFF2-40B4-BE49-F238E27FC236}">
                <a16:creationId xmlns:a16="http://schemas.microsoft.com/office/drawing/2014/main" id="{615EB799-79FD-43B8-9749-37D9F891BFA1}"/>
              </a:ext>
            </a:extLst>
          </p:cNvPr>
          <p:cNvGraphicFramePr>
            <a:graphicFrameLocks noGrp="1"/>
          </p:cNvGraphicFramePr>
          <p:nvPr/>
        </p:nvGraphicFramePr>
        <p:xfrm>
          <a:off x="1635125" y="1385888"/>
          <a:ext cx="8796338" cy="5364163"/>
        </p:xfrm>
        <a:graphic>
          <a:graphicData uri="http://schemas.openxmlformats.org/drawingml/2006/table">
            <a:tbl>
              <a:tblPr/>
              <a:tblGrid>
                <a:gridCol w="2073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6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9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525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6994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JEREMIE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£10/h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MATHIAS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£15/h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VINCENT  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£20/h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Total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723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Define ‘A’ Surface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200 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05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Rear Moulding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3823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Internal Fixtures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081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Total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1080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</a:rPr>
                        <a:t>1100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</a:rPr>
                        <a:t>2180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2504" name="Rectangle 40">
            <a:extLst>
              <a:ext uri="{FF2B5EF4-FFF2-40B4-BE49-F238E27FC236}">
                <a16:creationId xmlns:a16="http://schemas.microsoft.com/office/drawing/2014/main" id="{3E7DFBAC-FFD7-4CE4-9BF6-751D30BD07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Cost Accounts</a:t>
            </a:r>
          </a:p>
        </p:txBody>
      </p:sp>
      <p:sp>
        <p:nvSpPr>
          <p:cNvPr id="62505" name="Text Box 41">
            <a:extLst>
              <a:ext uri="{FF2B5EF4-FFF2-40B4-BE49-F238E27FC236}">
                <a16:creationId xmlns:a16="http://schemas.microsoft.com/office/drawing/2014/main" id="{4BCEA8EA-52E9-4C92-A5D2-70BFB2864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0939" y="2338388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2506" name="Text Box 42">
            <a:extLst>
              <a:ext uri="{FF2B5EF4-FFF2-40B4-BE49-F238E27FC236}">
                <a16:creationId xmlns:a16="http://schemas.microsoft.com/office/drawing/2014/main" id="{6EB3BCE7-E128-453B-9605-906A3C558C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9726" y="4111625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62507" name="Text Box 43">
            <a:extLst>
              <a:ext uri="{FF2B5EF4-FFF2-40B4-BE49-F238E27FC236}">
                <a16:creationId xmlns:a16="http://schemas.microsoft.com/office/drawing/2014/main" id="{1119CA77-C804-4AA3-A8B4-7AD7C16922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1" y="3216275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62508" name="Text Box 44">
            <a:extLst>
              <a:ext uri="{FF2B5EF4-FFF2-40B4-BE49-F238E27FC236}">
                <a16:creationId xmlns:a16="http://schemas.microsoft.com/office/drawing/2014/main" id="{26E6DD2F-00A5-4FCF-8D62-380DA7078C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8038" y="2371725"/>
            <a:ext cx="34817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62509" name="Text Box 45">
            <a:extLst>
              <a:ext uri="{FF2B5EF4-FFF2-40B4-BE49-F238E27FC236}">
                <a16:creationId xmlns:a16="http://schemas.microsoft.com/office/drawing/2014/main" id="{E44607B4-9A45-491C-981A-074B226FD7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54976" y="2801938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100</a:t>
            </a:r>
          </a:p>
        </p:txBody>
      </p:sp>
      <p:sp>
        <p:nvSpPr>
          <p:cNvPr id="62510" name="Text Box 46">
            <a:extLst>
              <a:ext uri="{FF2B5EF4-FFF2-40B4-BE49-F238E27FC236}">
                <a16:creationId xmlns:a16="http://schemas.microsoft.com/office/drawing/2014/main" id="{DD72E238-6B2B-4E62-9A8F-4FAFB1028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8264" y="4937125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  <p:sp>
        <p:nvSpPr>
          <p:cNvPr id="62511" name="Text Box 47">
            <a:extLst>
              <a:ext uri="{FF2B5EF4-FFF2-40B4-BE49-F238E27FC236}">
                <a16:creationId xmlns:a16="http://schemas.microsoft.com/office/drawing/2014/main" id="{6D796742-23EA-4A44-8521-95E426C19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66089" y="3700463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400</a:t>
            </a:r>
          </a:p>
        </p:txBody>
      </p:sp>
      <p:sp>
        <p:nvSpPr>
          <p:cNvPr id="62512" name="Text Box 48">
            <a:extLst>
              <a:ext uri="{FF2B5EF4-FFF2-40B4-BE49-F238E27FC236}">
                <a16:creationId xmlns:a16="http://schemas.microsoft.com/office/drawing/2014/main" id="{09F3C97F-1258-48B1-866C-3F3059DB26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1276" y="6219825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  <p:sp>
        <p:nvSpPr>
          <p:cNvPr id="62513" name="Text Box 49">
            <a:extLst>
              <a:ext uri="{FF2B5EF4-FFF2-40B4-BE49-F238E27FC236}">
                <a16:creationId xmlns:a16="http://schemas.microsoft.com/office/drawing/2014/main" id="{DEF0E225-5B2B-44DE-A2BF-C9E2F92D24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0689" y="6202363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500</a:t>
            </a:r>
          </a:p>
        </p:txBody>
      </p:sp>
      <p:sp>
        <p:nvSpPr>
          <p:cNvPr id="62514" name="Text Box 50">
            <a:extLst>
              <a:ext uri="{FF2B5EF4-FFF2-40B4-BE49-F238E27FC236}">
                <a16:creationId xmlns:a16="http://schemas.microsoft.com/office/drawing/2014/main" id="{2DB2AED6-6529-45B2-A0D6-DA42A4A6FB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6614" y="2797175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100</a:t>
            </a:r>
          </a:p>
        </p:txBody>
      </p:sp>
      <p:sp>
        <p:nvSpPr>
          <p:cNvPr id="62515" name="Text Box 51">
            <a:extLst>
              <a:ext uri="{FF2B5EF4-FFF2-40B4-BE49-F238E27FC236}">
                <a16:creationId xmlns:a16="http://schemas.microsoft.com/office/drawing/2014/main" id="{CE9C62BF-81F9-48B2-9499-1A35FA1497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0264" y="3695700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400</a:t>
            </a:r>
          </a:p>
        </p:txBody>
      </p:sp>
      <p:sp>
        <p:nvSpPr>
          <p:cNvPr id="62516" name="Text Box 52">
            <a:extLst>
              <a:ext uri="{FF2B5EF4-FFF2-40B4-BE49-F238E27FC236}">
                <a16:creationId xmlns:a16="http://schemas.microsoft.com/office/drawing/2014/main" id="{36864837-335A-4AD2-B243-88907EF3FE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6451" y="4914900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  <p:sp>
        <p:nvSpPr>
          <p:cNvPr id="62517" name="Line 53">
            <a:extLst>
              <a:ext uri="{FF2B5EF4-FFF2-40B4-BE49-F238E27FC236}">
                <a16:creationId xmlns:a16="http://schemas.microsoft.com/office/drawing/2014/main" id="{66070020-FC20-4DF2-AA84-A8DB1ABDCFF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770939" y="6283325"/>
            <a:ext cx="16541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62518" name="Line 54">
            <a:extLst>
              <a:ext uri="{FF2B5EF4-FFF2-40B4-BE49-F238E27FC236}">
                <a16:creationId xmlns:a16="http://schemas.microsoft.com/office/drawing/2014/main" id="{79F15A75-C290-49C6-BFE0-0BAB5655DDB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782050" y="6330950"/>
            <a:ext cx="16637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62519" name="AutoShape 55">
            <a:extLst>
              <a:ext uri="{FF2B5EF4-FFF2-40B4-BE49-F238E27FC236}">
                <a16:creationId xmlns:a16="http://schemas.microsoft.com/office/drawing/2014/main" id="{2C960121-7200-4B94-B357-5C7378F6C1F7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3905250" y="2228850"/>
            <a:ext cx="4667250" cy="1657350"/>
          </a:xfrm>
          <a:prstGeom prst="curvedDownArrow">
            <a:avLst>
              <a:gd name="adj1" fmla="val 56322"/>
              <a:gd name="adj2" fmla="val 112644"/>
              <a:gd name="adj3" fmla="val 33333"/>
            </a:avLst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62520" name="Text Box 56">
            <a:extLst>
              <a:ext uri="{FF2B5EF4-FFF2-40B4-BE49-F238E27FC236}">
                <a16:creationId xmlns:a16="http://schemas.microsoft.com/office/drawing/2014/main" id="{7154081B-3762-44C4-815E-8E205CCB6E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4526" y="4103689"/>
            <a:ext cx="6324167" cy="1384995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800">
                <a:solidFill>
                  <a:schemeClr val="bg1"/>
                </a:solidFill>
                <a:latin typeface="Arial" panose="020B0604020202020204" pitchFamily="34" charset="0"/>
              </a:rPr>
              <a:t>Move work from higher paid staff to </a:t>
            </a:r>
          </a:p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800">
                <a:solidFill>
                  <a:schemeClr val="bg1"/>
                </a:solidFill>
                <a:latin typeface="Arial" panose="020B0604020202020204" pitchFamily="34" charset="0"/>
              </a:rPr>
              <a:t>Cheaper resources – this may include </a:t>
            </a:r>
          </a:p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800">
                <a:solidFill>
                  <a:schemeClr val="bg1"/>
                </a:solidFill>
                <a:latin typeface="Arial" panose="020B0604020202020204" pitchFamily="34" charset="0"/>
              </a:rPr>
              <a:t>out-sourcing to a specialist company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9026" name="Group 2">
            <a:extLst>
              <a:ext uri="{FF2B5EF4-FFF2-40B4-BE49-F238E27FC236}">
                <a16:creationId xmlns:a16="http://schemas.microsoft.com/office/drawing/2014/main" id="{DB67CE82-290B-4956-9D03-7C9FEA9DEB91}"/>
              </a:ext>
            </a:extLst>
          </p:cNvPr>
          <p:cNvGraphicFramePr>
            <a:graphicFrameLocks noGrp="1"/>
          </p:cNvGraphicFramePr>
          <p:nvPr/>
        </p:nvGraphicFramePr>
        <p:xfrm>
          <a:off x="1635125" y="1385888"/>
          <a:ext cx="8796338" cy="5364163"/>
        </p:xfrm>
        <a:graphic>
          <a:graphicData uri="http://schemas.openxmlformats.org/drawingml/2006/table">
            <a:tbl>
              <a:tblPr/>
              <a:tblGrid>
                <a:gridCol w="2073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6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9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525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6994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JEREMIE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£10/h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MATHIAS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£15/h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VINCENT  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£20/h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Total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723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Define ‘A’ Surface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200 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05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Rear Moulding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3823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Internal Fixtures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081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Total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1080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</a:rPr>
                        <a:t>1100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</a:rPr>
                        <a:t>2180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3528" name="Rectangle 40">
            <a:extLst>
              <a:ext uri="{FF2B5EF4-FFF2-40B4-BE49-F238E27FC236}">
                <a16:creationId xmlns:a16="http://schemas.microsoft.com/office/drawing/2014/main" id="{A21C5FD5-2810-42FB-B598-7F110B5996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Cost Accounts</a:t>
            </a:r>
          </a:p>
        </p:txBody>
      </p:sp>
      <p:sp>
        <p:nvSpPr>
          <p:cNvPr id="63529" name="Text Box 41">
            <a:extLst>
              <a:ext uri="{FF2B5EF4-FFF2-40B4-BE49-F238E27FC236}">
                <a16:creationId xmlns:a16="http://schemas.microsoft.com/office/drawing/2014/main" id="{94BDF32E-6613-4F7F-8883-46C4BF4F1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0939" y="2338388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3530" name="Text Box 42">
            <a:extLst>
              <a:ext uri="{FF2B5EF4-FFF2-40B4-BE49-F238E27FC236}">
                <a16:creationId xmlns:a16="http://schemas.microsoft.com/office/drawing/2014/main" id="{7AC9BC02-6854-4D63-938A-A0C0F79794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9726" y="4111625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63531" name="Text Box 43">
            <a:extLst>
              <a:ext uri="{FF2B5EF4-FFF2-40B4-BE49-F238E27FC236}">
                <a16:creationId xmlns:a16="http://schemas.microsoft.com/office/drawing/2014/main" id="{2579F6BE-2A85-4CC6-A663-21AC1CCE37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1" y="3216275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63532" name="Text Box 44">
            <a:extLst>
              <a:ext uri="{FF2B5EF4-FFF2-40B4-BE49-F238E27FC236}">
                <a16:creationId xmlns:a16="http://schemas.microsoft.com/office/drawing/2014/main" id="{1DB1C70B-761B-4361-9E63-C040BC0825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8038" y="2371725"/>
            <a:ext cx="34817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63533" name="Text Box 45">
            <a:extLst>
              <a:ext uri="{FF2B5EF4-FFF2-40B4-BE49-F238E27FC236}">
                <a16:creationId xmlns:a16="http://schemas.microsoft.com/office/drawing/2014/main" id="{8ADD2C4B-437B-45E2-9E96-BD990EB2CC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54976" y="2801938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100</a:t>
            </a:r>
          </a:p>
        </p:txBody>
      </p:sp>
      <p:sp>
        <p:nvSpPr>
          <p:cNvPr id="63534" name="Text Box 46">
            <a:extLst>
              <a:ext uri="{FF2B5EF4-FFF2-40B4-BE49-F238E27FC236}">
                <a16:creationId xmlns:a16="http://schemas.microsoft.com/office/drawing/2014/main" id="{B5983193-1758-4F63-B83B-162F517616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8264" y="4937125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  <p:sp>
        <p:nvSpPr>
          <p:cNvPr id="63535" name="Text Box 47">
            <a:extLst>
              <a:ext uri="{FF2B5EF4-FFF2-40B4-BE49-F238E27FC236}">
                <a16:creationId xmlns:a16="http://schemas.microsoft.com/office/drawing/2014/main" id="{CE3C2324-BBBE-47C5-87FF-A15AB3024C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66089" y="3700463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400</a:t>
            </a:r>
          </a:p>
        </p:txBody>
      </p:sp>
      <p:sp>
        <p:nvSpPr>
          <p:cNvPr id="63536" name="Text Box 48">
            <a:extLst>
              <a:ext uri="{FF2B5EF4-FFF2-40B4-BE49-F238E27FC236}">
                <a16:creationId xmlns:a16="http://schemas.microsoft.com/office/drawing/2014/main" id="{654BA1CD-77EF-40C8-A229-4C505F12EC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1276" y="6219825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  <p:sp>
        <p:nvSpPr>
          <p:cNvPr id="63537" name="Text Box 49">
            <a:extLst>
              <a:ext uri="{FF2B5EF4-FFF2-40B4-BE49-F238E27FC236}">
                <a16:creationId xmlns:a16="http://schemas.microsoft.com/office/drawing/2014/main" id="{0BB7C17A-E25B-45CF-B3D7-BCC097FC32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0689" y="6202363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500</a:t>
            </a:r>
          </a:p>
        </p:txBody>
      </p:sp>
      <p:sp>
        <p:nvSpPr>
          <p:cNvPr id="63538" name="Text Box 50">
            <a:extLst>
              <a:ext uri="{FF2B5EF4-FFF2-40B4-BE49-F238E27FC236}">
                <a16:creationId xmlns:a16="http://schemas.microsoft.com/office/drawing/2014/main" id="{4D534486-742F-44FB-9EB2-89CB64F7BD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6614" y="2797175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100</a:t>
            </a:r>
          </a:p>
        </p:txBody>
      </p:sp>
      <p:sp>
        <p:nvSpPr>
          <p:cNvPr id="63539" name="Text Box 51">
            <a:extLst>
              <a:ext uri="{FF2B5EF4-FFF2-40B4-BE49-F238E27FC236}">
                <a16:creationId xmlns:a16="http://schemas.microsoft.com/office/drawing/2014/main" id="{AAA96C0D-F977-49CD-8EFA-591E06109E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0264" y="3695700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400</a:t>
            </a:r>
          </a:p>
        </p:txBody>
      </p:sp>
      <p:sp>
        <p:nvSpPr>
          <p:cNvPr id="63540" name="Text Box 52">
            <a:extLst>
              <a:ext uri="{FF2B5EF4-FFF2-40B4-BE49-F238E27FC236}">
                <a16:creationId xmlns:a16="http://schemas.microsoft.com/office/drawing/2014/main" id="{6CE2D839-4D7C-4DC8-8365-190C5DFA68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6451" y="4914900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  <p:sp>
        <p:nvSpPr>
          <p:cNvPr id="63541" name="Line 53">
            <a:extLst>
              <a:ext uri="{FF2B5EF4-FFF2-40B4-BE49-F238E27FC236}">
                <a16:creationId xmlns:a16="http://schemas.microsoft.com/office/drawing/2014/main" id="{A6D489CD-A0CB-42BC-8B06-EED88E3436F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770939" y="6283325"/>
            <a:ext cx="16541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63542" name="Line 54">
            <a:extLst>
              <a:ext uri="{FF2B5EF4-FFF2-40B4-BE49-F238E27FC236}">
                <a16:creationId xmlns:a16="http://schemas.microsoft.com/office/drawing/2014/main" id="{E6B78078-E9B3-40B8-AA3D-1FD6611B580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782050" y="6330950"/>
            <a:ext cx="16637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63543" name="Text Box 56">
            <a:extLst>
              <a:ext uri="{FF2B5EF4-FFF2-40B4-BE49-F238E27FC236}">
                <a16:creationId xmlns:a16="http://schemas.microsoft.com/office/drawing/2014/main" id="{122A4ED4-95C9-42C3-9D7B-8456F83822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551" y="2655889"/>
            <a:ext cx="5125121" cy="954107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800">
                <a:solidFill>
                  <a:schemeClr val="bg1"/>
                </a:solidFill>
                <a:latin typeface="Arial" panose="020B0604020202020204" pitchFamily="34" charset="0"/>
              </a:rPr>
              <a:t>Look at getting cheaper quotes</a:t>
            </a:r>
          </a:p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800">
                <a:solidFill>
                  <a:schemeClr val="bg1"/>
                </a:solidFill>
                <a:latin typeface="Arial" panose="020B0604020202020204" pitchFamily="34" charset="0"/>
              </a:rPr>
              <a:t>For materials and expenses</a:t>
            </a:r>
          </a:p>
        </p:txBody>
      </p:sp>
      <p:sp>
        <p:nvSpPr>
          <p:cNvPr id="63544" name="AutoShape 57">
            <a:extLst>
              <a:ext uri="{FF2B5EF4-FFF2-40B4-BE49-F238E27FC236}">
                <a16:creationId xmlns:a16="http://schemas.microsoft.com/office/drawing/2014/main" id="{3EE9ED18-A2F7-4974-8730-E1D6AB8014F9}"/>
              </a:ext>
            </a:extLst>
          </p:cNvPr>
          <p:cNvSpPr>
            <a:spLocks noChangeArrowheads="1"/>
          </p:cNvSpPr>
          <p:nvPr/>
        </p:nvSpPr>
        <p:spPr bwMode="auto">
          <a:xfrm rot="1182318">
            <a:off x="6781800" y="3733800"/>
            <a:ext cx="3086100" cy="1371600"/>
          </a:xfrm>
          <a:prstGeom prst="rightArrow">
            <a:avLst>
              <a:gd name="adj1" fmla="val 50000"/>
              <a:gd name="adj2" fmla="val 56250"/>
            </a:avLst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0050" name="Group 2">
            <a:extLst>
              <a:ext uri="{FF2B5EF4-FFF2-40B4-BE49-F238E27FC236}">
                <a16:creationId xmlns:a16="http://schemas.microsoft.com/office/drawing/2014/main" id="{38A29E52-9F9A-4E5D-9CC1-43FAF7794E7E}"/>
              </a:ext>
            </a:extLst>
          </p:cNvPr>
          <p:cNvGraphicFramePr>
            <a:graphicFrameLocks noGrp="1"/>
          </p:cNvGraphicFramePr>
          <p:nvPr/>
        </p:nvGraphicFramePr>
        <p:xfrm>
          <a:off x="1635125" y="1385888"/>
          <a:ext cx="8796338" cy="5364163"/>
        </p:xfrm>
        <a:graphic>
          <a:graphicData uri="http://schemas.openxmlformats.org/drawingml/2006/table">
            <a:tbl>
              <a:tblPr/>
              <a:tblGrid>
                <a:gridCol w="2073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6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9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525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6994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JEREMIE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£10/h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MATHIAS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£15/h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VINCENT  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£20/h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Total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723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Define ‘A’ Surface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200 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05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Rear Moulding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3823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Internal Fixtures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081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Total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1080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</a:rPr>
                        <a:t>1100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</a:rPr>
                        <a:t>2180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4552" name="Rectangle 40">
            <a:extLst>
              <a:ext uri="{FF2B5EF4-FFF2-40B4-BE49-F238E27FC236}">
                <a16:creationId xmlns:a16="http://schemas.microsoft.com/office/drawing/2014/main" id="{957297A3-3E21-4562-85A3-D93A8BEC88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Cost Accounts</a:t>
            </a:r>
          </a:p>
        </p:txBody>
      </p:sp>
      <p:sp>
        <p:nvSpPr>
          <p:cNvPr id="64553" name="Text Box 41">
            <a:extLst>
              <a:ext uri="{FF2B5EF4-FFF2-40B4-BE49-F238E27FC236}">
                <a16:creationId xmlns:a16="http://schemas.microsoft.com/office/drawing/2014/main" id="{27F20AC2-77A2-444F-925D-53718EE427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0939" y="2338388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4554" name="Text Box 42">
            <a:extLst>
              <a:ext uri="{FF2B5EF4-FFF2-40B4-BE49-F238E27FC236}">
                <a16:creationId xmlns:a16="http://schemas.microsoft.com/office/drawing/2014/main" id="{A6CFD94B-972E-4D2E-AA9A-9ACDBAD79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9726" y="4111625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64555" name="Text Box 43">
            <a:extLst>
              <a:ext uri="{FF2B5EF4-FFF2-40B4-BE49-F238E27FC236}">
                <a16:creationId xmlns:a16="http://schemas.microsoft.com/office/drawing/2014/main" id="{32462C24-B167-4E49-9CF5-71C68FC171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1" y="3216275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64556" name="Text Box 44">
            <a:extLst>
              <a:ext uri="{FF2B5EF4-FFF2-40B4-BE49-F238E27FC236}">
                <a16:creationId xmlns:a16="http://schemas.microsoft.com/office/drawing/2014/main" id="{66015D13-FE72-4296-BDB8-EE276C0DD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8038" y="2371725"/>
            <a:ext cx="34817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64557" name="Text Box 45">
            <a:extLst>
              <a:ext uri="{FF2B5EF4-FFF2-40B4-BE49-F238E27FC236}">
                <a16:creationId xmlns:a16="http://schemas.microsoft.com/office/drawing/2014/main" id="{3B138BFB-D442-4A1E-BB4D-DCD0D9D2FD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54976" y="2801938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100</a:t>
            </a:r>
          </a:p>
        </p:txBody>
      </p:sp>
      <p:sp>
        <p:nvSpPr>
          <p:cNvPr id="64558" name="Text Box 46">
            <a:extLst>
              <a:ext uri="{FF2B5EF4-FFF2-40B4-BE49-F238E27FC236}">
                <a16:creationId xmlns:a16="http://schemas.microsoft.com/office/drawing/2014/main" id="{E2212932-2A85-4218-8E53-F8B7F5ACD3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8264" y="4937125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  <p:sp>
        <p:nvSpPr>
          <p:cNvPr id="64559" name="Text Box 47">
            <a:extLst>
              <a:ext uri="{FF2B5EF4-FFF2-40B4-BE49-F238E27FC236}">
                <a16:creationId xmlns:a16="http://schemas.microsoft.com/office/drawing/2014/main" id="{BE967765-7FB7-42C7-B241-E196C923B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66089" y="3700463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400</a:t>
            </a:r>
          </a:p>
        </p:txBody>
      </p:sp>
      <p:sp>
        <p:nvSpPr>
          <p:cNvPr id="64560" name="Text Box 48">
            <a:extLst>
              <a:ext uri="{FF2B5EF4-FFF2-40B4-BE49-F238E27FC236}">
                <a16:creationId xmlns:a16="http://schemas.microsoft.com/office/drawing/2014/main" id="{E76A3E22-D3A7-49D7-A6ED-B79EFAA61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1276" y="6219825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  <p:sp>
        <p:nvSpPr>
          <p:cNvPr id="64561" name="Text Box 49">
            <a:extLst>
              <a:ext uri="{FF2B5EF4-FFF2-40B4-BE49-F238E27FC236}">
                <a16:creationId xmlns:a16="http://schemas.microsoft.com/office/drawing/2014/main" id="{67EBD34B-2549-4717-A024-FF1B3BFEF8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0689" y="6202363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500</a:t>
            </a:r>
          </a:p>
        </p:txBody>
      </p:sp>
      <p:sp>
        <p:nvSpPr>
          <p:cNvPr id="64562" name="Text Box 50">
            <a:extLst>
              <a:ext uri="{FF2B5EF4-FFF2-40B4-BE49-F238E27FC236}">
                <a16:creationId xmlns:a16="http://schemas.microsoft.com/office/drawing/2014/main" id="{DFAB72E5-79EC-4E67-8DB4-D8541C4ACB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6614" y="2797175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100</a:t>
            </a:r>
          </a:p>
        </p:txBody>
      </p:sp>
      <p:sp>
        <p:nvSpPr>
          <p:cNvPr id="64563" name="Text Box 51">
            <a:extLst>
              <a:ext uri="{FF2B5EF4-FFF2-40B4-BE49-F238E27FC236}">
                <a16:creationId xmlns:a16="http://schemas.microsoft.com/office/drawing/2014/main" id="{00157C7B-CF78-4BE0-BCA3-5FBE0EF774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0264" y="3695700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400</a:t>
            </a:r>
          </a:p>
        </p:txBody>
      </p:sp>
      <p:sp>
        <p:nvSpPr>
          <p:cNvPr id="64564" name="Text Box 52">
            <a:extLst>
              <a:ext uri="{FF2B5EF4-FFF2-40B4-BE49-F238E27FC236}">
                <a16:creationId xmlns:a16="http://schemas.microsoft.com/office/drawing/2014/main" id="{B8AB45AC-CECD-4F9C-978B-8079A5C76D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6451" y="4914900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  <p:sp>
        <p:nvSpPr>
          <p:cNvPr id="64565" name="Line 53">
            <a:extLst>
              <a:ext uri="{FF2B5EF4-FFF2-40B4-BE49-F238E27FC236}">
                <a16:creationId xmlns:a16="http://schemas.microsoft.com/office/drawing/2014/main" id="{C23300D3-E499-418B-9D28-2B969F6A7C2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770939" y="6283325"/>
            <a:ext cx="16541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64566" name="Line 54">
            <a:extLst>
              <a:ext uri="{FF2B5EF4-FFF2-40B4-BE49-F238E27FC236}">
                <a16:creationId xmlns:a16="http://schemas.microsoft.com/office/drawing/2014/main" id="{EBA835CB-B4B3-4A11-900E-CDBE3BB34A6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782050" y="6330950"/>
            <a:ext cx="16637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64567" name="AutoShape 55">
            <a:extLst>
              <a:ext uri="{FF2B5EF4-FFF2-40B4-BE49-F238E27FC236}">
                <a16:creationId xmlns:a16="http://schemas.microsoft.com/office/drawing/2014/main" id="{977D99DB-DE47-49A9-9AFE-587963AB0504}"/>
              </a:ext>
            </a:extLst>
          </p:cNvPr>
          <p:cNvSpPr>
            <a:spLocks noChangeArrowheads="1"/>
          </p:cNvSpPr>
          <p:nvPr/>
        </p:nvSpPr>
        <p:spPr bwMode="auto">
          <a:xfrm rot="19749264">
            <a:off x="4908551" y="3608389"/>
            <a:ext cx="2524125" cy="1125537"/>
          </a:xfrm>
          <a:prstGeom prst="rightArrow">
            <a:avLst>
              <a:gd name="adj1" fmla="val 50000"/>
              <a:gd name="adj2" fmla="val 56065"/>
            </a:avLst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64568" name="Text Box 56">
            <a:extLst>
              <a:ext uri="{FF2B5EF4-FFF2-40B4-BE49-F238E27FC236}">
                <a16:creationId xmlns:a16="http://schemas.microsoft.com/office/drawing/2014/main" id="{643713BB-B0D6-4F60-B2CB-C8609CF0F8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5250" y="4941889"/>
            <a:ext cx="5982728" cy="1384995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800">
                <a:solidFill>
                  <a:schemeClr val="bg1"/>
                </a:solidFill>
                <a:latin typeface="Arial" panose="020B0604020202020204" pitchFamily="34" charset="0"/>
              </a:rPr>
              <a:t>Look for ways of reducing the hours </a:t>
            </a:r>
          </a:p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800">
                <a:solidFill>
                  <a:schemeClr val="bg1"/>
                </a:solidFill>
                <a:latin typeface="Arial" panose="020B0604020202020204" pitchFamily="34" charset="0"/>
              </a:rPr>
              <a:t>of work. Is there a better (quicker) </a:t>
            </a:r>
          </a:p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800">
                <a:solidFill>
                  <a:schemeClr val="bg1"/>
                </a:solidFill>
                <a:latin typeface="Arial" panose="020B0604020202020204" pitchFamily="34" charset="0"/>
              </a:rPr>
              <a:t>way of achieving the task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1074" name="Group 1026">
            <a:extLst>
              <a:ext uri="{FF2B5EF4-FFF2-40B4-BE49-F238E27FC236}">
                <a16:creationId xmlns:a16="http://schemas.microsoft.com/office/drawing/2014/main" id="{E85F8716-58F1-436E-A5EE-EE396E3BE5EB}"/>
              </a:ext>
            </a:extLst>
          </p:cNvPr>
          <p:cNvGraphicFramePr>
            <a:graphicFrameLocks noGrp="1"/>
          </p:cNvGraphicFramePr>
          <p:nvPr/>
        </p:nvGraphicFramePr>
        <p:xfrm>
          <a:off x="1635125" y="1385888"/>
          <a:ext cx="8796338" cy="5364163"/>
        </p:xfrm>
        <a:graphic>
          <a:graphicData uri="http://schemas.openxmlformats.org/drawingml/2006/table">
            <a:tbl>
              <a:tblPr/>
              <a:tblGrid>
                <a:gridCol w="2073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6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9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525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6994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JEREMIE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£10/h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MATHIAS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£15/h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VINCENT  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£20/h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Total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723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Define ‘A’ Surface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200 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05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Rear Moulding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3823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Design Internal Fixtures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081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Total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700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1080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</a:rPr>
                        <a:t>1100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Verdana" pitchFamily="34" charset="0"/>
                        </a:rPr>
                        <a:t>2180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5576" name="Rectangle 1064">
            <a:extLst>
              <a:ext uri="{FF2B5EF4-FFF2-40B4-BE49-F238E27FC236}">
                <a16:creationId xmlns:a16="http://schemas.microsoft.com/office/drawing/2014/main" id="{7F4CD6C4-D68F-4F48-9E1E-29407C6201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Cost Accounts</a:t>
            </a:r>
          </a:p>
        </p:txBody>
      </p:sp>
      <p:sp>
        <p:nvSpPr>
          <p:cNvPr id="65577" name="Text Box 1065">
            <a:extLst>
              <a:ext uri="{FF2B5EF4-FFF2-40B4-BE49-F238E27FC236}">
                <a16:creationId xmlns:a16="http://schemas.microsoft.com/office/drawing/2014/main" id="{C089E0C4-8361-4548-B9B8-DD746CF78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0939" y="2338388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578" name="Text Box 1066">
            <a:extLst>
              <a:ext uri="{FF2B5EF4-FFF2-40B4-BE49-F238E27FC236}">
                <a16:creationId xmlns:a16="http://schemas.microsoft.com/office/drawing/2014/main" id="{6F9E0D6D-CC94-411B-B0C7-0CB6B6F5F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9726" y="4111625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65579" name="Text Box 1067">
            <a:extLst>
              <a:ext uri="{FF2B5EF4-FFF2-40B4-BE49-F238E27FC236}">
                <a16:creationId xmlns:a16="http://schemas.microsoft.com/office/drawing/2014/main" id="{A68DD10C-E137-4C40-BAA0-3525CFE998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1" y="3216275"/>
            <a:ext cx="5116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65580" name="Text Box 1068">
            <a:extLst>
              <a:ext uri="{FF2B5EF4-FFF2-40B4-BE49-F238E27FC236}">
                <a16:creationId xmlns:a16="http://schemas.microsoft.com/office/drawing/2014/main" id="{A1271303-7790-48D4-B851-DA1AC98342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8038" y="2371725"/>
            <a:ext cx="34817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3333CC"/>
                </a:solidFill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65581" name="Text Box 1069">
            <a:extLst>
              <a:ext uri="{FF2B5EF4-FFF2-40B4-BE49-F238E27FC236}">
                <a16:creationId xmlns:a16="http://schemas.microsoft.com/office/drawing/2014/main" id="{E4465C50-F614-4CE0-AE30-46F3865104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54976" y="2801938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100</a:t>
            </a:r>
          </a:p>
        </p:txBody>
      </p:sp>
      <p:sp>
        <p:nvSpPr>
          <p:cNvPr id="65582" name="Text Box 1070">
            <a:extLst>
              <a:ext uri="{FF2B5EF4-FFF2-40B4-BE49-F238E27FC236}">
                <a16:creationId xmlns:a16="http://schemas.microsoft.com/office/drawing/2014/main" id="{3868F692-653E-47EC-8EB9-939E338F9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8264" y="4937125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  <p:sp>
        <p:nvSpPr>
          <p:cNvPr id="65583" name="Text Box 1071">
            <a:extLst>
              <a:ext uri="{FF2B5EF4-FFF2-40B4-BE49-F238E27FC236}">
                <a16:creationId xmlns:a16="http://schemas.microsoft.com/office/drawing/2014/main" id="{3FEA53B4-12D2-4383-896A-3909D0D840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66089" y="3700463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400</a:t>
            </a:r>
          </a:p>
        </p:txBody>
      </p:sp>
      <p:sp>
        <p:nvSpPr>
          <p:cNvPr id="65584" name="Text Box 1072">
            <a:extLst>
              <a:ext uri="{FF2B5EF4-FFF2-40B4-BE49-F238E27FC236}">
                <a16:creationId xmlns:a16="http://schemas.microsoft.com/office/drawing/2014/main" id="{613DFD12-E8D3-4BC8-AA5D-8608A1D039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1276" y="6219825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  <p:sp>
        <p:nvSpPr>
          <p:cNvPr id="65585" name="Text Box 1073">
            <a:extLst>
              <a:ext uri="{FF2B5EF4-FFF2-40B4-BE49-F238E27FC236}">
                <a16:creationId xmlns:a16="http://schemas.microsoft.com/office/drawing/2014/main" id="{69964CE5-D7CE-42F0-AFB4-3A9AF82EDE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0689" y="6202363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500</a:t>
            </a:r>
          </a:p>
        </p:txBody>
      </p:sp>
      <p:sp>
        <p:nvSpPr>
          <p:cNvPr id="65586" name="Text Box 1074">
            <a:extLst>
              <a:ext uri="{FF2B5EF4-FFF2-40B4-BE49-F238E27FC236}">
                <a16:creationId xmlns:a16="http://schemas.microsoft.com/office/drawing/2014/main" id="{3BA75C5E-290D-4CDE-8B85-B58C4FF7FE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6614" y="2797175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100</a:t>
            </a:r>
          </a:p>
        </p:txBody>
      </p:sp>
      <p:sp>
        <p:nvSpPr>
          <p:cNvPr id="65587" name="Text Box 1075">
            <a:extLst>
              <a:ext uri="{FF2B5EF4-FFF2-40B4-BE49-F238E27FC236}">
                <a16:creationId xmlns:a16="http://schemas.microsoft.com/office/drawing/2014/main" id="{752A3F7F-7266-4BA3-B7AD-127A05543F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0264" y="3695700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400</a:t>
            </a:r>
          </a:p>
        </p:txBody>
      </p:sp>
      <p:sp>
        <p:nvSpPr>
          <p:cNvPr id="65588" name="Text Box 1076">
            <a:extLst>
              <a:ext uri="{FF2B5EF4-FFF2-40B4-BE49-F238E27FC236}">
                <a16:creationId xmlns:a16="http://schemas.microsoft.com/office/drawing/2014/main" id="{99598F87-1A7A-49C6-A551-AA0F68C7D8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6451" y="4914900"/>
            <a:ext cx="6751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chemeClr val="hlink"/>
                </a:solidFill>
                <a:latin typeface="Verdana" panose="020B0604030504040204" pitchFamily="34" charset="0"/>
              </a:rPr>
              <a:t>600</a:t>
            </a:r>
          </a:p>
        </p:txBody>
      </p:sp>
      <p:sp>
        <p:nvSpPr>
          <p:cNvPr id="65589" name="Line 1077">
            <a:extLst>
              <a:ext uri="{FF2B5EF4-FFF2-40B4-BE49-F238E27FC236}">
                <a16:creationId xmlns:a16="http://schemas.microsoft.com/office/drawing/2014/main" id="{DA3C807F-36E9-4BE5-88B2-C42CEAAD4A7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770939" y="6283325"/>
            <a:ext cx="16541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65590" name="Line 1078">
            <a:extLst>
              <a:ext uri="{FF2B5EF4-FFF2-40B4-BE49-F238E27FC236}">
                <a16:creationId xmlns:a16="http://schemas.microsoft.com/office/drawing/2014/main" id="{1FA0838C-A696-4C52-9F01-231BDB13CD5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782050" y="6330950"/>
            <a:ext cx="16637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65591" name="AutoShape 1079">
            <a:extLst>
              <a:ext uri="{FF2B5EF4-FFF2-40B4-BE49-F238E27FC236}">
                <a16:creationId xmlns:a16="http://schemas.microsoft.com/office/drawing/2014/main" id="{34B9486F-20BD-46AB-BB61-2FD29751EC7E}"/>
              </a:ext>
            </a:extLst>
          </p:cNvPr>
          <p:cNvSpPr>
            <a:spLocks noChangeArrowheads="1"/>
          </p:cNvSpPr>
          <p:nvPr/>
        </p:nvSpPr>
        <p:spPr bwMode="auto">
          <a:xfrm rot="12557861">
            <a:off x="2965451" y="3627439"/>
            <a:ext cx="2524125" cy="1125537"/>
          </a:xfrm>
          <a:prstGeom prst="rightArrow">
            <a:avLst>
              <a:gd name="adj1" fmla="val 50000"/>
              <a:gd name="adj2" fmla="val 56065"/>
            </a:avLst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65592" name="Text Box 1080">
            <a:extLst>
              <a:ext uri="{FF2B5EF4-FFF2-40B4-BE49-F238E27FC236}">
                <a16:creationId xmlns:a16="http://schemas.microsoft.com/office/drawing/2014/main" id="{01372BAA-F012-4B3B-A7D3-53F5535DC0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5250" y="4941889"/>
            <a:ext cx="5660524" cy="954107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800">
                <a:solidFill>
                  <a:schemeClr val="bg1"/>
                </a:solidFill>
                <a:latin typeface="Arial" panose="020B0604020202020204" pitchFamily="34" charset="0"/>
              </a:rPr>
              <a:t>Look for ways of eliminating tasks </a:t>
            </a:r>
          </a:p>
          <a:p>
            <a:pPr>
              <a:spcBef>
                <a:spcPct val="0"/>
              </a:spcBef>
              <a:buSzTx/>
              <a:buFontTx/>
              <a:buNone/>
            </a:pPr>
            <a:r>
              <a:rPr lang="en-GB" altLang="en-US" sz="2800">
                <a:solidFill>
                  <a:schemeClr val="bg1"/>
                </a:solidFill>
                <a:latin typeface="Arial" panose="020B0604020202020204" pitchFamily="34" charset="0"/>
              </a:rPr>
              <a:t>whilst maintaining full functionality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1CCAA03F-28C4-47CE-BB87-A596FCEA42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Cost Accounts</a:t>
            </a: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FA8FF8E1-A47B-4A97-9DA9-A90F834680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295400"/>
            <a:ext cx="7772400" cy="4724400"/>
          </a:xfrm>
        </p:spPr>
        <p:txBody>
          <a:bodyPr>
            <a:normAutofit fontScale="92500"/>
          </a:bodyPr>
          <a:lstStyle/>
          <a:p>
            <a:r>
              <a:rPr lang="en-GB" altLang="en-US">
                <a:latin typeface="Verdana" panose="020B0604030504040204" pitchFamily="34" charset="0"/>
              </a:rPr>
              <a:t>To delete functionality that is written into the project aims is not allowed!</a:t>
            </a:r>
          </a:p>
          <a:p>
            <a:r>
              <a:rPr lang="en-GB" altLang="en-US">
                <a:latin typeface="Verdana" panose="020B0604030504040204" pitchFamily="34" charset="0"/>
              </a:rPr>
              <a:t>If you can’t afford to do all of the project:</a:t>
            </a:r>
          </a:p>
          <a:p>
            <a:pPr lvl="1"/>
            <a:r>
              <a:rPr lang="en-GB" altLang="en-US">
                <a:solidFill>
                  <a:schemeClr val="hlink"/>
                </a:solidFill>
                <a:latin typeface="Verdana" panose="020B0604030504040204" pitchFamily="34" charset="0"/>
              </a:rPr>
              <a:t>either</a:t>
            </a:r>
            <a:r>
              <a:rPr lang="en-GB" altLang="en-US">
                <a:latin typeface="Verdana" panose="020B0604030504040204" pitchFamily="34" charset="0"/>
              </a:rPr>
              <a:t> we need to ask for more money, </a:t>
            </a:r>
          </a:p>
          <a:p>
            <a:pPr lvl="1"/>
            <a:r>
              <a:rPr lang="en-GB" altLang="en-US">
                <a:solidFill>
                  <a:schemeClr val="hlink"/>
                </a:solidFill>
                <a:latin typeface="Verdana" panose="020B0604030504040204" pitchFamily="34" charset="0"/>
              </a:rPr>
              <a:t>or</a:t>
            </a:r>
            <a:r>
              <a:rPr lang="en-GB" altLang="en-US">
                <a:latin typeface="Verdana" panose="020B0604030504040204" pitchFamily="34" charset="0"/>
              </a:rPr>
              <a:t> we need to re-write the project aims.</a:t>
            </a:r>
          </a:p>
          <a:p>
            <a:pPr lvl="1"/>
            <a:r>
              <a:rPr lang="en-GB" altLang="en-US">
                <a:solidFill>
                  <a:schemeClr val="hlink"/>
                </a:solidFill>
                <a:latin typeface="Verdana" panose="020B0604030504040204" pitchFamily="34" charset="0"/>
              </a:rPr>
              <a:t>In both</a:t>
            </a:r>
            <a:r>
              <a:rPr lang="en-GB" altLang="en-US">
                <a:latin typeface="Verdana" panose="020B0604030504040204" pitchFamily="34" charset="0"/>
              </a:rPr>
              <a:t> cases Senior Mangers are involved!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C74F8C0D-0ABF-429F-B05C-CE2E50925D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Cost Accounts</a:t>
            </a:r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308C5488-A43D-4E63-B17E-F57CBE626E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In real life a cost account is a spreadsheet.</a:t>
            </a:r>
          </a:p>
          <a:p>
            <a:r>
              <a:rPr lang="en-GB" altLang="en-US">
                <a:latin typeface="Verdana" panose="020B0604030504040204" pitchFamily="34" charset="0"/>
              </a:rPr>
              <a:t>It may be maintained by a finance department for the project manager</a:t>
            </a:r>
          </a:p>
        </p:txBody>
      </p:sp>
      <p:pic>
        <p:nvPicPr>
          <p:cNvPr id="67588" name="Picture 4">
            <a:extLst>
              <a:ext uri="{FF2B5EF4-FFF2-40B4-BE49-F238E27FC236}">
                <a16:creationId xmlns:a16="http://schemas.microsoft.com/office/drawing/2014/main" id="{2DFF1E55-1EEC-4B97-B373-47F3095196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962400"/>
            <a:ext cx="4572000" cy="249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026">
            <a:extLst>
              <a:ext uri="{FF2B5EF4-FFF2-40B4-BE49-F238E27FC236}">
                <a16:creationId xmlns:a16="http://schemas.microsoft.com/office/drawing/2014/main" id="{453523B3-38E5-459F-84A8-8D0DCB8556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6350" y="76200"/>
            <a:ext cx="8121650" cy="1143000"/>
          </a:xfrm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Cost Accounts</a:t>
            </a:r>
          </a:p>
        </p:txBody>
      </p:sp>
      <p:graphicFrame>
        <p:nvGraphicFramePr>
          <p:cNvPr id="68611" name="Object 1031">
            <a:extLst>
              <a:ext uri="{FF2B5EF4-FFF2-40B4-BE49-F238E27FC236}">
                <a16:creationId xmlns:a16="http://schemas.microsoft.com/office/drawing/2014/main" id="{8C9BFBE0-09C6-4828-9067-B227C9092DC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895601" y="1295400"/>
          <a:ext cx="6081713" cy="537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7591663" imgH="6705838" progId="Excel.Sheet.8">
                  <p:embed/>
                </p:oleObj>
              </mc:Choice>
              <mc:Fallback>
                <p:oleObj name="Worksheet" r:id="rId3" imgW="7591663" imgH="6705838" progId="Excel.Sheet.8">
                  <p:embed/>
                  <p:pic>
                    <p:nvPicPr>
                      <p:cNvPr id="68611" name="Object 1031">
                        <a:extLst>
                          <a:ext uri="{FF2B5EF4-FFF2-40B4-BE49-F238E27FC236}">
                            <a16:creationId xmlns:a16="http://schemas.microsoft.com/office/drawing/2014/main" id="{8C9BFBE0-09C6-4828-9067-B227C9092DC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1" y="1295400"/>
                        <a:ext cx="6081713" cy="537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:a16="http://schemas.microsoft.com/office/drawing/2014/main" id="{587AE28D-7CA7-4948-B898-879CB7DB08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Activity Dependency</a:t>
            </a:r>
          </a:p>
        </p:txBody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id="{7B4A3237-57B8-46CA-9FAA-09506AA181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24000" y="1981200"/>
            <a:ext cx="9144000" cy="3886200"/>
          </a:xfrm>
          <a:noFill/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altLang="en-US" sz="2800">
                <a:latin typeface="Verdana" panose="020B0604030504040204" pitchFamily="34" charset="0"/>
              </a:rPr>
              <a:t>What task do you want to do now ?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GB" altLang="en-US" sz="2800">
                <a:latin typeface="Verdana" panose="020B0604030504040204" pitchFamily="34" charset="0"/>
              </a:rPr>
              <a:t>What task do you want to do before that ?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GB" altLang="en-US" sz="2800">
                <a:latin typeface="Verdana" panose="020B0604030504040204" pitchFamily="34" charset="0"/>
              </a:rPr>
              <a:t>What task do you want to do next ?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GB" altLang="en-US" sz="2800">
                <a:latin typeface="Verdana" panose="020B0604030504040204" pitchFamily="34" charset="0"/>
              </a:rPr>
              <a:t>What task can be done at the same time ?</a:t>
            </a:r>
          </a:p>
        </p:txBody>
      </p:sp>
    </p:spTree>
  </p:cSld>
  <p:clrMapOvr>
    <a:masterClrMapping/>
  </p:clrMapOvr>
  <p:transition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2">
            <a:extLst>
              <a:ext uri="{FF2B5EF4-FFF2-40B4-BE49-F238E27FC236}">
                <a16:creationId xmlns:a16="http://schemas.microsoft.com/office/drawing/2014/main" id="{6497C0DC-57E4-4AA5-A343-94474E9103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0088" y="3787776"/>
            <a:ext cx="1905000" cy="46166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BEFORE</a:t>
            </a:r>
          </a:p>
        </p:txBody>
      </p:sp>
      <p:sp>
        <p:nvSpPr>
          <p:cNvPr id="71683" name="Text Box 3">
            <a:extLst>
              <a:ext uri="{FF2B5EF4-FFF2-40B4-BE49-F238E27FC236}">
                <a16:creationId xmlns:a16="http://schemas.microsoft.com/office/drawing/2014/main" id="{04806D9B-7349-4994-82BF-419BC88780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6388" y="3767139"/>
            <a:ext cx="1905000" cy="46166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NEXT</a:t>
            </a:r>
          </a:p>
        </p:txBody>
      </p:sp>
      <p:sp>
        <p:nvSpPr>
          <p:cNvPr id="71684" name="Text Box 4">
            <a:extLst>
              <a:ext uri="{FF2B5EF4-FFF2-40B4-BE49-F238E27FC236}">
                <a16:creationId xmlns:a16="http://schemas.microsoft.com/office/drawing/2014/main" id="{7F1DF7FC-A0F5-464E-8899-8A7AA577DF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9989" y="4592639"/>
            <a:ext cx="195262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SAME TIME</a:t>
            </a:r>
          </a:p>
        </p:txBody>
      </p:sp>
      <p:sp>
        <p:nvSpPr>
          <p:cNvPr id="71685" name="Text Box 5">
            <a:extLst>
              <a:ext uri="{FF2B5EF4-FFF2-40B4-BE49-F238E27FC236}">
                <a16:creationId xmlns:a16="http://schemas.microsoft.com/office/drawing/2014/main" id="{37CF2BAC-4E52-4280-BD10-66BBFB6BA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3801" y="2879725"/>
            <a:ext cx="1863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NOW</a:t>
            </a:r>
          </a:p>
        </p:txBody>
      </p:sp>
      <p:sp>
        <p:nvSpPr>
          <p:cNvPr id="71686" name="Line 6">
            <a:extLst>
              <a:ext uri="{FF2B5EF4-FFF2-40B4-BE49-F238E27FC236}">
                <a16:creationId xmlns:a16="http://schemas.microsoft.com/office/drawing/2014/main" id="{CA523770-797A-4CDD-9F16-1AFDAA7E621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76675" y="3068639"/>
            <a:ext cx="1149350" cy="9302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687" name="Line 7">
            <a:extLst>
              <a:ext uri="{FF2B5EF4-FFF2-40B4-BE49-F238E27FC236}">
                <a16:creationId xmlns:a16="http://schemas.microsoft.com/office/drawing/2014/main" id="{A7AE9913-5375-4E12-940F-71AC341113BE}"/>
              </a:ext>
            </a:extLst>
          </p:cNvPr>
          <p:cNvSpPr>
            <a:spLocks noChangeShapeType="1"/>
          </p:cNvSpPr>
          <p:nvPr/>
        </p:nvSpPr>
        <p:spPr bwMode="auto">
          <a:xfrm rot="5400000" flipV="1">
            <a:off x="3973513" y="3919538"/>
            <a:ext cx="887413" cy="10810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688" name="Line 8">
            <a:extLst>
              <a:ext uri="{FF2B5EF4-FFF2-40B4-BE49-F238E27FC236}">
                <a16:creationId xmlns:a16="http://schemas.microsoft.com/office/drawing/2014/main" id="{5A38BE68-6B17-4C4F-B55C-91F7FF9642BF}"/>
              </a:ext>
            </a:extLst>
          </p:cNvPr>
          <p:cNvSpPr>
            <a:spLocks noChangeShapeType="1"/>
          </p:cNvSpPr>
          <p:nvPr/>
        </p:nvSpPr>
        <p:spPr bwMode="auto">
          <a:xfrm rot="16200000" flipH="1" flipV="1">
            <a:off x="7042151" y="3919538"/>
            <a:ext cx="773112" cy="9890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689" name="Line 9">
            <a:extLst>
              <a:ext uri="{FF2B5EF4-FFF2-40B4-BE49-F238E27FC236}">
                <a16:creationId xmlns:a16="http://schemas.microsoft.com/office/drawing/2014/main" id="{8CA0D7DF-7897-4A4F-9551-8933A7BB9BD5}"/>
              </a:ext>
            </a:extLst>
          </p:cNvPr>
          <p:cNvSpPr>
            <a:spLocks noChangeShapeType="1"/>
          </p:cNvSpPr>
          <p:nvPr/>
        </p:nvSpPr>
        <p:spPr bwMode="auto">
          <a:xfrm rot="5400000" flipH="1">
            <a:off x="6981031" y="3048794"/>
            <a:ext cx="896938" cy="965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690" name="Rectangle 10">
            <a:extLst>
              <a:ext uri="{FF2B5EF4-FFF2-40B4-BE49-F238E27FC236}">
                <a16:creationId xmlns:a16="http://schemas.microsoft.com/office/drawing/2014/main" id="{D8884F7D-523A-4322-B280-CC4103DC4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5250" y="0"/>
            <a:ext cx="80327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4400">
                <a:solidFill>
                  <a:srgbClr val="00279F"/>
                </a:solidFill>
                <a:latin typeface="Verdana" panose="020B0604030504040204" pitchFamily="34" charset="0"/>
              </a:rPr>
              <a:t>Dependency Chart</a:t>
            </a:r>
          </a:p>
        </p:txBody>
      </p:sp>
      <p:sp>
        <p:nvSpPr>
          <p:cNvPr id="71691" name="Text Box 11">
            <a:extLst>
              <a:ext uri="{FF2B5EF4-FFF2-40B4-BE49-F238E27FC236}">
                <a16:creationId xmlns:a16="http://schemas.microsoft.com/office/drawing/2014/main" id="{12136326-BFCF-42EB-8AB1-722FAFBCCC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3488" y="2878139"/>
            <a:ext cx="1905000" cy="46166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24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1034">
            <a:extLst>
              <a:ext uri="{FF2B5EF4-FFF2-40B4-BE49-F238E27FC236}">
                <a16:creationId xmlns:a16="http://schemas.microsoft.com/office/drawing/2014/main" id="{E9BF53AF-4E05-404F-A4FE-D3BF9CB730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5250" y="0"/>
            <a:ext cx="80327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GB" altLang="en-US" sz="4400">
                <a:solidFill>
                  <a:srgbClr val="00279F"/>
                </a:solidFill>
                <a:latin typeface="Verdana" panose="020B0604030504040204" pitchFamily="34" charset="0"/>
              </a:rPr>
              <a:t>Dependency Chart</a:t>
            </a:r>
          </a:p>
        </p:txBody>
      </p:sp>
      <p:grpSp>
        <p:nvGrpSpPr>
          <p:cNvPr id="72707" name="Group 1038">
            <a:extLst>
              <a:ext uri="{FF2B5EF4-FFF2-40B4-BE49-F238E27FC236}">
                <a16:creationId xmlns:a16="http://schemas.microsoft.com/office/drawing/2014/main" id="{AA3E4656-32F0-4353-94F1-77545EE8E3BE}"/>
              </a:ext>
            </a:extLst>
          </p:cNvPr>
          <p:cNvGrpSpPr>
            <a:grpSpLocks/>
          </p:cNvGrpSpPr>
          <p:nvPr/>
        </p:nvGrpSpPr>
        <p:grpSpPr bwMode="auto">
          <a:xfrm>
            <a:off x="3568700" y="2233614"/>
            <a:ext cx="5803900" cy="1423987"/>
            <a:chOff x="281" y="1813"/>
            <a:chExt cx="4952" cy="1427"/>
          </a:xfrm>
        </p:grpSpPr>
        <p:sp>
          <p:nvSpPr>
            <p:cNvPr id="72723" name="Text Box 1026">
              <a:extLst>
                <a:ext uri="{FF2B5EF4-FFF2-40B4-BE49-F238E27FC236}">
                  <a16:creationId xmlns:a16="http://schemas.microsoft.com/office/drawing/2014/main" id="{588AA5B6-CFA6-4A3C-8B11-859FF6EC00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1" y="2386"/>
              <a:ext cx="1200" cy="339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buSzTx/>
                <a:buFontTx/>
                <a:buNone/>
              </a:pPr>
              <a:r>
                <a:rPr lang="en-GB" altLang="en-US" sz="1600">
                  <a:latin typeface="Arial" panose="020B0604020202020204" pitchFamily="34" charset="0"/>
                </a:rPr>
                <a:t>BEFORE</a:t>
              </a:r>
            </a:p>
          </p:txBody>
        </p:sp>
        <p:sp>
          <p:nvSpPr>
            <p:cNvPr id="72724" name="Text Box 1027">
              <a:extLst>
                <a:ext uri="{FF2B5EF4-FFF2-40B4-BE49-F238E27FC236}">
                  <a16:creationId xmlns:a16="http://schemas.microsoft.com/office/drawing/2014/main" id="{E27139BE-4C86-4979-82B4-BCB6609E64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33" y="2373"/>
              <a:ext cx="1200" cy="339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buSzTx/>
                <a:buFontTx/>
                <a:buNone/>
              </a:pPr>
              <a:r>
                <a:rPr lang="en-GB" altLang="en-US" sz="1600">
                  <a:latin typeface="Arial" panose="020B0604020202020204" pitchFamily="34" charset="0"/>
                </a:rPr>
                <a:t>NEXT</a:t>
              </a:r>
            </a:p>
          </p:txBody>
        </p:sp>
        <p:sp>
          <p:nvSpPr>
            <p:cNvPr id="72725" name="Text Box 1028">
              <a:extLst>
                <a:ext uri="{FF2B5EF4-FFF2-40B4-BE49-F238E27FC236}">
                  <a16:creationId xmlns:a16="http://schemas.microsoft.com/office/drawing/2014/main" id="{BAFF43D7-EA35-438D-8CF7-B35D6EB69F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77" y="2893"/>
              <a:ext cx="1230" cy="34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buSzTx/>
                <a:buFontTx/>
                <a:buNone/>
              </a:pPr>
              <a:r>
                <a:rPr lang="en-GB" altLang="en-US" sz="1600">
                  <a:latin typeface="Arial" panose="020B0604020202020204" pitchFamily="34" charset="0"/>
                </a:rPr>
                <a:t>SAME TIME</a:t>
              </a:r>
            </a:p>
          </p:txBody>
        </p:sp>
        <p:sp>
          <p:nvSpPr>
            <p:cNvPr id="72726" name="Text Box 1029">
              <a:extLst>
                <a:ext uri="{FF2B5EF4-FFF2-40B4-BE49-F238E27FC236}">
                  <a16:creationId xmlns:a16="http://schemas.microsoft.com/office/drawing/2014/main" id="{823DD6D6-A44A-4011-91CE-FBA77E64FD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92" y="1815"/>
              <a:ext cx="1175" cy="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buSzTx/>
                <a:buFontTx/>
                <a:buNone/>
              </a:pPr>
              <a:r>
                <a:rPr lang="en-GB" altLang="en-US" sz="1600">
                  <a:latin typeface="Arial" panose="020B0604020202020204" pitchFamily="34" charset="0"/>
                </a:rPr>
                <a:t>NOW</a:t>
              </a:r>
            </a:p>
          </p:txBody>
        </p:sp>
        <p:sp>
          <p:nvSpPr>
            <p:cNvPr id="72727" name="Line 1030">
              <a:extLst>
                <a:ext uri="{FF2B5EF4-FFF2-40B4-BE49-F238E27FC236}">
                  <a16:creationId xmlns:a16="http://schemas.microsoft.com/office/drawing/2014/main" id="{6E61E8B8-EF09-4DCD-A9CD-E752CC1CBC2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482" y="1933"/>
              <a:ext cx="724" cy="58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728" name="Line 1031">
              <a:extLst>
                <a:ext uri="{FF2B5EF4-FFF2-40B4-BE49-F238E27FC236}">
                  <a16:creationId xmlns:a16="http://schemas.microsoft.com/office/drawing/2014/main" id="{7C7CB1B6-73AC-471F-8D8E-66F3EA1ADAB9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400000" flipV="1">
              <a:off x="1543" y="2469"/>
              <a:ext cx="559" cy="68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729" name="Line 1032">
              <a:extLst>
                <a:ext uri="{FF2B5EF4-FFF2-40B4-BE49-F238E27FC236}">
                  <a16:creationId xmlns:a16="http://schemas.microsoft.com/office/drawing/2014/main" id="{21F7E44B-4C24-4F0C-827A-55107C45332D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5400000" flipH="1" flipV="1">
              <a:off x="3476" y="2469"/>
              <a:ext cx="487" cy="62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730" name="Line 1033">
              <a:extLst>
                <a:ext uri="{FF2B5EF4-FFF2-40B4-BE49-F238E27FC236}">
                  <a16:creationId xmlns:a16="http://schemas.microsoft.com/office/drawing/2014/main" id="{736E2C53-0989-424C-BFD7-7FA696BD7867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400000" flipH="1">
              <a:off x="3437" y="1921"/>
              <a:ext cx="565" cy="6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731" name="Text Box 1035">
              <a:extLst>
                <a:ext uri="{FF2B5EF4-FFF2-40B4-BE49-F238E27FC236}">
                  <a16:creationId xmlns:a16="http://schemas.microsoft.com/office/drawing/2014/main" id="{1ECBAB41-608B-4B18-976A-412EE386BB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17" y="1813"/>
              <a:ext cx="1200" cy="339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buSzTx/>
                <a:buFontTx/>
                <a:buNone/>
              </a:pPr>
              <a:endParaRPr lang="en-US" altLang="en-US" sz="1600">
                <a:latin typeface="Arial" panose="020B0604020202020204" pitchFamily="34" charset="0"/>
              </a:endParaRPr>
            </a:p>
          </p:txBody>
        </p:sp>
      </p:grpSp>
      <p:sp>
        <p:nvSpPr>
          <p:cNvPr id="72708" name="Rectangle 1037">
            <a:extLst>
              <a:ext uri="{FF2B5EF4-FFF2-40B4-BE49-F238E27FC236}">
                <a16:creationId xmlns:a16="http://schemas.microsoft.com/office/drawing/2014/main" id="{6F0E56E5-F33C-4E65-B100-83E59ACFCD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2800">
                <a:latin typeface="Verdana" panose="020B0604030504040204" pitchFamily="34" charset="0"/>
              </a:rPr>
              <a:t>Activity on Node</a:t>
            </a:r>
          </a:p>
          <a:p>
            <a:endParaRPr lang="en-GB" altLang="en-US"/>
          </a:p>
          <a:p>
            <a:endParaRPr lang="en-GB" altLang="en-US"/>
          </a:p>
          <a:p>
            <a:endParaRPr lang="en-GB" altLang="en-US"/>
          </a:p>
          <a:p>
            <a:r>
              <a:rPr lang="en-GB" altLang="en-US" sz="2800">
                <a:latin typeface="Verdana" panose="020B0604030504040204" pitchFamily="34" charset="0"/>
              </a:rPr>
              <a:t>Activity on Arrow</a:t>
            </a:r>
          </a:p>
        </p:txBody>
      </p:sp>
      <p:sp>
        <p:nvSpPr>
          <p:cNvPr id="72709" name="Oval 1039">
            <a:extLst>
              <a:ext uri="{FF2B5EF4-FFF2-40B4-BE49-F238E27FC236}">
                <a16:creationId xmlns:a16="http://schemas.microsoft.com/office/drawing/2014/main" id="{00527583-B6F6-4E66-BE17-579AA1EAB9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2817" y="5460504"/>
            <a:ext cx="259766" cy="432792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2710" name="Oval 1040">
            <a:extLst>
              <a:ext uri="{FF2B5EF4-FFF2-40B4-BE49-F238E27FC236}">
                <a16:creationId xmlns:a16="http://schemas.microsoft.com/office/drawing/2014/main" id="{3C38EB0B-904C-4531-AD57-02BDF0BC4A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7817" y="5460504"/>
            <a:ext cx="259766" cy="432792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2711" name="Oval 1041">
            <a:extLst>
              <a:ext uri="{FF2B5EF4-FFF2-40B4-BE49-F238E27FC236}">
                <a16:creationId xmlns:a16="http://schemas.microsoft.com/office/drawing/2014/main" id="{8C1A2149-CA2B-4B3D-A100-881039E053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8217" y="5460504"/>
            <a:ext cx="259766" cy="432792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2712" name="Oval 1042">
            <a:extLst>
              <a:ext uri="{FF2B5EF4-FFF2-40B4-BE49-F238E27FC236}">
                <a16:creationId xmlns:a16="http://schemas.microsoft.com/office/drawing/2014/main" id="{1236F751-BE97-42D2-A6F2-18C2F2689F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3217" y="5460504"/>
            <a:ext cx="259766" cy="432792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cxnSp>
        <p:nvCxnSpPr>
          <p:cNvPr id="72713" name="AutoShape 1043">
            <a:extLst>
              <a:ext uri="{FF2B5EF4-FFF2-40B4-BE49-F238E27FC236}">
                <a16:creationId xmlns:a16="http://schemas.microsoft.com/office/drawing/2014/main" id="{53D7F38D-4D93-46E8-A5A5-9D27F092B625}"/>
              </a:ext>
            </a:extLst>
          </p:cNvPr>
          <p:cNvCxnSpPr>
            <a:cxnSpLocks noChangeShapeType="1"/>
            <a:stCxn id="72709" idx="6"/>
            <a:endCxn id="72710" idx="2"/>
          </p:cNvCxnSpPr>
          <p:nvPr/>
        </p:nvCxnSpPr>
        <p:spPr bwMode="auto">
          <a:xfrm>
            <a:off x="2682583" y="5676900"/>
            <a:ext cx="1645234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2714" name="Text Box 1047">
            <a:extLst>
              <a:ext uri="{FF2B5EF4-FFF2-40B4-BE49-F238E27FC236}">
                <a16:creationId xmlns:a16="http://schemas.microsoft.com/office/drawing/2014/main" id="{2E68BBC4-C204-4C1D-834E-E5BC36C2DA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9888" y="5307013"/>
            <a:ext cx="10287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1600">
                <a:latin typeface="Arial" panose="020B0604020202020204" pitchFamily="34" charset="0"/>
              </a:rPr>
              <a:t>BEFORE</a:t>
            </a:r>
          </a:p>
        </p:txBody>
      </p:sp>
      <p:cxnSp>
        <p:nvCxnSpPr>
          <p:cNvPr id="72715" name="AutoShape 1048">
            <a:extLst>
              <a:ext uri="{FF2B5EF4-FFF2-40B4-BE49-F238E27FC236}">
                <a16:creationId xmlns:a16="http://schemas.microsoft.com/office/drawing/2014/main" id="{DE573A29-5202-47A3-932B-B43D27C17240}"/>
              </a:ext>
            </a:extLst>
          </p:cNvPr>
          <p:cNvCxnSpPr>
            <a:cxnSpLocks noChangeShapeType="1"/>
            <a:stCxn id="72711" idx="6"/>
            <a:endCxn id="72712" idx="2"/>
          </p:cNvCxnSpPr>
          <p:nvPr/>
        </p:nvCxnSpPr>
        <p:spPr bwMode="auto">
          <a:xfrm>
            <a:off x="7787983" y="5676900"/>
            <a:ext cx="1645234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2716" name="Text Box 1049">
            <a:extLst>
              <a:ext uri="{FF2B5EF4-FFF2-40B4-BE49-F238E27FC236}">
                <a16:creationId xmlns:a16="http://schemas.microsoft.com/office/drawing/2014/main" id="{6888F7FA-3934-4068-BFB5-7F45ECDED5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6738" y="5230813"/>
            <a:ext cx="7239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1600">
                <a:latin typeface="Arial" panose="020B0604020202020204" pitchFamily="34" charset="0"/>
              </a:rPr>
              <a:t>NEXT</a:t>
            </a:r>
          </a:p>
        </p:txBody>
      </p:sp>
      <p:cxnSp>
        <p:nvCxnSpPr>
          <p:cNvPr id="72717" name="AutoShape 1055">
            <a:extLst>
              <a:ext uri="{FF2B5EF4-FFF2-40B4-BE49-F238E27FC236}">
                <a16:creationId xmlns:a16="http://schemas.microsoft.com/office/drawing/2014/main" id="{03421061-FA01-45C9-BC0E-D324DF58E8D7}"/>
              </a:ext>
            </a:extLst>
          </p:cNvPr>
          <p:cNvCxnSpPr>
            <a:cxnSpLocks noChangeShapeType="1"/>
            <a:endCxn id="72711" idx="2"/>
          </p:cNvCxnSpPr>
          <p:nvPr/>
        </p:nvCxnSpPr>
        <p:spPr bwMode="auto">
          <a:xfrm>
            <a:off x="6019801" y="4862514"/>
            <a:ext cx="1508417" cy="814387"/>
          </a:xfrm>
          <a:prstGeom prst="curved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718" name="AutoShape 1056">
            <a:extLst>
              <a:ext uri="{FF2B5EF4-FFF2-40B4-BE49-F238E27FC236}">
                <a16:creationId xmlns:a16="http://schemas.microsoft.com/office/drawing/2014/main" id="{F7B58E2A-7E7F-40C6-A32E-1FD384B4EA84}"/>
              </a:ext>
            </a:extLst>
          </p:cNvPr>
          <p:cNvCxnSpPr>
            <a:cxnSpLocks noChangeShapeType="1"/>
            <a:endCxn id="72711" idx="2"/>
          </p:cNvCxnSpPr>
          <p:nvPr/>
        </p:nvCxnSpPr>
        <p:spPr bwMode="auto">
          <a:xfrm flipV="1">
            <a:off x="6019801" y="5676900"/>
            <a:ext cx="1508417" cy="661988"/>
          </a:xfrm>
          <a:prstGeom prst="curved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719" name="AutoShape 1058">
            <a:extLst>
              <a:ext uri="{FF2B5EF4-FFF2-40B4-BE49-F238E27FC236}">
                <a16:creationId xmlns:a16="http://schemas.microsoft.com/office/drawing/2014/main" id="{CCF98FC2-518F-4311-A074-7B8DA762B613}"/>
              </a:ext>
            </a:extLst>
          </p:cNvPr>
          <p:cNvCxnSpPr>
            <a:cxnSpLocks noChangeShapeType="1"/>
            <a:stCxn id="72710" idx="6"/>
          </p:cNvCxnSpPr>
          <p:nvPr/>
        </p:nvCxnSpPr>
        <p:spPr bwMode="auto">
          <a:xfrm flipV="1">
            <a:off x="4587584" y="4862514"/>
            <a:ext cx="1432217" cy="814386"/>
          </a:xfrm>
          <a:prstGeom prst="curved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2720" name="AutoShape 1060">
            <a:extLst>
              <a:ext uri="{FF2B5EF4-FFF2-40B4-BE49-F238E27FC236}">
                <a16:creationId xmlns:a16="http://schemas.microsoft.com/office/drawing/2014/main" id="{88D6F1F4-5DFD-4D2A-AE46-444C47D931B1}"/>
              </a:ext>
            </a:extLst>
          </p:cNvPr>
          <p:cNvCxnSpPr>
            <a:cxnSpLocks noChangeShapeType="1"/>
            <a:stCxn id="72710" idx="6"/>
          </p:cNvCxnSpPr>
          <p:nvPr/>
        </p:nvCxnSpPr>
        <p:spPr bwMode="auto">
          <a:xfrm>
            <a:off x="4587584" y="5676900"/>
            <a:ext cx="1432217" cy="661988"/>
          </a:xfrm>
          <a:prstGeom prst="curved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2721" name="Text Box 1061">
            <a:extLst>
              <a:ext uri="{FF2B5EF4-FFF2-40B4-BE49-F238E27FC236}">
                <a16:creationId xmlns:a16="http://schemas.microsoft.com/office/drawing/2014/main" id="{F760870E-3760-4DA6-B3D3-6239FA1647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8451" y="6297613"/>
            <a:ext cx="13128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1600">
                <a:latin typeface="Arial" panose="020B0604020202020204" pitchFamily="34" charset="0"/>
              </a:rPr>
              <a:t>SAME TIME</a:t>
            </a:r>
          </a:p>
        </p:txBody>
      </p:sp>
      <p:sp>
        <p:nvSpPr>
          <p:cNvPr id="72722" name="Text Box 1062">
            <a:extLst>
              <a:ext uri="{FF2B5EF4-FFF2-40B4-BE49-F238E27FC236}">
                <a16:creationId xmlns:a16="http://schemas.microsoft.com/office/drawing/2014/main" id="{75770D02-6CD7-4983-88F2-E01BF06967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8975" y="4545013"/>
            <a:ext cx="6810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1600">
                <a:latin typeface="Arial" panose="020B0604020202020204" pitchFamily="34" charset="0"/>
              </a:rPr>
              <a:t>NOW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>
            <a:extLst>
              <a:ext uri="{FF2B5EF4-FFF2-40B4-BE49-F238E27FC236}">
                <a16:creationId xmlns:a16="http://schemas.microsoft.com/office/drawing/2014/main" id="{4A670DBA-F883-45B8-BC6C-997C9D08713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774826" y="1268413"/>
            <a:ext cx="8512175" cy="1962150"/>
          </a:xfrm>
        </p:spPr>
        <p:txBody>
          <a:bodyPr>
            <a:normAutofit fontScale="85000" lnSpcReduction="10000"/>
          </a:bodyPr>
          <a:lstStyle/>
          <a:p>
            <a:r>
              <a:rPr lang="en-GB" altLang="en-US" sz="3000">
                <a:latin typeface="Calibri" panose="020F0502020204030204" pitchFamily="34" charset="0"/>
              </a:rPr>
              <a:t>Precedence Diagramming Method (PDM)</a:t>
            </a:r>
          </a:p>
          <a:p>
            <a:pPr lvl="1"/>
            <a:r>
              <a:rPr lang="en-GB" altLang="en-US" sz="3000">
                <a:latin typeface="Calibri" panose="020F0502020204030204" pitchFamily="34" charset="0"/>
              </a:rPr>
              <a:t>Activity On Node (</a:t>
            </a:r>
            <a:r>
              <a:rPr lang="en-GB" altLang="en-US" sz="3000" b="1">
                <a:latin typeface="Calibri" panose="020F0502020204030204" pitchFamily="34" charset="0"/>
              </a:rPr>
              <a:t>AON</a:t>
            </a:r>
            <a:r>
              <a:rPr lang="en-GB" altLang="en-US" sz="3000">
                <a:latin typeface="Calibri" panose="020F0502020204030204" pitchFamily="34" charset="0"/>
              </a:rPr>
              <a:t>)</a:t>
            </a:r>
          </a:p>
          <a:p>
            <a:pPr lvl="2"/>
            <a:r>
              <a:rPr lang="en-GB" altLang="en-US" sz="3000">
                <a:latin typeface="Calibri" panose="020F0502020204030204" pitchFamily="34" charset="0"/>
              </a:rPr>
              <a:t>uses rectangular nodes to represent Activities</a:t>
            </a:r>
          </a:p>
          <a:p>
            <a:pPr lvl="2"/>
            <a:r>
              <a:rPr lang="en-GB" altLang="en-US" sz="3000">
                <a:latin typeface="Calibri" panose="020F0502020204030204" pitchFamily="34" charset="0"/>
              </a:rPr>
              <a:t>connects them with arrows to show dependencies</a:t>
            </a:r>
          </a:p>
        </p:txBody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id="{66DE7A49-87AB-468C-9308-10B0B2276A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133350"/>
            <a:ext cx="7772400" cy="984250"/>
          </a:xfrm>
        </p:spPr>
        <p:txBody>
          <a:bodyPr/>
          <a:lstStyle/>
          <a:p>
            <a:r>
              <a:rPr lang="en-GB" altLang="en-US">
                <a:latin typeface="Calibri" panose="020F0502020204030204" pitchFamily="34" charset="0"/>
              </a:rPr>
              <a:t>Activity Diagramming Methods</a:t>
            </a:r>
          </a:p>
        </p:txBody>
      </p:sp>
      <p:sp>
        <p:nvSpPr>
          <p:cNvPr id="73732" name="Oval 4">
            <a:extLst>
              <a:ext uri="{FF2B5EF4-FFF2-40B4-BE49-F238E27FC236}">
                <a16:creationId xmlns:a16="http://schemas.microsoft.com/office/drawing/2014/main" id="{81F3C43B-D35A-4200-A5D7-AC8D9EFD26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4288" y="4510088"/>
            <a:ext cx="609600" cy="60960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3733" name="Oval 5">
            <a:extLst>
              <a:ext uri="{FF2B5EF4-FFF2-40B4-BE49-F238E27FC236}">
                <a16:creationId xmlns:a16="http://schemas.microsoft.com/office/drawing/2014/main" id="{9FA22539-1351-48CF-8547-54F9A39660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39288" y="4510088"/>
            <a:ext cx="609600" cy="60960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3734" name="Line 6">
            <a:extLst>
              <a:ext uri="{FF2B5EF4-FFF2-40B4-BE49-F238E27FC236}">
                <a16:creationId xmlns:a16="http://schemas.microsoft.com/office/drawing/2014/main" id="{04F68652-218C-4452-A485-533A98DB46B9}"/>
              </a:ext>
            </a:extLst>
          </p:cNvPr>
          <p:cNvSpPr>
            <a:spLocks noChangeShapeType="1"/>
          </p:cNvSpPr>
          <p:nvPr/>
        </p:nvSpPr>
        <p:spPr bwMode="auto">
          <a:xfrm>
            <a:off x="8243888" y="4824413"/>
            <a:ext cx="1295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3735" name="Rectangle 7">
            <a:extLst>
              <a:ext uri="{FF2B5EF4-FFF2-40B4-BE49-F238E27FC236}">
                <a16:creationId xmlns:a16="http://schemas.microsoft.com/office/drawing/2014/main" id="{6FABA943-7807-423B-8C42-3B52C989CA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7538" y="1895475"/>
            <a:ext cx="762000" cy="381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3736" name="Rectangle 8">
            <a:extLst>
              <a:ext uri="{FF2B5EF4-FFF2-40B4-BE49-F238E27FC236}">
                <a16:creationId xmlns:a16="http://schemas.microsoft.com/office/drawing/2014/main" id="{F79E6D51-43D7-4B84-8728-531768BFE9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86888" y="1844675"/>
            <a:ext cx="762000" cy="381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3737" name="Line 9">
            <a:extLst>
              <a:ext uri="{FF2B5EF4-FFF2-40B4-BE49-F238E27FC236}">
                <a16:creationId xmlns:a16="http://schemas.microsoft.com/office/drawing/2014/main" id="{7395ACBE-4DAD-43FA-9CC3-ACC4C8B70068}"/>
              </a:ext>
            </a:extLst>
          </p:cNvPr>
          <p:cNvSpPr>
            <a:spLocks noChangeShapeType="1"/>
          </p:cNvSpPr>
          <p:nvPr/>
        </p:nvSpPr>
        <p:spPr bwMode="auto">
          <a:xfrm>
            <a:off x="7729538" y="2060575"/>
            <a:ext cx="16573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3738" name="Rectangle 10">
            <a:extLst>
              <a:ext uri="{FF2B5EF4-FFF2-40B4-BE49-F238E27FC236}">
                <a16:creationId xmlns:a16="http://schemas.microsoft.com/office/drawing/2014/main" id="{1F74603C-CC11-42DF-AB2B-22592CADCCF7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1774825" y="3941764"/>
            <a:ext cx="8034338" cy="2008187"/>
          </a:xfrm>
        </p:spPr>
        <p:txBody>
          <a:bodyPr>
            <a:normAutofit fontScale="92500" lnSpcReduction="10000"/>
          </a:bodyPr>
          <a:lstStyle/>
          <a:p>
            <a:r>
              <a:rPr lang="en-GB" altLang="en-US" sz="3000">
                <a:latin typeface="Calibri" panose="020F0502020204030204" pitchFamily="34" charset="0"/>
              </a:rPr>
              <a:t>Arrow Diagramming Method (ADM)</a:t>
            </a:r>
          </a:p>
          <a:p>
            <a:pPr lvl="1"/>
            <a:r>
              <a:rPr lang="en-GB" altLang="en-US" sz="3000">
                <a:latin typeface="Calibri" panose="020F0502020204030204" pitchFamily="34" charset="0"/>
              </a:rPr>
              <a:t>Activity On Arrow (</a:t>
            </a:r>
            <a:r>
              <a:rPr lang="en-GB" altLang="en-US" sz="3000" b="1">
                <a:latin typeface="Calibri" panose="020F0502020204030204" pitchFamily="34" charset="0"/>
              </a:rPr>
              <a:t>AOA</a:t>
            </a:r>
            <a:r>
              <a:rPr lang="en-GB" altLang="en-US" sz="3000">
                <a:latin typeface="Calibri" panose="020F0502020204030204" pitchFamily="34" charset="0"/>
              </a:rPr>
              <a:t>)</a:t>
            </a:r>
          </a:p>
          <a:p>
            <a:pPr lvl="2"/>
            <a:r>
              <a:rPr lang="en-GB" altLang="en-US" sz="3000">
                <a:latin typeface="Calibri" panose="020F0502020204030204" pitchFamily="34" charset="0"/>
              </a:rPr>
              <a:t>uses arrows to represent Activities</a:t>
            </a:r>
          </a:p>
          <a:p>
            <a:pPr lvl="2"/>
            <a:r>
              <a:rPr lang="en-GB" altLang="en-US" sz="3000">
                <a:latin typeface="Calibri" panose="020F0502020204030204" pitchFamily="34" charset="0"/>
              </a:rPr>
              <a:t>uses circles to represent Events </a:t>
            </a:r>
          </a:p>
        </p:txBody>
      </p:sp>
    </p:spTree>
  </p:cSld>
  <p:clrMapOvr>
    <a:masterClrMapping/>
  </p:clrMapOvr>
  <p:transition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5EFCA42C-8A4B-42DB-936F-C99A26192B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0" y="0"/>
            <a:ext cx="8032750" cy="1143000"/>
          </a:xfrm>
          <a:noFill/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Logic</a:t>
            </a:r>
          </a:p>
        </p:txBody>
      </p:sp>
      <p:sp>
        <p:nvSpPr>
          <p:cNvPr id="74755" name="AutoShape 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562773A-89DF-47CE-8F6D-CBC8878E3D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3800" y="1739900"/>
            <a:ext cx="800100" cy="774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4756" name="AutoShape 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A59FA7-E08D-4354-B2EE-C25E88755B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3073400"/>
            <a:ext cx="800100" cy="774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4757" name="AutoShape 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236A890-0812-40F8-A6B2-9C5822B77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5765800"/>
            <a:ext cx="800100" cy="774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4758" name="AutoShape 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2A0C2EB-172B-4F43-8DF4-40BDAD198A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8100" y="5740400"/>
            <a:ext cx="800100" cy="774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4759" name="AutoShape 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A076E03-79D4-4825-8E82-4D84C68B52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4470400"/>
            <a:ext cx="800100" cy="774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4760" name="AutoShape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8709F22-81E2-42AD-9028-E9CC4859A6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3073400"/>
            <a:ext cx="800100" cy="774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4761" name="AutoShape 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E0524E7-5C99-4268-9880-9DC9CD22B6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3500" y="1739900"/>
            <a:ext cx="800100" cy="774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4762" name="Line 10">
            <a:extLst>
              <a:ext uri="{FF2B5EF4-FFF2-40B4-BE49-F238E27FC236}">
                <a16:creationId xmlns:a16="http://schemas.microsoft.com/office/drawing/2014/main" id="{F26FF954-C535-496F-9CFC-514BE21DBDC5}"/>
              </a:ext>
            </a:extLst>
          </p:cNvPr>
          <p:cNvSpPr>
            <a:spLocks noChangeShapeType="1"/>
          </p:cNvSpPr>
          <p:nvPr/>
        </p:nvSpPr>
        <p:spPr bwMode="auto">
          <a:xfrm>
            <a:off x="3263900" y="2159000"/>
            <a:ext cx="30607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4763" name="Line 11">
            <a:extLst>
              <a:ext uri="{FF2B5EF4-FFF2-40B4-BE49-F238E27FC236}">
                <a16:creationId xmlns:a16="http://schemas.microsoft.com/office/drawing/2014/main" id="{993001C6-BDE6-40E4-80B1-ECA42E4A26EB}"/>
              </a:ext>
            </a:extLst>
          </p:cNvPr>
          <p:cNvSpPr>
            <a:spLocks noChangeShapeType="1"/>
          </p:cNvSpPr>
          <p:nvPr/>
        </p:nvSpPr>
        <p:spPr bwMode="auto">
          <a:xfrm>
            <a:off x="3238500" y="6146800"/>
            <a:ext cx="30861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4764" name="Line 12">
            <a:extLst>
              <a:ext uri="{FF2B5EF4-FFF2-40B4-BE49-F238E27FC236}">
                <a16:creationId xmlns:a16="http://schemas.microsoft.com/office/drawing/2014/main" id="{642F6C77-9240-42B3-BF02-7F52F3E5F2DB}"/>
              </a:ext>
            </a:extLst>
          </p:cNvPr>
          <p:cNvSpPr>
            <a:spLocks noChangeShapeType="1"/>
          </p:cNvSpPr>
          <p:nvPr/>
        </p:nvSpPr>
        <p:spPr bwMode="auto">
          <a:xfrm>
            <a:off x="3251200" y="3416300"/>
            <a:ext cx="30607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4765" name="Line 13">
            <a:extLst>
              <a:ext uri="{FF2B5EF4-FFF2-40B4-BE49-F238E27FC236}">
                <a16:creationId xmlns:a16="http://schemas.microsoft.com/office/drawing/2014/main" id="{38FF2593-8DA3-4BF5-AA95-1890026C6D1A}"/>
              </a:ext>
            </a:extLst>
          </p:cNvPr>
          <p:cNvSpPr>
            <a:spLocks noChangeShapeType="1"/>
          </p:cNvSpPr>
          <p:nvPr/>
        </p:nvSpPr>
        <p:spPr bwMode="auto">
          <a:xfrm>
            <a:off x="3251200" y="3429000"/>
            <a:ext cx="3149600" cy="139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4766" name="Line 14">
            <a:extLst>
              <a:ext uri="{FF2B5EF4-FFF2-40B4-BE49-F238E27FC236}">
                <a16:creationId xmlns:a16="http://schemas.microsoft.com/office/drawing/2014/main" id="{7F7CB86C-DBFF-46DB-8124-1FCE21BA105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38500" y="4864100"/>
            <a:ext cx="3162300" cy="1270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4767" name="Text Box 15">
            <a:extLst>
              <a:ext uri="{FF2B5EF4-FFF2-40B4-BE49-F238E27FC236}">
                <a16:creationId xmlns:a16="http://schemas.microsoft.com/office/drawing/2014/main" id="{AC12FBDE-8543-470D-A3E9-4D93A7C78E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6200" y="1828800"/>
            <a:ext cx="3937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74768" name="Text Box 16">
            <a:extLst>
              <a:ext uri="{FF2B5EF4-FFF2-40B4-BE49-F238E27FC236}">
                <a16:creationId xmlns:a16="http://schemas.microsoft.com/office/drawing/2014/main" id="{9582C240-0060-41F3-A40E-DE933EE370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6200" y="5854700"/>
            <a:ext cx="3937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74769" name="Text Box 17">
            <a:extLst>
              <a:ext uri="{FF2B5EF4-FFF2-40B4-BE49-F238E27FC236}">
                <a16:creationId xmlns:a16="http://schemas.microsoft.com/office/drawing/2014/main" id="{97C4245B-6376-4062-A1B6-D1C8F377CC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3175000"/>
            <a:ext cx="3937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74770" name="Text Box 18">
            <a:extLst>
              <a:ext uri="{FF2B5EF4-FFF2-40B4-BE49-F238E27FC236}">
                <a16:creationId xmlns:a16="http://schemas.microsoft.com/office/drawing/2014/main" id="{31985AA4-C431-4AC0-92FD-170D7625F4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1300" y="5842000"/>
            <a:ext cx="3937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>
                <a:latin typeface="Arial" panose="020B0604020202020204" pitchFamily="34" charset="0"/>
              </a:rPr>
              <a:t>Z</a:t>
            </a:r>
          </a:p>
        </p:txBody>
      </p:sp>
      <p:sp>
        <p:nvSpPr>
          <p:cNvPr id="74771" name="Text Box 19">
            <a:extLst>
              <a:ext uri="{FF2B5EF4-FFF2-40B4-BE49-F238E27FC236}">
                <a16:creationId xmlns:a16="http://schemas.microsoft.com/office/drawing/2014/main" id="{03EE84E6-AD8F-4262-97E9-9EA121020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8600" y="4572000"/>
            <a:ext cx="3937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>
                <a:latin typeface="Arial" panose="020B0604020202020204" pitchFamily="34" charset="0"/>
              </a:rPr>
              <a:t>Y</a:t>
            </a:r>
          </a:p>
        </p:txBody>
      </p:sp>
      <p:sp>
        <p:nvSpPr>
          <p:cNvPr id="74772" name="Text Box 20">
            <a:extLst>
              <a:ext uri="{FF2B5EF4-FFF2-40B4-BE49-F238E27FC236}">
                <a16:creationId xmlns:a16="http://schemas.microsoft.com/office/drawing/2014/main" id="{914C876D-6BAA-4AA9-9336-0B1A57104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65900" y="3162300"/>
            <a:ext cx="3937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>
                <a:latin typeface="Arial" panose="020B0604020202020204" pitchFamily="34" charset="0"/>
              </a:rPr>
              <a:t>X</a:t>
            </a:r>
          </a:p>
        </p:txBody>
      </p:sp>
      <p:sp>
        <p:nvSpPr>
          <p:cNvPr id="74773" name="Text Box 21">
            <a:extLst>
              <a:ext uri="{FF2B5EF4-FFF2-40B4-BE49-F238E27FC236}">
                <a16:creationId xmlns:a16="http://schemas.microsoft.com/office/drawing/2014/main" id="{A76739E2-370E-4F4B-9BE6-C831C1F69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1300" y="1828800"/>
            <a:ext cx="3937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74774" name="Text Box 22">
            <a:extLst>
              <a:ext uri="{FF2B5EF4-FFF2-40B4-BE49-F238E27FC236}">
                <a16:creationId xmlns:a16="http://schemas.microsoft.com/office/drawing/2014/main" id="{ADE54A16-DB35-4787-89EE-9A401F955A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0300" y="1549400"/>
            <a:ext cx="2120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2400" dirty="0">
                <a:latin typeface="Arial" panose="020B0604020202020204" pitchFamily="34" charset="0"/>
              </a:rPr>
              <a:t>Finish to Start</a:t>
            </a:r>
          </a:p>
        </p:txBody>
      </p:sp>
      <p:sp>
        <p:nvSpPr>
          <p:cNvPr id="74775" name="Text Box 23">
            <a:extLst>
              <a:ext uri="{FF2B5EF4-FFF2-40B4-BE49-F238E27FC236}">
                <a16:creationId xmlns:a16="http://schemas.microsoft.com/office/drawing/2014/main" id="{28F74332-54FC-4B6B-8D06-97AE1E6BB0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6000" y="1879600"/>
            <a:ext cx="2501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B depends on A</a:t>
            </a:r>
          </a:p>
        </p:txBody>
      </p:sp>
      <p:sp>
        <p:nvSpPr>
          <p:cNvPr id="74776" name="Text Box 24">
            <a:extLst>
              <a:ext uri="{FF2B5EF4-FFF2-40B4-BE49-F238E27FC236}">
                <a16:creationId xmlns:a16="http://schemas.microsoft.com/office/drawing/2014/main" id="{4116DF71-19EE-4E0B-BB17-7D57DD04E0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04100" y="3225800"/>
            <a:ext cx="314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X depends on A only</a:t>
            </a:r>
          </a:p>
        </p:txBody>
      </p:sp>
      <p:sp>
        <p:nvSpPr>
          <p:cNvPr id="74777" name="Text Box 25">
            <a:extLst>
              <a:ext uri="{FF2B5EF4-FFF2-40B4-BE49-F238E27FC236}">
                <a16:creationId xmlns:a16="http://schemas.microsoft.com/office/drawing/2014/main" id="{A6EE9FF8-7A06-47C1-8715-0279FB7C5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1400" y="4648200"/>
            <a:ext cx="3378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Y depends on A and B</a:t>
            </a:r>
          </a:p>
        </p:txBody>
      </p:sp>
      <p:sp>
        <p:nvSpPr>
          <p:cNvPr id="74778" name="Text Box 26">
            <a:extLst>
              <a:ext uri="{FF2B5EF4-FFF2-40B4-BE49-F238E27FC236}">
                <a16:creationId xmlns:a16="http://schemas.microsoft.com/office/drawing/2014/main" id="{57F42667-F5C3-418F-BCC5-A1634578C4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04100" y="5880100"/>
            <a:ext cx="3136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Z depends on B only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4">
            <a:extLst>
              <a:ext uri="{FF2B5EF4-FFF2-40B4-BE49-F238E27FC236}">
                <a16:creationId xmlns:a16="http://schemas.microsoft.com/office/drawing/2014/main" id="{E5DC5006-4021-41D5-A21D-BBB940A69E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>
            <a:normAutofit fontScale="90000"/>
          </a:bodyPr>
          <a:lstStyle/>
          <a:p>
            <a:r>
              <a:rPr lang="en-GB" altLang="en-US" sz="4000">
                <a:latin typeface="Verdana" panose="020B0604030504040204" pitchFamily="34" charset="0"/>
              </a:rPr>
              <a:t>Merge And Burst </a:t>
            </a:r>
            <a:br>
              <a:rPr lang="en-GB" altLang="en-US" sz="4000">
                <a:latin typeface="Verdana" panose="020B0604030504040204" pitchFamily="34" charset="0"/>
              </a:rPr>
            </a:br>
            <a:r>
              <a:rPr lang="en-GB" altLang="en-US" sz="4000">
                <a:latin typeface="Verdana" panose="020B0604030504040204" pitchFamily="34" charset="0"/>
              </a:rPr>
              <a:t>Nodes</a:t>
            </a:r>
          </a:p>
        </p:txBody>
      </p:sp>
      <p:sp>
        <p:nvSpPr>
          <p:cNvPr id="75779" name="Rectangle 19">
            <a:extLst>
              <a:ext uri="{FF2B5EF4-FFF2-40B4-BE49-F238E27FC236}">
                <a16:creationId xmlns:a16="http://schemas.microsoft.com/office/drawing/2014/main" id="{03E9CFBB-8A1A-48DB-9888-83F602CE6F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3850" y="1916113"/>
            <a:ext cx="9906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000">
                <a:latin typeface="Arial" panose="020B0604020202020204" pitchFamily="34" charset="0"/>
              </a:rPr>
              <a:t>Merge Node</a:t>
            </a:r>
          </a:p>
        </p:txBody>
      </p:sp>
      <p:sp>
        <p:nvSpPr>
          <p:cNvPr id="75780" name="Rectangle 20">
            <a:extLst>
              <a:ext uri="{FF2B5EF4-FFF2-40B4-BE49-F238E27FC236}">
                <a16:creationId xmlns:a16="http://schemas.microsoft.com/office/drawing/2014/main" id="{09599B52-F701-4D89-8B46-CA37501CD8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7076" y="1916113"/>
            <a:ext cx="100012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000">
                <a:latin typeface="Arial" panose="020B0604020202020204" pitchFamily="34" charset="0"/>
              </a:rPr>
              <a:t>Burst Node</a:t>
            </a:r>
          </a:p>
        </p:txBody>
      </p:sp>
      <p:grpSp>
        <p:nvGrpSpPr>
          <p:cNvPr id="75781" name="Group 2">
            <a:extLst>
              <a:ext uri="{FF2B5EF4-FFF2-40B4-BE49-F238E27FC236}">
                <a16:creationId xmlns:a16="http://schemas.microsoft.com/office/drawing/2014/main" id="{F28BDEAD-599D-4BAC-911D-B38B2041EA4A}"/>
              </a:ext>
            </a:extLst>
          </p:cNvPr>
          <p:cNvGrpSpPr>
            <a:grpSpLocks/>
          </p:cNvGrpSpPr>
          <p:nvPr/>
        </p:nvGrpSpPr>
        <p:grpSpPr bwMode="auto">
          <a:xfrm>
            <a:off x="1854200" y="1422400"/>
            <a:ext cx="8483600" cy="3086100"/>
            <a:chOff x="330200" y="2235200"/>
            <a:chExt cx="8483600" cy="3302000"/>
          </a:xfrm>
        </p:grpSpPr>
        <p:sp>
          <p:nvSpPr>
            <p:cNvPr id="75783" name="Line 8">
              <a:extLst>
                <a:ext uri="{FF2B5EF4-FFF2-40B4-BE49-F238E27FC236}">
                  <a16:creationId xmlns:a16="http://schemas.microsoft.com/office/drawing/2014/main" id="{179DB166-62D9-4839-8911-9EB39707B4A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8075" y="3886200"/>
              <a:ext cx="152082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5784" name="Line 15">
              <a:extLst>
                <a:ext uri="{FF2B5EF4-FFF2-40B4-BE49-F238E27FC236}">
                  <a16:creationId xmlns:a16="http://schemas.microsoft.com/office/drawing/2014/main" id="{263DC485-E970-4422-B378-D1337AAEF0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53200" y="3911600"/>
              <a:ext cx="152082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5785" name="Line 16">
              <a:extLst>
                <a:ext uri="{FF2B5EF4-FFF2-40B4-BE49-F238E27FC236}">
                  <a16:creationId xmlns:a16="http://schemas.microsoft.com/office/drawing/2014/main" id="{DBB637A5-4C88-47EF-AB87-3456AE23FEA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30975" y="3940175"/>
              <a:ext cx="1558925" cy="13049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75786" name="Group 1">
              <a:extLst>
                <a:ext uri="{FF2B5EF4-FFF2-40B4-BE49-F238E27FC236}">
                  <a16:creationId xmlns:a16="http://schemas.microsoft.com/office/drawing/2014/main" id="{DA6CBB98-C3CF-40E9-9587-213A917BE40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0200" y="2235200"/>
              <a:ext cx="8483600" cy="3302000"/>
              <a:chOff x="330200" y="2235200"/>
              <a:chExt cx="8483600" cy="3302000"/>
            </a:xfrm>
          </p:grpSpPr>
          <p:sp>
            <p:nvSpPr>
              <p:cNvPr id="75787" name="AutoShape 2">
                <a:hlinkClick r:id="" action="ppaction://noaction" highlightClick="1"/>
                <a:extLst>
                  <a:ext uri="{FF2B5EF4-FFF2-40B4-BE49-F238E27FC236}">
                    <a16:creationId xmlns:a16="http://schemas.microsoft.com/office/drawing/2014/main" id="{3AA4208C-306D-4048-B2DB-C584695B00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49900" y="3505200"/>
                <a:ext cx="939800" cy="812800"/>
              </a:xfrm>
              <a:prstGeom prst="actionButtonBlank">
                <a:avLst/>
              </a:prstGeom>
              <a:solidFill>
                <a:srgbClr val="00FF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SzPct val="100000"/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>
                  <a:spcBef>
                    <a:spcPct val="50000"/>
                  </a:spcBef>
                  <a:buSzTx/>
                  <a:buFontTx/>
                  <a:buNone/>
                </a:pPr>
                <a:endParaRPr lang="en-US" altLang="en-US" sz="1400">
                  <a:latin typeface="Arial" panose="020B0604020202020204" pitchFamily="34" charset="0"/>
                </a:endParaRPr>
              </a:p>
            </p:txBody>
          </p:sp>
          <p:sp>
            <p:nvSpPr>
              <p:cNvPr id="75788" name="AutoShape 3">
                <a:hlinkClick r:id="" action="ppaction://noaction" highlightClick="1"/>
                <a:extLst>
                  <a:ext uri="{FF2B5EF4-FFF2-40B4-BE49-F238E27FC236}">
                    <a16:creationId xmlns:a16="http://schemas.microsoft.com/office/drawing/2014/main" id="{07FE93CF-9D89-4355-94A4-85BACCE1BD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03500" y="3505200"/>
                <a:ext cx="939800" cy="812800"/>
              </a:xfrm>
              <a:prstGeom prst="actionButtonBlank">
                <a:avLst/>
              </a:prstGeom>
              <a:solidFill>
                <a:srgbClr val="00FF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SzPct val="100000"/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>
                  <a:spcBef>
                    <a:spcPct val="50000"/>
                  </a:spcBef>
                  <a:buSzTx/>
                  <a:buFontTx/>
                  <a:buNone/>
                </a:pPr>
                <a:endParaRPr lang="en-US" altLang="en-US" sz="1400">
                  <a:latin typeface="Arial" panose="020B0604020202020204" pitchFamily="34" charset="0"/>
                </a:endParaRPr>
              </a:p>
            </p:txBody>
          </p:sp>
          <p:sp>
            <p:nvSpPr>
              <p:cNvPr id="75789" name="Rectangle 5">
                <a:extLst>
                  <a:ext uri="{FF2B5EF4-FFF2-40B4-BE49-F238E27FC236}">
                    <a16:creationId xmlns:a16="http://schemas.microsoft.com/office/drawing/2014/main" id="{68DCADA7-EBF0-4847-8FAB-D812BFFB30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0200" y="2235200"/>
                <a:ext cx="711200" cy="711200"/>
              </a:xfrm>
              <a:prstGeom prst="rect">
                <a:avLst/>
              </a:prstGeom>
              <a:noFill/>
              <a:ln w="5080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SzPct val="100000"/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>
                  <a:spcBef>
                    <a:spcPct val="50000"/>
                  </a:spcBef>
                  <a:buSzTx/>
                  <a:buFontTx/>
                  <a:buNone/>
                </a:pPr>
                <a:endParaRPr lang="en-US" altLang="en-US" sz="1400">
                  <a:latin typeface="Arial" panose="020B0604020202020204" pitchFamily="34" charset="0"/>
                </a:endParaRPr>
              </a:p>
            </p:txBody>
          </p:sp>
          <p:sp>
            <p:nvSpPr>
              <p:cNvPr id="75790" name="Rectangle 6">
                <a:extLst>
                  <a:ext uri="{FF2B5EF4-FFF2-40B4-BE49-F238E27FC236}">
                    <a16:creationId xmlns:a16="http://schemas.microsoft.com/office/drawing/2014/main" id="{0B33F2F0-81DC-4A95-990D-7E3618B8BD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0200" y="4826000"/>
                <a:ext cx="711200" cy="711200"/>
              </a:xfrm>
              <a:prstGeom prst="rect">
                <a:avLst/>
              </a:prstGeom>
              <a:noFill/>
              <a:ln w="5080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SzPct val="100000"/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>
                  <a:spcBef>
                    <a:spcPct val="50000"/>
                  </a:spcBef>
                  <a:buSzTx/>
                  <a:buFontTx/>
                  <a:buNone/>
                </a:pPr>
                <a:endParaRPr lang="en-US" altLang="en-US" sz="1400">
                  <a:latin typeface="Arial" panose="020B0604020202020204" pitchFamily="34" charset="0"/>
                </a:endParaRPr>
              </a:p>
            </p:txBody>
          </p:sp>
          <p:sp>
            <p:nvSpPr>
              <p:cNvPr id="75791" name="Rectangle 7">
                <a:extLst>
                  <a:ext uri="{FF2B5EF4-FFF2-40B4-BE49-F238E27FC236}">
                    <a16:creationId xmlns:a16="http://schemas.microsoft.com/office/drawing/2014/main" id="{A4475CFF-A616-491C-A9AE-57919EE01E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0200" y="3530600"/>
                <a:ext cx="711200" cy="711200"/>
              </a:xfrm>
              <a:prstGeom prst="rect">
                <a:avLst/>
              </a:prstGeom>
              <a:noFill/>
              <a:ln w="5080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SzPct val="100000"/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>
                  <a:spcBef>
                    <a:spcPct val="50000"/>
                  </a:spcBef>
                  <a:buSzTx/>
                  <a:buFontTx/>
                  <a:buNone/>
                </a:pPr>
                <a:endParaRPr lang="en-US" altLang="en-US" sz="1400">
                  <a:latin typeface="Arial" panose="020B0604020202020204" pitchFamily="34" charset="0"/>
                </a:endParaRPr>
              </a:p>
            </p:txBody>
          </p:sp>
          <p:sp>
            <p:nvSpPr>
              <p:cNvPr id="75792" name="Line 9">
                <a:extLst>
                  <a:ext uri="{FF2B5EF4-FFF2-40B4-BE49-F238E27FC236}">
                    <a16:creationId xmlns:a16="http://schemas.microsoft.com/office/drawing/2014/main" id="{9C829279-C371-432A-AC25-6531C7F4FDE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08075" y="2632075"/>
                <a:ext cx="1520825" cy="113982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75793" name="Line 10">
                <a:extLst>
                  <a:ext uri="{FF2B5EF4-FFF2-40B4-BE49-F238E27FC236}">
                    <a16:creationId xmlns:a16="http://schemas.microsoft.com/office/drawing/2014/main" id="{B543D48F-E7B3-4018-A76A-C56D1F7CA55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106488" y="4002088"/>
                <a:ext cx="1482725" cy="121602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grpSp>
            <p:nvGrpSpPr>
              <p:cNvPr id="75794" name="Group 11">
                <a:extLst>
                  <a:ext uri="{FF2B5EF4-FFF2-40B4-BE49-F238E27FC236}">
                    <a16:creationId xmlns:a16="http://schemas.microsoft.com/office/drawing/2014/main" id="{0785B534-448C-44E7-B989-6960C254B0C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102600" y="2235200"/>
                <a:ext cx="711200" cy="3302000"/>
                <a:chOff x="5104" y="1408"/>
                <a:chExt cx="448" cy="2080"/>
              </a:xfrm>
            </p:grpSpPr>
            <p:sp>
              <p:nvSpPr>
                <p:cNvPr id="75798" name="Rectangle 12">
                  <a:extLst>
                    <a:ext uri="{FF2B5EF4-FFF2-40B4-BE49-F238E27FC236}">
                      <a16:creationId xmlns:a16="http://schemas.microsoft.com/office/drawing/2014/main" id="{1468F24A-F796-4925-A049-1CA3590B30B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104" y="1408"/>
                  <a:ext cx="448" cy="448"/>
                </a:xfrm>
                <a:prstGeom prst="rect">
                  <a:avLst/>
                </a:prstGeom>
                <a:noFill/>
                <a:ln w="50800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algn="ctr">
                    <a:spcBef>
                      <a:spcPct val="50000"/>
                    </a:spcBef>
                    <a:buSzTx/>
                    <a:buFontTx/>
                    <a:buNone/>
                  </a:pPr>
                  <a:endParaRPr lang="en-US" altLang="en-US" sz="14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75799" name="Rectangle 13">
                  <a:extLst>
                    <a:ext uri="{FF2B5EF4-FFF2-40B4-BE49-F238E27FC236}">
                      <a16:creationId xmlns:a16="http://schemas.microsoft.com/office/drawing/2014/main" id="{F9C5B7F2-AD31-4158-B151-11960946B7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104" y="3040"/>
                  <a:ext cx="448" cy="448"/>
                </a:xfrm>
                <a:prstGeom prst="rect">
                  <a:avLst/>
                </a:prstGeom>
                <a:noFill/>
                <a:ln w="50800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algn="ctr">
                    <a:spcBef>
                      <a:spcPct val="50000"/>
                    </a:spcBef>
                    <a:buSzTx/>
                    <a:buFontTx/>
                    <a:buNone/>
                  </a:pPr>
                  <a:endParaRPr lang="en-US" altLang="en-US" sz="14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75800" name="Rectangle 14">
                  <a:extLst>
                    <a:ext uri="{FF2B5EF4-FFF2-40B4-BE49-F238E27FC236}">
                      <a16:creationId xmlns:a16="http://schemas.microsoft.com/office/drawing/2014/main" id="{ECEF6C60-3945-42BC-B642-520413127EE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104" y="2224"/>
                  <a:ext cx="448" cy="448"/>
                </a:xfrm>
                <a:prstGeom prst="rect">
                  <a:avLst/>
                </a:prstGeom>
                <a:noFill/>
                <a:ln w="50800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algn="ctr">
                    <a:spcBef>
                      <a:spcPct val="50000"/>
                    </a:spcBef>
                    <a:buSzTx/>
                    <a:buFontTx/>
                    <a:buNone/>
                  </a:pPr>
                  <a:endParaRPr lang="en-US" altLang="en-US" sz="1400"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75795" name="Line 17">
                <a:extLst>
                  <a:ext uri="{FF2B5EF4-FFF2-40B4-BE49-F238E27FC236}">
                    <a16:creationId xmlns:a16="http://schemas.microsoft.com/office/drawing/2014/main" id="{CCAE57A5-CA15-4F06-AE14-0B50DA451B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503988" y="2503488"/>
                <a:ext cx="1584325" cy="145732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75796" name="Line 18">
                <a:extLst>
                  <a:ext uri="{FF2B5EF4-FFF2-40B4-BE49-F238E27FC236}">
                    <a16:creationId xmlns:a16="http://schemas.microsoft.com/office/drawing/2014/main" id="{3BCA8F9B-F728-495D-A90C-BA3559865B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46475" y="3886200"/>
                <a:ext cx="2003425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75797" name="Freeform 21">
                <a:extLst>
                  <a:ext uri="{FF2B5EF4-FFF2-40B4-BE49-F238E27FC236}">
                    <a16:creationId xmlns:a16="http://schemas.microsoft.com/office/drawing/2014/main" id="{BAEB419E-2DFF-4AE7-9BFA-5A700F9ED5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3400" y="3505200"/>
                <a:ext cx="230188" cy="839788"/>
              </a:xfrm>
              <a:custGeom>
                <a:avLst/>
                <a:gdLst>
                  <a:gd name="T0" fmla="*/ 2147483647 w 145"/>
                  <a:gd name="T1" fmla="*/ 0 h 529"/>
                  <a:gd name="T2" fmla="*/ 0 w 145"/>
                  <a:gd name="T3" fmla="*/ 2147483647 h 529"/>
                  <a:gd name="T4" fmla="*/ 2147483647 w 145"/>
                  <a:gd name="T5" fmla="*/ 2147483647 h 529"/>
                  <a:gd name="T6" fmla="*/ 0 w 145"/>
                  <a:gd name="T7" fmla="*/ 2147483647 h 52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45"/>
                  <a:gd name="T13" fmla="*/ 0 h 529"/>
                  <a:gd name="T14" fmla="*/ 145 w 145"/>
                  <a:gd name="T15" fmla="*/ 529 h 52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45" h="529">
                    <a:moveTo>
                      <a:pt x="48" y="0"/>
                    </a:moveTo>
                    <a:lnTo>
                      <a:pt x="0" y="288"/>
                    </a:lnTo>
                    <a:lnTo>
                      <a:pt x="144" y="192"/>
                    </a:lnTo>
                    <a:lnTo>
                      <a:pt x="0" y="528"/>
                    </a:lnTo>
                  </a:path>
                </a:pathLst>
              </a:custGeom>
              <a:noFill/>
              <a:ln w="254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75782" name="Tartalom helye 2">
            <a:extLst>
              <a:ext uri="{FF2B5EF4-FFF2-40B4-BE49-F238E27FC236}">
                <a16:creationId xmlns:a16="http://schemas.microsoft.com/office/drawing/2014/main" id="{EC14FCE0-EA04-467F-BD43-D368B59004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4598988"/>
            <a:ext cx="8356600" cy="1782762"/>
          </a:xfrm>
        </p:spPr>
        <p:txBody>
          <a:bodyPr>
            <a:normAutofit fontScale="92500"/>
          </a:bodyPr>
          <a:lstStyle/>
          <a:p>
            <a:r>
              <a:rPr lang="en-GB" altLang="en-US" sz="2000" b="1">
                <a:latin typeface="Calibri" panose="020F0502020204030204" pitchFamily="34" charset="0"/>
              </a:rPr>
              <a:t>Merge nodes:	</a:t>
            </a:r>
          </a:p>
          <a:p>
            <a:pPr lvl="1"/>
            <a:r>
              <a:rPr lang="en-GB" altLang="en-US" sz="2000">
                <a:latin typeface="Calibri" panose="020F0502020204030204" pitchFamily="34" charset="0"/>
              </a:rPr>
              <a:t>Events into which a number of activities enter and one (or several) leave.</a:t>
            </a:r>
          </a:p>
          <a:p>
            <a:r>
              <a:rPr lang="en-GB" altLang="en-US" sz="2000" b="1">
                <a:latin typeface="Calibri" panose="020F0502020204030204" pitchFamily="34" charset="0"/>
              </a:rPr>
              <a:t>Burst nodes:</a:t>
            </a:r>
          </a:p>
          <a:p>
            <a:pPr lvl="1"/>
            <a:r>
              <a:rPr lang="en-GB" altLang="en-US" sz="2000">
                <a:latin typeface="Calibri" panose="020F0502020204030204" pitchFamily="34" charset="0"/>
              </a:rPr>
              <a:t>Events that have one (or more) entering activities generating a number of emerging activities.</a:t>
            </a:r>
          </a:p>
        </p:txBody>
      </p:sp>
    </p:spTree>
  </p:cSld>
  <p:clrMapOvr>
    <a:masterClrMapping/>
  </p:clrMapOvr>
  <p:transition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AutoShape 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F883C0A-E735-41AD-884F-0A49B8874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52000" y="3517900"/>
            <a:ext cx="622300" cy="647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endParaRPr lang="en-US" altLang="en-US" sz="2400"/>
          </a:p>
        </p:txBody>
      </p:sp>
      <p:sp>
        <p:nvSpPr>
          <p:cNvPr id="76803" name="AutoShape 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8DFBCFC-BA5A-46AC-8486-823A167B54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52000" y="2425700"/>
            <a:ext cx="622300" cy="647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endParaRPr lang="en-US" altLang="en-US" sz="2400"/>
          </a:p>
        </p:txBody>
      </p:sp>
      <p:sp>
        <p:nvSpPr>
          <p:cNvPr id="76804" name="AutoShape 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2F90073-026B-45DA-9604-9E6AF7D213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5400" y="2374900"/>
            <a:ext cx="622300" cy="647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endParaRPr lang="en-US" altLang="en-US" sz="2400"/>
          </a:p>
        </p:txBody>
      </p:sp>
      <p:sp>
        <p:nvSpPr>
          <p:cNvPr id="76805" name="AutoShape 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59D6E5A-AFED-43B3-AA69-4E873864B5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3505200"/>
            <a:ext cx="622300" cy="647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endParaRPr lang="en-US" altLang="en-US" sz="2400"/>
          </a:p>
        </p:txBody>
      </p:sp>
      <p:sp>
        <p:nvSpPr>
          <p:cNvPr id="76806" name="AutoShape 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CB9943E-9162-4ED9-AF3E-57E2651293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4749800"/>
            <a:ext cx="622300" cy="647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endParaRPr lang="en-US" altLang="en-US" sz="2400"/>
          </a:p>
        </p:txBody>
      </p:sp>
      <p:sp>
        <p:nvSpPr>
          <p:cNvPr id="76807" name="AutoShape 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2691B7E-1692-4BFF-B58F-94A3EF2434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77400" y="4737100"/>
            <a:ext cx="622300" cy="647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endParaRPr lang="en-US" altLang="en-US" sz="2400"/>
          </a:p>
        </p:txBody>
      </p:sp>
      <p:sp>
        <p:nvSpPr>
          <p:cNvPr id="76808" name="AutoShape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8AFB367-E555-475E-9172-575977A6C3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0500" y="4724400"/>
            <a:ext cx="622300" cy="647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endParaRPr lang="en-US" altLang="en-US" sz="2400"/>
          </a:p>
        </p:txBody>
      </p:sp>
      <p:sp>
        <p:nvSpPr>
          <p:cNvPr id="76809" name="AutoShape 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847C9A-7DA7-4906-BCFD-49ABFE1EFB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5900" y="3492500"/>
            <a:ext cx="622300" cy="647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endParaRPr lang="en-US" altLang="en-US" sz="2400"/>
          </a:p>
        </p:txBody>
      </p:sp>
      <p:sp>
        <p:nvSpPr>
          <p:cNvPr id="76810" name="AutoShape 1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9B0C75C-2766-4639-A6C3-6827BB97E7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46700" y="2565400"/>
            <a:ext cx="622300" cy="647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endParaRPr lang="en-US" altLang="en-US" sz="2400"/>
          </a:p>
        </p:txBody>
      </p:sp>
      <p:sp>
        <p:nvSpPr>
          <p:cNvPr id="76811" name="AutoShape 1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C7B8CC0-958B-4D74-A7E4-4DB16EA76D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6900" y="4686300"/>
            <a:ext cx="622300" cy="647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endParaRPr lang="en-US" altLang="en-US" sz="2400"/>
          </a:p>
        </p:txBody>
      </p:sp>
      <p:sp>
        <p:nvSpPr>
          <p:cNvPr id="76812" name="AutoShape 1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497C86B-DCAF-46C3-82DD-F28BA21BF0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2300" y="3441700"/>
            <a:ext cx="622300" cy="647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endParaRPr lang="en-US" altLang="en-US" sz="2400"/>
          </a:p>
        </p:txBody>
      </p:sp>
      <p:sp>
        <p:nvSpPr>
          <p:cNvPr id="76813" name="AutoShape 1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D403F9E-221A-492F-B443-EA007F7D0D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2400300"/>
            <a:ext cx="622300" cy="647700"/>
          </a:xfrm>
          <a:prstGeom prst="actionButtonBlank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endParaRPr lang="en-US" altLang="en-US" sz="2400"/>
          </a:p>
        </p:txBody>
      </p:sp>
      <p:sp>
        <p:nvSpPr>
          <p:cNvPr id="76814" name="Rectangle 14">
            <a:extLst>
              <a:ext uri="{FF2B5EF4-FFF2-40B4-BE49-F238E27FC236}">
                <a16:creationId xmlns:a16="http://schemas.microsoft.com/office/drawing/2014/main" id="{7D82F1D6-ABA0-4D59-B641-00E87B5AC4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Collector Node / Milestones</a:t>
            </a:r>
          </a:p>
        </p:txBody>
      </p:sp>
      <p:sp>
        <p:nvSpPr>
          <p:cNvPr id="76815" name="Rectangle 15">
            <a:extLst>
              <a:ext uri="{FF2B5EF4-FFF2-40B4-BE49-F238E27FC236}">
                <a16:creationId xmlns:a16="http://schemas.microsoft.com/office/drawing/2014/main" id="{F9B685AA-E2F7-4412-BA22-59196FA031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7951" y="2352676"/>
            <a:ext cx="5429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76816" name="Rectangle 16">
            <a:extLst>
              <a:ext uri="{FF2B5EF4-FFF2-40B4-BE49-F238E27FC236}">
                <a16:creationId xmlns:a16="http://schemas.microsoft.com/office/drawing/2014/main" id="{C342BCEA-DD21-4D5C-BD9C-F16E4DE20C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39314" y="2416176"/>
            <a:ext cx="5429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X</a:t>
            </a:r>
          </a:p>
        </p:txBody>
      </p:sp>
      <p:sp>
        <p:nvSpPr>
          <p:cNvPr id="76817" name="Rectangle 17">
            <a:extLst>
              <a:ext uri="{FF2B5EF4-FFF2-40B4-BE49-F238E27FC236}">
                <a16:creationId xmlns:a16="http://schemas.microsoft.com/office/drawing/2014/main" id="{542CD5E8-4617-415D-AA69-01A3614EF3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0651" y="3514726"/>
            <a:ext cx="5429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76818" name="Rectangle 18">
            <a:extLst>
              <a:ext uri="{FF2B5EF4-FFF2-40B4-BE49-F238E27FC236}">
                <a16:creationId xmlns:a16="http://schemas.microsoft.com/office/drawing/2014/main" id="{FDEFC7F3-D6EB-4E2A-9857-6153AFA91F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39314" y="3514726"/>
            <a:ext cx="5429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Y</a:t>
            </a:r>
          </a:p>
        </p:txBody>
      </p:sp>
      <p:sp>
        <p:nvSpPr>
          <p:cNvPr id="76819" name="Rectangle 19">
            <a:extLst>
              <a:ext uri="{FF2B5EF4-FFF2-40B4-BE49-F238E27FC236}">
                <a16:creationId xmlns:a16="http://schemas.microsoft.com/office/drawing/2014/main" id="{7B927099-D010-477A-AFDC-F0074247F2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5251" y="4694239"/>
            <a:ext cx="5429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C</a:t>
            </a:r>
          </a:p>
        </p:txBody>
      </p:sp>
      <p:sp>
        <p:nvSpPr>
          <p:cNvPr id="76820" name="Rectangle 20">
            <a:extLst>
              <a:ext uri="{FF2B5EF4-FFF2-40B4-BE49-F238E27FC236}">
                <a16:creationId xmlns:a16="http://schemas.microsoft.com/office/drawing/2014/main" id="{00ED4B2D-3CBD-497F-B153-8375E1E347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39314" y="4745039"/>
            <a:ext cx="5429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Z</a:t>
            </a:r>
          </a:p>
        </p:txBody>
      </p:sp>
      <p:sp>
        <p:nvSpPr>
          <p:cNvPr id="76821" name="Line 21">
            <a:extLst>
              <a:ext uri="{FF2B5EF4-FFF2-40B4-BE49-F238E27FC236}">
                <a16:creationId xmlns:a16="http://schemas.microsoft.com/office/drawing/2014/main" id="{927A0200-CE6E-44DA-B62C-DD1FA7667AD6}"/>
              </a:ext>
            </a:extLst>
          </p:cNvPr>
          <p:cNvSpPr>
            <a:spLocks noChangeShapeType="1"/>
          </p:cNvSpPr>
          <p:nvPr/>
        </p:nvSpPr>
        <p:spPr bwMode="auto">
          <a:xfrm>
            <a:off x="2611439" y="2686050"/>
            <a:ext cx="24479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22" name="Rectangle 22">
            <a:extLst>
              <a:ext uri="{FF2B5EF4-FFF2-40B4-BE49-F238E27FC236}">
                <a16:creationId xmlns:a16="http://schemas.microsoft.com/office/drawing/2014/main" id="{1729DE59-3403-4D87-8D01-9DB048A540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2789" y="2390776"/>
            <a:ext cx="5429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76823" name="Rectangle 23">
            <a:extLst>
              <a:ext uri="{FF2B5EF4-FFF2-40B4-BE49-F238E27FC236}">
                <a16:creationId xmlns:a16="http://schemas.microsoft.com/office/drawing/2014/main" id="{A5DE9F19-4915-4716-879B-584286DF06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3851" y="2568576"/>
            <a:ext cx="4794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X</a:t>
            </a:r>
          </a:p>
        </p:txBody>
      </p:sp>
      <p:sp>
        <p:nvSpPr>
          <p:cNvPr id="76824" name="Line 24">
            <a:extLst>
              <a:ext uri="{FF2B5EF4-FFF2-40B4-BE49-F238E27FC236}">
                <a16:creationId xmlns:a16="http://schemas.microsoft.com/office/drawing/2014/main" id="{D1F4078D-FC5C-4AB1-8FC0-C7EC4E444A1E}"/>
              </a:ext>
            </a:extLst>
          </p:cNvPr>
          <p:cNvSpPr>
            <a:spLocks noChangeShapeType="1"/>
          </p:cNvSpPr>
          <p:nvPr/>
        </p:nvSpPr>
        <p:spPr bwMode="auto">
          <a:xfrm>
            <a:off x="2611439" y="3786188"/>
            <a:ext cx="24479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25" name="Rectangle 25">
            <a:extLst>
              <a:ext uri="{FF2B5EF4-FFF2-40B4-BE49-F238E27FC236}">
                <a16:creationId xmlns:a16="http://schemas.microsoft.com/office/drawing/2014/main" id="{5266903B-7ABE-495C-96A2-7B0B122F50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4689" y="3463926"/>
            <a:ext cx="5429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76826" name="Rectangle 26">
            <a:extLst>
              <a:ext uri="{FF2B5EF4-FFF2-40B4-BE49-F238E27FC236}">
                <a16:creationId xmlns:a16="http://schemas.microsoft.com/office/drawing/2014/main" id="{B09388CF-C783-43B4-A7E1-5870142339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8451" y="3489326"/>
            <a:ext cx="5429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Y</a:t>
            </a:r>
          </a:p>
        </p:txBody>
      </p:sp>
      <p:sp>
        <p:nvSpPr>
          <p:cNvPr id="76827" name="Line 27">
            <a:extLst>
              <a:ext uri="{FF2B5EF4-FFF2-40B4-BE49-F238E27FC236}">
                <a16:creationId xmlns:a16="http://schemas.microsoft.com/office/drawing/2014/main" id="{EBB2172F-712A-4555-B27B-61C15CADFB66}"/>
              </a:ext>
            </a:extLst>
          </p:cNvPr>
          <p:cNvSpPr>
            <a:spLocks noChangeShapeType="1"/>
          </p:cNvSpPr>
          <p:nvPr/>
        </p:nvSpPr>
        <p:spPr bwMode="auto">
          <a:xfrm>
            <a:off x="2611439" y="5014913"/>
            <a:ext cx="24479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28" name="Rectangle 28">
            <a:extLst>
              <a:ext uri="{FF2B5EF4-FFF2-40B4-BE49-F238E27FC236}">
                <a16:creationId xmlns:a16="http://schemas.microsoft.com/office/drawing/2014/main" id="{EE00C71C-25D0-4783-9FC3-9E33645EA4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9" y="4681539"/>
            <a:ext cx="5429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C</a:t>
            </a:r>
          </a:p>
        </p:txBody>
      </p:sp>
      <p:sp>
        <p:nvSpPr>
          <p:cNvPr id="76829" name="Rectangle 29">
            <a:extLst>
              <a:ext uri="{FF2B5EF4-FFF2-40B4-BE49-F238E27FC236}">
                <a16:creationId xmlns:a16="http://schemas.microsoft.com/office/drawing/2014/main" id="{72BC66E4-DDFC-4B84-9986-2B8ECF55E6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7651" y="4719639"/>
            <a:ext cx="5429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Z</a:t>
            </a:r>
          </a:p>
        </p:txBody>
      </p:sp>
      <p:sp>
        <p:nvSpPr>
          <p:cNvPr id="76830" name="Rectangle 30">
            <a:extLst>
              <a:ext uri="{FF2B5EF4-FFF2-40B4-BE49-F238E27FC236}">
                <a16:creationId xmlns:a16="http://schemas.microsoft.com/office/drawing/2014/main" id="{174EB003-13D8-4EF2-9ED3-7E935657AE00}"/>
              </a:ext>
            </a:extLst>
          </p:cNvPr>
          <p:cNvSpPr>
            <a:spLocks noChangeArrowheads="1"/>
          </p:cNvSpPr>
          <p:nvPr/>
        </p:nvSpPr>
        <p:spPr bwMode="auto">
          <a:xfrm rot="2880000">
            <a:off x="8024813" y="3536950"/>
            <a:ext cx="501650" cy="476250"/>
          </a:xfrm>
          <a:prstGeom prst="rect">
            <a:avLst/>
          </a:prstGeom>
          <a:solidFill>
            <a:srgbClr val="FF5050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6831" name="Line 31">
            <a:extLst>
              <a:ext uri="{FF2B5EF4-FFF2-40B4-BE49-F238E27FC236}">
                <a16:creationId xmlns:a16="http://schemas.microsoft.com/office/drawing/2014/main" id="{27F330E3-C762-429B-A38E-B82A5EC0C2E0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3976" y="2727326"/>
            <a:ext cx="2473325" cy="8921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32" name="Line 32">
            <a:extLst>
              <a:ext uri="{FF2B5EF4-FFF2-40B4-BE49-F238E27FC236}">
                <a16:creationId xmlns:a16="http://schemas.microsoft.com/office/drawing/2014/main" id="{84BABB73-E905-4816-8D5B-7B5E777EA27D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3976" y="2727326"/>
            <a:ext cx="2378075" cy="20732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33" name="Line 33">
            <a:extLst>
              <a:ext uri="{FF2B5EF4-FFF2-40B4-BE49-F238E27FC236}">
                <a16:creationId xmlns:a16="http://schemas.microsoft.com/office/drawing/2014/main" id="{28A785B1-E317-4A16-9D09-05F52359335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592389" y="2763839"/>
            <a:ext cx="2378075" cy="10636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34" name="Line 34">
            <a:extLst>
              <a:ext uri="{FF2B5EF4-FFF2-40B4-BE49-F238E27FC236}">
                <a16:creationId xmlns:a16="http://schemas.microsoft.com/office/drawing/2014/main" id="{CE126661-9339-4B0E-A658-9123A21651F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592389" y="2935289"/>
            <a:ext cx="2320925" cy="20923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35" name="Line 35">
            <a:extLst>
              <a:ext uri="{FF2B5EF4-FFF2-40B4-BE49-F238E27FC236}">
                <a16:creationId xmlns:a16="http://schemas.microsoft.com/office/drawing/2014/main" id="{032543D4-B3AB-4712-B8E7-A5FDE1F6FBF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592389" y="3887789"/>
            <a:ext cx="2397125" cy="11588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36" name="Line 36">
            <a:extLst>
              <a:ext uri="{FF2B5EF4-FFF2-40B4-BE49-F238E27FC236}">
                <a16:creationId xmlns:a16="http://schemas.microsoft.com/office/drawing/2014/main" id="{28C422A6-4B8D-4FA6-B939-6980F6FD750D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3976" y="3832226"/>
            <a:ext cx="2244725" cy="10064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37" name="Line 37">
            <a:extLst>
              <a:ext uri="{FF2B5EF4-FFF2-40B4-BE49-F238E27FC236}">
                <a16:creationId xmlns:a16="http://schemas.microsoft.com/office/drawing/2014/main" id="{7763EB05-F0DA-435D-B7A3-F6DCD6FC64FE}"/>
              </a:ext>
            </a:extLst>
          </p:cNvPr>
          <p:cNvSpPr>
            <a:spLocks noChangeShapeType="1"/>
          </p:cNvSpPr>
          <p:nvPr/>
        </p:nvSpPr>
        <p:spPr bwMode="auto">
          <a:xfrm>
            <a:off x="7061201" y="2727325"/>
            <a:ext cx="835025" cy="9969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38" name="Line 38">
            <a:extLst>
              <a:ext uri="{FF2B5EF4-FFF2-40B4-BE49-F238E27FC236}">
                <a16:creationId xmlns:a16="http://schemas.microsoft.com/office/drawing/2014/main" id="{038C79E9-304F-460F-BFA4-CA15A9DA6C76}"/>
              </a:ext>
            </a:extLst>
          </p:cNvPr>
          <p:cNvSpPr>
            <a:spLocks noChangeShapeType="1"/>
          </p:cNvSpPr>
          <p:nvPr/>
        </p:nvSpPr>
        <p:spPr bwMode="auto">
          <a:xfrm>
            <a:off x="7051675" y="3800475"/>
            <a:ext cx="787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39" name="Line 39">
            <a:extLst>
              <a:ext uri="{FF2B5EF4-FFF2-40B4-BE49-F238E27FC236}">
                <a16:creationId xmlns:a16="http://schemas.microsoft.com/office/drawing/2014/main" id="{374556D5-2DB0-4E1C-9A95-ABED6DC54F5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040564" y="3830639"/>
            <a:ext cx="815975" cy="12160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40" name="Line 40">
            <a:extLst>
              <a:ext uri="{FF2B5EF4-FFF2-40B4-BE49-F238E27FC236}">
                <a16:creationId xmlns:a16="http://schemas.microsoft.com/office/drawing/2014/main" id="{270D61E7-BB55-4198-B44A-30511B1E8B64}"/>
              </a:ext>
            </a:extLst>
          </p:cNvPr>
          <p:cNvSpPr>
            <a:spLocks noChangeShapeType="1"/>
          </p:cNvSpPr>
          <p:nvPr/>
        </p:nvSpPr>
        <p:spPr bwMode="auto">
          <a:xfrm>
            <a:off x="8759825" y="3832225"/>
            <a:ext cx="8445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41" name="Line 41">
            <a:extLst>
              <a:ext uri="{FF2B5EF4-FFF2-40B4-BE49-F238E27FC236}">
                <a16:creationId xmlns:a16="http://schemas.microsoft.com/office/drawing/2014/main" id="{29B34DC3-88C2-43CF-A48D-F7FCB417123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726489" y="2640013"/>
            <a:ext cx="796925" cy="11874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42" name="Line 42">
            <a:extLst>
              <a:ext uri="{FF2B5EF4-FFF2-40B4-BE49-F238E27FC236}">
                <a16:creationId xmlns:a16="http://schemas.microsoft.com/office/drawing/2014/main" id="{1FFA146A-2FA8-4409-B9AF-8FBC9B95C881}"/>
              </a:ext>
            </a:extLst>
          </p:cNvPr>
          <p:cNvSpPr>
            <a:spLocks noChangeShapeType="1"/>
          </p:cNvSpPr>
          <p:nvPr/>
        </p:nvSpPr>
        <p:spPr bwMode="auto">
          <a:xfrm>
            <a:off x="8728076" y="3832225"/>
            <a:ext cx="815975" cy="1149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>
            <a:extLst>
              <a:ext uri="{FF2B5EF4-FFF2-40B4-BE49-F238E27FC236}">
                <a16:creationId xmlns:a16="http://schemas.microsoft.com/office/drawing/2014/main" id="{B85D756B-409E-412C-9C70-BA7718B402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No Looping</a:t>
            </a:r>
          </a:p>
        </p:txBody>
      </p:sp>
      <p:sp>
        <p:nvSpPr>
          <p:cNvPr id="77827" name="Rectangle 3">
            <a:extLst>
              <a:ext uri="{FF2B5EF4-FFF2-40B4-BE49-F238E27FC236}">
                <a16:creationId xmlns:a16="http://schemas.microsoft.com/office/drawing/2014/main" id="{11F37C56-F743-4DDB-B359-63AA9C383A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9600" y="4521200"/>
            <a:ext cx="1854200" cy="71120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7828" name="Rectangle 4">
            <a:extLst>
              <a:ext uri="{FF2B5EF4-FFF2-40B4-BE49-F238E27FC236}">
                <a16:creationId xmlns:a16="http://schemas.microsoft.com/office/drawing/2014/main" id="{0B3226BF-92B3-4E77-949A-51BB18E5A4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8200" y="2616200"/>
            <a:ext cx="1854200" cy="71120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7829" name="Rectangle 5">
            <a:extLst>
              <a:ext uri="{FF2B5EF4-FFF2-40B4-BE49-F238E27FC236}">
                <a16:creationId xmlns:a16="http://schemas.microsoft.com/office/drawing/2014/main" id="{954729A8-7763-44BD-B668-FEA428CA65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9600" y="2616200"/>
            <a:ext cx="1854200" cy="71120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7830" name="Line 6">
            <a:extLst>
              <a:ext uri="{FF2B5EF4-FFF2-40B4-BE49-F238E27FC236}">
                <a16:creationId xmlns:a16="http://schemas.microsoft.com/office/drawing/2014/main" id="{E20F03C9-AE46-4223-BB1D-9CC365B590F4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7176" y="2971800"/>
            <a:ext cx="1444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7831" name="Line 7">
            <a:extLst>
              <a:ext uri="{FF2B5EF4-FFF2-40B4-BE49-F238E27FC236}">
                <a16:creationId xmlns:a16="http://schemas.microsoft.com/office/drawing/2014/main" id="{8DCB67BE-5261-4F4A-91DC-2B50EF8A08D2}"/>
              </a:ext>
            </a:extLst>
          </p:cNvPr>
          <p:cNvSpPr>
            <a:spLocks noChangeShapeType="1"/>
          </p:cNvSpPr>
          <p:nvPr/>
        </p:nvSpPr>
        <p:spPr bwMode="auto">
          <a:xfrm>
            <a:off x="7886700" y="3432176"/>
            <a:ext cx="0" cy="98742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7832" name="Line 8">
            <a:extLst>
              <a:ext uri="{FF2B5EF4-FFF2-40B4-BE49-F238E27FC236}">
                <a16:creationId xmlns:a16="http://schemas.microsoft.com/office/drawing/2014/main" id="{381E083E-FE73-42AA-8ADB-C84F7627F1E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83076" y="4914900"/>
            <a:ext cx="2689225" cy="127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7833" name="Line 9">
            <a:extLst>
              <a:ext uri="{FF2B5EF4-FFF2-40B4-BE49-F238E27FC236}">
                <a16:creationId xmlns:a16="http://schemas.microsoft.com/office/drawing/2014/main" id="{99A6058F-1633-442E-B060-4A649CBB4F5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67200" y="3328989"/>
            <a:ext cx="0" cy="162242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7834" name="Rectangle 10">
            <a:extLst>
              <a:ext uri="{FF2B5EF4-FFF2-40B4-BE49-F238E27FC236}">
                <a16:creationId xmlns:a16="http://schemas.microsoft.com/office/drawing/2014/main" id="{4089E95F-2DA0-4CA0-9719-3241F5FCAA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3839" y="2586038"/>
            <a:ext cx="54292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4000">
                <a:latin typeface="Arial" panose="020B0604020202020204" pitchFamily="34" charset="0"/>
              </a:rPr>
              <a:t>J</a:t>
            </a:r>
          </a:p>
        </p:txBody>
      </p:sp>
      <p:sp>
        <p:nvSpPr>
          <p:cNvPr id="77835" name="Rectangle 11">
            <a:extLst>
              <a:ext uri="{FF2B5EF4-FFF2-40B4-BE49-F238E27FC236}">
                <a16:creationId xmlns:a16="http://schemas.microsoft.com/office/drawing/2014/main" id="{B83D3C43-AB3F-408D-8C8A-AAE98CAC6C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2539" y="4503738"/>
            <a:ext cx="54292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4000">
                <a:latin typeface="Arial" panose="020B0604020202020204" pitchFamily="34" charset="0"/>
              </a:rPr>
              <a:t>L</a:t>
            </a:r>
          </a:p>
        </p:txBody>
      </p:sp>
      <p:sp>
        <p:nvSpPr>
          <p:cNvPr id="77836" name="Rectangle 12">
            <a:extLst>
              <a:ext uri="{FF2B5EF4-FFF2-40B4-BE49-F238E27FC236}">
                <a16:creationId xmlns:a16="http://schemas.microsoft.com/office/drawing/2014/main" id="{1F92934B-38AA-4B81-838F-883B93D6BF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5239" y="2573338"/>
            <a:ext cx="54292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4000">
                <a:latin typeface="Arial" panose="020B0604020202020204" pitchFamily="34" charset="0"/>
              </a:rPr>
              <a:t>K</a:t>
            </a:r>
          </a:p>
        </p:txBody>
      </p:sp>
      <p:grpSp>
        <p:nvGrpSpPr>
          <p:cNvPr id="77837" name="Group 13">
            <a:extLst>
              <a:ext uri="{FF2B5EF4-FFF2-40B4-BE49-F238E27FC236}">
                <a16:creationId xmlns:a16="http://schemas.microsoft.com/office/drawing/2014/main" id="{E4B8DFA2-E098-44DE-AA1E-5D0679EF1F9F}"/>
              </a:ext>
            </a:extLst>
          </p:cNvPr>
          <p:cNvGrpSpPr>
            <a:grpSpLocks/>
          </p:cNvGrpSpPr>
          <p:nvPr/>
        </p:nvGrpSpPr>
        <p:grpSpPr bwMode="auto">
          <a:xfrm>
            <a:off x="5032376" y="4575176"/>
            <a:ext cx="1216025" cy="758825"/>
            <a:chOff x="2210" y="2882"/>
            <a:chExt cx="766" cy="478"/>
          </a:xfrm>
        </p:grpSpPr>
        <p:sp>
          <p:nvSpPr>
            <p:cNvPr id="77840" name="Line 14">
              <a:extLst>
                <a:ext uri="{FF2B5EF4-FFF2-40B4-BE49-F238E27FC236}">
                  <a16:creationId xmlns:a16="http://schemas.microsoft.com/office/drawing/2014/main" id="{6409D45D-9767-4E32-AC86-BC2D1C6115B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06" y="2882"/>
              <a:ext cx="574" cy="478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7841" name="Line 15">
              <a:extLst>
                <a:ext uri="{FF2B5EF4-FFF2-40B4-BE49-F238E27FC236}">
                  <a16:creationId xmlns:a16="http://schemas.microsoft.com/office/drawing/2014/main" id="{A0BEB1E9-0552-44E7-8273-1E1740EA97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10" y="2930"/>
              <a:ext cx="766" cy="382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77838" name="Line 16">
            <a:extLst>
              <a:ext uri="{FF2B5EF4-FFF2-40B4-BE49-F238E27FC236}">
                <a16:creationId xmlns:a16="http://schemas.microsoft.com/office/drawing/2014/main" id="{F01A0556-307D-447B-9511-37A18028F1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74826" y="2924175"/>
            <a:ext cx="1444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7839" name="Line 17">
            <a:extLst>
              <a:ext uri="{FF2B5EF4-FFF2-40B4-BE49-F238E27FC236}">
                <a16:creationId xmlns:a16="http://schemas.microsoft.com/office/drawing/2014/main" id="{2F1822C7-298A-4D98-8936-66E297B8E8EF}"/>
              </a:ext>
            </a:extLst>
          </p:cNvPr>
          <p:cNvSpPr>
            <a:spLocks noChangeShapeType="1"/>
          </p:cNvSpPr>
          <p:nvPr/>
        </p:nvSpPr>
        <p:spPr bwMode="auto">
          <a:xfrm>
            <a:off x="9048751" y="2997200"/>
            <a:ext cx="1444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>
            <a:extLst>
              <a:ext uri="{FF2B5EF4-FFF2-40B4-BE49-F238E27FC236}">
                <a16:creationId xmlns:a16="http://schemas.microsoft.com/office/drawing/2014/main" id="{80FFD7C6-4BC2-421F-83FF-133152AB64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3600" y="304800"/>
            <a:ext cx="7772400" cy="1143000"/>
          </a:xfrm>
          <a:noFill/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No Dangling</a:t>
            </a:r>
          </a:p>
        </p:txBody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41B571D5-A033-4E1E-BCE8-AA008664DD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8200" y="2692400"/>
            <a:ext cx="1854200" cy="71120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8852" name="Rectangle 4">
            <a:extLst>
              <a:ext uri="{FF2B5EF4-FFF2-40B4-BE49-F238E27FC236}">
                <a16:creationId xmlns:a16="http://schemas.microsoft.com/office/drawing/2014/main" id="{0A206E14-7A8B-43B8-87E3-7EB862599F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5400" y="4597400"/>
            <a:ext cx="1854200" cy="71120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8853" name="Rectangle 5">
            <a:extLst>
              <a:ext uri="{FF2B5EF4-FFF2-40B4-BE49-F238E27FC236}">
                <a16:creationId xmlns:a16="http://schemas.microsoft.com/office/drawing/2014/main" id="{6345E5CC-A555-4276-9BD4-8D4C3D4327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5400" y="2692400"/>
            <a:ext cx="1854200" cy="71120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8854" name="Line 6">
            <a:extLst>
              <a:ext uri="{FF2B5EF4-FFF2-40B4-BE49-F238E27FC236}">
                <a16:creationId xmlns:a16="http://schemas.microsoft.com/office/drawing/2014/main" id="{B946DBDC-BF8C-48BB-9F92-B3979AFB3F82}"/>
              </a:ext>
            </a:extLst>
          </p:cNvPr>
          <p:cNvSpPr>
            <a:spLocks noChangeShapeType="1"/>
          </p:cNvSpPr>
          <p:nvPr/>
        </p:nvSpPr>
        <p:spPr bwMode="auto">
          <a:xfrm>
            <a:off x="2670176" y="3048000"/>
            <a:ext cx="106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8855" name="Line 7">
            <a:extLst>
              <a:ext uri="{FF2B5EF4-FFF2-40B4-BE49-F238E27FC236}">
                <a16:creationId xmlns:a16="http://schemas.microsoft.com/office/drawing/2014/main" id="{8CF0118E-75C6-454A-B1B0-186AE5B68B55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4376" y="3048000"/>
            <a:ext cx="12922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8856" name="Line 8">
            <a:extLst>
              <a:ext uri="{FF2B5EF4-FFF2-40B4-BE49-F238E27FC236}">
                <a16:creationId xmlns:a16="http://schemas.microsoft.com/office/drawing/2014/main" id="{0847F7D0-325C-43AB-82B1-E0650E74F5BF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7176" y="3048000"/>
            <a:ext cx="9112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8857" name="Line 9">
            <a:extLst>
              <a:ext uri="{FF2B5EF4-FFF2-40B4-BE49-F238E27FC236}">
                <a16:creationId xmlns:a16="http://schemas.microsoft.com/office/drawing/2014/main" id="{C9E5759F-B454-409C-B982-F3505805E217}"/>
              </a:ext>
            </a:extLst>
          </p:cNvPr>
          <p:cNvSpPr>
            <a:spLocks noChangeShapeType="1"/>
          </p:cNvSpPr>
          <p:nvPr/>
        </p:nvSpPr>
        <p:spPr bwMode="auto">
          <a:xfrm>
            <a:off x="4724400" y="3508376"/>
            <a:ext cx="0" cy="98742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8858" name="Rectangle 10">
            <a:extLst>
              <a:ext uri="{FF2B5EF4-FFF2-40B4-BE49-F238E27FC236}">
                <a16:creationId xmlns:a16="http://schemas.microsoft.com/office/drawing/2014/main" id="{15856B43-D1CB-4C56-A58F-0E570D4ECD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1039" y="2674938"/>
            <a:ext cx="54292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4000">
                <a:latin typeface="Arial" panose="020B0604020202020204" pitchFamily="34" charset="0"/>
              </a:rPr>
              <a:t>J</a:t>
            </a:r>
          </a:p>
        </p:txBody>
      </p:sp>
      <p:sp>
        <p:nvSpPr>
          <p:cNvPr id="78859" name="Rectangle 11">
            <a:extLst>
              <a:ext uri="{FF2B5EF4-FFF2-40B4-BE49-F238E27FC236}">
                <a16:creationId xmlns:a16="http://schemas.microsoft.com/office/drawing/2014/main" id="{EF290E11-FBF7-480C-B617-1B615CC79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0039" y="2662238"/>
            <a:ext cx="54292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4000">
                <a:latin typeface="Arial" panose="020B0604020202020204" pitchFamily="34" charset="0"/>
              </a:rPr>
              <a:t>K</a:t>
            </a:r>
          </a:p>
        </p:txBody>
      </p:sp>
      <p:sp>
        <p:nvSpPr>
          <p:cNvPr id="78860" name="Rectangle 12">
            <a:extLst>
              <a:ext uri="{FF2B5EF4-FFF2-40B4-BE49-F238E27FC236}">
                <a16:creationId xmlns:a16="http://schemas.microsoft.com/office/drawing/2014/main" id="{B179CEF9-799E-4ABA-A646-AC889A6F18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1039" y="4643438"/>
            <a:ext cx="54292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4000">
                <a:latin typeface="Arial" panose="020B0604020202020204" pitchFamily="34" charset="0"/>
              </a:rPr>
              <a:t>L</a:t>
            </a:r>
          </a:p>
        </p:txBody>
      </p:sp>
      <p:grpSp>
        <p:nvGrpSpPr>
          <p:cNvPr id="78861" name="Group 13">
            <a:extLst>
              <a:ext uri="{FF2B5EF4-FFF2-40B4-BE49-F238E27FC236}">
                <a16:creationId xmlns:a16="http://schemas.microsoft.com/office/drawing/2014/main" id="{4E63603A-365D-446E-A9FE-FA95CB9C64C6}"/>
              </a:ext>
            </a:extLst>
          </p:cNvPr>
          <p:cNvGrpSpPr>
            <a:grpSpLocks/>
          </p:cNvGrpSpPr>
          <p:nvPr/>
        </p:nvGrpSpPr>
        <p:grpSpPr bwMode="auto">
          <a:xfrm>
            <a:off x="3736976" y="4314826"/>
            <a:ext cx="1825625" cy="1279525"/>
            <a:chOff x="1394" y="2718"/>
            <a:chExt cx="1150" cy="806"/>
          </a:xfrm>
        </p:grpSpPr>
        <p:sp>
          <p:nvSpPr>
            <p:cNvPr id="78862" name="Line 14">
              <a:extLst>
                <a:ext uri="{FF2B5EF4-FFF2-40B4-BE49-F238E27FC236}">
                  <a16:creationId xmlns:a16="http://schemas.microsoft.com/office/drawing/2014/main" id="{408A2809-D75E-4BC8-B38E-0773C9202C2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90" y="2718"/>
              <a:ext cx="958" cy="806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8863" name="Line 15">
              <a:extLst>
                <a:ext uri="{FF2B5EF4-FFF2-40B4-BE49-F238E27FC236}">
                  <a16:creationId xmlns:a16="http://schemas.microsoft.com/office/drawing/2014/main" id="{DDAA61A8-5494-44BC-B59F-E79E72E256D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94" y="2793"/>
              <a:ext cx="1150" cy="656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  <p:transition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>
            <a:extLst>
              <a:ext uri="{FF2B5EF4-FFF2-40B4-BE49-F238E27FC236}">
                <a16:creationId xmlns:a16="http://schemas.microsoft.com/office/drawing/2014/main" id="{839159F7-538E-4A37-8CA2-FD0E8F9AD8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3600" y="304800"/>
            <a:ext cx="7772400" cy="1143000"/>
          </a:xfrm>
          <a:noFill/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No Dangling</a:t>
            </a:r>
          </a:p>
        </p:txBody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id="{47F3B6E3-15F9-4620-9EBA-7EE88AE0AA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8200" y="2692400"/>
            <a:ext cx="1854200" cy="71120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9876" name="Rectangle 4">
            <a:extLst>
              <a:ext uri="{FF2B5EF4-FFF2-40B4-BE49-F238E27FC236}">
                <a16:creationId xmlns:a16="http://schemas.microsoft.com/office/drawing/2014/main" id="{E4BDBCBF-056A-4314-AB62-E9584E8268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5400" y="4597400"/>
            <a:ext cx="1854200" cy="71120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9877" name="Rectangle 5">
            <a:extLst>
              <a:ext uri="{FF2B5EF4-FFF2-40B4-BE49-F238E27FC236}">
                <a16:creationId xmlns:a16="http://schemas.microsoft.com/office/drawing/2014/main" id="{8E9D7C61-991F-4314-84B9-0287722DE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5400" y="2692400"/>
            <a:ext cx="1854200" cy="71120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79878" name="Line 6">
            <a:extLst>
              <a:ext uri="{FF2B5EF4-FFF2-40B4-BE49-F238E27FC236}">
                <a16:creationId xmlns:a16="http://schemas.microsoft.com/office/drawing/2014/main" id="{9AE5CF4D-49E6-4ECF-985E-9C70D0CDED39}"/>
              </a:ext>
            </a:extLst>
          </p:cNvPr>
          <p:cNvSpPr>
            <a:spLocks noChangeShapeType="1"/>
          </p:cNvSpPr>
          <p:nvPr/>
        </p:nvSpPr>
        <p:spPr bwMode="auto">
          <a:xfrm>
            <a:off x="2670176" y="3048000"/>
            <a:ext cx="10636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9879" name="Line 7">
            <a:extLst>
              <a:ext uri="{FF2B5EF4-FFF2-40B4-BE49-F238E27FC236}">
                <a16:creationId xmlns:a16="http://schemas.microsoft.com/office/drawing/2014/main" id="{37D63DF6-FC10-4829-97E5-57A9CBA3CE3D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4376" y="3048000"/>
            <a:ext cx="12922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9880" name="Line 8">
            <a:extLst>
              <a:ext uri="{FF2B5EF4-FFF2-40B4-BE49-F238E27FC236}">
                <a16:creationId xmlns:a16="http://schemas.microsoft.com/office/drawing/2014/main" id="{E343A240-FD10-4D44-B06B-8B1D51B9B8A1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7176" y="3048000"/>
            <a:ext cx="9112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9881" name="Line 9">
            <a:extLst>
              <a:ext uri="{FF2B5EF4-FFF2-40B4-BE49-F238E27FC236}">
                <a16:creationId xmlns:a16="http://schemas.microsoft.com/office/drawing/2014/main" id="{9809A081-D9E4-4D84-B200-AC3B4A518706}"/>
              </a:ext>
            </a:extLst>
          </p:cNvPr>
          <p:cNvSpPr>
            <a:spLocks noChangeShapeType="1"/>
          </p:cNvSpPr>
          <p:nvPr/>
        </p:nvSpPr>
        <p:spPr bwMode="auto">
          <a:xfrm>
            <a:off x="4724400" y="3508376"/>
            <a:ext cx="0" cy="98742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9882" name="Rectangle 10">
            <a:extLst>
              <a:ext uri="{FF2B5EF4-FFF2-40B4-BE49-F238E27FC236}">
                <a16:creationId xmlns:a16="http://schemas.microsoft.com/office/drawing/2014/main" id="{FEF1D6D5-3E7C-4FA7-8052-F0B4C09065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1039" y="2674938"/>
            <a:ext cx="54292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4000">
                <a:latin typeface="Arial" panose="020B0604020202020204" pitchFamily="34" charset="0"/>
              </a:rPr>
              <a:t>J</a:t>
            </a:r>
          </a:p>
        </p:txBody>
      </p:sp>
      <p:sp>
        <p:nvSpPr>
          <p:cNvPr id="79883" name="Rectangle 11">
            <a:extLst>
              <a:ext uri="{FF2B5EF4-FFF2-40B4-BE49-F238E27FC236}">
                <a16:creationId xmlns:a16="http://schemas.microsoft.com/office/drawing/2014/main" id="{12211D7B-19D8-420F-8E37-F09C43D90C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0039" y="2662238"/>
            <a:ext cx="54292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4000">
                <a:latin typeface="Arial" panose="020B0604020202020204" pitchFamily="34" charset="0"/>
              </a:rPr>
              <a:t>K</a:t>
            </a:r>
          </a:p>
        </p:txBody>
      </p:sp>
      <p:sp>
        <p:nvSpPr>
          <p:cNvPr id="79884" name="Rectangle 12">
            <a:extLst>
              <a:ext uri="{FF2B5EF4-FFF2-40B4-BE49-F238E27FC236}">
                <a16:creationId xmlns:a16="http://schemas.microsoft.com/office/drawing/2014/main" id="{CE51A9DD-15CF-4825-99CE-CD0AA86602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1039" y="4643438"/>
            <a:ext cx="54292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4000">
                <a:latin typeface="Arial" panose="020B0604020202020204" pitchFamily="34" charset="0"/>
              </a:rPr>
              <a:t>L</a:t>
            </a:r>
          </a:p>
        </p:txBody>
      </p:sp>
      <p:sp>
        <p:nvSpPr>
          <p:cNvPr id="79885" name="Line 16">
            <a:extLst>
              <a:ext uri="{FF2B5EF4-FFF2-40B4-BE49-F238E27FC236}">
                <a16:creationId xmlns:a16="http://schemas.microsoft.com/office/drawing/2014/main" id="{3F4876E2-BEE2-4DCE-BC72-8ED302AD516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91200" y="3886201"/>
            <a:ext cx="4457700" cy="108902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62AF1B20-FFF0-43C3-B1F7-961EFC4EC4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altLang="en-US">
                <a:latin typeface="Verdana" panose="020B0604030504040204" pitchFamily="34" charset="0"/>
              </a:rPr>
              <a:t>Conventions</a:t>
            </a:r>
          </a:p>
        </p:txBody>
      </p:sp>
      <p:sp>
        <p:nvSpPr>
          <p:cNvPr id="80899" name="Rectangle 3">
            <a:extLst>
              <a:ext uri="{FF2B5EF4-FFF2-40B4-BE49-F238E27FC236}">
                <a16:creationId xmlns:a16="http://schemas.microsoft.com/office/drawing/2014/main" id="{0182A1E0-A115-4A6D-8A92-1179566093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667000" y="2209800"/>
            <a:ext cx="7391400" cy="2971800"/>
          </a:xfrm>
          <a:noFill/>
        </p:spPr>
        <p:txBody>
          <a:bodyPr>
            <a:normAutofit fontScale="85000" lnSpcReduction="10000"/>
          </a:bodyPr>
          <a:lstStyle/>
          <a:p>
            <a:pPr>
              <a:spcBef>
                <a:spcPct val="100000"/>
              </a:spcBef>
            </a:pPr>
            <a:r>
              <a:rPr lang="en-GB" altLang="en-US">
                <a:latin typeface="Verdana" panose="020B0604030504040204" pitchFamily="34" charset="0"/>
              </a:rPr>
              <a:t>Start Task is always needed</a:t>
            </a:r>
          </a:p>
          <a:p>
            <a:pPr>
              <a:spcBef>
                <a:spcPct val="100000"/>
              </a:spcBef>
            </a:pPr>
            <a:r>
              <a:rPr lang="en-GB" altLang="en-US">
                <a:latin typeface="Verdana" panose="020B0604030504040204" pitchFamily="34" charset="0"/>
              </a:rPr>
              <a:t>Finish Task is always needed</a:t>
            </a:r>
          </a:p>
          <a:p>
            <a:pPr>
              <a:spcBef>
                <a:spcPct val="100000"/>
              </a:spcBef>
            </a:pPr>
            <a:r>
              <a:rPr lang="en-GB" altLang="en-US">
                <a:latin typeface="Verdana" panose="020B0604030504040204" pitchFamily="34" charset="0"/>
              </a:rPr>
              <a:t>Tasks have names</a:t>
            </a:r>
          </a:p>
          <a:p>
            <a:pPr>
              <a:spcBef>
                <a:spcPct val="100000"/>
              </a:spcBef>
            </a:pPr>
            <a:r>
              <a:rPr lang="en-GB" altLang="en-US">
                <a:latin typeface="Verdana" panose="020B0604030504040204" pitchFamily="34" charset="0"/>
              </a:rPr>
              <a:t>Task numbers follow the WBS codes</a:t>
            </a:r>
          </a:p>
        </p:txBody>
      </p:sp>
    </p:spTree>
  </p:cSld>
  <p:clrMapOvr>
    <a:masterClrMapping/>
  </p:clrMapOvr>
  <p:transition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0">
            <a:extLst>
              <a:ext uri="{FF2B5EF4-FFF2-40B4-BE49-F238E27FC236}">
                <a16:creationId xmlns:a16="http://schemas.microsoft.com/office/drawing/2014/main" id="{47DE9375-5BC0-487B-ADC4-BA5B5493FE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altLang="en-US">
                <a:latin typeface="Verdana" panose="020B0604030504040204" pitchFamily="34" charset="0"/>
              </a:rPr>
              <a:t>Dependency Chart</a:t>
            </a:r>
          </a:p>
        </p:txBody>
      </p:sp>
      <p:sp>
        <p:nvSpPr>
          <p:cNvPr id="81923" name="Text Box 21">
            <a:extLst>
              <a:ext uri="{FF2B5EF4-FFF2-40B4-BE49-F238E27FC236}">
                <a16:creationId xmlns:a16="http://schemas.microsoft.com/office/drawing/2014/main" id="{BD10D59A-7AB4-4B1E-89F3-40D3ADE3DD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52725" y="3352801"/>
            <a:ext cx="552450" cy="46166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81924" name="Text Box 22">
            <a:extLst>
              <a:ext uri="{FF2B5EF4-FFF2-40B4-BE49-F238E27FC236}">
                <a16:creationId xmlns:a16="http://schemas.microsoft.com/office/drawing/2014/main" id="{099EB805-8A17-4762-B14D-265190201E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9025" y="1752601"/>
            <a:ext cx="552450" cy="46166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81925" name="Text Box 23">
            <a:extLst>
              <a:ext uri="{FF2B5EF4-FFF2-40B4-BE49-F238E27FC236}">
                <a16:creationId xmlns:a16="http://schemas.microsoft.com/office/drawing/2014/main" id="{56965801-B895-4DB5-9CD2-92C28D84EE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3975" y="4838701"/>
            <a:ext cx="552450" cy="46166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G</a:t>
            </a:r>
          </a:p>
        </p:txBody>
      </p:sp>
      <p:sp>
        <p:nvSpPr>
          <p:cNvPr id="81926" name="Text Box 24">
            <a:extLst>
              <a:ext uri="{FF2B5EF4-FFF2-40B4-BE49-F238E27FC236}">
                <a16:creationId xmlns:a16="http://schemas.microsoft.com/office/drawing/2014/main" id="{2F033730-E649-408F-AF63-5C44E9D953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9025" y="4838701"/>
            <a:ext cx="552450" cy="46166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81927" name="Text Box 26">
            <a:extLst>
              <a:ext uri="{FF2B5EF4-FFF2-40B4-BE49-F238E27FC236}">
                <a16:creationId xmlns:a16="http://schemas.microsoft.com/office/drawing/2014/main" id="{CD221340-4AF2-4212-A7F7-0E42E25A56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2713" y="3352801"/>
            <a:ext cx="552450" cy="46166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H</a:t>
            </a:r>
          </a:p>
        </p:txBody>
      </p:sp>
      <p:sp>
        <p:nvSpPr>
          <p:cNvPr id="81928" name="Text Box 27">
            <a:extLst>
              <a:ext uri="{FF2B5EF4-FFF2-40B4-BE49-F238E27FC236}">
                <a16:creationId xmlns:a16="http://schemas.microsoft.com/office/drawing/2014/main" id="{CCDADA3C-1738-40C8-AFA7-D38B5F219C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1763" y="1752601"/>
            <a:ext cx="552450" cy="46166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F</a:t>
            </a:r>
          </a:p>
        </p:txBody>
      </p:sp>
      <p:sp>
        <p:nvSpPr>
          <p:cNvPr id="81929" name="Text Box 28">
            <a:extLst>
              <a:ext uri="{FF2B5EF4-FFF2-40B4-BE49-F238E27FC236}">
                <a16:creationId xmlns:a16="http://schemas.microsoft.com/office/drawing/2014/main" id="{E37EBB88-3F30-42FE-B9D7-7C04183AA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3975" y="1752601"/>
            <a:ext cx="552450" cy="46166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E</a:t>
            </a:r>
          </a:p>
        </p:txBody>
      </p:sp>
      <p:sp>
        <p:nvSpPr>
          <p:cNvPr id="81930" name="Text Box 29">
            <a:extLst>
              <a:ext uri="{FF2B5EF4-FFF2-40B4-BE49-F238E27FC236}">
                <a16:creationId xmlns:a16="http://schemas.microsoft.com/office/drawing/2014/main" id="{E18D6172-1C71-423B-8EFC-1EDE0C8642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0163" y="3352801"/>
            <a:ext cx="552450" cy="46166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L</a:t>
            </a:r>
          </a:p>
        </p:txBody>
      </p:sp>
      <p:sp>
        <p:nvSpPr>
          <p:cNvPr id="81931" name="Text Box 31">
            <a:extLst>
              <a:ext uri="{FF2B5EF4-FFF2-40B4-BE49-F238E27FC236}">
                <a16:creationId xmlns:a16="http://schemas.microsoft.com/office/drawing/2014/main" id="{4F80F8FE-34CC-43CF-98C6-EBE63D8483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9575" y="3352801"/>
            <a:ext cx="552450" cy="46166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C</a:t>
            </a:r>
          </a:p>
        </p:txBody>
      </p:sp>
      <p:sp>
        <p:nvSpPr>
          <p:cNvPr id="81932" name="Text Box 32">
            <a:extLst>
              <a:ext uri="{FF2B5EF4-FFF2-40B4-BE49-F238E27FC236}">
                <a16:creationId xmlns:a16="http://schemas.microsoft.com/office/drawing/2014/main" id="{59CA57F7-B79C-47BA-B10A-6145A1D69E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5763" y="3352801"/>
            <a:ext cx="552450" cy="46166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J</a:t>
            </a:r>
          </a:p>
        </p:txBody>
      </p:sp>
      <p:sp>
        <p:nvSpPr>
          <p:cNvPr id="81933" name="Text Box 33">
            <a:extLst>
              <a:ext uri="{FF2B5EF4-FFF2-40B4-BE49-F238E27FC236}">
                <a16:creationId xmlns:a16="http://schemas.microsoft.com/office/drawing/2014/main" id="{9F18E16D-3BF1-454B-B86D-5DFA42DA80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5763" y="4838701"/>
            <a:ext cx="552450" cy="46166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2400">
                <a:latin typeface="Arial" panose="020B0604020202020204" pitchFamily="34" charset="0"/>
              </a:rPr>
              <a:t>K</a:t>
            </a:r>
          </a:p>
        </p:txBody>
      </p:sp>
      <p:cxnSp>
        <p:nvCxnSpPr>
          <p:cNvPr id="81934" name="AutoShape 35">
            <a:extLst>
              <a:ext uri="{FF2B5EF4-FFF2-40B4-BE49-F238E27FC236}">
                <a16:creationId xmlns:a16="http://schemas.microsoft.com/office/drawing/2014/main" id="{44E7E09C-94A6-4AF6-9B15-44A2B1336A70}"/>
              </a:ext>
            </a:extLst>
          </p:cNvPr>
          <p:cNvCxnSpPr>
            <a:cxnSpLocks noChangeShapeType="1"/>
            <a:stCxn id="81923" idx="3"/>
            <a:endCxn id="81926" idx="1"/>
          </p:cNvCxnSpPr>
          <p:nvPr/>
        </p:nvCxnSpPr>
        <p:spPr bwMode="auto">
          <a:xfrm>
            <a:off x="3305175" y="3583633"/>
            <a:ext cx="323850" cy="148590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35" name="AutoShape 36">
            <a:extLst>
              <a:ext uri="{FF2B5EF4-FFF2-40B4-BE49-F238E27FC236}">
                <a16:creationId xmlns:a16="http://schemas.microsoft.com/office/drawing/2014/main" id="{ABF5867E-1C62-48D2-9891-FAE18CE86C45}"/>
              </a:ext>
            </a:extLst>
          </p:cNvPr>
          <p:cNvCxnSpPr>
            <a:cxnSpLocks noChangeShapeType="1"/>
            <a:stCxn id="81926" idx="3"/>
            <a:endCxn id="81925" idx="1"/>
          </p:cNvCxnSpPr>
          <p:nvPr/>
        </p:nvCxnSpPr>
        <p:spPr bwMode="auto">
          <a:xfrm>
            <a:off x="4181475" y="5069533"/>
            <a:ext cx="952500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36" name="AutoShape 37">
            <a:extLst>
              <a:ext uri="{FF2B5EF4-FFF2-40B4-BE49-F238E27FC236}">
                <a16:creationId xmlns:a16="http://schemas.microsoft.com/office/drawing/2014/main" id="{F5DB295E-ABBA-417C-8D00-30394B74F724}"/>
              </a:ext>
            </a:extLst>
          </p:cNvPr>
          <p:cNvCxnSpPr>
            <a:cxnSpLocks noChangeShapeType="1"/>
            <a:stCxn id="81923" idx="3"/>
            <a:endCxn id="81931" idx="1"/>
          </p:cNvCxnSpPr>
          <p:nvPr/>
        </p:nvCxnSpPr>
        <p:spPr bwMode="auto">
          <a:xfrm>
            <a:off x="3305175" y="3583633"/>
            <a:ext cx="914400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37" name="AutoShape 38">
            <a:extLst>
              <a:ext uri="{FF2B5EF4-FFF2-40B4-BE49-F238E27FC236}">
                <a16:creationId xmlns:a16="http://schemas.microsoft.com/office/drawing/2014/main" id="{C285754B-0855-4E04-85CE-4A8F56EA3B54}"/>
              </a:ext>
            </a:extLst>
          </p:cNvPr>
          <p:cNvCxnSpPr>
            <a:cxnSpLocks noChangeShapeType="1"/>
            <a:stCxn id="81923" idx="3"/>
            <a:endCxn id="81924" idx="1"/>
          </p:cNvCxnSpPr>
          <p:nvPr/>
        </p:nvCxnSpPr>
        <p:spPr bwMode="auto">
          <a:xfrm flipV="1">
            <a:off x="3305175" y="1983433"/>
            <a:ext cx="323850" cy="160020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38" name="AutoShape 39">
            <a:extLst>
              <a:ext uri="{FF2B5EF4-FFF2-40B4-BE49-F238E27FC236}">
                <a16:creationId xmlns:a16="http://schemas.microsoft.com/office/drawing/2014/main" id="{B1CB16CD-0B68-4656-840D-781B8B03F9E3}"/>
              </a:ext>
            </a:extLst>
          </p:cNvPr>
          <p:cNvCxnSpPr>
            <a:cxnSpLocks noChangeShapeType="1"/>
            <a:stCxn id="81924" idx="3"/>
            <a:endCxn id="81929" idx="1"/>
          </p:cNvCxnSpPr>
          <p:nvPr/>
        </p:nvCxnSpPr>
        <p:spPr bwMode="auto">
          <a:xfrm>
            <a:off x="4181475" y="1983433"/>
            <a:ext cx="952500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39" name="AutoShape 40">
            <a:extLst>
              <a:ext uri="{FF2B5EF4-FFF2-40B4-BE49-F238E27FC236}">
                <a16:creationId xmlns:a16="http://schemas.microsoft.com/office/drawing/2014/main" id="{992A0329-47AA-4718-AB76-830BB72393B5}"/>
              </a:ext>
            </a:extLst>
          </p:cNvPr>
          <p:cNvCxnSpPr>
            <a:cxnSpLocks noChangeShapeType="1"/>
            <a:stCxn id="81931" idx="3"/>
            <a:endCxn id="81927" idx="1"/>
          </p:cNvCxnSpPr>
          <p:nvPr/>
        </p:nvCxnSpPr>
        <p:spPr bwMode="auto">
          <a:xfrm>
            <a:off x="4772025" y="3583633"/>
            <a:ext cx="1690688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40" name="AutoShape 41">
            <a:extLst>
              <a:ext uri="{FF2B5EF4-FFF2-40B4-BE49-F238E27FC236}">
                <a16:creationId xmlns:a16="http://schemas.microsoft.com/office/drawing/2014/main" id="{D964FEC2-AC79-480E-8C11-A8E87A128A6A}"/>
              </a:ext>
            </a:extLst>
          </p:cNvPr>
          <p:cNvCxnSpPr>
            <a:cxnSpLocks noChangeShapeType="1"/>
            <a:stCxn id="81931" idx="3"/>
            <a:endCxn id="81929" idx="1"/>
          </p:cNvCxnSpPr>
          <p:nvPr/>
        </p:nvCxnSpPr>
        <p:spPr bwMode="auto">
          <a:xfrm flipV="1">
            <a:off x="4772025" y="1983433"/>
            <a:ext cx="361950" cy="160020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41" name="AutoShape 42">
            <a:extLst>
              <a:ext uri="{FF2B5EF4-FFF2-40B4-BE49-F238E27FC236}">
                <a16:creationId xmlns:a16="http://schemas.microsoft.com/office/drawing/2014/main" id="{70F137DB-EF89-4A01-8935-970F9D381E0E}"/>
              </a:ext>
            </a:extLst>
          </p:cNvPr>
          <p:cNvCxnSpPr>
            <a:cxnSpLocks noChangeShapeType="1"/>
            <a:stCxn id="81925" idx="3"/>
            <a:endCxn id="81927" idx="1"/>
          </p:cNvCxnSpPr>
          <p:nvPr/>
        </p:nvCxnSpPr>
        <p:spPr bwMode="auto">
          <a:xfrm flipV="1">
            <a:off x="5686425" y="3583633"/>
            <a:ext cx="776288" cy="148590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42" name="AutoShape 43">
            <a:extLst>
              <a:ext uri="{FF2B5EF4-FFF2-40B4-BE49-F238E27FC236}">
                <a16:creationId xmlns:a16="http://schemas.microsoft.com/office/drawing/2014/main" id="{5A3A3A65-3BF9-423B-8AFB-4AFF28F80643}"/>
              </a:ext>
            </a:extLst>
          </p:cNvPr>
          <p:cNvCxnSpPr>
            <a:cxnSpLocks noChangeShapeType="1"/>
            <a:stCxn id="81925" idx="3"/>
            <a:endCxn id="81933" idx="1"/>
          </p:cNvCxnSpPr>
          <p:nvPr/>
        </p:nvCxnSpPr>
        <p:spPr bwMode="auto">
          <a:xfrm>
            <a:off x="5686425" y="5069533"/>
            <a:ext cx="2319338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43" name="AutoShape 44">
            <a:extLst>
              <a:ext uri="{FF2B5EF4-FFF2-40B4-BE49-F238E27FC236}">
                <a16:creationId xmlns:a16="http://schemas.microsoft.com/office/drawing/2014/main" id="{11395A87-7EC6-4563-B12E-6199F6803315}"/>
              </a:ext>
            </a:extLst>
          </p:cNvPr>
          <p:cNvCxnSpPr>
            <a:cxnSpLocks noChangeShapeType="1"/>
            <a:stCxn id="81933" idx="3"/>
            <a:endCxn id="81930" idx="1"/>
          </p:cNvCxnSpPr>
          <p:nvPr/>
        </p:nvCxnSpPr>
        <p:spPr bwMode="auto">
          <a:xfrm flipV="1">
            <a:off x="8558213" y="3583633"/>
            <a:ext cx="361950" cy="148590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44" name="AutoShape 45">
            <a:extLst>
              <a:ext uri="{FF2B5EF4-FFF2-40B4-BE49-F238E27FC236}">
                <a16:creationId xmlns:a16="http://schemas.microsoft.com/office/drawing/2014/main" id="{12382B2B-76F8-4C7C-B533-80648225EE40}"/>
              </a:ext>
            </a:extLst>
          </p:cNvPr>
          <p:cNvCxnSpPr>
            <a:cxnSpLocks noChangeShapeType="1"/>
            <a:stCxn id="81929" idx="3"/>
            <a:endCxn id="81928" idx="1"/>
          </p:cNvCxnSpPr>
          <p:nvPr/>
        </p:nvCxnSpPr>
        <p:spPr bwMode="auto">
          <a:xfrm>
            <a:off x="5686425" y="1983433"/>
            <a:ext cx="795338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45" name="AutoShape 46">
            <a:extLst>
              <a:ext uri="{FF2B5EF4-FFF2-40B4-BE49-F238E27FC236}">
                <a16:creationId xmlns:a16="http://schemas.microsoft.com/office/drawing/2014/main" id="{CD443607-9D71-4416-8041-CF05831D0247}"/>
              </a:ext>
            </a:extLst>
          </p:cNvPr>
          <p:cNvCxnSpPr>
            <a:cxnSpLocks noChangeShapeType="1"/>
            <a:stCxn id="81928" idx="3"/>
            <a:endCxn id="81932" idx="1"/>
          </p:cNvCxnSpPr>
          <p:nvPr/>
        </p:nvCxnSpPr>
        <p:spPr bwMode="auto">
          <a:xfrm>
            <a:off x="7034213" y="1983433"/>
            <a:ext cx="971550" cy="160020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46" name="AutoShape 47">
            <a:extLst>
              <a:ext uri="{FF2B5EF4-FFF2-40B4-BE49-F238E27FC236}">
                <a16:creationId xmlns:a16="http://schemas.microsoft.com/office/drawing/2014/main" id="{2BC77D7D-C95B-43BF-BC6C-B37B549249F4}"/>
              </a:ext>
            </a:extLst>
          </p:cNvPr>
          <p:cNvCxnSpPr>
            <a:cxnSpLocks noChangeShapeType="1"/>
            <a:stCxn id="81927" idx="3"/>
            <a:endCxn id="81932" idx="1"/>
          </p:cNvCxnSpPr>
          <p:nvPr/>
        </p:nvCxnSpPr>
        <p:spPr bwMode="auto">
          <a:xfrm>
            <a:off x="7015163" y="3583633"/>
            <a:ext cx="990600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47" name="AutoShape 48">
            <a:extLst>
              <a:ext uri="{FF2B5EF4-FFF2-40B4-BE49-F238E27FC236}">
                <a16:creationId xmlns:a16="http://schemas.microsoft.com/office/drawing/2014/main" id="{7E8EBB4A-4920-42F8-AB59-BE4E5A1D3C2B}"/>
              </a:ext>
            </a:extLst>
          </p:cNvPr>
          <p:cNvCxnSpPr>
            <a:cxnSpLocks noChangeShapeType="1"/>
            <a:stCxn id="81932" idx="3"/>
            <a:endCxn id="81930" idx="1"/>
          </p:cNvCxnSpPr>
          <p:nvPr/>
        </p:nvCxnSpPr>
        <p:spPr bwMode="auto">
          <a:xfrm>
            <a:off x="8558213" y="3583633"/>
            <a:ext cx="361950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948" name="Text Box 53">
            <a:extLst>
              <a:ext uri="{FF2B5EF4-FFF2-40B4-BE49-F238E27FC236}">
                <a16:creationId xmlns:a16="http://schemas.microsoft.com/office/drawing/2014/main" id="{7BBBB98C-A9E5-4830-B62E-04C657FE1B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29800" y="3352800"/>
            <a:ext cx="685800" cy="457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 anchorCtr="1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1200">
                <a:latin typeface="Arial" panose="020B0604020202020204" pitchFamily="34" charset="0"/>
              </a:rPr>
              <a:t>Finish</a:t>
            </a:r>
          </a:p>
        </p:txBody>
      </p:sp>
      <p:sp>
        <p:nvSpPr>
          <p:cNvPr id="81949" name="Text Box 54">
            <a:extLst>
              <a:ext uri="{FF2B5EF4-FFF2-40B4-BE49-F238E27FC236}">
                <a16:creationId xmlns:a16="http://schemas.microsoft.com/office/drawing/2014/main" id="{BA12DFB9-2540-4680-B5DE-5B00FF0648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7201" y="3352800"/>
            <a:ext cx="627063" cy="381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 anchorCtr="1"/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buSzTx/>
              <a:buFontTx/>
              <a:buNone/>
            </a:pPr>
            <a:r>
              <a:rPr lang="en-GB" altLang="en-US" sz="1200">
                <a:latin typeface="Arial" panose="020B0604020202020204" pitchFamily="34" charset="0"/>
              </a:rPr>
              <a:t>start</a:t>
            </a:r>
          </a:p>
        </p:txBody>
      </p:sp>
      <p:sp>
        <p:nvSpPr>
          <p:cNvPr id="81950" name="Line 58">
            <a:extLst>
              <a:ext uri="{FF2B5EF4-FFF2-40B4-BE49-F238E27FC236}">
                <a16:creationId xmlns:a16="http://schemas.microsoft.com/office/drawing/2014/main" id="{2F37FA1B-9C5D-4632-942E-7EDBD4E0AF64}"/>
              </a:ext>
            </a:extLst>
          </p:cNvPr>
          <p:cNvSpPr>
            <a:spLocks noChangeShapeType="1"/>
          </p:cNvSpPr>
          <p:nvPr/>
        </p:nvSpPr>
        <p:spPr bwMode="auto">
          <a:xfrm>
            <a:off x="2335214" y="3581400"/>
            <a:ext cx="4095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81951" name="Line 59">
            <a:extLst>
              <a:ext uri="{FF2B5EF4-FFF2-40B4-BE49-F238E27FC236}">
                <a16:creationId xmlns:a16="http://schemas.microsoft.com/office/drawing/2014/main" id="{27FF7ED3-AE71-451A-83AC-633893720600}"/>
              </a:ext>
            </a:extLst>
          </p:cNvPr>
          <p:cNvSpPr>
            <a:spLocks noChangeShapeType="1"/>
          </p:cNvSpPr>
          <p:nvPr/>
        </p:nvSpPr>
        <p:spPr bwMode="auto">
          <a:xfrm>
            <a:off x="9496425" y="3571875"/>
            <a:ext cx="3238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2773</Words>
  <Application>Microsoft Office PowerPoint</Application>
  <PresentationFormat>Widescreen</PresentationFormat>
  <Paragraphs>926</Paragraphs>
  <Slides>76</Slides>
  <Notes>70</Notes>
  <HiddenSlides>1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76</vt:i4>
      </vt:variant>
    </vt:vector>
  </HeadingPairs>
  <TitlesOfParts>
    <vt:vector size="87" baseType="lpstr">
      <vt:lpstr>Myriad Pro</vt:lpstr>
      <vt:lpstr>Arial</vt:lpstr>
      <vt:lpstr>Calibri</vt:lpstr>
      <vt:lpstr>Perpetua</vt:lpstr>
      <vt:lpstr>Symbol</vt:lpstr>
      <vt:lpstr>Times New Roman</vt:lpstr>
      <vt:lpstr>Verdana</vt:lpstr>
      <vt:lpstr>Wingdings</vt:lpstr>
      <vt:lpstr>20140311PresentationUWTSDTemplate</vt:lpstr>
      <vt:lpstr>MS Org Chart</vt:lpstr>
      <vt:lpstr>Worksheet</vt:lpstr>
      <vt:lpstr>Week 4 Project Scope Management</vt:lpstr>
      <vt:lpstr>Learning Objectives:</vt:lpstr>
      <vt:lpstr>What is Project Scope Management</vt:lpstr>
      <vt:lpstr>Project Scope Management Process</vt:lpstr>
      <vt:lpstr>Project Life Cycle</vt:lpstr>
      <vt:lpstr>Project Planning  Tools</vt:lpstr>
      <vt:lpstr>Project Planning</vt:lpstr>
      <vt:lpstr>Project Planning</vt:lpstr>
      <vt:lpstr>Project Planning</vt:lpstr>
      <vt:lpstr>Project Planning  Levels</vt:lpstr>
      <vt:lpstr>Breakdown  Structures</vt:lpstr>
      <vt:lpstr>Work Breakdown  Structures</vt:lpstr>
      <vt:lpstr>Work Breakdown  Structures</vt:lpstr>
      <vt:lpstr>Work Breakdown  Structures</vt:lpstr>
      <vt:lpstr>Work Breakdown  Structures</vt:lpstr>
      <vt:lpstr>Work Breakdown  Structures</vt:lpstr>
      <vt:lpstr>Work Breakdown  Structures</vt:lpstr>
      <vt:lpstr>Work Breakdown  Structures</vt:lpstr>
      <vt:lpstr>Work Breakdown  Structures</vt:lpstr>
      <vt:lpstr>Work Breakdown  Structures</vt:lpstr>
      <vt:lpstr>Work Breakdown  Structures</vt:lpstr>
      <vt:lpstr>Work Breakdown  Structures</vt:lpstr>
      <vt:lpstr>Work Breakdown  Structures</vt:lpstr>
      <vt:lpstr>Work Breakdown  Structures</vt:lpstr>
      <vt:lpstr>Work Breakdown  Structures</vt:lpstr>
      <vt:lpstr>Milestones</vt:lpstr>
      <vt:lpstr>PowerPoint Presentation</vt:lpstr>
      <vt:lpstr>Work Breakdown Structures</vt:lpstr>
      <vt:lpstr>Work Breakdown Structures</vt:lpstr>
      <vt:lpstr>Work Breakdown  Structures</vt:lpstr>
      <vt:lpstr>Picture of team exercise</vt:lpstr>
      <vt:lpstr>Picture of team exercise</vt:lpstr>
      <vt:lpstr>PowerPoint Presentation</vt:lpstr>
      <vt:lpstr>Responsibility  Assignment Matrixes</vt:lpstr>
      <vt:lpstr>Responsibility  Matrixes</vt:lpstr>
      <vt:lpstr>Responsibility  Matrixes</vt:lpstr>
      <vt:lpstr>Responsibility  Matrixes</vt:lpstr>
      <vt:lpstr>Responsibility  Matrixes</vt:lpstr>
      <vt:lpstr>Responsibility  Matrixes</vt:lpstr>
      <vt:lpstr>Responsibility  Matrixes</vt:lpstr>
      <vt:lpstr>Responsibility  Matrixes</vt:lpstr>
      <vt:lpstr>Responsibility  Matrixes</vt:lpstr>
      <vt:lpstr>Responsibility  Matrixes</vt:lpstr>
      <vt:lpstr>Responsibility  Matrixes</vt:lpstr>
      <vt:lpstr>Responsibility Matrix Terms</vt:lpstr>
      <vt:lpstr>Cost Breakdown Structure</vt:lpstr>
      <vt:lpstr>Cost Accounts</vt:lpstr>
      <vt:lpstr>PowerPoint Presentation</vt:lpstr>
      <vt:lpstr>Estimating</vt:lpstr>
      <vt:lpstr>Cost Accounts</vt:lpstr>
      <vt:lpstr>Cost Accounts</vt:lpstr>
      <vt:lpstr>Cost Accounts</vt:lpstr>
      <vt:lpstr>Cost Accounts</vt:lpstr>
      <vt:lpstr>Cost Accounts</vt:lpstr>
      <vt:lpstr>Cost Accounts</vt:lpstr>
      <vt:lpstr>Cost Accounts</vt:lpstr>
      <vt:lpstr>Cost Accounts</vt:lpstr>
      <vt:lpstr>Cost Accounts</vt:lpstr>
      <vt:lpstr>Cost Accounts</vt:lpstr>
      <vt:lpstr>Cost Accounts</vt:lpstr>
      <vt:lpstr>Cost Accounts</vt:lpstr>
      <vt:lpstr>Cost Accounts</vt:lpstr>
      <vt:lpstr>Cost Accounts</vt:lpstr>
      <vt:lpstr>Cost Accounts</vt:lpstr>
      <vt:lpstr>Activity Dependency</vt:lpstr>
      <vt:lpstr>PowerPoint Presentation</vt:lpstr>
      <vt:lpstr>PowerPoint Presentation</vt:lpstr>
      <vt:lpstr>Activity Diagramming Methods</vt:lpstr>
      <vt:lpstr>Logic</vt:lpstr>
      <vt:lpstr>Merge And Burst  Nodes</vt:lpstr>
      <vt:lpstr>Collector Node / Milestones</vt:lpstr>
      <vt:lpstr>No Looping</vt:lpstr>
      <vt:lpstr>No Dangling</vt:lpstr>
      <vt:lpstr>No Dangling</vt:lpstr>
      <vt:lpstr>Conventions</vt:lpstr>
      <vt:lpstr>Dependency Chart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Management LCBB5005   WEEK 2 Gathering Requirements and the Business Case</dc:title>
  <dc:creator>Tarila</dc:creator>
  <cp:lastModifiedBy>Abel Agoba</cp:lastModifiedBy>
  <cp:revision>5</cp:revision>
  <dcterms:created xsi:type="dcterms:W3CDTF">2021-09-06T09:45:12Z</dcterms:created>
  <dcterms:modified xsi:type="dcterms:W3CDTF">2023-06-10T06:48:01Z</dcterms:modified>
</cp:coreProperties>
</file>