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4"/>
  </p:notesMasterIdLst>
  <p:handoutMasterIdLst>
    <p:handoutMasterId r:id="rId15"/>
  </p:handoutMasterIdLst>
  <p:sldIdLst>
    <p:sldId id="256" r:id="rId4"/>
    <p:sldId id="348" r:id="rId5"/>
    <p:sldId id="545" r:id="rId6"/>
    <p:sldId id="546" r:id="rId7"/>
    <p:sldId id="257" r:id="rId8"/>
    <p:sldId id="259" r:id="rId9"/>
    <p:sldId id="258" r:id="rId10"/>
    <p:sldId id="260" r:id="rId11"/>
    <p:sldId id="544" r:id="rId12"/>
    <p:sldId id="543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ECEE"/>
    <a:srgbClr val="FF9183"/>
    <a:srgbClr val="C8FFCE"/>
    <a:srgbClr val="E2C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6977"/>
    <p:restoredTop sz="79066" autoAdjust="0"/>
  </p:normalViewPr>
  <p:slideViewPr>
    <p:cSldViewPr snapToGrid="0" snapToObjects="1">
      <p:cViewPr varScale="1">
        <p:scale>
          <a:sx n="75" d="100"/>
          <a:sy n="75" d="100"/>
        </p:scale>
        <p:origin x="160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7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4293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6269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2101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74310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9676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30/11/20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5" r:id="rId3"/>
    <p:sldLayoutId id="2147484086" r:id="rId4"/>
    <p:sldLayoutId id="2147484087" r:id="rId5"/>
    <p:sldLayoutId id="21474840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36" r:id="rId21"/>
    <p:sldLayoutId id="2147484137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3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hyperlink" Target="https://www.s4c.cymru/clic/programme/807692449" TargetMode="Externa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9.png"/><Relationship Id="rId4" Type="http://schemas.openxmlformats.org/officeDocument/2006/relationships/hyperlink" Target="https://www.s4c.cymru/clic/Categories/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Grŵp</a:t>
            </a:r>
            <a:r>
              <a:rPr lang="en-US" sz="2400" dirty="0"/>
              <a:t> B – </a:t>
            </a:r>
            <a:r>
              <a:rPr lang="en-US" sz="2400" dirty="0" err="1"/>
              <a:t>Darlith</a:t>
            </a:r>
            <a:r>
              <a:rPr lang="en-US" sz="2400" dirty="0"/>
              <a:t>/Lecture 9</a:t>
            </a:r>
          </a:p>
          <a:p>
            <a:pPr algn="ctr"/>
            <a:r>
              <a:rPr lang="en-US" sz="2400" dirty="0" err="1"/>
              <a:t>Rhagfyr</a:t>
            </a:r>
            <a:r>
              <a:rPr lang="en-US" sz="2400" dirty="0"/>
              <a:t> 1</a:t>
            </a:r>
            <a:r>
              <a:rPr lang="en-US" sz="2400" baseline="30000" dirty="0"/>
              <a:t>af</a:t>
            </a:r>
            <a:r>
              <a:rPr lang="en-US" sz="2400" dirty="0"/>
              <a:t> 2020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r>
              <a:rPr lang="en-US" sz="2400" dirty="0" err="1"/>
              <a:t>Catrin</a:t>
            </a:r>
            <a:r>
              <a:rPr lang="en-US" sz="2400" dirty="0"/>
              <a:t> Evans-Thomas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latin typeface="Ink Free" panose="03080402000500000000" pitchFamily="66" charset="0"/>
              </a:rPr>
              <a:t> 1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9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C1D43BD8-235C-BD45-9A80-C49828035821}"/>
              </a:ext>
            </a:extLst>
          </p:cNvPr>
          <p:cNvSpPr txBox="1">
            <a:spLocks/>
          </p:cNvSpPr>
          <p:nvPr/>
        </p:nvSpPr>
        <p:spPr>
          <a:xfrm>
            <a:off x="538885" y="8322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Minimeicro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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  <a:sym typeface="Wingdings" pitchFamily="2" charset="2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Trafod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gofynion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portffolio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/ discuss portfolio requirements 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56D93F4C-553F-7D45-972D-884927E3D0F4}"/>
              </a:ext>
            </a:extLst>
          </p:cNvPr>
          <p:cNvSpPr txBox="1">
            <a:spLocks/>
          </p:cNvSpPr>
          <p:nvPr/>
        </p:nvSpPr>
        <p:spPr>
          <a:xfrm>
            <a:off x="4215895" y="-537883"/>
            <a:ext cx="5630986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Portffolio</a:t>
            </a:r>
            <a:endParaRPr lang="en-US" sz="50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Content Placeholder 8">
            <a:extLst>
              <a:ext uri="{FF2B5EF4-FFF2-40B4-BE49-F238E27FC236}">
                <a16:creationId xmlns:a16="http://schemas.microsoft.com/office/drawing/2014/main" id="{62538367-F8F5-6C40-8376-118C3028076E}"/>
              </a:ext>
            </a:extLst>
          </p:cNvPr>
          <p:cNvSpPr txBox="1">
            <a:spLocks/>
          </p:cNvSpPr>
          <p:nvPr/>
        </p:nvSpPr>
        <p:spPr>
          <a:xfrm>
            <a:off x="833718" y="1902637"/>
            <a:ext cx="10524564" cy="338920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000" dirty="0" err="1">
                <a:latin typeface="Cavolini" panose="03000502040302020204" pitchFamily="66" charset="0"/>
                <a:cs typeface="Cavolini" panose="03000502040302020204" pitchFamily="66" charset="0"/>
              </a:rPr>
              <a:t>Dyddiad</a:t>
            </a:r>
            <a:r>
              <a:rPr lang="en-US" sz="3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cyflwyno</a:t>
            </a:r>
            <a:r>
              <a:rPr lang="en-US" sz="3000" dirty="0">
                <a:latin typeface="Cavolini" panose="03000502040302020204" pitchFamily="66" charset="0"/>
                <a:cs typeface="Cavolini" panose="03000502040302020204" pitchFamily="66" charset="0"/>
              </a:rPr>
              <a:t> / Submission date :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ctr">
              <a:buNone/>
            </a:pPr>
            <a:r>
              <a:rPr lang="en-GB" sz="7100" b="1" dirty="0"/>
              <a:t>7/6/2021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40068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96BF0C-3BFE-4D6F-A967-CD172055EB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023" b="33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FF1FB8-90AA-134F-9B19-2DA4575790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534" y="1540810"/>
            <a:ext cx="9804400" cy="1185353"/>
          </a:xfrm>
        </p:spPr>
        <p:txBody>
          <a:bodyPr anchor="ctr">
            <a:normAutofit/>
          </a:bodyPr>
          <a:lstStyle/>
          <a:p>
            <a:r>
              <a:rPr lang="en-US" sz="2600" b="1" dirty="0">
                <a:latin typeface="American Typewriter" panose="02090604020004020304" pitchFamily="18" charset="77"/>
              </a:rPr>
              <a:t>Welsh Language Competency Framework for Teachers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D0CB3F-C819-0E4B-ACE2-E68ED026D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56613" y="1744052"/>
            <a:ext cx="4141808" cy="1185353"/>
          </a:xfrm>
        </p:spPr>
        <p:txBody>
          <a:bodyPr anchor="ctr">
            <a:normAutofit/>
          </a:bodyPr>
          <a:lstStyle/>
          <a:p>
            <a:r>
              <a:rPr lang="en-US" sz="1700" b="1" dirty="0">
                <a:latin typeface="American Typewriter" panose="02090604020004020304" pitchFamily="18" charset="77"/>
              </a:rPr>
              <a:t>Submission date: </a:t>
            </a:r>
          </a:p>
          <a:p>
            <a:r>
              <a:rPr lang="en-US" sz="1700" b="1" dirty="0">
                <a:latin typeface="American Typewriter" panose="02090604020004020304" pitchFamily="18" charset="77"/>
              </a:rPr>
              <a:t>07.06.2021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5DF3E2B-711D-0549-8198-4830E4E52EAC}"/>
              </a:ext>
            </a:extLst>
          </p:cNvPr>
          <p:cNvSpPr txBox="1">
            <a:spLocks/>
          </p:cNvSpPr>
          <p:nvPr/>
        </p:nvSpPr>
        <p:spPr>
          <a:xfrm>
            <a:off x="2435958" y="575693"/>
            <a:ext cx="7368442" cy="1185353"/>
          </a:xfrm>
          <a:gradFill>
            <a:gsLst>
              <a:gs pos="0">
                <a:schemeClr val="tx1">
                  <a:lumMod val="25000"/>
                  <a:lumOff val="7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  <a:gs pos="29000">
                <a:srgbClr val="FFCCFF"/>
              </a:gs>
              <a:gs pos="44000">
                <a:schemeClr val="accent5">
                  <a:lumMod val="20000"/>
                  <a:lumOff val="80000"/>
                </a:schemeClr>
              </a:gs>
              <a:gs pos="52000">
                <a:schemeClr val="accent6">
                  <a:lumMod val="20000"/>
                  <a:lumOff val="80000"/>
                </a:schemeClr>
              </a:gs>
              <a:gs pos="68000">
                <a:schemeClr val="accent5">
                  <a:lumMod val="20000"/>
                  <a:lumOff val="80000"/>
                </a:schemeClr>
              </a:gs>
              <a:gs pos="71000">
                <a:schemeClr val="accent4">
                  <a:lumMod val="20000"/>
                  <a:lumOff val="80000"/>
                </a:schemeClr>
              </a:gs>
              <a:gs pos="82000">
                <a:srgbClr val="4BA1CA"/>
              </a:gs>
              <a:gs pos="95000">
                <a:schemeClr val="accent3">
                  <a:lumMod val="40000"/>
                  <a:lumOff val="60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12" scaled="0"/>
          </a:gradFill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600" b="1" dirty="0" err="1">
                <a:latin typeface="American Typewriter" panose="02090604020004020304" pitchFamily="18" charset="77"/>
              </a:rPr>
              <a:t>Fframwaith</a:t>
            </a:r>
            <a:r>
              <a:rPr lang="en-US" sz="2600" b="1" dirty="0"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latin typeface="American Typewriter" panose="02090604020004020304" pitchFamily="18" charset="77"/>
              </a:rPr>
              <a:t>Cymwyseddau</a:t>
            </a:r>
            <a:r>
              <a:rPr lang="en-US" sz="2600" b="1" dirty="0"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latin typeface="American Typewriter" panose="02090604020004020304" pitchFamily="18" charset="77"/>
              </a:rPr>
              <a:t>i</a:t>
            </a:r>
            <a:r>
              <a:rPr lang="en-US" sz="2600" b="1" dirty="0"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latin typeface="American Typewriter" panose="02090604020004020304" pitchFamily="18" charset="77"/>
              </a:rPr>
              <a:t>Athrawon</a:t>
            </a:r>
            <a:endParaRPr lang="en-US" sz="2600" b="1" dirty="0">
              <a:latin typeface="American Typewriter" panose="02090604020004020304" pitchFamily="18" charset="77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C02BBFA-F417-9240-83D6-3AA4E469F677}"/>
              </a:ext>
            </a:extLst>
          </p:cNvPr>
          <p:cNvSpPr txBox="1">
            <a:spLocks/>
          </p:cNvSpPr>
          <p:nvPr/>
        </p:nvSpPr>
        <p:spPr>
          <a:xfrm>
            <a:off x="9556613" y="702634"/>
            <a:ext cx="4141808" cy="1185353"/>
          </a:xfrm>
        </p:spPr>
        <p:txBody>
          <a:bodyPr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700" b="1" dirty="0" err="1">
                <a:latin typeface="American Typewriter" panose="02090604020004020304" pitchFamily="18" charset="77"/>
              </a:rPr>
              <a:t>Dyddiad</a:t>
            </a:r>
            <a:r>
              <a:rPr lang="en-US" sz="1700" b="1" dirty="0">
                <a:latin typeface="American Typewriter" panose="02090604020004020304" pitchFamily="18" charset="77"/>
              </a:rPr>
              <a:t> </a:t>
            </a:r>
            <a:r>
              <a:rPr lang="en-US" sz="1700" b="1" dirty="0" err="1">
                <a:latin typeface="American Typewriter" panose="02090604020004020304" pitchFamily="18" charset="77"/>
              </a:rPr>
              <a:t>cyflwyno</a:t>
            </a:r>
            <a:r>
              <a:rPr lang="en-US" sz="1700" b="1" dirty="0">
                <a:latin typeface="American Typewriter" panose="02090604020004020304" pitchFamily="18" charset="77"/>
              </a:rPr>
              <a:t>:</a:t>
            </a:r>
          </a:p>
          <a:p>
            <a:r>
              <a:rPr lang="en-US" sz="1700" b="1" dirty="0">
                <a:latin typeface="American Typewriter" panose="02090604020004020304" pitchFamily="18" charset="77"/>
              </a:rPr>
              <a:t>07.06.2021</a:t>
            </a:r>
          </a:p>
        </p:txBody>
      </p:sp>
    </p:spTree>
    <p:extLst>
      <p:ext uri="{BB962C8B-B14F-4D97-AF65-F5344CB8AC3E}">
        <p14:creationId xmlns:p14="http://schemas.microsoft.com/office/powerpoint/2010/main" val="870413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9DE128-91DB-AF47-9078-68C1D070FF07}"/>
              </a:ext>
            </a:extLst>
          </p:cNvPr>
          <p:cNvSpPr txBox="1">
            <a:spLocks/>
          </p:cNvSpPr>
          <p:nvPr/>
        </p:nvSpPr>
        <p:spPr>
          <a:xfrm>
            <a:off x="135467" y="1456267"/>
            <a:ext cx="12056533" cy="562186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dirty="0" err="1"/>
              <a:t>Pecyn</a:t>
            </a:r>
            <a:r>
              <a:rPr lang="en-US" b="1" dirty="0"/>
              <a:t> </a:t>
            </a:r>
            <a:r>
              <a:rPr lang="en-US" b="1" dirty="0" err="1"/>
              <a:t>cyflawn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cynnwys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isod</a:t>
            </a:r>
            <a:r>
              <a:rPr lang="en-US" b="1" dirty="0"/>
              <a:t> ac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canolbwyntio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un </a:t>
            </a:r>
            <a:r>
              <a:rPr lang="en-US" b="1" dirty="0" err="1"/>
              <a:t>wers</a:t>
            </a:r>
            <a:r>
              <a:rPr lang="en-US" b="1" dirty="0"/>
              <a:t>.</a:t>
            </a:r>
          </a:p>
          <a:p>
            <a:r>
              <a:rPr lang="en-US" dirty="0" err="1"/>
              <a:t>Tystiolaeth</a:t>
            </a:r>
            <a:r>
              <a:rPr lang="en-US" dirty="0"/>
              <a:t> </a:t>
            </a:r>
            <a:r>
              <a:rPr lang="en-US" dirty="0" err="1"/>
              <a:t>ffilm</a:t>
            </a:r>
            <a:r>
              <a:rPr lang="en-US" dirty="0"/>
              <a:t> (10 </a:t>
            </a:r>
            <a:r>
              <a:rPr lang="en-US" dirty="0" err="1"/>
              <a:t>munud</a:t>
            </a:r>
            <a:r>
              <a:rPr lang="en-US" dirty="0"/>
              <a:t> o </a:t>
            </a:r>
            <a:r>
              <a:rPr lang="en-US" dirty="0" err="1"/>
              <a:t>wers</a:t>
            </a:r>
            <a:r>
              <a:rPr lang="en-US" dirty="0"/>
              <a:t> a </a:t>
            </a:r>
            <a:r>
              <a:rPr lang="en-US" dirty="0" err="1"/>
              <a:t>gyflwynwyd</a:t>
            </a:r>
            <a:r>
              <a:rPr lang="en-US" dirty="0"/>
              <a:t> </a:t>
            </a:r>
            <a:r>
              <a:rPr lang="en-US" dirty="0" err="1"/>
              <a:t>gennych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)</a:t>
            </a:r>
          </a:p>
          <a:p>
            <a:r>
              <a:rPr lang="en-US" dirty="0" err="1"/>
              <a:t>Nodiadau’r</a:t>
            </a:r>
            <a:r>
              <a:rPr lang="en-US" dirty="0"/>
              <a:t> </a:t>
            </a:r>
            <a:r>
              <a:rPr lang="en-US" dirty="0" err="1"/>
              <a:t>tiwtor</a:t>
            </a:r>
            <a:r>
              <a:rPr lang="en-US" dirty="0"/>
              <a:t> / </a:t>
            </a:r>
            <a:r>
              <a:rPr lang="en-US" dirty="0" err="1"/>
              <a:t>adroddiad</a:t>
            </a:r>
            <a:r>
              <a:rPr lang="en-US" dirty="0"/>
              <a:t> </a:t>
            </a:r>
            <a:r>
              <a:rPr lang="en-US" dirty="0" err="1"/>
              <a:t>arsylwi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wers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mesur</a:t>
            </a:r>
            <a:r>
              <a:rPr lang="en-US" dirty="0"/>
              <a:t> </a:t>
            </a:r>
            <a:r>
              <a:rPr lang="en-US" dirty="0" err="1"/>
              <a:t>sgiliau’r</a:t>
            </a:r>
            <a:r>
              <a:rPr lang="en-US" dirty="0"/>
              <a:t> </a:t>
            </a:r>
            <a:r>
              <a:rPr lang="en-US" dirty="0" err="1"/>
              <a:t>myfyriwr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 </a:t>
            </a:r>
            <a:r>
              <a:rPr lang="en-US" dirty="0" err="1"/>
              <a:t>MPLl</a:t>
            </a:r>
            <a:r>
              <a:rPr lang="en-US" dirty="0"/>
              <a:t> y FFCI.</a:t>
            </a:r>
          </a:p>
          <a:p>
            <a:r>
              <a:rPr lang="en-US" dirty="0" err="1"/>
              <a:t>Cynllun</a:t>
            </a:r>
            <a:r>
              <a:rPr lang="en-US" dirty="0"/>
              <a:t> y </a:t>
            </a:r>
            <a:r>
              <a:rPr lang="en-US" dirty="0" err="1"/>
              <a:t>wers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canolbwyntio’n</a:t>
            </a:r>
            <a:r>
              <a:rPr lang="en-US" dirty="0"/>
              <a:t> </a:t>
            </a:r>
            <a:r>
              <a:rPr lang="en-US" dirty="0" err="1"/>
              <a:t>benodol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feithrin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y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Gymraeg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dilyn</a:t>
            </a:r>
            <a:r>
              <a:rPr lang="en-US" dirty="0"/>
              <a:t> </a:t>
            </a:r>
            <a:r>
              <a:rPr lang="en-US" dirty="0" err="1"/>
              <a:t>templed</a:t>
            </a:r>
            <a:r>
              <a:rPr lang="en-US" dirty="0"/>
              <a:t> y </a:t>
            </a:r>
            <a:r>
              <a:rPr lang="en-US" dirty="0" err="1"/>
              <a:t>Brifysgol</a:t>
            </a:r>
            <a:r>
              <a:rPr lang="en-US" dirty="0"/>
              <a:t>.</a:t>
            </a:r>
          </a:p>
          <a:p>
            <a:r>
              <a:rPr lang="en-US" dirty="0"/>
              <a:t>Hunan </a:t>
            </a:r>
            <a:r>
              <a:rPr lang="en-US" dirty="0" err="1"/>
              <a:t>adfyfyriad</a:t>
            </a:r>
            <a:r>
              <a:rPr lang="en-US" dirty="0"/>
              <a:t> </a:t>
            </a:r>
            <a:r>
              <a:rPr lang="en-US" dirty="0" err="1"/>
              <a:t>ysgrifenedig</a:t>
            </a:r>
            <a:r>
              <a:rPr lang="en-US" dirty="0"/>
              <a:t> </a:t>
            </a:r>
            <a:r>
              <a:rPr lang="en-US" dirty="0" err="1"/>
              <a:t>gennych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ystyriaeth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adroddiad</a:t>
            </a:r>
            <a:r>
              <a:rPr lang="en-US" dirty="0"/>
              <a:t> y </a:t>
            </a:r>
            <a:r>
              <a:rPr lang="en-US" dirty="0" err="1"/>
              <a:t>tiwtor</a:t>
            </a:r>
            <a:r>
              <a:rPr lang="en-US" dirty="0"/>
              <a:t> (</a:t>
            </a:r>
            <a:r>
              <a:rPr lang="en-US" dirty="0" err="1"/>
              <a:t>hyd</a:t>
            </a:r>
            <a:r>
              <a:rPr lang="en-US" dirty="0"/>
              <a:t> at 1000 o </a:t>
            </a:r>
            <a:r>
              <a:rPr lang="en-US" dirty="0" err="1"/>
              <a:t>eiriau</a:t>
            </a:r>
            <a:r>
              <a:rPr lang="en-US" dirty="0"/>
              <a:t>).</a:t>
            </a:r>
          </a:p>
          <a:p>
            <a:pPr marL="0" indent="0" fontAlgn="base">
              <a:buFont typeface="Arial" panose="020B0604020202020204" pitchFamily="34" charset="0"/>
              <a:buNone/>
            </a:pPr>
            <a:endParaRPr lang="en-GB" b="1" dirty="0"/>
          </a:p>
          <a:p>
            <a:pPr marL="0" indent="0" fontAlgn="base">
              <a:buFont typeface="Arial" panose="020B0604020202020204" pitchFamily="34" charset="0"/>
              <a:buNone/>
            </a:pPr>
            <a:r>
              <a:rPr lang="en-GB" b="1" dirty="0"/>
              <a:t>A complete pack focusing on the following and based on one lesson: </a:t>
            </a:r>
            <a:r>
              <a:rPr lang="en-US" b="1" dirty="0"/>
              <a:t>​</a:t>
            </a:r>
          </a:p>
          <a:p>
            <a:pPr fontAlgn="base"/>
            <a:r>
              <a:rPr lang="en-GB" dirty="0"/>
              <a:t>Film evidence - 10 minutes of a lesson which you present in school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Tutor notes / observation report measuring the student's skills against the </a:t>
            </a:r>
            <a:r>
              <a:rPr lang="en-GB" b="1" dirty="0"/>
              <a:t>Framework criteria</a:t>
            </a:r>
            <a:r>
              <a:rPr lang="en-GB" dirty="0"/>
              <a:t>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The lesson plan that focuses specifically on developing learners' literacy skills in Welsh -using the University template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Your written self-reflection (no more than 1000 words written in English or Welsh – depending on ability) showing response to the tutor’s notes </a:t>
            </a:r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0223B4D-4BE8-584D-B224-EFAE54172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733" y="548640"/>
            <a:ext cx="11125199" cy="1179576"/>
          </a:xfrm>
        </p:spPr>
        <p:txBody>
          <a:bodyPr>
            <a:normAutofit fontScale="90000"/>
          </a:bodyPr>
          <a:lstStyle/>
          <a:p>
            <a:r>
              <a:rPr lang="en-US" dirty="0"/>
              <a:t>Beth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? </a:t>
            </a:r>
            <a:r>
              <a:rPr lang="en-US" dirty="0" err="1"/>
              <a:t>Rhan</a:t>
            </a:r>
            <a:r>
              <a:rPr lang="en-US" dirty="0"/>
              <a:t> 1 / What to include?  Part 1</a:t>
            </a:r>
          </a:p>
        </p:txBody>
      </p:sp>
    </p:spTree>
    <p:extLst>
      <p:ext uri="{BB962C8B-B14F-4D97-AF65-F5344CB8AC3E}">
        <p14:creationId xmlns:p14="http://schemas.microsoft.com/office/powerpoint/2010/main" val="3129903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733" y="548640"/>
            <a:ext cx="11125199" cy="1179576"/>
          </a:xfrm>
        </p:spPr>
        <p:txBody>
          <a:bodyPr>
            <a:normAutofit fontScale="90000"/>
          </a:bodyPr>
          <a:lstStyle/>
          <a:p>
            <a:r>
              <a:rPr lang="en-US" dirty="0"/>
              <a:t>Beth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? </a:t>
            </a:r>
            <a:r>
              <a:rPr lang="en-US" dirty="0" err="1"/>
              <a:t>Rhan</a:t>
            </a:r>
            <a:r>
              <a:rPr lang="en-US" dirty="0"/>
              <a:t> 2 / What to include?  Part 2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87CCA8-7A7D-3647-8C59-D5CBB3C328BF}"/>
              </a:ext>
            </a:extLst>
          </p:cNvPr>
          <p:cNvSpPr txBox="1">
            <a:spLocks/>
          </p:cNvSpPr>
          <p:nvPr/>
        </p:nvSpPr>
        <p:spPr>
          <a:xfrm>
            <a:off x="158497" y="1456267"/>
            <a:ext cx="11898036" cy="540173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Cynlluniau</a:t>
            </a:r>
            <a:r>
              <a:rPr lang="en-US" dirty="0"/>
              <a:t> </a:t>
            </a:r>
            <a:r>
              <a:rPr lang="en-US" dirty="0" err="1"/>
              <a:t>gwersi</a:t>
            </a:r>
            <a:r>
              <a:rPr lang="en-US" dirty="0"/>
              <a:t> neu </a:t>
            </a:r>
            <a:r>
              <a:rPr lang="en-US" dirty="0" err="1"/>
              <a:t>gynlluniau</a:t>
            </a:r>
            <a:r>
              <a:rPr lang="en-US" dirty="0"/>
              <a:t> </a:t>
            </a:r>
            <a:r>
              <a:rPr lang="en-US" dirty="0" err="1"/>
              <a:t>wythnosol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arddangos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enghraifft</a:t>
            </a:r>
            <a:r>
              <a:rPr lang="en-US" dirty="0"/>
              <a:t> </a:t>
            </a:r>
            <a:r>
              <a:rPr lang="en-US" dirty="0" err="1"/>
              <a:t>orau</a:t>
            </a:r>
            <a:r>
              <a:rPr lang="en-US" dirty="0"/>
              <a:t> </a:t>
            </a:r>
            <a:r>
              <a:rPr lang="en-US" dirty="0" err="1"/>
              <a:t>ohonoch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meithrin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y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Gymraeg</a:t>
            </a:r>
            <a:r>
              <a:rPr lang="en-US" dirty="0"/>
              <a:t> ac / </a:t>
            </a:r>
            <a:r>
              <a:rPr lang="en-US" dirty="0" err="1"/>
              <a:t>neu’n</a:t>
            </a:r>
            <a:r>
              <a:rPr lang="en-US" dirty="0"/>
              <a:t> </a:t>
            </a:r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.  (o </a:t>
            </a:r>
            <a:r>
              <a:rPr lang="en-US" dirty="0" err="1"/>
              <a:t>leiaf</a:t>
            </a:r>
            <a:r>
              <a:rPr lang="en-US" dirty="0"/>
              <a:t> 3 </a:t>
            </a:r>
            <a:r>
              <a:rPr lang="en-US" dirty="0" err="1"/>
              <a:t>chynllun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ychwanegol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gynllun</a:t>
            </a:r>
            <a:r>
              <a:rPr lang="en-US" dirty="0"/>
              <a:t> y </a:t>
            </a:r>
            <a:r>
              <a:rPr lang="en-US" dirty="0" err="1"/>
              <a:t>wers</a:t>
            </a:r>
            <a:r>
              <a:rPr lang="en-US" dirty="0"/>
              <a:t> a </a:t>
            </a:r>
            <a:r>
              <a:rPr lang="en-US" dirty="0" err="1"/>
              <a:t>recordiwyd</a:t>
            </a:r>
            <a:r>
              <a:rPr lang="en-US" dirty="0"/>
              <a:t>)</a:t>
            </a:r>
          </a:p>
          <a:p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gwreiddiol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tystiolaeth</a:t>
            </a:r>
            <a:r>
              <a:rPr lang="en-US" dirty="0"/>
              <a:t> o </a:t>
            </a:r>
            <a:r>
              <a:rPr lang="en-US" dirty="0" err="1"/>
              <a:t>feithrin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a </a:t>
            </a:r>
            <a:r>
              <a:rPr lang="en-US" dirty="0" err="1"/>
              <a:t>gwahaniaethu</a:t>
            </a:r>
            <a:r>
              <a:rPr lang="en-US" dirty="0"/>
              <a:t>.  (</a:t>
            </a:r>
            <a:r>
              <a:rPr lang="en-US" dirty="0" err="1"/>
              <a:t>hyd</a:t>
            </a:r>
            <a:r>
              <a:rPr lang="en-US" dirty="0"/>
              <a:t> at 3 </a:t>
            </a:r>
            <a:r>
              <a:rPr lang="en-US" dirty="0" err="1"/>
              <a:t>enghraifft</a:t>
            </a:r>
            <a:r>
              <a:rPr lang="en-US" dirty="0"/>
              <a:t>)</a:t>
            </a:r>
          </a:p>
          <a:p>
            <a:r>
              <a:rPr lang="en-US" dirty="0" err="1"/>
              <a:t>Tystiolaeth</a:t>
            </a:r>
            <a:r>
              <a:rPr lang="en-US" dirty="0"/>
              <a:t> o </a:t>
            </a:r>
            <a:r>
              <a:rPr lang="en-US" dirty="0" err="1"/>
              <a:t>gywiro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. 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Lesson plans or weekly plans that demonstrate the best example of you developing learners' literacy skills in Welsh and/or improving personal language skills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Original resources that show evidence of developing learners' literacy skills and differentiation (up to 3 examples)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Evidence of correcting a learner's work.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065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Sut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 / How to submit?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57DCD-5957-E94C-9885-34EBCD2F2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266" y="2181807"/>
            <a:ext cx="11819467" cy="4277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derbyn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o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nes</a:t>
            </a:r>
            <a:r>
              <a:rPr lang="en-US" dirty="0"/>
              <a:t> at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union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gyflwyno’r</a:t>
            </a:r>
            <a:r>
              <a:rPr lang="en-US" dirty="0"/>
              <a:t> </a:t>
            </a:r>
            <a:r>
              <a:rPr lang="en-US" dirty="0" err="1"/>
              <a:t>portffolio</a:t>
            </a:r>
            <a:r>
              <a:rPr lang="en-US" dirty="0"/>
              <a:t>.</a:t>
            </a:r>
          </a:p>
          <a:p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uwchlwytho</a:t>
            </a:r>
            <a:r>
              <a:rPr lang="en-US" dirty="0"/>
              <a:t> </a:t>
            </a:r>
            <a:r>
              <a:rPr lang="en-US" dirty="0" err="1"/>
              <a:t>popeth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ffeiliau</a:t>
            </a:r>
            <a:r>
              <a:rPr lang="en-US" dirty="0"/>
              <a:t>. </a:t>
            </a:r>
            <a:r>
              <a:rPr lang="en-US" dirty="0" err="1"/>
              <a:t>e.e</a:t>
            </a:r>
            <a:r>
              <a:rPr lang="en-US" dirty="0"/>
              <a:t> 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hunan</a:t>
            </a:r>
            <a:r>
              <a:rPr lang="en-US" dirty="0"/>
              <a:t> </a:t>
            </a:r>
            <a:r>
              <a:rPr lang="en-US" dirty="0" err="1"/>
              <a:t>adfyfyriad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dogfen</a:t>
            </a:r>
            <a:r>
              <a:rPr lang="en-US" dirty="0"/>
              <a:t> Word </a:t>
            </a:r>
            <a:r>
              <a:rPr lang="en-US" dirty="0" err="1"/>
              <a:t>ayb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You’ll receive more information on how to submit closer to the submission date.</a:t>
            </a:r>
          </a:p>
          <a:p>
            <a:r>
              <a:rPr lang="en-US" dirty="0"/>
              <a:t>Everything must  be uploaded as files or documents. </a:t>
            </a:r>
            <a:r>
              <a:rPr lang="en-US" dirty="0" err="1"/>
              <a:t>eg.</a:t>
            </a:r>
            <a:r>
              <a:rPr lang="en-US" dirty="0"/>
              <a:t> The self-reflection should be in a Word document etc.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433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AE734-F12A-304A-BC76-D84B7A2AE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Dyddiad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 / Submission date: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98398-774F-2F4B-B16D-56E2846D3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452543"/>
            <a:ext cx="11887200" cy="520225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000" b="1" dirty="0"/>
              <a:t>7.6.2021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 err="1"/>
              <a:t>Dylech</a:t>
            </a:r>
            <a:r>
              <a:rPr lang="en-US" dirty="0"/>
              <a:t> chi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casglu</a:t>
            </a:r>
            <a:r>
              <a:rPr lang="en-US" dirty="0"/>
              <a:t> </a:t>
            </a:r>
            <a:r>
              <a:rPr lang="en-US" dirty="0" err="1"/>
              <a:t>tystiolaeth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barod</a:t>
            </a:r>
            <a:r>
              <a:rPr lang="en-US" dirty="0"/>
              <a:t>.  </a:t>
            </a:r>
          </a:p>
          <a:p>
            <a:pPr marL="0" indent="0">
              <a:buNone/>
            </a:pPr>
            <a:r>
              <a:rPr lang="en-US" dirty="0" err="1"/>
              <a:t>Gwnewch</a:t>
            </a:r>
            <a:r>
              <a:rPr lang="en-US" dirty="0"/>
              <a:t> </a:t>
            </a:r>
            <a:r>
              <a:rPr lang="en-US" dirty="0" err="1"/>
              <a:t>gopi</a:t>
            </a:r>
            <a:r>
              <a:rPr lang="en-US" dirty="0"/>
              <a:t> o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adnoddau</a:t>
            </a:r>
            <a:r>
              <a:rPr lang="en-US" dirty="0"/>
              <a:t> a </a:t>
            </a:r>
            <a:r>
              <a:rPr lang="en-US" dirty="0" err="1"/>
              <a:t>chynlluniau</a:t>
            </a:r>
            <a:r>
              <a:rPr lang="en-US" dirty="0"/>
              <a:t> </a:t>
            </a:r>
            <a:r>
              <a:rPr lang="en-US" dirty="0" err="1"/>
              <a:t>gwers</a:t>
            </a:r>
            <a:r>
              <a:rPr lang="en-US" dirty="0"/>
              <a:t> addas </a:t>
            </a:r>
            <a:r>
              <a:rPr lang="en-US" dirty="0" err="1"/>
              <a:t>a’u</a:t>
            </a:r>
            <a:r>
              <a:rPr lang="en-US" dirty="0"/>
              <a:t> </a:t>
            </a:r>
            <a:r>
              <a:rPr lang="en-US" dirty="0" err="1"/>
              <a:t>cadw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ffeil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wahân</a:t>
            </a:r>
            <a:r>
              <a:rPr lang="en-US" dirty="0"/>
              <a:t> ‘</a:t>
            </a:r>
            <a:r>
              <a:rPr lang="en-US" dirty="0" err="1"/>
              <a:t>Portffolio</a:t>
            </a:r>
            <a:r>
              <a:rPr lang="en-US" dirty="0"/>
              <a:t> </a:t>
            </a:r>
            <a:r>
              <a:rPr lang="en-US" dirty="0" err="1"/>
              <a:t>Fframwaith</a:t>
            </a:r>
            <a:r>
              <a:rPr lang="en-US" dirty="0"/>
              <a:t>’.  </a:t>
            </a:r>
          </a:p>
          <a:p>
            <a:pPr marL="0" indent="0">
              <a:buNone/>
            </a:pPr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drefnus</a:t>
            </a:r>
            <a:r>
              <a:rPr lang="en-US" dirty="0"/>
              <a:t> er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arbed</a:t>
            </a:r>
            <a:r>
              <a:rPr lang="en-US" dirty="0"/>
              <a:t> </a:t>
            </a:r>
            <a:r>
              <a:rPr lang="en-US" dirty="0" err="1"/>
              <a:t>llawer</a:t>
            </a:r>
            <a:r>
              <a:rPr lang="en-US" dirty="0"/>
              <a:t> o </a:t>
            </a:r>
            <a:r>
              <a:rPr lang="en-US" dirty="0" err="1"/>
              <a:t>amser</a:t>
            </a:r>
            <a:r>
              <a:rPr lang="en-US" dirty="0"/>
              <a:t>!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You should be collecting evidence already.  </a:t>
            </a:r>
          </a:p>
          <a:p>
            <a:pPr marL="0" indent="0">
              <a:buNone/>
            </a:pPr>
            <a:r>
              <a:rPr lang="en-GB" dirty="0"/>
              <a:t>Make an additional copy of any suitable resources and lesson plans and save them in a separate folder ‘Welsh Framework Portfolio’.</a:t>
            </a:r>
          </a:p>
          <a:p>
            <a:pPr marL="0" indent="0">
              <a:buNone/>
            </a:pPr>
            <a:r>
              <a:rPr lang="en-GB" dirty="0"/>
              <a:t>Being organised will save a lot of time! </a:t>
            </a:r>
          </a:p>
        </p:txBody>
      </p:sp>
    </p:spTree>
    <p:extLst>
      <p:ext uri="{BB962C8B-B14F-4D97-AF65-F5344CB8AC3E}">
        <p14:creationId xmlns:p14="http://schemas.microsoft.com/office/powerpoint/2010/main" val="3884253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FE07CF11-191E-A74B-B675-3B0A3B178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99" y="1362761"/>
            <a:ext cx="2328969" cy="1414943"/>
          </a:xfrm>
          <a:prstGeom prst="rect">
            <a:avLst/>
          </a:prstGeom>
        </p:spPr>
      </p:pic>
      <p:sp>
        <p:nvSpPr>
          <p:cNvPr id="7" name="Pentagon 6">
            <a:extLst>
              <a:ext uri="{FF2B5EF4-FFF2-40B4-BE49-F238E27FC236}">
                <a16:creationId xmlns:a16="http://schemas.microsoft.com/office/drawing/2014/main" id="{AEFCCF65-2CF8-FA47-843F-FA7D8FCF40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4707" y="165684"/>
            <a:ext cx="9027458" cy="1458512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Rydyn ni’n mynd i wylio clip o raglen Cyw. Gwyliwch yn ofalus, a bydd y tiwtor yn gofyn cwestiynau i chi i ymarfer y patrymau rydyn ni wedi eu gwneud. </a:t>
            </a:r>
          </a:p>
          <a:p>
            <a:pPr algn="ctr"/>
            <a:endParaRPr lang="cy-GB" sz="1500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Here’s a clip from one of Cyw’s programmes. Following the clip the tutor will be asking questions, to practice the patterns we have done in these sessions.</a:t>
            </a:r>
            <a:endParaRPr lang="en-GB" sz="1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BD5236A1-C0CF-8F49-8F49-CF7B89B2DE00}"/>
              </a:ext>
            </a:extLst>
          </p:cNvPr>
          <p:cNvSpPr txBox="1">
            <a:spLocks/>
          </p:cNvSpPr>
          <p:nvPr/>
        </p:nvSpPr>
        <p:spPr>
          <a:xfrm>
            <a:off x="465014" y="-378563"/>
            <a:ext cx="3657600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Cyw</a:t>
            </a:r>
            <a:endParaRPr lang="en-US" sz="48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735890C-F521-7948-9DBA-301839937F3D}"/>
              </a:ext>
            </a:extLst>
          </p:cNvPr>
          <p:cNvSpPr/>
          <p:nvPr/>
        </p:nvSpPr>
        <p:spPr>
          <a:xfrm>
            <a:off x="173599" y="3091615"/>
            <a:ext cx="3206453" cy="1264301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Bolgi heddiw?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(Where is Bolgi today?)</a:t>
            </a:r>
          </a:p>
          <a:p>
            <a:pPr algn="ctr"/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Bolgi yn eistedd?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(Where is Bolgi sitting?)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4DF2612-EC09-4F46-9331-E5F9413A1C46}"/>
              </a:ext>
            </a:extLst>
          </p:cNvPr>
          <p:cNvSpPr/>
          <p:nvPr/>
        </p:nvSpPr>
        <p:spPr>
          <a:xfrm>
            <a:off x="109430" y="4493004"/>
            <a:ext cx="3516086" cy="2231889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ydy hwn/hon? </a:t>
            </a:r>
            <a:r>
              <a:rPr lang="cy-GB" sz="14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What’s this?</a:t>
            </a:r>
            <a:endParaRPr lang="cy-GB" sz="14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________ ydy e/hi.</a:t>
            </a:r>
          </a:p>
          <a:p>
            <a:pPr>
              <a:lnSpc>
                <a:spcPct val="150000"/>
              </a:lnSpc>
            </a:pP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liw ydy e/hi?  </a:t>
            </a:r>
            <a:r>
              <a:rPr lang="cy-GB" sz="14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colour is it?</a:t>
            </a: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_______ 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5B88B76F-73EF-CD48-9297-8AD5BCA7631C}"/>
              </a:ext>
            </a:extLst>
          </p:cNvPr>
          <p:cNvSpPr/>
          <p:nvPr/>
        </p:nvSpPr>
        <p:spPr>
          <a:xfrm>
            <a:off x="3677299" y="3481570"/>
            <a:ext cx="4323174" cy="3259366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</a:t>
            </a:r>
            <a:r>
              <a:rPr lang="cy-GB" sz="16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hoffi’r</a:t>
            </a: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_______?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Do you like the _______?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     </a:t>
            </a: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Why?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_______ achos...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 like the _______ because ...</a:t>
            </a: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anifail ydy dy </a:t>
            </a:r>
            <a:r>
              <a:rPr lang="cy-GB" sz="16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</a:t>
            </a: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un? 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Which animal is your favourite?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 </a:t>
            </a: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Why?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Fy hoff anifail ydy _______ achos...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My favourite animal is _____ because ...</a:t>
            </a:r>
          </a:p>
          <a:p>
            <a:pPr algn="ctr"/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2369CBB-AA09-544B-B415-6C1A18950634}"/>
              </a:ext>
            </a:extLst>
          </p:cNvPr>
          <p:cNvSpPr/>
          <p:nvPr/>
        </p:nvSpPr>
        <p:spPr>
          <a:xfrm>
            <a:off x="8083371" y="4557172"/>
            <a:ext cx="3989004" cy="2103553"/>
          </a:xfrm>
          <a:prstGeom prst="roundRect">
            <a:avLst/>
          </a:prstGeom>
          <a:solidFill>
            <a:srgbClr val="FFD5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 e’n/hi’n wneud?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sound does it make?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mae’r _______ yn wneud?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sound does the ______ make?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gwneud sŵn ... 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It makes a sound like....</a:t>
            </a: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0182FB1-54BC-E443-8FB0-458D065C9848}"/>
              </a:ext>
            </a:extLst>
          </p:cNvPr>
          <p:cNvSpPr/>
          <p:nvPr/>
        </p:nvSpPr>
        <p:spPr>
          <a:xfrm>
            <a:off x="8001847" y="1659544"/>
            <a:ext cx="4112806" cy="2776061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hoffi’r _______?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Do you like the ______?</a:t>
            </a: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 </a:t>
            </a: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Why?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marL="285750" indent="-285750">
              <a:buFont typeface="Wingdings" pitchFamily="2" charset="2"/>
              <a:buChar char="J"/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 achos ...</a:t>
            </a:r>
          </a:p>
          <a:p>
            <a:pPr marL="285750" indent="-285750">
              <a:buFont typeface="Wingdings" pitchFamily="2" charset="2"/>
              <a:buChar char="J"/>
            </a:pP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 like the ______ because ...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marL="285750" indent="-285750">
              <a:buFont typeface="Wingdings" pitchFamily="2" charset="2"/>
              <a:buChar char="L"/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 ddim yn hoffi’r ______ achos...</a:t>
            </a:r>
          </a:p>
          <a:p>
            <a:pPr marL="285750" indent="-285750">
              <a:buFont typeface="Wingdings" pitchFamily="2" charset="2"/>
              <a:buChar char="L"/>
            </a:pP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 don’t like the _____ because...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75728A1-C4A9-9E4E-B328-08585EC1E45C}"/>
              </a:ext>
            </a:extLst>
          </p:cNvPr>
          <p:cNvSpPr/>
          <p:nvPr/>
        </p:nvSpPr>
        <p:spPr>
          <a:xfrm>
            <a:off x="3491168" y="1685409"/>
            <a:ext cx="4323175" cy="1731992"/>
          </a:xfrm>
          <a:prstGeom prst="roundRect">
            <a:avLst/>
          </a:prstGeom>
          <a:solidFill>
            <a:srgbClr val="00FA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mae’r ceffyl yn hoffi (wneud)?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does the horse like (to do)?</a:t>
            </a: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Mae’r ceffyl yn hoffi ... 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The horse likes ... .</a:t>
            </a: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hoffi ... 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It ikes...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D2978D4-E34F-6B40-814C-518C8FF1FFDE}"/>
              </a:ext>
            </a:extLst>
          </p:cNvPr>
          <p:cNvCxnSpPr>
            <a:cxnSpLocks/>
          </p:cNvCxnSpPr>
          <p:nvPr/>
        </p:nvCxnSpPr>
        <p:spPr>
          <a:xfrm flipH="1">
            <a:off x="2152891" y="894890"/>
            <a:ext cx="811816" cy="609819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5DB796BF-04AD-7A4D-9391-4868712DCC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4780"/>
          <a:stretch/>
        </p:blipFill>
        <p:spPr>
          <a:xfrm>
            <a:off x="1710033" y="1777575"/>
            <a:ext cx="1601461" cy="1270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7E0B693-4AF4-1744-9035-ACAEDA4044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1559"/>
          <a:stretch/>
        </p:blipFill>
        <p:spPr>
          <a:xfrm>
            <a:off x="2163305" y="4911777"/>
            <a:ext cx="1602622" cy="112698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50B236C-7CE3-B644-A9D1-05CAF953D1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568" y="2412575"/>
            <a:ext cx="1082213" cy="92195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2745ACC-7D4C-134C-8140-E77244AA01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7751" y="3711668"/>
            <a:ext cx="1086679" cy="84631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7ADB409-E92C-5B4D-899E-2AB418B7FD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81967" y="1880087"/>
            <a:ext cx="1171112" cy="91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92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pic>
        <p:nvPicPr>
          <p:cNvPr id="3" name="Picture 2" descr="Ico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4248B85-2FF8-2440-9A29-C888EBE2B0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5645" y="1087217"/>
            <a:ext cx="3814764" cy="1433983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342900" y="2821339"/>
            <a:ext cx="11372850" cy="388040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Ewch i wefan CywTiwb.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Dewiswch un raglen. Dewiswch olygfa i’w thrafod - tua 5 munud o’r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Choose one programme.Choose a suitable scene from the programme – no more than 5 minutes)</a:t>
            </a: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Meddyliwch am gwestiynau i ofyn i’r ‘disgyblion’ am y clip.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(Think of questions to ask the ‘pupil’s about what they see in the clip.)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Byddwch yn gweithio mewn grwpiau i drafod y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(You’ll be working in groups to take it in turns to be the ‘teacher’ and the ‘pupils’.)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DYSGU MINI MEICRO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0" y="-63187"/>
            <a:ext cx="3878352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endParaRPr lang="en-US" sz="32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Directed learning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6ADAF74-3A07-FE4A-BB67-40B050C52298}"/>
              </a:ext>
            </a:extLst>
          </p:cNvPr>
          <p:cNvCxnSpPr>
            <a:cxnSpLocks/>
          </p:cNvCxnSpPr>
          <p:nvPr/>
        </p:nvCxnSpPr>
        <p:spPr>
          <a:xfrm flipV="1">
            <a:off x="5798916" y="2280213"/>
            <a:ext cx="0" cy="7292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970099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1129</TotalTime>
  <Words>970</Words>
  <Application>Microsoft Macintosh PowerPoint</Application>
  <PresentationFormat>Widescreen</PresentationFormat>
  <Paragraphs>163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23" baseType="lpstr">
      <vt:lpstr>American Typewriter</vt:lpstr>
      <vt:lpstr>Arial</vt:lpstr>
      <vt:lpstr>Arial Rounded MT Bold</vt:lpstr>
      <vt:lpstr>Calibri</vt:lpstr>
      <vt:lpstr>Calibri Light</vt:lpstr>
      <vt:lpstr>Cambria</vt:lpstr>
      <vt:lpstr>Cavolini</vt:lpstr>
      <vt:lpstr>Ink Free</vt:lpstr>
      <vt:lpstr>Tw Cen MT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Welsh Language Competency Framework for Teachers</vt:lpstr>
      <vt:lpstr>Beth i’w gyflwyno? Rhan 1 / What to include?  Part 1</vt:lpstr>
      <vt:lpstr>Beth i’w gyflwyno? Rhan 2 / What to include?  Part 2</vt:lpstr>
      <vt:lpstr>Sut i’w gyflwyno / How to submit?</vt:lpstr>
      <vt:lpstr>Dyddiad cyflwyno / Submission date: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22</cp:revision>
  <cp:lastPrinted>2020-10-27T10:21:36Z</cp:lastPrinted>
  <dcterms:created xsi:type="dcterms:W3CDTF">2020-10-15T18:57:45Z</dcterms:created>
  <dcterms:modified xsi:type="dcterms:W3CDTF">2020-11-30T22:39:59Z</dcterms:modified>
</cp:coreProperties>
</file>