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A5BA78-B8BB-EB57-BEBC-5D8DA6DAA266}" v="414" dt="2023-09-28T16:51:28.209"/>
    <p1510:client id="{3CBA86FA-EBCC-FE32-BBC7-18E26FD92AD5}" v="1060" dt="2023-09-27T18:42:28.429"/>
    <p1510:client id="{53974D60-F806-4C6A-87FA-803B841D263A}" v="898" dt="2023-09-23T15:48:05.939"/>
    <p1510:client id="{61A6D0C6-0E7F-158A-5B74-119D86E22F93}" v="4" dt="2023-09-25T18:08:49.708"/>
    <p1510:client id="{6D78BA86-CAC8-3762-6B6B-AC8F5700B3DF}" v="9" dt="2023-09-23T15:51:26.128"/>
    <p1510:client id="{77DA00C6-BA93-C248-FDC2-835634073896}" v="213" dt="2023-09-24T11:53:24.306"/>
    <p1510:client id="{8713AD60-D0C3-9A26-9AF9-FB78467DCF65}" v="2" dt="2023-09-25T16:06:08.553"/>
    <p1510:client id="{C6CDC3CB-AB45-D443-62E3-71FC57B08010}" v="613" dt="2023-09-24T13:11:33.687"/>
    <p1510:client id="{C9084756-95A5-5468-BB40-05EAD44CE88D}" v="33" dt="2023-09-24T13:38:41.575"/>
    <p1510:client id="{DE2547F2-25D2-C078-EF50-0E1464C7AF04}" v="2" dt="2023-09-25T15:53:09.843"/>
    <p1510:client id="{F238AA8A-298C-575E-D7EF-6AEE1487832D}" v="20" dt="2023-09-28T17:53:08.2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3B30CD-E3D5-4A7F-BEB0-0D8FB12407BE}" type="datetimeFigureOut">
              <a:t>9/28/2023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FB681B-940D-48D3-944A-79AE3FC35D37}" type="slidenum">
              <a:t>‹#›</a:t>
            </a:fld>
            <a:endParaRPr lang="en-US"/>
          </a:p>
        </p:txBody>
      </p:sp>
    </p:spTree>
    <p:extLst>
      <p:ext uri="{BB962C8B-B14F-4D97-AF65-F5344CB8AC3E}">
        <p14:creationId xmlns:p14="http://schemas.microsoft.com/office/powerpoint/2010/main" val="690102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cs typeface="Calibri"/>
              </a:rPr>
              <a:t>Fachion</a:t>
            </a:r>
            <a:r>
              <a:rPr lang="en-US">
                <a:cs typeface="Calibri"/>
              </a:rPr>
              <a:t> </a:t>
            </a:r>
          </a:p>
        </p:txBody>
      </p:sp>
      <p:sp>
        <p:nvSpPr>
          <p:cNvPr id="4" name="Slide Number Placeholder 3"/>
          <p:cNvSpPr>
            <a:spLocks noGrp="1"/>
          </p:cNvSpPr>
          <p:nvPr>
            <p:ph type="sldNum" sz="quarter" idx="5"/>
          </p:nvPr>
        </p:nvSpPr>
        <p:spPr/>
        <p:txBody>
          <a:bodyPr/>
          <a:lstStyle/>
          <a:p>
            <a:fld id="{52FB681B-940D-48D3-944A-79AE3FC35D37}" type="slidenum">
              <a:t>1</a:t>
            </a:fld>
            <a:endParaRPr lang="en-US"/>
          </a:p>
        </p:txBody>
      </p:sp>
    </p:spTree>
    <p:extLst>
      <p:ext uri="{BB962C8B-B14F-4D97-AF65-F5344CB8AC3E}">
        <p14:creationId xmlns:p14="http://schemas.microsoft.com/office/powerpoint/2010/main" val="3456884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09514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92268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89921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9/28/2023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4038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9/28/2023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58126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9/28/2023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51997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9/28/2023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23921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9/28/2023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86175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9/28/2023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45274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9/28/2023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17302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994815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462248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07447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9/28/2023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175471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9/28/2023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756026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436878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44500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9/28/2023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760876206"/>
      </p:ext>
    </p:extLst>
  </p:cSld>
  <p:clrMap bg1="dk1" tx1="lt1" bg2="dk2" tx2="lt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 id="2147483755" r:id="rId13"/>
    <p:sldLayoutId id="2147483756" r:id="rId14"/>
    <p:sldLayoutId id="2147483757" r:id="rId15"/>
    <p:sldLayoutId id="2147483758" r:id="rId16"/>
    <p:sldLayoutId id="21474837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8" Type="http://schemas.openxmlformats.org/officeDocument/2006/relationships/hyperlink" Target="https://info.lse.ac.uk/current-students/Assets/Articles/10-Tips-on-note-taking-during-lectures" TargetMode="External"/><Relationship Id="rId3" Type="http://schemas.openxmlformats.org/officeDocument/2006/relationships/image" Target="../media/image3.png"/><Relationship Id="rId7" Type="http://schemas.openxmlformats.org/officeDocument/2006/relationships/hyperlink" Target="https://libguides.city.ac.uk/citing"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doi.org/10.1016/j.tsc.2023.101367" TargetMode="External"/><Relationship Id="rId5" Type="http://schemas.openxmlformats.org/officeDocument/2006/relationships/image" Target="../media/image5.png"/><Relationship Id="rId10" Type="http://schemas.openxmlformats.org/officeDocument/2006/relationships/hyperlink" Target="https://library.leeds.ac.uk/info/1401/academic_skills/105/critical_thinking" TargetMode="External"/><Relationship Id="rId4" Type="http://schemas.openxmlformats.org/officeDocument/2006/relationships/image" Target="../media/image4.png"/><Relationship Id="rId9" Type="http://schemas.openxmlformats.org/officeDocument/2006/relationships/hyperlink" Target="https://help.open.ac.uk/how-to-take-no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B313D-C103-9D75-8887-20BDAE07B7EC}"/>
              </a:ext>
            </a:extLst>
          </p:cNvPr>
          <p:cNvSpPr>
            <a:spLocks noGrp="1"/>
          </p:cNvSpPr>
          <p:nvPr>
            <p:ph type="ctrTitle"/>
          </p:nvPr>
        </p:nvSpPr>
        <p:spPr>
          <a:xfrm>
            <a:off x="610621" y="-3048"/>
            <a:ext cx="10489670" cy="384562"/>
          </a:xfrm>
        </p:spPr>
        <p:txBody>
          <a:bodyPr>
            <a:noAutofit/>
          </a:bodyPr>
          <a:lstStyle/>
          <a:p>
            <a:pPr algn="ctr">
              <a:lnSpc>
                <a:spcPct val="150000"/>
              </a:lnSpc>
            </a:pPr>
            <a:r>
              <a:rPr lang="en-US" sz="2000" b="1" dirty="0">
                <a:solidFill>
                  <a:srgbClr val="1E5155"/>
                </a:solidFill>
                <a:latin typeface="Arial Nova"/>
                <a:cs typeface="Calibri Light" panose="020F0302020204030204"/>
              </a:rPr>
              <a:t>Ways To Enhance Academic Writing Skills</a:t>
            </a:r>
            <a:endParaRPr lang="en-US" sz="2000" b="1" dirty="0">
              <a:solidFill>
                <a:srgbClr val="1E5155"/>
              </a:solidFill>
              <a:cs typeface="Calibri Light" panose="020F0302020204030204"/>
            </a:endParaRPr>
          </a:p>
        </p:txBody>
      </p:sp>
      <p:sp>
        <p:nvSpPr>
          <p:cNvPr id="4" name="TextBox 3">
            <a:extLst>
              <a:ext uri="{FF2B5EF4-FFF2-40B4-BE49-F238E27FC236}">
                <a16:creationId xmlns:a16="http://schemas.microsoft.com/office/drawing/2014/main" id="{3C8767A4-2EC3-C036-91D7-2DEBCF1FDED8}"/>
              </a:ext>
            </a:extLst>
          </p:cNvPr>
          <p:cNvSpPr txBox="1"/>
          <p:nvPr/>
        </p:nvSpPr>
        <p:spPr>
          <a:xfrm>
            <a:off x="646" y="264054"/>
            <a:ext cx="6698767"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900" b="1" dirty="0">
                <a:solidFill>
                  <a:schemeClr val="bg2"/>
                </a:solidFill>
                <a:latin typeface="Arial"/>
                <a:ea typeface="+mn-lt"/>
                <a:cs typeface="+mn-lt"/>
              </a:rPr>
              <a:t>Introduction:</a:t>
            </a:r>
            <a:endParaRPr lang="en-US" sz="900" dirty="0">
              <a:solidFill>
                <a:schemeClr val="bg2"/>
              </a:solidFill>
              <a:latin typeface="Arial"/>
              <a:ea typeface="+mn-lt"/>
              <a:cs typeface="+mn-lt"/>
            </a:endParaRPr>
          </a:p>
          <a:p>
            <a:pPr>
              <a:lnSpc>
                <a:spcPct val="150000"/>
              </a:lnSpc>
            </a:pPr>
            <a:r>
              <a:rPr lang="en-US" sz="900" dirty="0">
                <a:solidFill>
                  <a:schemeClr val="bg2"/>
                </a:solidFill>
                <a:latin typeface="Arial"/>
                <a:ea typeface="+mn-lt"/>
                <a:cs typeface="+mn-lt"/>
              </a:rPr>
              <a:t>This article, will cover the necessary skills and qualities one should possess to make a valuable contribution to academic writing.</a:t>
            </a:r>
            <a:endParaRPr lang="en-US" sz="900">
              <a:solidFill>
                <a:schemeClr val="bg2"/>
              </a:solidFill>
              <a:latin typeface="Arial"/>
              <a:cs typeface="Arial"/>
            </a:endParaRPr>
          </a:p>
          <a:p>
            <a:endParaRPr lang="en-US" dirty="0">
              <a:solidFill>
                <a:schemeClr val="bg2"/>
              </a:solidFill>
              <a:cs typeface="Calibri"/>
            </a:endParaRPr>
          </a:p>
        </p:txBody>
      </p:sp>
      <p:sp>
        <p:nvSpPr>
          <p:cNvPr id="5" name="TextBox 4">
            <a:extLst>
              <a:ext uri="{FF2B5EF4-FFF2-40B4-BE49-F238E27FC236}">
                <a16:creationId xmlns:a16="http://schemas.microsoft.com/office/drawing/2014/main" id="{1BA9F837-3972-8588-B403-09BAD8B81955}"/>
              </a:ext>
            </a:extLst>
          </p:cNvPr>
          <p:cNvSpPr txBox="1"/>
          <p:nvPr/>
        </p:nvSpPr>
        <p:spPr>
          <a:xfrm>
            <a:off x="8557632" y="831348"/>
            <a:ext cx="3633371" cy="53296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900" b="1" dirty="0">
              <a:solidFill>
                <a:schemeClr val="bg2"/>
              </a:solidFill>
              <a:latin typeface="Arial"/>
              <a:ea typeface="+mn-lt"/>
              <a:cs typeface="+mn-lt"/>
            </a:endParaRPr>
          </a:p>
          <a:p>
            <a:r>
              <a:rPr lang="en-US" sz="900" b="1" dirty="0">
                <a:solidFill>
                  <a:schemeClr val="bg2"/>
                </a:solidFill>
                <a:latin typeface="Arial"/>
                <a:ea typeface="+mn-lt"/>
                <a:cs typeface="+mn-lt"/>
              </a:rPr>
              <a:t>Critical Thinking:</a:t>
            </a:r>
            <a:endParaRPr lang="en-US" dirty="0">
              <a:solidFill>
                <a:schemeClr val="bg2"/>
              </a:solidFill>
            </a:endParaRPr>
          </a:p>
          <a:p>
            <a:pPr>
              <a:lnSpc>
                <a:spcPct val="150000"/>
              </a:lnSpc>
            </a:pPr>
            <a:r>
              <a:rPr lang="en-US" sz="900" dirty="0">
                <a:solidFill>
                  <a:schemeClr val="bg2"/>
                </a:solidFill>
                <a:latin typeface="Arial"/>
                <a:ea typeface="+mn-lt"/>
                <a:cs typeface="+mn-lt"/>
              </a:rPr>
              <a:t>The ability to think critically is an essential skill for learning and innovation. It is widely accepted as a competency that is vital for academic and career achievements. Through various studies of Halpern, (2003); Liu </a:t>
            </a:r>
            <a:r>
              <a:rPr lang="en-US" sz="900" i="1" dirty="0">
                <a:solidFill>
                  <a:schemeClr val="bg2"/>
                </a:solidFill>
                <a:latin typeface="Arial"/>
                <a:ea typeface="+mn-lt"/>
                <a:cs typeface="+mn-lt"/>
              </a:rPr>
              <a:t>et al</a:t>
            </a:r>
            <a:r>
              <a:rPr lang="en-US" sz="900" dirty="0">
                <a:solidFill>
                  <a:schemeClr val="bg2"/>
                </a:solidFill>
                <a:latin typeface="Arial"/>
                <a:ea typeface="+mn-lt"/>
                <a:cs typeface="+mn-lt"/>
              </a:rPr>
              <a:t>., (2014, cited in Altun and Yildirim 2023), it has been established that critical thinking plays a significant role in logical reasoning, decision-making, and problem-solving.  However, upon thorough examination of multiple sources, it becomes apparent that while critical thinking is widely acknowledged as a vital skill, there exists no unanimous consensus on its precise definition. There are various definitions of critical thinking. According to </a:t>
            </a:r>
            <a:r>
              <a:rPr lang="en-US" sz="900" dirty="0" err="1">
                <a:solidFill>
                  <a:schemeClr val="bg2"/>
                </a:solidFill>
                <a:latin typeface="Arial"/>
                <a:ea typeface="+mn-lt"/>
                <a:cs typeface="+mn-lt"/>
              </a:rPr>
              <a:t>Facione</a:t>
            </a:r>
            <a:r>
              <a:rPr lang="en-US" sz="900" dirty="0">
                <a:solidFill>
                  <a:schemeClr val="bg2"/>
                </a:solidFill>
                <a:latin typeface="Arial"/>
                <a:ea typeface="+mn-lt"/>
                <a:cs typeface="+mn-lt"/>
              </a:rPr>
              <a:t> (1990, p.14, cited in Altun and Yildirim, 2023), critical thinking is a skill that requires one to engage in a process or activity, similar to any other skill. In essence, possessing this skill entails the ability to make the right decisions at the appropriate time. To be skilled at critical thinking, one must implicitly understand a set of procedures and know when to apply them, even if they cannot express this knowledge explicitly. However, Cambridge University (no date) define critical thinking as 'the analytical thinking which underlies all rational discourse and inquiry. It is </a:t>
            </a:r>
            <a:r>
              <a:rPr lang="en-US" sz="900" dirty="0" err="1">
                <a:solidFill>
                  <a:schemeClr val="bg2"/>
                </a:solidFill>
                <a:latin typeface="Arial"/>
                <a:ea typeface="+mn-lt"/>
                <a:cs typeface="+mn-lt"/>
              </a:rPr>
              <a:t>characterised</a:t>
            </a:r>
            <a:r>
              <a:rPr lang="en-US" sz="900" dirty="0">
                <a:solidFill>
                  <a:schemeClr val="bg2"/>
                </a:solidFill>
                <a:latin typeface="Arial"/>
                <a:ea typeface="+mn-lt"/>
                <a:cs typeface="+mn-lt"/>
              </a:rPr>
              <a:t> by a meticulous and rigorous approach' according to Black </a:t>
            </a:r>
            <a:r>
              <a:rPr lang="en-US" sz="900" i="1" dirty="0">
                <a:solidFill>
                  <a:schemeClr val="bg2"/>
                </a:solidFill>
                <a:latin typeface="Arial"/>
                <a:ea typeface="+mn-lt"/>
                <a:cs typeface="+mn-lt"/>
              </a:rPr>
              <a:t>et al</a:t>
            </a:r>
            <a:r>
              <a:rPr lang="en-US" sz="900" dirty="0">
                <a:solidFill>
                  <a:schemeClr val="bg2"/>
                </a:solidFill>
                <a:latin typeface="Arial"/>
                <a:ea typeface="+mn-lt"/>
                <a:cs typeface="+mn-lt"/>
              </a:rPr>
              <a:t>.., (2008, p.30 cited in Altun and Yildirim, 2023).There are varying definitions of critical thinking across philosophy, psychology, and education. However, all three disciplines agree that critical thinking comprises a set of unique skills (Lai, 2011, cited in Altun and Yildirim, 2023)..</a:t>
            </a:r>
          </a:p>
        </p:txBody>
      </p:sp>
      <p:sp>
        <p:nvSpPr>
          <p:cNvPr id="6" name="TextBox 5">
            <a:extLst>
              <a:ext uri="{FF2B5EF4-FFF2-40B4-BE49-F238E27FC236}">
                <a16:creationId xmlns:a16="http://schemas.microsoft.com/office/drawing/2014/main" id="{5F60DC93-015C-20F6-A693-F8C2FF7583D4}"/>
              </a:ext>
            </a:extLst>
          </p:cNvPr>
          <p:cNvSpPr txBox="1"/>
          <p:nvPr/>
        </p:nvSpPr>
        <p:spPr>
          <a:xfrm>
            <a:off x="4237257" y="927284"/>
            <a:ext cx="3969173" cy="58671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900" b="1" dirty="0">
                <a:solidFill>
                  <a:schemeClr val="bg2"/>
                </a:solidFill>
                <a:latin typeface="Arial"/>
                <a:cs typeface="Arial"/>
              </a:rPr>
              <a:t>Citing and Referencing:</a:t>
            </a:r>
          </a:p>
          <a:p>
            <a:pPr>
              <a:lnSpc>
                <a:spcPct val="150000"/>
              </a:lnSpc>
            </a:pPr>
            <a:r>
              <a:rPr lang="en-US" sz="900" dirty="0">
                <a:solidFill>
                  <a:schemeClr val="bg2"/>
                </a:solidFill>
                <a:latin typeface="Arial"/>
                <a:ea typeface="+mn-lt"/>
                <a:cs typeface="+mn-lt"/>
              </a:rPr>
              <a:t>The term "reference" in academic writing means citing (referring to) a specific source. Cotterell (2019) suggests that, in academic writing, it is crucial to acknowledge the sources of ideas and information by citing them appropriately. This practice enables readers to access the sources and verify the information presented. For instance, a citation example could be: Stella Cottrell's "The Study Skills Handbook," published by Bloomsbury Publishing Plc in 2019. </a:t>
            </a:r>
          </a:p>
          <a:p>
            <a:pPr>
              <a:lnSpc>
                <a:spcPct val="150000"/>
              </a:lnSpc>
            </a:pPr>
            <a:r>
              <a:rPr lang="en-US" sz="900" dirty="0">
                <a:solidFill>
                  <a:schemeClr val="bg2"/>
                </a:solidFill>
                <a:latin typeface="Arial"/>
                <a:ea typeface="+mn-lt"/>
                <a:cs typeface="+mn-lt"/>
              </a:rPr>
              <a:t>There are many reasons you should reference your work, for example, Including proper citations is a sign of respect and prevents plagiarism, while also aiding readers in locating the original sources and assisting you in finding information later (City University of London, 2023). Utilizing references also instils confidence and demonstrates careful attention to verifying factual information. It is essential to acknowledge the source of information whenever it is utilized. Therefore, attributing it as the inspiration for a particular theory or argument, citing specific information such as statistics or case studies, including direct quotations, referencing texts and information that are paraphrased or indirectly referred to (Cotterall, 2019, p249).. This typically involves providing the author's initials and surname, the complete title, publication year, and, for journal articles, the journal name and volume number. If applicable, you should also indicate the edition, the publisher's name and location, and relevant page numbers (City University of London, 2023). In the case of electronic materials, include the URL and the date you accessed the information. For images, prints, or manuscripts, consider adding additional information such as the library, collection, and catalogue number (Cotterell. 2019, p,249-251)..</a:t>
            </a:r>
            <a:endParaRPr lang="en-US" sz="900" dirty="0">
              <a:solidFill>
                <a:schemeClr val="bg2"/>
              </a:solidFill>
              <a:latin typeface="Arial"/>
              <a:ea typeface="+mn-lt"/>
              <a:cs typeface="Calibri"/>
            </a:endParaRPr>
          </a:p>
          <a:p>
            <a:pPr>
              <a:lnSpc>
                <a:spcPct val="150000"/>
              </a:lnSpc>
            </a:pPr>
            <a:endParaRPr lang="en-US" sz="800">
              <a:latin typeface="Calibri"/>
              <a:cs typeface="Calibri"/>
            </a:endParaRPr>
          </a:p>
        </p:txBody>
      </p:sp>
      <p:sp>
        <p:nvSpPr>
          <p:cNvPr id="7" name="TextBox 6">
            <a:extLst>
              <a:ext uri="{FF2B5EF4-FFF2-40B4-BE49-F238E27FC236}">
                <a16:creationId xmlns:a16="http://schemas.microsoft.com/office/drawing/2014/main" id="{598D3081-A8CD-815C-B93A-A76B34A7CA88}"/>
              </a:ext>
            </a:extLst>
          </p:cNvPr>
          <p:cNvSpPr txBox="1"/>
          <p:nvPr/>
        </p:nvSpPr>
        <p:spPr>
          <a:xfrm>
            <a:off x="32457" y="926670"/>
            <a:ext cx="3785569" cy="64479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900" b="1" dirty="0">
                <a:solidFill>
                  <a:schemeClr val="bg2"/>
                </a:solidFill>
                <a:latin typeface="Arial"/>
                <a:cs typeface="Arial"/>
              </a:rPr>
              <a:t>Note taking:</a:t>
            </a:r>
            <a:endParaRPr lang="en-US" sz="900">
              <a:solidFill>
                <a:schemeClr val="bg2"/>
              </a:solidFill>
              <a:latin typeface="Arial"/>
              <a:cs typeface="Arial"/>
            </a:endParaRPr>
          </a:p>
          <a:p>
            <a:pPr>
              <a:lnSpc>
                <a:spcPct val="150000"/>
              </a:lnSpc>
            </a:pPr>
            <a:r>
              <a:rPr lang="en-US" sz="900" dirty="0">
                <a:solidFill>
                  <a:schemeClr val="bg2"/>
                </a:solidFill>
                <a:latin typeface="Arial"/>
                <a:ea typeface="+mn-lt"/>
                <a:cs typeface="+mn-lt"/>
              </a:rPr>
              <a:t>Taking clear and organized notes is an invaluable tool for saving time and energy in the future. It not only enhances your understanding and retention of ideas, concepts, and information, but also aids in recalling and integrating material (University of Reading, 2023).. </a:t>
            </a:r>
            <a:endParaRPr lang="en-US" sz="900" dirty="0">
              <a:solidFill>
                <a:schemeClr val="bg2"/>
              </a:solidFill>
              <a:latin typeface="Arial"/>
              <a:ea typeface="+mn-lt"/>
              <a:cs typeface="Arial"/>
            </a:endParaRPr>
          </a:p>
          <a:p>
            <a:pPr>
              <a:lnSpc>
                <a:spcPct val="150000"/>
              </a:lnSpc>
            </a:pPr>
            <a:r>
              <a:rPr lang="en-US" sz="900" dirty="0">
                <a:solidFill>
                  <a:schemeClr val="bg2"/>
                </a:solidFill>
                <a:latin typeface="Arial"/>
                <a:ea typeface="+mn-lt"/>
                <a:cs typeface="+mn-lt"/>
              </a:rPr>
              <a:t>Note-taking is a beneficial skill that can facilitate comprehension of complex ideas by requiring you to express them in your own words. Additionally, it allows you to create more coherent and well-constructed arguments for your written work. Maximizing productivity during exam preparation by optimizing your study time and concentration is another significant advantage of note-taking. Furthermore, note-taking can be used to monitor your progress as you pursue your academic objectives (The London School of Economics and Political Science 2023)..</a:t>
            </a:r>
            <a:endParaRPr lang="en-US" sz="900" dirty="0">
              <a:solidFill>
                <a:schemeClr val="bg2"/>
              </a:solidFill>
              <a:latin typeface="Arial"/>
              <a:cs typeface="Arial"/>
            </a:endParaRPr>
          </a:p>
          <a:p>
            <a:pPr>
              <a:lnSpc>
                <a:spcPct val="150000"/>
              </a:lnSpc>
            </a:pPr>
            <a:r>
              <a:rPr lang="en-US" sz="900" dirty="0">
                <a:solidFill>
                  <a:schemeClr val="bg2"/>
                </a:solidFill>
                <a:latin typeface="Arial"/>
                <a:ea typeface="+mn-lt"/>
                <a:cs typeface="+mn-lt"/>
              </a:rPr>
              <a:t>Therefore, do not  try to capture everything, jot down the main themes and important details. Many individuals find a two-stage approach to be effective: first, note the main points, and then later revisit your notes to summarize, condense, and organize them for assignments or exams (University of Reading, 2023).. </a:t>
            </a:r>
            <a:endParaRPr lang="en-US" sz="900" dirty="0">
              <a:solidFill>
                <a:schemeClr val="bg2"/>
              </a:solidFill>
              <a:latin typeface="Arial"/>
              <a:ea typeface="+mn-lt"/>
              <a:cs typeface="Arial"/>
            </a:endParaRPr>
          </a:p>
          <a:p>
            <a:pPr>
              <a:lnSpc>
                <a:spcPct val="150000"/>
              </a:lnSpc>
            </a:pPr>
            <a:r>
              <a:rPr lang="en-US" sz="900" dirty="0">
                <a:solidFill>
                  <a:schemeClr val="bg2"/>
                </a:solidFill>
                <a:latin typeface="Arial"/>
                <a:ea typeface="+mn-lt"/>
                <a:cs typeface="+mn-lt"/>
              </a:rPr>
              <a:t>Effective note-taking can prevent accidental plagiarism, improve your ability to concentrate on pertinent details, establish a clear framework for research assignments, and create a personal record of your learning journey, including your musings and inquiries. Additionally, it can help you prepare for exams (University of Reading, 2023).</a:t>
            </a:r>
            <a:endParaRPr lang="en-US" sz="900">
              <a:solidFill>
                <a:schemeClr val="bg2"/>
              </a:solidFill>
              <a:latin typeface="Arial"/>
              <a:cs typeface="Arial"/>
            </a:endParaRPr>
          </a:p>
          <a:p>
            <a:pPr>
              <a:lnSpc>
                <a:spcPct val="150000"/>
              </a:lnSpc>
            </a:pPr>
            <a:r>
              <a:rPr lang="en-US" sz="900" dirty="0">
                <a:solidFill>
                  <a:schemeClr val="bg2"/>
                </a:solidFill>
                <a:latin typeface="Arial"/>
                <a:ea typeface="+mn-lt"/>
                <a:cs typeface="+mn-lt"/>
              </a:rPr>
              <a:t>However, note-taking has its limitations. It may distract you from lectures and cause extra stress for those who struggle with writing. Moreover, the sheer volume of notes may be overwhelming. By refining your note-taking skills, you can mitigate these issues and make your academic pursuits more manageable and less strenuous (The Open University, 2023)..</a:t>
            </a:r>
            <a:endParaRPr lang="en-US" sz="900" dirty="0">
              <a:solidFill>
                <a:schemeClr val="bg2"/>
              </a:solidFill>
              <a:latin typeface="Arial"/>
              <a:cs typeface="Arial"/>
            </a:endParaRPr>
          </a:p>
          <a:p>
            <a:pPr>
              <a:lnSpc>
                <a:spcPct val="150000"/>
              </a:lnSpc>
            </a:pPr>
            <a:endParaRPr lang="en-US" sz="900" dirty="0">
              <a:solidFill>
                <a:schemeClr val="bg2"/>
              </a:solidFill>
              <a:latin typeface="Arial"/>
              <a:cs typeface="Calibri"/>
            </a:endParaRPr>
          </a:p>
          <a:p>
            <a:endParaRPr lang="en-US" sz="800" b="1">
              <a:solidFill>
                <a:schemeClr val="bg1"/>
              </a:solidFill>
              <a:latin typeface="Arial"/>
              <a:cs typeface="Arial"/>
            </a:endParaRPr>
          </a:p>
        </p:txBody>
      </p:sp>
      <p:sp>
        <p:nvSpPr>
          <p:cNvPr id="3" name="TextBox 2">
            <a:extLst>
              <a:ext uri="{FF2B5EF4-FFF2-40B4-BE49-F238E27FC236}">
                <a16:creationId xmlns:a16="http://schemas.microsoft.com/office/drawing/2014/main" id="{4A98F16D-5078-CCC2-986D-C5EEE311D285}"/>
              </a:ext>
            </a:extLst>
          </p:cNvPr>
          <p:cNvSpPr txBox="1"/>
          <p:nvPr/>
        </p:nvSpPr>
        <p:spPr>
          <a:xfrm>
            <a:off x="8563305" y="6008568"/>
            <a:ext cx="3633988" cy="8976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900" b="1" dirty="0">
                <a:solidFill>
                  <a:schemeClr val="bg2"/>
                </a:solidFill>
                <a:latin typeface="Arial"/>
                <a:ea typeface="+mn-lt"/>
                <a:cs typeface="+mn-lt"/>
              </a:rPr>
              <a:t>Conclusion:</a:t>
            </a:r>
            <a:endParaRPr lang="en-US" sz="900">
              <a:solidFill>
                <a:schemeClr val="bg2"/>
              </a:solidFill>
              <a:latin typeface="Arial"/>
              <a:ea typeface="+mn-lt"/>
              <a:cs typeface="Arial"/>
            </a:endParaRPr>
          </a:p>
          <a:p>
            <a:pPr>
              <a:lnSpc>
                <a:spcPct val="150000"/>
              </a:lnSpc>
            </a:pPr>
            <a:r>
              <a:rPr lang="en-US" sz="900" dirty="0">
                <a:solidFill>
                  <a:schemeClr val="bg2"/>
                </a:solidFill>
                <a:latin typeface="Arial"/>
                <a:cs typeface="Arial"/>
              </a:rPr>
              <a:t>To conclude, after researching these three study skills, it is clear that essential study skills are necessary for academic success.</a:t>
            </a:r>
          </a:p>
          <a:p>
            <a:pPr>
              <a:lnSpc>
                <a:spcPct val="150000"/>
              </a:lnSpc>
            </a:pPr>
            <a:endParaRPr lang="en-US" sz="900" b="1" dirty="0">
              <a:solidFill>
                <a:schemeClr val="bg2"/>
              </a:solidFill>
              <a:latin typeface="Arial"/>
              <a:cs typeface="Arial"/>
            </a:endParaRPr>
          </a:p>
        </p:txBody>
      </p:sp>
      <p:sp>
        <p:nvSpPr>
          <p:cNvPr id="8" name="Footer Placeholder 7">
            <a:extLst>
              <a:ext uri="{FF2B5EF4-FFF2-40B4-BE49-F238E27FC236}">
                <a16:creationId xmlns:a16="http://schemas.microsoft.com/office/drawing/2014/main" id="{B284CCAE-5DC3-9731-20E1-5B73098F04BA}"/>
              </a:ext>
            </a:extLst>
          </p:cNvPr>
          <p:cNvSpPr>
            <a:spLocks noGrp="1"/>
          </p:cNvSpPr>
          <p:nvPr>
            <p:ph type="ftr" sz="quarter" idx="11"/>
          </p:nvPr>
        </p:nvSpPr>
        <p:spPr/>
        <p:txBody>
          <a:bodyPr/>
          <a:lstStyle/>
          <a:p>
            <a:endParaRPr lang="en-US"/>
          </a:p>
        </p:txBody>
      </p:sp>
      <p:sp>
        <p:nvSpPr>
          <p:cNvPr id="10" name="TextBox 9">
            <a:extLst>
              <a:ext uri="{FF2B5EF4-FFF2-40B4-BE49-F238E27FC236}">
                <a16:creationId xmlns:a16="http://schemas.microsoft.com/office/drawing/2014/main" id="{E3A3D397-9A6B-EB1B-1FA8-5896F81C8A65}"/>
              </a:ext>
            </a:extLst>
          </p:cNvPr>
          <p:cNvSpPr txBox="1"/>
          <p:nvPr/>
        </p:nvSpPr>
        <p:spPr>
          <a:xfrm>
            <a:off x="10812516" y="6649106"/>
            <a:ext cx="1382110" cy="2540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lnSpc>
                <a:spcPct val="150000"/>
              </a:lnSpc>
            </a:pPr>
            <a:r>
              <a:rPr lang="en-US" sz="800" dirty="0">
                <a:solidFill>
                  <a:schemeClr val="bg1"/>
                </a:solidFill>
                <a:latin typeface="Arial"/>
                <a:cs typeface="Arial"/>
              </a:rPr>
              <a:t>2317035, ECEY4008, 831</a:t>
            </a:r>
            <a:endParaRPr lang="en-US" dirty="0">
              <a:solidFill>
                <a:schemeClr val="bg1"/>
              </a:solidFill>
            </a:endParaRPr>
          </a:p>
        </p:txBody>
      </p:sp>
      <p:pic>
        <p:nvPicPr>
          <p:cNvPr id="11" name="Picture 10" descr="A stack of books and dice spelling study&#10;&#10;Description automatically generated">
            <a:extLst>
              <a:ext uri="{FF2B5EF4-FFF2-40B4-BE49-F238E27FC236}">
                <a16:creationId xmlns:a16="http://schemas.microsoft.com/office/drawing/2014/main" id="{57AE6046-CC90-43B6-359E-446EA46BEA3B}"/>
              </a:ext>
            </a:extLst>
          </p:cNvPr>
          <p:cNvPicPr>
            <a:picLocks noChangeAspect="1"/>
          </p:cNvPicPr>
          <p:nvPr/>
        </p:nvPicPr>
        <p:blipFill>
          <a:blip r:embed="rId3"/>
          <a:stretch>
            <a:fillRect/>
          </a:stretch>
        </p:blipFill>
        <p:spPr>
          <a:xfrm>
            <a:off x="10084676" y="-2270"/>
            <a:ext cx="2086304" cy="1181700"/>
          </a:xfrm>
          <a:prstGeom prst="rect">
            <a:avLst/>
          </a:prstGeom>
        </p:spPr>
      </p:pic>
      <p:pic>
        <p:nvPicPr>
          <p:cNvPr id="15" name="Picture 14" descr="A stack of books and a pen&#10;&#10;Description automatically generated">
            <a:extLst>
              <a:ext uri="{FF2B5EF4-FFF2-40B4-BE49-F238E27FC236}">
                <a16:creationId xmlns:a16="http://schemas.microsoft.com/office/drawing/2014/main" id="{BC0996FB-8A03-DD8B-DE65-62544735A34F}"/>
              </a:ext>
            </a:extLst>
          </p:cNvPr>
          <p:cNvPicPr>
            <a:picLocks noChangeAspect="1"/>
          </p:cNvPicPr>
          <p:nvPr/>
        </p:nvPicPr>
        <p:blipFill>
          <a:blip r:embed="rId4"/>
          <a:stretch>
            <a:fillRect/>
          </a:stretch>
        </p:blipFill>
        <p:spPr>
          <a:xfrm>
            <a:off x="7409794" y="6250188"/>
            <a:ext cx="1093077" cy="606029"/>
          </a:xfrm>
          <a:prstGeom prst="rect">
            <a:avLst/>
          </a:prstGeom>
        </p:spPr>
      </p:pic>
    </p:spTree>
    <p:extLst>
      <p:ext uri="{BB962C8B-B14F-4D97-AF65-F5344CB8AC3E}">
        <p14:creationId xmlns:p14="http://schemas.microsoft.com/office/powerpoint/2010/main" val="2726281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 name="Picture 8">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 name="Oval 10">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5" name="Picture 14">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7" name="Rectangle 16">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a16="http://schemas.microsoft.com/office/drawing/2014/main" id="{8A0B882D-4FEF-4E28-9811-11D57386D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14501-6ABA-0AEC-8DCB-C05107A92782}"/>
              </a:ext>
            </a:extLst>
          </p:cNvPr>
          <p:cNvSpPr>
            <a:spLocks noGrp="1"/>
          </p:cNvSpPr>
          <p:nvPr>
            <p:ph type="title"/>
          </p:nvPr>
        </p:nvSpPr>
        <p:spPr>
          <a:xfrm>
            <a:off x="1154955" y="1447800"/>
            <a:ext cx="8825658" cy="3329581"/>
          </a:xfrm>
        </p:spPr>
        <p:txBody>
          <a:bodyPr vert="horz" lIns="91440" tIns="45720" rIns="91440" bIns="45720" rtlCol="0" anchor="b">
            <a:normAutofit/>
          </a:bodyPr>
          <a:lstStyle/>
          <a:p>
            <a:pPr>
              <a:lnSpc>
                <a:spcPct val="150000"/>
              </a:lnSpc>
            </a:pPr>
            <a:r>
              <a:rPr lang="en-US" sz="1000" b="0" i="0" kern="1200" dirty="0">
                <a:latin typeface="Arial"/>
                <a:cs typeface="Arial"/>
              </a:rPr>
              <a:t>References:</a:t>
            </a:r>
            <a:br>
              <a:rPr lang="en-US" sz="1000" b="0" i="0" kern="1200" dirty="0">
                <a:latin typeface="Arial"/>
                <a:cs typeface="Arial"/>
              </a:rPr>
            </a:br>
            <a:r>
              <a:rPr lang="en-US" sz="1000" dirty="0">
                <a:latin typeface="Arial"/>
                <a:cs typeface="Arial"/>
              </a:rPr>
              <a:t>Altun, E., and Yildirim, N. (2023) 'What does critical thinking mean? Examination of pre-service teachers' cognitive structures and definitions for critical thinking', Thinking Skills and Creativity, 49. Available at: </a:t>
            </a:r>
            <a:r>
              <a:rPr lang="en-US" sz="1000" dirty="0">
                <a:latin typeface="Arial"/>
                <a:cs typeface="Arial"/>
                <a:hlinkClick r:id="rId6"/>
              </a:rPr>
              <a:t>https://doi.org/10.1016/j.tsc.2023.101367</a:t>
            </a:r>
            <a:br>
              <a:rPr lang="en-US" sz="1000" dirty="0">
                <a:latin typeface="Arial"/>
                <a:cs typeface="Arial"/>
              </a:rPr>
            </a:br>
            <a:r>
              <a:rPr lang="en-US" sz="1100" dirty="0">
                <a:latin typeface="Arial"/>
                <a:cs typeface="Arial"/>
              </a:rPr>
              <a:t>City University of London, (2023) Citing and Referencing. Available at: </a:t>
            </a:r>
            <a:r>
              <a:rPr lang="en-US" sz="1100" dirty="0">
                <a:solidFill>
                  <a:srgbClr val="58C1BA"/>
                </a:solidFill>
                <a:latin typeface="Arial"/>
                <a:cs typeface="Arial"/>
                <a:hlinkClick r:id="rId7"/>
              </a:rPr>
              <a:t>https://libguides.city.ac.uk/citing</a:t>
            </a:r>
            <a:r>
              <a:rPr lang="en-US" sz="1100" dirty="0">
                <a:latin typeface="Arial"/>
                <a:cs typeface="Arial"/>
              </a:rPr>
              <a:t> (Accessed on 25/09/2023)</a:t>
            </a:r>
            <a:br>
              <a:rPr lang="en-US" sz="1100" dirty="0">
                <a:latin typeface="Arial"/>
                <a:cs typeface="Arial"/>
              </a:rPr>
            </a:br>
            <a:r>
              <a:rPr lang="en-US" sz="1000" dirty="0">
                <a:latin typeface="Arial"/>
                <a:cs typeface="Arial"/>
              </a:rPr>
              <a:t>Cotterell, S. (2019) The study skills handbook. 5th </a:t>
            </a:r>
            <a:r>
              <a:rPr lang="en-US" sz="1000" dirty="0" err="1">
                <a:latin typeface="Arial"/>
                <a:cs typeface="Arial"/>
              </a:rPr>
              <a:t>edn</a:t>
            </a:r>
            <a:r>
              <a:rPr lang="en-US" sz="1000" dirty="0">
                <a:latin typeface="Arial"/>
                <a:cs typeface="Arial"/>
              </a:rPr>
              <a:t>. London: Red Globe Press.</a:t>
            </a:r>
            <a:br>
              <a:rPr lang="en-US" sz="1000" dirty="0">
                <a:latin typeface="Arial"/>
                <a:cs typeface="Arial"/>
              </a:rPr>
            </a:br>
            <a:r>
              <a:rPr lang="en-US" sz="1000" dirty="0">
                <a:latin typeface="Arial"/>
                <a:cs typeface="Arial"/>
              </a:rPr>
              <a:t>The London School of Economics and Science, (2023) Tips on Note-taking during lectures. Available at: </a:t>
            </a:r>
            <a:r>
              <a:rPr lang="en-US" sz="1000" dirty="0">
                <a:latin typeface="Arial"/>
                <a:ea typeface="+mj-lt"/>
                <a:cs typeface="+mj-lt"/>
                <a:hlinkClick r:id="rId8"/>
              </a:rPr>
              <a:t>https://info.lse.ac.uk/current-students/Assets/Articles/10-Tips-on-note-taking-during-lectures</a:t>
            </a:r>
            <a:r>
              <a:rPr lang="en-US" sz="1000" dirty="0">
                <a:latin typeface="Arial"/>
                <a:ea typeface="+mj-lt"/>
                <a:cs typeface="+mj-lt"/>
              </a:rPr>
              <a:t> (Accessed on: 25.09.2023).</a:t>
            </a:r>
            <a:br>
              <a:rPr lang="en-US" sz="1000" dirty="0">
                <a:latin typeface="Arial"/>
                <a:ea typeface="+mj-lt"/>
                <a:cs typeface="+mj-lt"/>
              </a:rPr>
            </a:br>
            <a:r>
              <a:rPr lang="en-US" sz="1000" dirty="0">
                <a:latin typeface="Arial"/>
                <a:cs typeface="Arial"/>
              </a:rPr>
              <a:t>The Open University, (2023) Critical reading techniques. Available at: </a:t>
            </a:r>
            <a:r>
              <a:rPr lang="en-US" sz="1000" dirty="0">
                <a:latin typeface="Arial"/>
                <a:ea typeface="+mj-lt"/>
                <a:cs typeface="+mj-lt"/>
                <a:hlinkClick r:id="rId9"/>
              </a:rPr>
              <a:t>https://help.open.ac.uk/how-to-take-notes</a:t>
            </a:r>
            <a:r>
              <a:rPr lang="en-US" sz="1000" dirty="0">
                <a:latin typeface="Arial"/>
                <a:ea typeface="+mj-lt"/>
                <a:cs typeface="+mj-lt"/>
              </a:rPr>
              <a:t> (Accessed on 25.09.2023)</a:t>
            </a:r>
            <a:br>
              <a:rPr lang="en-US" sz="1000" dirty="0">
                <a:latin typeface="Arial"/>
              </a:rPr>
            </a:br>
            <a:r>
              <a:rPr lang="en-US" sz="1000" dirty="0">
                <a:latin typeface="Arial"/>
                <a:cs typeface="Arial"/>
              </a:rPr>
              <a:t>University of Leeds, (2023) Critical Thinking. Available at: </a:t>
            </a:r>
            <a:r>
              <a:rPr lang="en-US" sz="1000" dirty="0">
                <a:latin typeface="Arial"/>
                <a:ea typeface="+mj-lt"/>
                <a:cs typeface="+mj-lt"/>
                <a:hlinkClick r:id="rId10"/>
              </a:rPr>
              <a:t>https://library.leeds.ac.uk/info/1401/academic_skills/105/critical_thinking</a:t>
            </a:r>
            <a:r>
              <a:rPr lang="en-US" sz="1000" dirty="0">
                <a:latin typeface="Arial"/>
                <a:ea typeface="+mj-lt"/>
                <a:cs typeface="+mj-lt"/>
              </a:rPr>
              <a:t> (Accessed on 25/09/2023).</a:t>
            </a:r>
            <a:br>
              <a:rPr lang="en-US" sz="1000" dirty="0">
                <a:latin typeface="Arial"/>
              </a:rPr>
            </a:br>
            <a:r>
              <a:rPr lang="en-US" sz="1000" b="0" i="0" kern="1200" dirty="0">
                <a:latin typeface="Arial"/>
                <a:cs typeface="Arial"/>
              </a:rPr>
              <a:t>University of Reading, (2023) Reading and making notes. Available at: https://libguides.reading.ac.uk/reading/notemaking (Accessed: 22 September 2023).</a:t>
            </a:r>
            <a:br>
              <a:rPr lang="en-US" sz="1000" b="0" i="0" kern="1200" dirty="0">
                <a:latin typeface="Arial"/>
              </a:rPr>
            </a:br>
            <a:endParaRPr lang="en-US" sz="1000" dirty="0">
              <a:latin typeface="Arial"/>
              <a:cs typeface="Arial"/>
            </a:endParaRPr>
          </a:p>
        </p:txBody>
      </p:sp>
      <p:sp>
        <p:nvSpPr>
          <p:cNvPr id="21" name="Rectangle 20">
            <a:extLst>
              <a:ext uri="{FF2B5EF4-FFF2-40B4-BE49-F238E27FC236}">
                <a16:creationId xmlns:a16="http://schemas.microsoft.com/office/drawing/2014/main" id="{E8DA6D14-0849-4180-8DEF-F2F6BF123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62264321"/>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1</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Ion</vt:lpstr>
      <vt:lpstr>Ways To Enhance Academic Writing Skills</vt:lpstr>
      <vt:lpstr>References: Altun, E., and Yildirim, N. (2023) 'What does critical thinking mean? Examination of pre-service teachers' cognitive structures and definitions for critical thinking', Thinking Skills and Creativity, 49. Available at: https://doi.org/10.1016/j.tsc.2023.101367 City University of London, (2023) Citing and Referencing. Available at: https://libguides.city.ac.uk/citing (Accessed on 25/09/2023) Cotterell, S. (2019) The study skills handbook. 5th edn. London: Red Globe Press. The London School of Economics and Science, (2023) Tips on Note-taking during lectures. Available at: https://info.lse.ac.uk/current-students/Assets/Articles/10-Tips-on-note-taking-during-lectures (Accessed on: 25.09.2023). The Open University, (2023) Critical reading techniques. Available at: https://help.open.ac.uk/how-to-take-notes (Accessed on 25.09.2023) University of Leeds, (2023) Critical Thinking. Available at: https://library.leeds.ac.uk/info/1401/academic_skills/105/critical_thinking (Accessed on 25/09/2023). University of Reading, (2023) Reading and making notes. Available at: https://libguides.reading.ac.uk/reading/notemaking (Accessed: 22 September 2023).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392</cp:revision>
  <dcterms:created xsi:type="dcterms:W3CDTF">2023-09-23T11:13:47Z</dcterms:created>
  <dcterms:modified xsi:type="dcterms:W3CDTF">2023-09-28T17:55:58Z</dcterms:modified>
</cp:coreProperties>
</file>