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91" d="100"/>
          <a:sy n="91" d="100"/>
        </p:scale>
        <p:origin x="32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4944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45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0353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009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0052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0276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5769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48752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7830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520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1196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7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dobe.com/uk/express/learn/blog/what-is-a-pestel-analysis?utm_source=chatgpt.com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Rectangle 122">
            <a:extLst>
              <a:ext uri="{FF2B5EF4-FFF2-40B4-BE49-F238E27FC236}">
                <a16:creationId xmlns:a16="http://schemas.microsoft.com/office/drawing/2014/main" id="{564F8226-C263-4D73-84E6-6774B7FEC0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5" name="Rectangle 124">
            <a:extLst>
              <a:ext uri="{FF2B5EF4-FFF2-40B4-BE49-F238E27FC236}">
                <a16:creationId xmlns:a16="http://schemas.microsoft.com/office/drawing/2014/main" id="{32742A5F-E0E4-49B9-947A-D0158627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34169D8A-49ED-4849-B778-0475EF373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6165" y="282258"/>
            <a:ext cx="5617029" cy="63238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47367-8CA5-3008-FC54-4ED5643642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486" y="727626"/>
            <a:ext cx="4602152" cy="17182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100" b="1" cap="none" spc="0" dirty="0">
                <a:solidFill>
                  <a:srgbClr val="C00000"/>
                </a:solidFill>
              </a:rPr>
              <a:t> Creative Palette  Art  Studio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2BC850-7012-A14E-BEA4-D1FBCD8901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7486" y="2538919"/>
            <a:ext cx="4602152" cy="359688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/>
              <a:t>Enterprise and Entrepreneurship (LCLM4006_LON)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US" dirty="0"/>
              <a:t>LECTURER</a:t>
            </a:r>
            <a:r>
              <a:rPr lang="ru-RU" dirty="0"/>
              <a:t>: </a:t>
            </a:r>
            <a:r>
              <a:rPr lang="en-GB" dirty="0"/>
              <a:t>Mohammad Rahman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GB" dirty="0"/>
              <a:t>STUDENT NAME</a:t>
            </a:r>
            <a:r>
              <a:rPr lang="ru-RU" dirty="0"/>
              <a:t>: </a:t>
            </a:r>
            <a:r>
              <a:rPr lang="en-GB" dirty="0"/>
              <a:t>Nikora Svitlana</a:t>
            </a:r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r>
              <a:rPr lang="en-GB" dirty="0"/>
              <a:t>STUDENT  ID</a:t>
            </a:r>
            <a:r>
              <a:rPr lang="ru-RU" dirty="0"/>
              <a:t>: 2429779</a:t>
            </a:r>
            <a:endParaRPr lang="en-US" dirty="0"/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endParaRPr lang="en-US" dirty="0"/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endParaRPr lang="en-US" dirty="0"/>
          </a:p>
          <a:p>
            <a:pPr indent="-182880" algn="l">
              <a:spcAft>
                <a:spcPts val="600"/>
              </a:spcAft>
              <a:buFont typeface="Garamond" pitchFamily="18" charset="0"/>
              <a:buChar char="◦"/>
            </a:pPr>
            <a:endParaRPr lang="en-US" dirty="0"/>
          </a:p>
        </p:txBody>
      </p:sp>
      <p:sp>
        <p:nvSpPr>
          <p:cNvPr id="129" name="Rectangle 128">
            <a:extLst>
              <a:ext uri="{FF2B5EF4-FFF2-40B4-BE49-F238E27FC236}">
                <a16:creationId xmlns:a16="http://schemas.microsoft.com/office/drawing/2014/main" id="{44BBEC7D-2853-4D0C-9239-541F862C1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15771" y="282258"/>
            <a:ext cx="1846073" cy="27808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Rectangle 130">
            <a:extLst>
              <a:ext uri="{FF2B5EF4-FFF2-40B4-BE49-F238E27FC236}">
                <a16:creationId xmlns:a16="http://schemas.microsoft.com/office/drawing/2014/main" id="{2ACA3A81-3664-42EF-A8EC-40B40A51E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3957" y="4194827"/>
            <a:ext cx="2071742" cy="241124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close up of a painting&#10;&#10;AI-generated content may be incorrect.">
            <a:extLst>
              <a:ext uri="{FF2B5EF4-FFF2-40B4-BE49-F238E27FC236}">
                <a16:creationId xmlns:a16="http://schemas.microsoft.com/office/drawing/2014/main" id="{78635B1A-E0E1-A37B-16AE-60FB0DD42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18" r="23099" b="-2"/>
          <a:stretch>
            <a:fillRect/>
          </a:stretch>
        </p:blipFill>
        <p:spPr>
          <a:xfrm>
            <a:off x="8245165" y="3209731"/>
            <a:ext cx="3716680" cy="3396343"/>
          </a:xfrm>
          <a:prstGeom prst="rect">
            <a:avLst/>
          </a:prstGeom>
        </p:spPr>
      </p:pic>
      <p:pic>
        <p:nvPicPr>
          <p:cNvPr id="16" name="Picture 15" descr="A painting of flowers and dragonflies&#10;&#10;AI-generated content may be incorrect.">
            <a:extLst>
              <a:ext uri="{FF2B5EF4-FFF2-40B4-BE49-F238E27FC236}">
                <a16:creationId xmlns:a16="http://schemas.microsoft.com/office/drawing/2014/main" id="{34D76993-C385-C450-0663-5E29AEED5F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485" b="-3"/>
          <a:stretch>
            <a:fillRect/>
          </a:stretch>
        </p:blipFill>
        <p:spPr>
          <a:xfrm>
            <a:off x="10115771" y="282258"/>
            <a:ext cx="1846073" cy="2780881"/>
          </a:xfrm>
          <a:prstGeom prst="rect">
            <a:avLst/>
          </a:prstGeom>
        </p:spPr>
      </p:pic>
      <p:pic>
        <p:nvPicPr>
          <p:cNvPr id="12" name="Picture 11" descr="A person holding a painting&#10;&#10;AI-generated content may be incorrect.">
            <a:extLst>
              <a:ext uri="{FF2B5EF4-FFF2-40B4-BE49-F238E27FC236}">
                <a16:creationId xmlns:a16="http://schemas.microsoft.com/office/drawing/2014/main" id="{7017F991-0CC6-6F30-DC4A-AA704A36ED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6887"/>
          <a:stretch>
            <a:fillRect/>
          </a:stretch>
        </p:blipFill>
        <p:spPr>
          <a:xfrm>
            <a:off x="6013957" y="4194827"/>
            <a:ext cx="2071742" cy="2411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003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512AF-DC8C-3CD1-67EF-0CB9FA930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/>
              <a:t>Business Idea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Picture 6" descr="A close up of fruit&#10;&#10;AI-generated content may be incorrect.">
            <a:extLst>
              <a:ext uri="{FF2B5EF4-FFF2-40B4-BE49-F238E27FC236}">
                <a16:creationId xmlns:a16="http://schemas.microsoft.com/office/drawing/2014/main" id="{56BCECD0-F8EA-6BCC-337B-3134E4664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0" r="5638" b="-1"/>
          <a:stretch>
            <a:fillRect/>
          </a:stretch>
        </p:blipFill>
        <p:spPr>
          <a:xfrm>
            <a:off x="1204017" y="2193828"/>
            <a:ext cx="4414438" cy="248315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091CE-C26A-FE6A-6A54-20CD90AD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r>
              <a:rPr lang="en-GB"/>
              <a:t>Mission: “Providing a creative platform for personal growth and artistic development for all ages”</a:t>
            </a:r>
            <a:endParaRPr lang="uk-UA"/>
          </a:p>
          <a:p>
            <a:r>
              <a:rPr lang="en-GB"/>
              <a:t>Concept: In-person + online classes, workshops, studio rental, </a:t>
            </a:r>
            <a:r>
              <a:rPr lang="en-GB" err="1"/>
              <a:t>exhibitionsUnique</a:t>
            </a:r>
            <a:r>
              <a:rPr lang="en-GB"/>
              <a:t> </a:t>
            </a:r>
            <a:endParaRPr lang="uk-UA"/>
          </a:p>
          <a:p>
            <a:r>
              <a:rPr lang="en-GB"/>
              <a:t>Selling Point (USP): Combines traditional art education with contemporary techniques and digital tools</a:t>
            </a:r>
          </a:p>
        </p:txBody>
      </p:sp>
    </p:spTree>
    <p:extLst>
      <p:ext uri="{BB962C8B-B14F-4D97-AF65-F5344CB8AC3E}">
        <p14:creationId xmlns:p14="http://schemas.microsoft.com/office/powerpoint/2010/main" val="3020801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inting of sunflowers in a field&#10;&#10;AI-generated content may be incorrect.">
            <a:extLst>
              <a:ext uri="{FF2B5EF4-FFF2-40B4-BE49-F238E27FC236}">
                <a16:creationId xmlns:a16="http://schemas.microsoft.com/office/drawing/2014/main" id="{0AE26AF9-45C7-4F94-A9E6-46E930BF93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53" r="7985" b="-2"/>
          <a:stretch>
            <a:fillRect/>
          </a:stretch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91D1FF4-7F97-4936-9A4C-9FB71D8FB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510E40-97AA-14A1-10FF-C2A72007D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dirty="0"/>
              <a:t>Products &amp; Services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94C38-9B03-676B-88E7-407C7136D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uk-UA" b="1" dirty="0"/>
          </a:p>
          <a:p>
            <a:pPr>
              <a:lnSpc>
                <a:spcPct val="90000"/>
              </a:lnSpc>
            </a:pPr>
            <a:r>
              <a:rPr lang="en-GB" dirty="0"/>
              <a:t>Group &amp; individual courses (painting, drawing, sculpture, ceramics, digital art)</a:t>
            </a:r>
            <a:endParaRPr lang="uk-UA" dirty="0"/>
          </a:p>
          <a:p>
            <a:pPr>
              <a:lnSpc>
                <a:spcPct val="90000"/>
              </a:lnSpc>
            </a:pPr>
            <a:r>
              <a:rPr lang="en-GB" dirty="0"/>
              <a:t>Specialized workshops (acrylics, </a:t>
            </a:r>
            <a:r>
              <a:rPr lang="en-GB" dirty="0" err="1"/>
              <a:t>watercolor</a:t>
            </a:r>
            <a:r>
              <a:rPr lang="en-GB" dirty="0"/>
              <a:t>, pastels, digital art)</a:t>
            </a:r>
            <a:endParaRPr lang="uk-UA" dirty="0"/>
          </a:p>
          <a:p>
            <a:pPr>
              <a:lnSpc>
                <a:spcPct val="90000"/>
              </a:lnSpc>
            </a:pPr>
            <a:r>
              <a:rPr lang="en-GB" dirty="0"/>
              <a:t>Studio rental for artists and creative teams</a:t>
            </a:r>
            <a:endParaRPr lang="uk-UA" dirty="0"/>
          </a:p>
          <a:p>
            <a:pPr>
              <a:lnSpc>
                <a:spcPct val="90000"/>
              </a:lnSpc>
            </a:pPr>
            <a:r>
              <a:rPr lang="en-GB" dirty="0"/>
              <a:t>Online classes, webinars, and digital workshops</a:t>
            </a:r>
            <a:endParaRPr lang="uk-UA" dirty="0"/>
          </a:p>
          <a:p>
            <a:pPr>
              <a:lnSpc>
                <a:spcPct val="90000"/>
              </a:lnSpc>
            </a:pPr>
            <a:r>
              <a:rPr lang="en-GB" dirty="0"/>
              <a:t>Exhibitions and community events</a:t>
            </a:r>
            <a:endParaRPr lang="uk-UA" dirty="0"/>
          </a:p>
          <a:p>
            <a:pPr>
              <a:lnSpc>
                <a:spcPct val="90000"/>
              </a:lnSpc>
            </a:pPr>
            <a:r>
              <a:rPr lang="en-GB" dirty="0"/>
              <a:t>Private &amp; corporate programs (team-building, birthdays, personalized sessions)</a:t>
            </a:r>
          </a:p>
        </p:txBody>
      </p:sp>
    </p:spTree>
    <p:extLst>
      <p:ext uri="{BB962C8B-B14F-4D97-AF65-F5344CB8AC3E}">
        <p14:creationId xmlns:p14="http://schemas.microsoft.com/office/powerpoint/2010/main" val="2337903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DAA8-782A-C40A-F69B-0D5C866CC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dirty="0"/>
              <a:t>Management Structure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Picture 6" descr="Birds flying over a field&#10;&#10;AI-generated content may be incorrect.">
            <a:extLst>
              <a:ext uri="{FF2B5EF4-FFF2-40B4-BE49-F238E27FC236}">
                <a16:creationId xmlns:a16="http://schemas.microsoft.com/office/drawing/2014/main" id="{5ABA0032-4154-8B21-5710-5E93F3C83D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40" r="26182" b="2"/>
          <a:stretch>
            <a:fillRect/>
          </a:stretch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2B2C8C-8B67-4173-4E20-321622E00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Owner/CEO: Strategy, finance, investor relations</a:t>
            </a:r>
            <a:endParaRPr lang="uk-UA" dirty="0"/>
          </a:p>
          <a:p>
            <a:r>
              <a:rPr lang="en-GB" dirty="0"/>
              <a:t>Art Director: Curriculum development, instructor training, quality control</a:t>
            </a:r>
            <a:endParaRPr lang="uk-UA" dirty="0"/>
          </a:p>
          <a:p>
            <a:r>
              <a:rPr lang="en-GB" dirty="0"/>
              <a:t>Marketing Manager: Promotions, social media, client acquisition</a:t>
            </a:r>
            <a:endParaRPr lang="uk-UA" dirty="0"/>
          </a:p>
          <a:p>
            <a:r>
              <a:rPr lang="en-GB" dirty="0"/>
              <a:t>Finance &amp; Admin Officer: Accounting, scheduling, administration</a:t>
            </a:r>
            <a:endParaRPr lang="uk-UA" dirty="0"/>
          </a:p>
          <a:p>
            <a:r>
              <a:rPr lang="en-GB" dirty="0"/>
              <a:t>Art Tutors: Teaching, mentoring, maintaining quality</a:t>
            </a:r>
          </a:p>
        </p:txBody>
      </p:sp>
    </p:spTree>
    <p:extLst>
      <p:ext uri="{BB962C8B-B14F-4D97-AF65-F5344CB8AC3E}">
        <p14:creationId xmlns:p14="http://schemas.microsoft.com/office/powerpoint/2010/main" val="28727386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97ABA-63BF-C584-715F-2444DC4B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dirty="0"/>
              <a:t>Legal Form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A painting of a field of flowers&#10;&#10;AI-generated content may be incorrect.">
            <a:extLst>
              <a:ext uri="{FF2B5EF4-FFF2-40B4-BE49-F238E27FC236}">
                <a16:creationId xmlns:a16="http://schemas.microsoft.com/office/drawing/2014/main" id="{BC50365B-5DE4-35EE-8D7C-8127D9C0B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96" r="16376" b="1"/>
          <a:stretch>
            <a:fillRect/>
          </a:stretch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13AF7-1D98-AE10-CE70-8CD58DB33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LLC – Protects personal assets, allows management flexibility, attracts investors</a:t>
            </a:r>
          </a:p>
        </p:txBody>
      </p:sp>
    </p:spTree>
    <p:extLst>
      <p:ext uri="{BB962C8B-B14F-4D97-AF65-F5344CB8AC3E}">
        <p14:creationId xmlns:p14="http://schemas.microsoft.com/office/powerpoint/2010/main" val="2885445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ainting of flowers on a table&#10;&#10;AI-generated content may be incorrect.">
            <a:extLst>
              <a:ext uri="{FF2B5EF4-FFF2-40B4-BE49-F238E27FC236}">
                <a16:creationId xmlns:a16="http://schemas.microsoft.com/office/drawing/2014/main" id="{EA8EAA2F-2E30-4E73-F738-85F1FF1A0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2" r="4136" b="-2"/>
          <a:stretch>
            <a:fillRect/>
          </a:stretch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891D1FF4-7F97-4936-9A4C-9FB71D8FB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BADD28-B842-FFB6-B555-CA970A420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C770D-781A-7361-9288-A8247AED00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Political: Grants, licenses, cultural support initiatives</a:t>
            </a:r>
            <a:endParaRPr lang="uk-UA" dirty="0"/>
          </a:p>
          <a:p>
            <a:r>
              <a:rPr lang="en-GB" dirty="0"/>
              <a:t>Economic: Rising disposable income, economic fluctuations</a:t>
            </a:r>
            <a:endParaRPr lang="uk-UA" dirty="0"/>
          </a:p>
          <a:p>
            <a:r>
              <a:rPr lang="en-GB" dirty="0"/>
              <a:t>Social: Trend for creativity, wellness, DIY culture, personal enrichment</a:t>
            </a:r>
            <a:endParaRPr lang="uk-UA" dirty="0"/>
          </a:p>
          <a:p>
            <a:r>
              <a:rPr lang="en-GB" dirty="0"/>
              <a:t>Technological: Online platforms, digital art tools, scalability</a:t>
            </a:r>
            <a:endParaRPr lang="uk-UA" dirty="0"/>
          </a:p>
          <a:p>
            <a:r>
              <a:rPr lang="en-GB" dirty="0"/>
              <a:t>Environmental: Eco-friendly materials, sustainable practices</a:t>
            </a:r>
            <a:endParaRPr lang="uk-UA" dirty="0"/>
          </a:p>
          <a:p>
            <a:r>
              <a:rPr lang="en-GB" dirty="0"/>
              <a:t>Legal: Health &amp; safety, copyright protection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https://www.adobe.com/uk/express/learn/blog/what-is-a-pestel-analysis?utm_source=chatgpt.com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40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2742A5F-E0E4-49B9-947A-D0158627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4169D8A-49ED-4849-B778-0475EF373B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6165" y="282258"/>
            <a:ext cx="5617029" cy="632381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86388-0F0C-0B85-7406-F0637C3A3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486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3700"/>
              <a:t>Marketing Strategy – 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9829CF-78DB-FCC4-B542-491813308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486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Children 5–18 + parents</a:t>
            </a:r>
            <a:endParaRPr lang="uk-UA" dirty="0"/>
          </a:p>
          <a:p>
            <a:r>
              <a:rPr lang="en-GB" dirty="0"/>
              <a:t>Adults 18–55 seeking hobbies and stress relief</a:t>
            </a:r>
            <a:endParaRPr lang="uk-UA" dirty="0"/>
          </a:p>
          <a:p>
            <a:r>
              <a:rPr lang="en-GB" dirty="0"/>
              <a:t>Professional artists and photographers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BBEC7D-2853-4D0C-9239-541F862C15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15771" y="282258"/>
            <a:ext cx="1846073" cy="278088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ACA3A81-3664-42EF-A8EC-40B40A51E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13957" y="4194827"/>
            <a:ext cx="2071742" cy="241124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erson and a child painting&#10;&#10;AI-generated content may be incorrect.">
            <a:extLst>
              <a:ext uri="{FF2B5EF4-FFF2-40B4-BE49-F238E27FC236}">
                <a16:creationId xmlns:a16="http://schemas.microsoft.com/office/drawing/2014/main" id="{30E24AEA-BCC4-686C-9AD4-7194C73A06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9" r="13016" b="-1"/>
          <a:stretch>
            <a:fillRect/>
          </a:stretch>
        </p:blipFill>
        <p:spPr>
          <a:xfrm>
            <a:off x="8245165" y="3209731"/>
            <a:ext cx="3716680" cy="3396343"/>
          </a:xfrm>
          <a:prstGeom prst="rect">
            <a:avLst/>
          </a:prstGeom>
        </p:spPr>
      </p:pic>
      <p:pic>
        <p:nvPicPr>
          <p:cNvPr id="5" name="Picture 4" descr="A person painting on easel&#10;&#10;AI-generated content may be incorrect.">
            <a:extLst>
              <a:ext uri="{FF2B5EF4-FFF2-40B4-BE49-F238E27FC236}">
                <a16:creationId xmlns:a16="http://schemas.microsoft.com/office/drawing/2014/main" id="{CB7EEBF2-2961-88D5-E58B-07830F1039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78" r="6" b="8882"/>
          <a:stretch>
            <a:fillRect/>
          </a:stretch>
        </p:blipFill>
        <p:spPr>
          <a:xfrm>
            <a:off x="6173423" y="675927"/>
            <a:ext cx="2071742" cy="253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9301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drawing of a hummingbird feeding on a flower&#10;&#10;AI-generated content may be incorrect.">
            <a:extLst>
              <a:ext uri="{FF2B5EF4-FFF2-40B4-BE49-F238E27FC236}">
                <a16:creationId xmlns:a16="http://schemas.microsoft.com/office/drawing/2014/main" id="{15F4F6BF-6179-51A0-49BA-2DCB566006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40" r="4960" b="-2"/>
          <a:stretch>
            <a:fillRect/>
          </a:stretch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E7270DF-375F-4ECC-989A-D033E481A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9465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39E6B-F109-65CB-0270-10158D6A3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192" y="642593"/>
            <a:ext cx="6280826" cy="1746504"/>
          </a:xfrm>
        </p:spPr>
        <p:txBody>
          <a:bodyPr>
            <a:normAutofit/>
          </a:bodyPr>
          <a:lstStyle/>
          <a:p>
            <a:r>
              <a:rPr lang="en-GB"/>
              <a:t>Marketing Strategy – Positioning &amp; 4Ps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AA133B-9BB3-F03C-1804-CD993E1C6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2386584"/>
            <a:ext cx="6280826" cy="3648456"/>
          </a:xfrm>
        </p:spPr>
        <p:txBody>
          <a:bodyPr>
            <a:normAutofit/>
          </a:bodyPr>
          <a:lstStyle/>
          <a:p>
            <a:r>
              <a:rPr lang="en-GB" dirty="0"/>
              <a:t>Positioning: Premium, community-focused art studio emphasizing quality and innovation</a:t>
            </a:r>
            <a:endParaRPr lang="uk-UA" dirty="0"/>
          </a:p>
          <a:p>
            <a:r>
              <a:rPr lang="en-GB" dirty="0"/>
              <a:t>Product: Courses, workshops, studio rental, online classes</a:t>
            </a:r>
            <a:endParaRPr lang="uk-UA" dirty="0"/>
          </a:p>
          <a:p>
            <a:r>
              <a:rPr lang="en-GB" dirty="0"/>
              <a:t>Price: Competitive for group classes; premium for private lessons/workshops; discounts for families &amp; subscriptions</a:t>
            </a:r>
            <a:endParaRPr lang="uk-UA" dirty="0"/>
          </a:p>
          <a:p>
            <a:r>
              <a:rPr lang="en-GB" dirty="0"/>
              <a:t>Place: Central urban studio + online </a:t>
            </a:r>
            <a:r>
              <a:rPr lang="en-GB" dirty="0" err="1"/>
              <a:t>platformPromotion</a:t>
            </a:r>
            <a:r>
              <a:rPr lang="en-GB" dirty="0"/>
              <a:t>: </a:t>
            </a:r>
            <a:endParaRPr lang="uk-UA" dirty="0"/>
          </a:p>
          <a:p>
            <a:r>
              <a:rPr lang="en-GB" dirty="0"/>
              <a:t>Social media, events, partnerships, local advertising</a:t>
            </a:r>
          </a:p>
        </p:txBody>
      </p:sp>
    </p:spTree>
    <p:extLst>
      <p:ext uri="{BB962C8B-B14F-4D97-AF65-F5344CB8AC3E}">
        <p14:creationId xmlns:p14="http://schemas.microsoft.com/office/powerpoint/2010/main" val="3346391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5189E-B49B-E8F4-9FCD-CD40B3E48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dirty="0"/>
              <a:t>Competitor Analysis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A drawing of white flowers&#10;&#10;AI-generated content may be incorrect.">
            <a:extLst>
              <a:ext uri="{FF2B5EF4-FFF2-40B4-BE49-F238E27FC236}">
                <a16:creationId xmlns:a16="http://schemas.microsoft.com/office/drawing/2014/main" id="{F2A4B56F-4FE2-9DB6-B3D1-B2CB2AC037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98"/>
          <a:stretch>
            <a:fillRect/>
          </a:stretch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DC919-886A-CB9B-23FB-ACC1AA6D1B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Main competitors: Local art studios &amp; community </a:t>
            </a:r>
            <a:r>
              <a:rPr lang="en-GB" dirty="0" err="1"/>
              <a:t>centers</a:t>
            </a:r>
            <a:endParaRPr lang="uk-UA" dirty="0"/>
          </a:p>
          <a:p>
            <a:r>
              <a:rPr lang="en-GB" dirty="0"/>
              <a:t>Differentiation: Premium quality, modern techniques, online accessibility, strong community focus</a:t>
            </a:r>
          </a:p>
        </p:txBody>
      </p:sp>
    </p:spTree>
    <p:extLst>
      <p:ext uri="{BB962C8B-B14F-4D97-AF65-F5344CB8AC3E}">
        <p14:creationId xmlns:p14="http://schemas.microsoft.com/office/powerpoint/2010/main" val="16831145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C0778-D7C6-BE35-D056-FE77A050D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4100"/>
              <a:t>6-Month Operational Plan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7" name="Picture 6" descr="A painting of a city in the distance&#10;&#10;AI-generated content may be incorrect.">
            <a:extLst>
              <a:ext uri="{FF2B5EF4-FFF2-40B4-BE49-F238E27FC236}">
                <a16:creationId xmlns:a16="http://schemas.microsoft.com/office/drawing/2014/main" id="{91768158-9509-E54A-8457-6EF2353CB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7" r="12735" b="1"/>
          <a:stretch>
            <a:fillRect/>
          </a:stretch>
        </p:blipFill>
        <p:spPr>
          <a:xfrm>
            <a:off x="407433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0159E-BDF1-2273-110B-D3BEA8F70C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Months 1–2 (Launch Phase): Renovation, staff recruitment, website &amp; social media launch, introductory workshops</a:t>
            </a:r>
            <a:endParaRPr lang="uk-UA" dirty="0"/>
          </a:p>
          <a:p>
            <a:r>
              <a:rPr lang="en-GB" dirty="0"/>
              <a:t>Months 3–4 (Growth Phase): Regular classes, first exhibition, subscription packages, online classes</a:t>
            </a:r>
            <a:endParaRPr lang="ru-RU" dirty="0"/>
          </a:p>
          <a:p>
            <a:r>
              <a:rPr lang="en-GB" dirty="0"/>
              <a:t>Months</a:t>
            </a:r>
            <a:r>
              <a:rPr lang="uk-UA" dirty="0"/>
              <a:t> </a:t>
            </a:r>
            <a:r>
              <a:rPr lang="en-GB" dirty="0"/>
              <a:t>5–6 (Expansion Phase): Evaluate performance, seasonal workshops, partnerships, plan long-term growth</a:t>
            </a:r>
          </a:p>
        </p:txBody>
      </p:sp>
    </p:spTree>
    <p:extLst>
      <p:ext uri="{BB962C8B-B14F-4D97-AF65-F5344CB8AC3E}">
        <p14:creationId xmlns:p14="http://schemas.microsoft.com/office/powerpoint/2010/main" val="1824706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23401-6A8D-42BC-89B2-A5FBDF093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2637D-57E8-2780-4290-1447B3744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7"/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E89EE988-F7AA-8B3E-9D32-23FA0AC005E1}"/>
              </a:ext>
            </a:extLst>
          </p:cNvPr>
          <p:cNvSpPr/>
          <p:nvPr/>
        </p:nvSpPr>
        <p:spPr>
          <a:xfrm>
            <a:off x="5793646" y="741590"/>
            <a:ext cx="3559729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Funding Sources: Personal savings £15,000; Angel investors £35,000; Government grant £10,000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42ED550-FA36-D707-A942-CC097D3D9432}"/>
              </a:ext>
            </a:extLst>
          </p:cNvPr>
          <p:cNvSpPr/>
          <p:nvPr/>
        </p:nvSpPr>
        <p:spPr>
          <a:xfrm>
            <a:off x="5115536" y="2860226"/>
            <a:ext cx="2457975" cy="10410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Total Start-up Capital: £60,000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026077C-C763-A2BF-BC4E-27790D0592F0}"/>
              </a:ext>
            </a:extLst>
          </p:cNvPr>
          <p:cNvSpPr/>
          <p:nvPr/>
        </p:nvSpPr>
        <p:spPr>
          <a:xfrm flipH="1">
            <a:off x="5106098" y="4084602"/>
            <a:ext cx="3909269" cy="213080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Start-up Expenses (Month 1): Renovation £20,000, Equipment £10,000, Staff salaries £15,000, Marketing £5,000, Rent &amp; utilities £7,000, Insurance &amp; licenses £3,000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8152B4E-4BC7-79FA-3883-D2B972A190F9}"/>
              </a:ext>
            </a:extLst>
          </p:cNvPr>
          <p:cNvSpPr/>
          <p:nvPr/>
        </p:nvSpPr>
        <p:spPr>
          <a:xfrm>
            <a:off x="357231" y="2067886"/>
            <a:ext cx="4622334" cy="200497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Projected Revenue (Months 3–6): Group classes £8,000/month, Individual lessons £4,000/month, Studio rental £2,000/month, Online classes £1,500/month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29DC45A-94BC-4434-B108-F1FD67A93480}"/>
              </a:ext>
            </a:extLst>
          </p:cNvPr>
          <p:cNvSpPr/>
          <p:nvPr/>
        </p:nvSpPr>
        <p:spPr>
          <a:xfrm>
            <a:off x="8321879" y="2860226"/>
            <a:ext cx="2561439" cy="105617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Total Monthly Revenue: £15,500</a:t>
            </a:r>
          </a:p>
        </p:txBody>
      </p:sp>
    </p:spTree>
    <p:extLst>
      <p:ext uri="{BB962C8B-B14F-4D97-AF65-F5344CB8AC3E}">
        <p14:creationId xmlns:p14="http://schemas.microsoft.com/office/powerpoint/2010/main" val="40970763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3C004-D567-23B0-D342-6A6EE01D6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3700"/>
              <a:t>Break-even &amp; Risk Management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Picture 4" descr="A painting of flowers and dragonflies&#10;&#10;AI-generated content may be incorrect.">
            <a:extLst>
              <a:ext uri="{FF2B5EF4-FFF2-40B4-BE49-F238E27FC236}">
                <a16:creationId xmlns:a16="http://schemas.microsoft.com/office/drawing/2014/main" id="{EC6673DD-5119-9069-1DD9-4C88EB637E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98"/>
          <a:stretch>
            <a:fillRect/>
          </a:stretch>
        </p:blipFill>
        <p:spPr>
          <a:xfrm>
            <a:off x="407432" y="419292"/>
            <a:ext cx="5522976" cy="605332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F54B9-3A1A-EA5C-A4AE-9CA9DA5428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>
            <a:normAutofit/>
          </a:bodyPr>
          <a:lstStyle/>
          <a:p>
            <a:r>
              <a:rPr lang="en-GB" dirty="0"/>
              <a:t>Break-even expected in Month 6</a:t>
            </a:r>
            <a:endParaRPr lang="uk-UA" dirty="0"/>
          </a:p>
          <a:p>
            <a:r>
              <a:rPr lang="en-GB" dirty="0"/>
              <a:t>Risks: Seasonality, competition, slow client acquisition</a:t>
            </a:r>
            <a:endParaRPr lang="uk-UA" dirty="0"/>
          </a:p>
          <a:p>
            <a:r>
              <a:rPr lang="en-GB" dirty="0"/>
              <a:t>Mitigation: Diversified revenue streams, reserve fund, market monitoring</a:t>
            </a:r>
          </a:p>
        </p:txBody>
      </p:sp>
    </p:spTree>
    <p:extLst>
      <p:ext uri="{BB962C8B-B14F-4D97-AF65-F5344CB8AC3E}">
        <p14:creationId xmlns:p14="http://schemas.microsoft.com/office/powerpoint/2010/main" val="33104299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8ECC6-3F42-8FBB-0A00-17FD9BC34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Picture 4" descr="A collage of paintings&#10;&#10;AI-generated content may be incorrect.">
            <a:extLst>
              <a:ext uri="{FF2B5EF4-FFF2-40B4-BE49-F238E27FC236}">
                <a16:creationId xmlns:a16="http://schemas.microsoft.com/office/drawing/2014/main" id="{B1615503-24D6-D0C8-23ED-167392CBC14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3375D-FFCE-8CC0-849C-ABD614B44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r>
              <a:rPr lang="en-GB" dirty="0"/>
              <a:t>Creative Palette Art Studio as a cultural &amp; educational asset</a:t>
            </a:r>
            <a:endParaRPr lang="uk-UA" dirty="0"/>
          </a:p>
          <a:p>
            <a:r>
              <a:rPr lang="en-GB" dirty="0"/>
              <a:t>Combines traditional and modern art techniques</a:t>
            </a:r>
            <a:endParaRPr lang="uk-UA" dirty="0"/>
          </a:p>
          <a:p>
            <a:r>
              <a:rPr lang="en-GB" dirty="0"/>
              <a:t>Strong community engagement, multiple revenue streams, and sustainable business model</a:t>
            </a:r>
          </a:p>
        </p:txBody>
      </p:sp>
    </p:spTree>
    <p:extLst>
      <p:ext uri="{BB962C8B-B14F-4D97-AF65-F5344CB8AC3E}">
        <p14:creationId xmlns:p14="http://schemas.microsoft.com/office/powerpoint/2010/main" val="3193853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ainting of a person and person&#10;&#10;AI-generated content may be incorrect.">
            <a:extLst>
              <a:ext uri="{FF2B5EF4-FFF2-40B4-BE49-F238E27FC236}">
                <a16:creationId xmlns:a16="http://schemas.microsoft.com/office/drawing/2014/main" id="{2F0DA5DB-9E8D-1647-1B5C-9CF5014830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6" r="-2" b="-2"/>
          <a:stretch>
            <a:fillRect/>
          </a:stretch>
        </p:blipFill>
        <p:spPr>
          <a:xfrm>
            <a:off x="7837371" y="237744"/>
            <a:ext cx="4124416" cy="638251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91D1FF4-7F97-4936-9A4C-9FB71D8FB4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BF860-9FFC-0B41-EF8F-CE50D122D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15DAD-23CE-A6D5-3A5C-9403D0C98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8680" y="2386584"/>
            <a:ext cx="6281928" cy="364845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Kotler, P. and Keller, K.L., 2016.</a:t>
            </a:r>
            <a:r>
              <a:rPr lang="en-GB" dirty="0"/>
              <a:t> </a:t>
            </a:r>
            <a:r>
              <a:rPr lang="en-GB" i="1" dirty="0"/>
              <a:t>Marketing Management.</a:t>
            </a:r>
            <a:r>
              <a:rPr lang="en-GB" dirty="0"/>
              <a:t> 15th ed. Harlow: Pearson.</a:t>
            </a:r>
          </a:p>
          <a:p>
            <a:r>
              <a:rPr lang="en-GB" b="1" dirty="0"/>
              <a:t>Johnson, G., Scholes, K. and Whittington, R., 2017.</a:t>
            </a:r>
            <a:r>
              <a:rPr lang="en-GB" dirty="0"/>
              <a:t> </a:t>
            </a:r>
            <a:r>
              <a:rPr lang="en-GB" i="1" dirty="0"/>
              <a:t>Exploring Strategy.</a:t>
            </a:r>
            <a:r>
              <a:rPr lang="en-GB" dirty="0"/>
              <a:t> 11th ed. Harlow: Pearson.</a:t>
            </a:r>
          </a:p>
          <a:p>
            <a:r>
              <a:rPr lang="en-GB" b="1" dirty="0"/>
              <a:t>Statista, 2024.</a:t>
            </a:r>
            <a:r>
              <a:rPr lang="en-GB" dirty="0"/>
              <a:t> </a:t>
            </a:r>
            <a:r>
              <a:rPr lang="en-GB" i="1" dirty="0"/>
              <a:t>Art Classes Market in the UK.</a:t>
            </a:r>
            <a:r>
              <a:rPr lang="en-GB" dirty="0"/>
              <a:t> Available at: </a:t>
            </a:r>
            <a:r>
              <a:rPr lang="en-GB" dirty="0">
                <a:hlinkClick r:id="rId3"/>
              </a:rPr>
              <a:t>https://www.statista.com/</a:t>
            </a:r>
            <a:r>
              <a:rPr lang="en-GB" dirty="0"/>
              <a:t> (Accessed: 6 December 2025).</a:t>
            </a:r>
          </a:p>
          <a:p>
            <a:r>
              <a:rPr lang="en-GB" b="1" dirty="0"/>
              <a:t>UK Government, 2025.</a:t>
            </a:r>
            <a:r>
              <a:rPr lang="en-GB" dirty="0"/>
              <a:t> </a:t>
            </a:r>
            <a:r>
              <a:rPr lang="en-GB" i="1" dirty="0"/>
              <a:t>Support for Creative Businesses.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https://www.gov.uk/</a:t>
            </a:r>
            <a:r>
              <a:rPr lang="en-GB" dirty="0"/>
              <a:t> (Accessed: 6 December 2025).</a:t>
            </a:r>
          </a:p>
          <a:p>
            <a:r>
              <a:rPr lang="en-GB" b="1" dirty="0"/>
              <a:t>Porter, M.E., 2008.</a:t>
            </a:r>
            <a:r>
              <a:rPr lang="en-GB" dirty="0"/>
              <a:t> </a:t>
            </a:r>
            <a:r>
              <a:rPr lang="en-GB"/>
              <a:t>‘The Five Competitive Forces That Shape Strategy’, </a:t>
            </a:r>
            <a:r>
              <a:rPr lang="en-GB" i="1"/>
              <a:t>Harvard Business Review</a:t>
            </a:r>
            <a:r>
              <a:rPr lang="en-GB"/>
              <a:t>, January 2008.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5561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5103A-1308-566E-931F-662FE08FF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Picture 6" descr="A group of paintings on a wall&#10;&#10;AI-generated content may be incorrect.">
            <a:extLst>
              <a:ext uri="{FF2B5EF4-FFF2-40B4-BE49-F238E27FC236}">
                <a16:creationId xmlns:a16="http://schemas.microsoft.com/office/drawing/2014/main" id="{4D102325-0CC7-58A8-3DC3-A2CE3DCD22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2707022"/>
            <a:ext cx="4414438" cy="14567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80E67-2BFF-3DC8-7F6E-7E866AEE8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All artworks used in this presentation are original creations by </a:t>
            </a:r>
          </a:p>
          <a:p>
            <a:pPr marL="0" indent="0" algn="ctr">
              <a:buNone/>
            </a:pPr>
            <a:r>
              <a:rPr lang="en-GB" b="1" dirty="0" err="1">
                <a:solidFill>
                  <a:srgbClr val="C00000"/>
                </a:solidFill>
              </a:rPr>
              <a:t>NochSvetlaArt</a:t>
            </a:r>
            <a:endParaRPr lang="en-GB" b="1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508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D56C6AEC0D6E4D87A4E65EF197EFCA" ma:contentTypeVersion="5" ma:contentTypeDescription="Create a new document." ma:contentTypeScope="" ma:versionID="b4ec63a6c6930dba01e85f6e07ca67b5">
  <xsd:schema xmlns:xsd="http://www.w3.org/2001/XMLSchema" xmlns:xs="http://www.w3.org/2001/XMLSchema" xmlns:p="http://schemas.microsoft.com/office/2006/metadata/properties" xmlns:ns3="58b591e8-e818-4825-9ded-2371f6ca824b" targetNamespace="http://schemas.microsoft.com/office/2006/metadata/properties" ma:root="true" ma:fieldsID="de8bafdc0a2ec99b0888b69930665eb1" ns3:_="">
    <xsd:import namespace="58b591e8-e818-4825-9ded-2371f6ca824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b591e8-e818-4825-9ded-2371f6ca824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1A2B86-AD15-4974-9D15-747523F345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b591e8-e818-4825-9ded-2371f6ca82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A54A44-E73B-4A51-8CCF-1CB45A7373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2E38DEA-5C31-4E7E-88FC-E41CB11F2260}">
  <ds:schemaRefs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58b591e8-e818-4825-9ded-2371f6ca824b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165</TotalTime>
  <Words>746</Words>
  <Application>Microsoft Office PowerPoint</Application>
  <PresentationFormat>Widescreen</PresentationFormat>
  <Paragraphs>74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Garamond</vt:lpstr>
      <vt:lpstr>Savon</vt:lpstr>
      <vt:lpstr> Creative Palette  Art  Studio</vt:lpstr>
      <vt:lpstr>Business Idea</vt:lpstr>
      <vt:lpstr>Products &amp; Services </vt:lpstr>
      <vt:lpstr>Management Structure</vt:lpstr>
      <vt:lpstr>Legal Form</vt:lpstr>
      <vt:lpstr>PESTEL Analysis</vt:lpstr>
      <vt:lpstr>Marketing Strategy – Target Market</vt:lpstr>
      <vt:lpstr>Marketing Strategy – Positioning &amp; 4Ps</vt:lpstr>
      <vt:lpstr>Competitor Analysis</vt:lpstr>
      <vt:lpstr>6-Month Operational Plan</vt:lpstr>
      <vt:lpstr>Finance</vt:lpstr>
      <vt:lpstr>Break-even &amp; Risk Management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Svitlana Nikora (2429779)</dc:creator>
  <cp:lastModifiedBy>Svitlana Nikora (2429779)</cp:lastModifiedBy>
  <cp:revision>5</cp:revision>
  <dcterms:created xsi:type="dcterms:W3CDTF">2025-12-06T14:41:37Z</dcterms:created>
  <dcterms:modified xsi:type="dcterms:W3CDTF">2025-12-06T17:26:55Z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0x010100AAD56C6AEC0D6E4D87A4E65EF197EFCA</vt:lpwstr>
  </property>
</Properties>
</file>