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66" r:id="rId4"/>
    <p:sldId id="263" r:id="rId5"/>
    <p:sldId id="258" r:id="rId6"/>
    <p:sldId id="267" r:id="rId7"/>
    <p:sldId id="260" r:id="rId8"/>
    <p:sldId id="261" r:id="rId9"/>
    <p:sldId id="264" r:id="rId10"/>
    <p:sldId id="265" r:id="rId11"/>
    <p:sldId id="268" r:id="rId12"/>
    <p:sldId id="269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50A5A0B-F906-4138-8CAF-C23B6973B1D0}" v="58" dt="2025-11-23T16:44:01.69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48" d="100"/>
          <a:sy n="48" d="100"/>
        </p:scale>
        <p:origin x="67" y="70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63BBFF-77C1-4BF1-A3B2-2505841100BA}" type="datetimeFigureOut">
              <a:rPr lang="en-US" dirty="0"/>
              <a:t>11/23/2025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ED2BB1-BB31-4EB8-A961-18800A74EAA8}" type="datetimeFigureOut">
              <a:rPr lang="en-US" dirty="0"/>
              <a:t>11/23/2025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40B886-74BB-4D5E-9EA9-584482FE40E6}" type="datetimeFigureOut">
              <a:rPr lang="en-US" dirty="0"/>
              <a:t>11/23/2025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A4CCD1-3502-4C30-947C-75FC88992007}" type="datetimeFigureOut">
              <a:rPr lang="en-US" dirty="0"/>
              <a:t>11/23/2025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0B797A-E8AF-4231-9C64-308C5BB9ED3E}" type="datetimeFigureOut">
              <a:rPr lang="en-US" dirty="0"/>
              <a:t>11/23/2025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B24146-07E2-48CA-8629-5887ED47FCDB}" type="datetimeFigureOut">
              <a:rPr lang="en-US" dirty="0"/>
              <a:t>11/23/2025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07E718-B4F0-433E-A285-0013249184C0}" type="datetimeFigureOut">
              <a:rPr lang="en-US" dirty="0"/>
              <a:t>11/23/2025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E44C4-3D72-4D6E-86A4-F5491DC49E6D}" type="datetimeFigureOut">
              <a:rPr lang="en-US" dirty="0"/>
              <a:t>11/23/2025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B8EA14-E6AC-4B59-973C-7A06B0EDE3E3}" type="datetimeFigureOut">
              <a:rPr lang="en-US" dirty="0"/>
              <a:t>11/23/2025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C93879-1153-42D3-8EC7-7A3CC94658D3}" type="datetimeFigureOut">
              <a:rPr lang="en-US" dirty="0"/>
              <a:t>11/23/2025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2E1496-D8B1-4FDC-98A5-AD2561A2EE12}" type="datetimeFigureOut">
              <a:rPr lang="en-US" dirty="0"/>
              <a:t>11/23/2025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AD3855-5B08-4570-810C-DE4498675D2C}" type="datetimeFigureOut">
              <a:rPr lang="en-US" dirty="0"/>
              <a:t>11/23/2025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FC1B1A-3400-4A09-B018-5620D6ADA4AF}" type="datetimeFigureOut">
              <a:rPr lang="en-US" dirty="0"/>
              <a:t>11/23/2025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3EE65E-8B04-4250-B4A9-5C65F355F1A2}" type="datetimeFigureOut">
              <a:rPr lang="en-US" dirty="0"/>
              <a:t>11/23/2025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F5881F-8E44-4F15-AB98-80B7869E49CA}" type="datetimeFigureOut">
              <a:rPr lang="en-US" dirty="0"/>
              <a:t>11/23/2025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D2069-43FA-49C5-9F0E-58E1EB237AEF}" type="datetimeFigureOut">
              <a:rPr lang="en-US" dirty="0"/>
              <a:t>11/23/2025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C05854CA-19F4-4771-B6A2-DA5C0742B220}" type="datetimeFigureOut">
              <a:rPr lang="en-US" dirty="0"/>
              <a:t>11/23/2025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BB3B3F-C0CE-47CB-BCED-F49A710726FF}" type="datetimeFigureOut">
              <a:rPr lang="en-US" dirty="0"/>
              <a:t>11/23/2025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teachers.institute/higher-education-the-psycho-social-context/vygotsky-socio-cultural-theory-" TargetMode="External"/><Relationship Id="rId2" Type="http://schemas.openxmlformats.org/officeDocument/2006/relationships/hyperlink" Target="https://doi.org/10.1016/s1534-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edtechrce.org/why-is-collaborative-learning-important-in-education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34EC6E-3C81-D719-130A-2782D9C754D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Collaborative Learning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26B803B-ACBA-93DA-1E9E-E180A730F98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By Carol Rafferty</a:t>
            </a:r>
          </a:p>
          <a:p>
            <a:r>
              <a:rPr lang="en-GB" dirty="0"/>
              <a:t>BMSP4015</a:t>
            </a:r>
          </a:p>
          <a:p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39420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7F8403-0B08-9222-8922-3B34D7A5C6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2A0FDC9-219C-BBF7-C80A-FCB94BC6442F}"/>
              </a:ext>
            </a:extLst>
          </p:cNvPr>
          <p:cNvSpPr txBox="1"/>
          <p:nvPr/>
        </p:nvSpPr>
        <p:spPr>
          <a:xfrm>
            <a:off x="452284" y="2359742"/>
            <a:ext cx="11587316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GB" sz="2800" dirty="0"/>
              <a:t>What will this presentation cover?</a:t>
            </a:r>
          </a:p>
          <a:p>
            <a:pPr marL="742950" lvl="1" indent="-285750">
              <a:buFontTx/>
              <a:buChar char="-"/>
            </a:pPr>
            <a:r>
              <a:rPr lang="en-GB" sz="2800" dirty="0"/>
              <a:t>What is Collaborative Learning? </a:t>
            </a:r>
          </a:p>
          <a:p>
            <a:pPr marL="742950" lvl="1" indent="-285750">
              <a:buFontTx/>
              <a:buChar char="-"/>
            </a:pPr>
            <a:r>
              <a:rPr lang="en-GB" sz="2800" dirty="0"/>
              <a:t>Theories Behind Collaborative Learning</a:t>
            </a:r>
          </a:p>
          <a:p>
            <a:pPr marL="742950" lvl="1" indent="-285750">
              <a:buFontTx/>
              <a:buChar char="-"/>
            </a:pPr>
            <a:r>
              <a:rPr lang="en-GB" sz="2800" dirty="0"/>
              <a:t>The Benefits to Collaborative Learning </a:t>
            </a:r>
          </a:p>
          <a:p>
            <a:pPr marL="742950" lvl="1" indent="-285750">
              <a:buFontTx/>
              <a:buChar char="-"/>
            </a:pPr>
            <a:r>
              <a:rPr lang="en-GB" sz="2800" dirty="0"/>
              <a:t>Challenges/Limitations of Collaborative Learning</a:t>
            </a:r>
          </a:p>
          <a:p>
            <a:pPr marL="742950" lvl="1" indent="-285750">
              <a:buFontTx/>
              <a:buChar char="-"/>
            </a:pPr>
            <a:r>
              <a:rPr lang="en-GB" sz="2800" dirty="0"/>
              <a:t>Why Collaborative Learning Matters in Professional Practice</a:t>
            </a:r>
          </a:p>
          <a:p>
            <a:pPr marL="742950" lvl="1" indent="-285750">
              <a:buFontTx/>
              <a:buChar char="-"/>
            </a:pPr>
            <a:r>
              <a:rPr lang="en-GB" sz="2800" dirty="0"/>
              <a:t>Using Collaborative Learning in My Future Cleaning Business</a:t>
            </a:r>
          </a:p>
          <a:p>
            <a:pPr marL="742950" lvl="1" indent="-285750">
              <a:buFontTx/>
              <a:buChar char="-"/>
            </a:pPr>
            <a:r>
              <a:rPr lang="en-GB" sz="2800" dirty="0"/>
              <a:t>Conclusion</a:t>
            </a:r>
          </a:p>
        </p:txBody>
      </p:sp>
    </p:spTree>
    <p:extLst>
      <p:ext uri="{BB962C8B-B14F-4D97-AF65-F5344CB8AC3E}">
        <p14:creationId xmlns:p14="http://schemas.microsoft.com/office/powerpoint/2010/main" val="26303690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106000"/>
                <a:satMod val="220000"/>
                <a:lumMod val="140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69000"/>
                <a:hueMod val="88000"/>
                <a:satMod val="16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66" name="Group 2065">
            <a:extLst>
              <a:ext uri="{FF2B5EF4-FFF2-40B4-BE49-F238E27FC236}">
                <a16:creationId xmlns:a16="http://schemas.microsoft.com/office/drawing/2014/main" id="{0DE83903-CA92-4B3F-92A4-2A18F3ADE3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176" y="0"/>
            <a:ext cx="12192000" cy="6858001"/>
            <a:chOff x="-3176" y="0"/>
            <a:chExt cx="12192000" cy="6858001"/>
          </a:xfrm>
        </p:grpSpPr>
        <p:sp useBgFill="1">
          <p:nvSpPr>
            <p:cNvPr id="2067" name="Rectangle 2066">
              <a:extLst>
                <a:ext uri="{FF2B5EF4-FFF2-40B4-BE49-F238E27FC236}">
                  <a16:creationId xmlns:a16="http://schemas.microsoft.com/office/drawing/2014/main" id="{B972E9B6-4A89-4B2F-A53D-4E37005CEC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88824" cy="6858001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2068" name="Picture 2067">
              <a:extLst>
                <a:ext uri="{FF2B5EF4-FFF2-40B4-BE49-F238E27FC236}">
                  <a16:creationId xmlns:a16="http://schemas.microsoft.com/office/drawing/2014/main" id="{5806B660-AF76-436E-AE61-7BE4914D75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3176" y="0"/>
              <a:ext cx="12192000" cy="6858000"/>
            </a:xfrm>
            <a:prstGeom prst="rect">
              <a:avLst/>
            </a:prstGeom>
          </p:spPr>
        </p:pic>
      </p:grpSp>
      <p:sp>
        <p:nvSpPr>
          <p:cNvPr id="2070" name="Rectangle 2069">
            <a:extLst>
              <a:ext uri="{FF2B5EF4-FFF2-40B4-BE49-F238E27FC236}">
                <a16:creationId xmlns:a16="http://schemas.microsoft.com/office/drawing/2014/main" id="{6B919543-BBA0-46FA-82A5-FDE08940D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" y="609600"/>
            <a:ext cx="7002377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117A82-66AE-401E-934C-BB8F619933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2" y="753228"/>
            <a:ext cx="6106978" cy="1080938"/>
          </a:xfrm>
        </p:spPr>
        <p:txBody>
          <a:bodyPr>
            <a:normAutofit/>
          </a:bodyPr>
          <a:lstStyle/>
          <a:p>
            <a:r>
              <a:rPr lang="en-GB" dirty="0"/>
              <a:t>What is Collaborative Learning? </a:t>
            </a:r>
          </a:p>
        </p:txBody>
      </p:sp>
      <p:pic>
        <p:nvPicPr>
          <p:cNvPr id="2072" name="Picture 2071">
            <a:extLst>
              <a:ext uri="{FF2B5EF4-FFF2-40B4-BE49-F238E27FC236}">
                <a16:creationId xmlns:a16="http://schemas.microsoft.com/office/drawing/2014/main" id="{F4446D03-B0EF-4261-86EC-74412ACFF9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0"/>
            <a:ext cx="7040880" cy="20273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DE2753-CE33-7E1E-0EEF-A156C0B44F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2336873"/>
            <a:ext cx="6106979" cy="3599316"/>
          </a:xfrm>
        </p:spPr>
        <p:txBody>
          <a:bodyPr>
            <a:normAutofit/>
          </a:bodyPr>
          <a:lstStyle/>
          <a:p>
            <a:r>
              <a:rPr lang="en-GB" dirty="0"/>
              <a:t>According to Laal and Laal (2012), Collaborative Learning is an approach to teaching and learning that involves a small group of learners working together to learn, complete a task or solve a problem. </a:t>
            </a:r>
          </a:p>
        </p:txBody>
      </p:sp>
      <p:pic>
        <p:nvPicPr>
          <p:cNvPr id="2061" name="Picture 13" descr="Collaborative">
            <a:extLst>
              <a:ext uri="{FF2B5EF4-FFF2-40B4-BE49-F238E27FC236}">
                <a16:creationId xmlns:a16="http://schemas.microsoft.com/office/drawing/2014/main" id="{C674E8DA-8564-AE74-A319-F5C00A7711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282" r="8085" b="-1"/>
          <a:stretch>
            <a:fillRect/>
          </a:stretch>
        </p:blipFill>
        <p:spPr bwMode="auto">
          <a:xfrm>
            <a:off x="7318966" y="484632"/>
            <a:ext cx="4495806" cy="35119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74" name="Rectangle 2073">
            <a:extLst>
              <a:ext uri="{FF2B5EF4-FFF2-40B4-BE49-F238E27FC236}">
                <a16:creationId xmlns:a16="http://schemas.microsoft.com/office/drawing/2014/main" id="{24CD5B03-BD00-4706-9F8F-D379236D14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20109" y="4150596"/>
            <a:ext cx="1038557" cy="2231807"/>
          </a:xfrm>
          <a:prstGeom prst="rect">
            <a:avLst/>
          </a:prstGeom>
          <a:solidFill>
            <a:schemeClr val="accent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6" name="Picture 8" descr="Collaborative Learning concept Peers engage in digital interaction ...">
            <a:extLst>
              <a:ext uri="{FF2B5EF4-FFF2-40B4-BE49-F238E27FC236}">
                <a16:creationId xmlns:a16="http://schemas.microsoft.com/office/drawing/2014/main" id="{73713EC9-B693-3CA3-F4C3-D13A261ABB2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9214" r="3" b="6543"/>
          <a:stretch>
            <a:fillRect/>
          </a:stretch>
        </p:blipFill>
        <p:spPr bwMode="auto">
          <a:xfrm>
            <a:off x="8523258" y="4150596"/>
            <a:ext cx="3291514" cy="2231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9">
            <a:extLst>
              <a:ext uri="{FF2B5EF4-FFF2-40B4-BE49-F238E27FC236}">
                <a16:creationId xmlns:a16="http://schemas.microsoft.com/office/drawing/2014/main" id="{747191E0-FB73-FACF-B04B-D9CF2EA6DF1F}"/>
              </a:ext>
            </a:extLst>
          </p:cNvPr>
          <p:cNvSpPr>
            <a:spLocks noChangeArrowheads="1"/>
          </p:cNvSpPr>
          <p:nvPr/>
        </p:nvSpPr>
        <p:spPr bwMode="auto">
          <a:xfrm>
            <a:off x="7379369" y="6462777"/>
            <a:ext cx="4852610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(</a:t>
            </a:r>
            <a:r>
              <a:rPr kumimoji="0" lang="en-US" altLang="en-US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Collaborative Learning Images - Bing</a:t>
            </a:r>
            <a:r>
              <a:rPr kumimoji="0" lang="en-US" altLang="en-US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n.d.-b)</a:t>
            </a:r>
          </a:p>
        </p:txBody>
      </p:sp>
    </p:spTree>
    <p:extLst>
      <p:ext uri="{BB962C8B-B14F-4D97-AF65-F5344CB8AC3E}">
        <p14:creationId xmlns:p14="http://schemas.microsoft.com/office/powerpoint/2010/main" val="3060514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B4FAAF-A525-DF6C-1CD6-1441758695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Theories Behind Collaborative Learning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DBBA51-8166-9D12-B043-1009489168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006600"/>
            <a:ext cx="12191999" cy="4851400"/>
          </a:xfrm>
        </p:spPr>
        <p:txBody>
          <a:bodyPr>
            <a:normAutofit/>
          </a:bodyPr>
          <a:lstStyle/>
          <a:p>
            <a:r>
              <a:rPr lang="en-GB" b="1" u="sng" dirty="0"/>
              <a:t>Lev Vygotsky – Social Interaction &amp; Zone of Proximal Development (ZPD)</a:t>
            </a:r>
          </a:p>
          <a:p>
            <a:r>
              <a:rPr lang="en-GB" dirty="0"/>
              <a:t>Vygotsky argued that learning is a social process, he said people learn best through interaction with others not alone.</a:t>
            </a:r>
          </a:p>
          <a:p>
            <a:r>
              <a:rPr lang="en-GB" dirty="0"/>
              <a:t>His idea of the Zone of Proximal Development (ZPD) explains that learners can learn more with the help from someone more knowledgeable (Kumar, 2025)</a:t>
            </a:r>
          </a:p>
          <a:p>
            <a:endParaRPr lang="en-GB" sz="2000" dirty="0"/>
          </a:p>
          <a:p>
            <a:r>
              <a:rPr lang="en-GB" b="1" u="sng" dirty="0"/>
              <a:t>Jerome Seymour Bruner – Scaffolding &amp; Support in Learning</a:t>
            </a:r>
          </a:p>
          <a:p>
            <a:r>
              <a:rPr lang="en-GB" dirty="0"/>
              <a:t>Bruner introduced the concept of scaffolding, meaning temporary support that helps someone learn something they couldn’t do alone.</a:t>
            </a:r>
          </a:p>
          <a:p>
            <a:r>
              <a:rPr lang="en-GB" dirty="0"/>
              <a:t>In collaborative learning, this support comes from peers explaining, guiding, and helping each other, and as understanding increases, the support is removed slowly (McLeod, 2025)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16366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305323-58D8-5EF1-BE49-ABD5CF1839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Benefits to Collaborative Learning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CDDC30E-6BD9-5602-9921-2452B87A4E5A}"/>
              </a:ext>
            </a:extLst>
          </p:cNvPr>
          <p:cNvSpPr txBox="1"/>
          <p:nvPr/>
        </p:nvSpPr>
        <p:spPr>
          <a:xfrm>
            <a:off x="0" y="1945147"/>
            <a:ext cx="12192000" cy="51090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/>
              <a:t>We learn from others, sharing our knowledge helps deepen our understanding</a:t>
            </a:r>
          </a:p>
          <a:p>
            <a:r>
              <a:rPr lang="en-GB" sz="2200" dirty="0"/>
              <a:t>	- We hear different viewpoints allowing us to understand topics more deeply (Simpson, 	2025). </a:t>
            </a:r>
          </a:p>
          <a:p>
            <a:r>
              <a:rPr lang="en-GB" sz="2200" dirty="0"/>
              <a:t>	- By sharing our knowledge, we strengthen our understanding and grow together.</a:t>
            </a:r>
            <a:endParaRPr lang="en-GB" sz="2200" dirty="0">
              <a:solidFill>
                <a:srgbClr val="FF0000"/>
              </a:solidFill>
            </a:endParaRPr>
          </a:p>
          <a:p>
            <a:endParaRPr lang="en-GB" sz="2200" dirty="0"/>
          </a:p>
          <a:p>
            <a:r>
              <a:rPr lang="en-GB" sz="2200" dirty="0"/>
              <a:t> We build confidence </a:t>
            </a:r>
          </a:p>
          <a:p>
            <a:r>
              <a:rPr lang="en-GB" sz="2200" dirty="0"/>
              <a:t>	- As we speak/discuss, share our experiences and give feedback we build confidence and 		support  communication within the workplace (Simpson 2025). </a:t>
            </a:r>
          </a:p>
          <a:p>
            <a:r>
              <a:rPr lang="en-GB" sz="2200" dirty="0"/>
              <a:t>	- Some people may see a problem differently or may think of a solution that was never 	considered. </a:t>
            </a:r>
          </a:p>
          <a:p>
            <a:endParaRPr lang="en-GB" sz="2200" dirty="0"/>
          </a:p>
          <a:p>
            <a:r>
              <a:rPr lang="en-GB" sz="2200" dirty="0"/>
              <a:t>We Improve our problem-solving skills </a:t>
            </a:r>
          </a:p>
          <a:p>
            <a:r>
              <a:rPr lang="en-GB" sz="2200" dirty="0"/>
              <a:t>	 - Johnson &amp; Johnson (1999), found that cooperative learning increases critical thinking 	more than individual study.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53776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106000"/>
                <a:satMod val="220000"/>
                <a:lumMod val="140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69000"/>
                <a:hueMod val="88000"/>
                <a:satMod val="16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4" name="Rectangle 4103">
            <a:extLst>
              <a:ext uri="{FF2B5EF4-FFF2-40B4-BE49-F238E27FC236}">
                <a16:creationId xmlns:a16="http://schemas.microsoft.com/office/drawing/2014/main" id="{72B9C142-459A-45F1-9E87-0DE4F76DC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824" cy="685800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106" name="Picture 4105">
            <a:extLst>
              <a:ext uri="{FF2B5EF4-FFF2-40B4-BE49-F238E27FC236}">
                <a16:creationId xmlns:a16="http://schemas.microsoft.com/office/drawing/2014/main" id="{6B286538-0E8E-4225-B3E3-B8EF6E16FD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76" y="0"/>
            <a:ext cx="12192000" cy="6858000"/>
          </a:xfrm>
          <a:prstGeom prst="rect">
            <a:avLst/>
          </a:prstGeom>
        </p:spPr>
      </p:pic>
      <p:sp>
        <p:nvSpPr>
          <p:cNvPr id="4108" name="Rectangle 4107">
            <a:extLst>
              <a:ext uri="{FF2B5EF4-FFF2-40B4-BE49-F238E27FC236}">
                <a16:creationId xmlns:a16="http://schemas.microsoft.com/office/drawing/2014/main" id="{E72C6208-222C-4F12-A931-F9679C4AD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5992" y="0"/>
            <a:ext cx="4636008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10" name="Rectangle 4109">
            <a:extLst>
              <a:ext uri="{FF2B5EF4-FFF2-40B4-BE49-F238E27FC236}">
                <a16:creationId xmlns:a16="http://schemas.microsoft.com/office/drawing/2014/main" id="{6AECF4AC-7938-4D2D-B9B9-96F4759E3E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" y="609600"/>
            <a:ext cx="7876030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D6F849-86AA-9A27-3EF6-7C12F41798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7087552" cy="1080938"/>
          </a:xfrm>
        </p:spPr>
        <p:txBody>
          <a:bodyPr>
            <a:normAutofit/>
          </a:bodyPr>
          <a:lstStyle/>
          <a:p>
            <a:r>
              <a:rPr lang="en-GB" dirty="0"/>
              <a:t>The Benefits to Collaborative Learning </a:t>
            </a:r>
            <a:endParaRPr lang="en-GB" b="1" dirty="0"/>
          </a:p>
        </p:txBody>
      </p:sp>
      <p:pic>
        <p:nvPicPr>
          <p:cNvPr id="4112" name="Picture 4111">
            <a:extLst>
              <a:ext uri="{FF2B5EF4-FFF2-40B4-BE49-F238E27FC236}">
                <a16:creationId xmlns:a16="http://schemas.microsoft.com/office/drawing/2014/main" id="{2578723F-EB68-4332-A8B8-C1ECCDBB0A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0"/>
            <a:ext cx="7967048" cy="32116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882F04-162F-8835-DA9F-13F74CC3C8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6973" y="2113872"/>
            <a:ext cx="7168978" cy="4744128"/>
          </a:xfrm>
        </p:spPr>
        <p:txBody>
          <a:bodyPr>
            <a:normAutofit/>
          </a:bodyPr>
          <a:lstStyle/>
          <a:p>
            <a:r>
              <a:rPr lang="en-GB" sz="2200" dirty="0"/>
              <a:t>We learn better problem solving by combining ideas and working together </a:t>
            </a:r>
          </a:p>
          <a:p>
            <a:r>
              <a:rPr lang="en-GB" sz="2200" dirty="0"/>
              <a:t>We become more motivated and engaged (Simpson, 2025)</a:t>
            </a:r>
          </a:p>
          <a:p>
            <a:pPr lvl="1"/>
            <a:r>
              <a:rPr lang="en-GB" sz="2200" dirty="0"/>
              <a:t>Learning with others helps create a sense of support which increases motivation.</a:t>
            </a:r>
          </a:p>
          <a:p>
            <a:r>
              <a:rPr lang="en-GB" sz="2200" dirty="0"/>
              <a:t>Working in a group reduces stress and helps learners stay committed (Caruso &amp; Woolley, 2008). </a:t>
            </a:r>
          </a:p>
          <a:p>
            <a:r>
              <a:rPr lang="en-GB" sz="2200" dirty="0"/>
              <a:t>Collaboration makes learning more interactive and less isolating, support from peers positively impacts this. 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endParaRPr lang="en-GB" sz="2000" dirty="0"/>
          </a:p>
        </p:txBody>
      </p:sp>
      <p:pic>
        <p:nvPicPr>
          <p:cNvPr id="4099" name="Picture 3" descr="Green check mark icon symbol logo in little circle. Tick symbol green ...">
            <a:extLst>
              <a:ext uri="{FF2B5EF4-FFF2-40B4-BE49-F238E27FC236}">
                <a16:creationId xmlns:a16="http://schemas.microsoft.com/office/drawing/2014/main" id="{EF53115B-4944-29E4-E514-EEDC86D2EF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187091" y="1854713"/>
            <a:ext cx="3358478" cy="3148573"/>
          </a:xfrm>
          <a:prstGeom prst="rect">
            <a:avLst/>
          </a:prstGeo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5C392A9A-F6EE-2D6B-63C9-A9F0407FD16E}"/>
              </a:ext>
            </a:extLst>
          </p:cNvPr>
          <p:cNvSpPr>
            <a:spLocks noChangeArrowheads="1"/>
          </p:cNvSpPr>
          <p:nvPr/>
        </p:nvSpPr>
        <p:spPr bwMode="auto">
          <a:xfrm>
            <a:off x="9540306" y="6641432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(</a:t>
            </a:r>
            <a:r>
              <a:rPr kumimoji="0" lang="en-US" altLang="en-US" sz="18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Tick Symbol - Bing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n.d.)</a:t>
            </a:r>
          </a:p>
        </p:txBody>
      </p:sp>
    </p:spTree>
    <p:extLst>
      <p:ext uri="{BB962C8B-B14F-4D97-AF65-F5344CB8AC3E}">
        <p14:creationId xmlns:p14="http://schemas.microsoft.com/office/powerpoint/2010/main" val="10503500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106000"/>
                <a:satMod val="220000"/>
                <a:lumMod val="140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69000"/>
                <a:hueMod val="88000"/>
                <a:satMod val="16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175" name="Group 7174">
            <a:extLst>
              <a:ext uri="{FF2B5EF4-FFF2-40B4-BE49-F238E27FC236}">
                <a16:creationId xmlns:a16="http://schemas.microsoft.com/office/drawing/2014/main" id="{75736838-D5E9-4567-9B65-9C15C33781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176" y="0"/>
            <a:ext cx="12192000" cy="6858001"/>
            <a:chOff x="-3176" y="0"/>
            <a:chExt cx="12192000" cy="6858001"/>
          </a:xfrm>
        </p:grpSpPr>
        <p:sp useBgFill="1">
          <p:nvSpPr>
            <p:cNvPr id="7176" name="Rectangle 7175">
              <a:extLst>
                <a:ext uri="{FF2B5EF4-FFF2-40B4-BE49-F238E27FC236}">
                  <a16:creationId xmlns:a16="http://schemas.microsoft.com/office/drawing/2014/main" id="{AC61DFE0-B71E-43BB-A496-3D144EC63D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88824" cy="6858001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7177" name="Picture 7176">
              <a:extLst>
                <a:ext uri="{FF2B5EF4-FFF2-40B4-BE49-F238E27FC236}">
                  <a16:creationId xmlns:a16="http://schemas.microsoft.com/office/drawing/2014/main" id="{C377B68A-4EEF-467F-B71E-ACE2B17A35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3176" y="0"/>
              <a:ext cx="12192000" cy="6858000"/>
            </a:xfrm>
            <a:prstGeom prst="rect">
              <a:avLst/>
            </a:prstGeom>
          </p:spPr>
        </p:pic>
      </p:grpSp>
      <p:pic>
        <p:nvPicPr>
          <p:cNvPr id="7170" name="Picture 2" descr="Premium Vector | Businessman limitation challenge overcome to success ...">
            <a:extLst>
              <a:ext uri="{FF2B5EF4-FFF2-40B4-BE49-F238E27FC236}">
                <a16:creationId xmlns:a16="http://schemas.microsoft.com/office/drawing/2014/main" id="{5E93841B-F49E-A3EE-B831-2EF81E1B9F2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41" t="4883" r="45999" b="4353"/>
          <a:stretch>
            <a:fillRect/>
          </a:stretch>
        </p:blipFill>
        <p:spPr bwMode="auto">
          <a:xfrm>
            <a:off x="7547810" y="0"/>
            <a:ext cx="4641013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179" name="Rectangle 7178">
            <a:extLst>
              <a:ext uri="{FF2B5EF4-FFF2-40B4-BE49-F238E27FC236}">
                <a16:creationId xmlns:a16="http://schemas.microsoft.com/office/drawing/2014/main" id="{41112081-DA8A-4C6A-9A72-C8A3F5BAB8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" y="609600"/>
            <a:ext cx="796704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543C71-7682-8723-602D-43772E6B94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7087552" cy="1080938"/>
          </a:xfrm>
        </p:spPr>
        <p:txBody>
          <a:bodyPr>
            <a:normAutofit/>
          </a:bodyPr>
          <a:lstStyle/>
          <a:p>
            <a:r>
              <a:rPr lang="en-GB" dirty="0"/>
              <a:t>Challenges/Limitations of Collaborative Learning</a:t>
            </a:r>
          </a:p>
        </p:txBody>
      </p:sp>
      <p:pic>
        <p:nvPicPr>
          <p:cNvPr id="7181" name="Picture 7180">
            <a:extLst>
              <a:ext uri="{FF2B5EF4-FFF2-40B4-BE49-F238E27FC236}">
                <a16:creationId xmlns:a16="http://schemas.microsoft.com/office/drawing/2014/main" id="{540D8A0F-AC3D-465E-88F5-CB7C7CF10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0"/>
            <a:ext cx="7967048" cy="32116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214A7A-6810-6278-557A-5D9A3F9E2C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76" y="2013006"/>
            <a:ext cx="7543046" cy="4844994"/>
          </a:xfrm>
        </p:spPr>
        <p:txBody>
          <a:bodyPr>
            <a:normAutofit/>
          </a:bodyPr>
          <a:lstStyle/>
          <a:p>
            <a:r>
              <a:rPr lang="en-GB" sz="2000" dirty="0"/>
              <a:t>Unequal Participation </a:t>
            </a:r>
          </a:p>
          <a:p>
            <a:pPr lvl="1"/>
            <a:r>
              <a:rPr lang="en-GB" dirty="0"/>
              <a:t>Some people will contribute more than others which can lead to frustration or lower quality work</a:t>
            </a:r>
          </a:p>
          <a:p>
            <a:pPr lvl="1"/>
            <a:r>
              <a:rPr lang="en-GB" dirty="0"/>
              <a:t>If the group is unorganised – People may find it stressful &amp; participate less </a:t>
            </a:r>
          </a:p>
          <a:p>
            <a:r>
              <a:rPr lang="en-GB" sz="2000" dirty="0"/>
              <a:t>Conflict or communication issues </a:t>
            </a:r>
          </a:p>
          <a:p>
            <a:pPr lvl="1"/>
            <a:r>
              <a:rPr lang="en-GB" dirty="0"/>
              <a:t>People may misunderstand each other </a:t>
            </a:r>
          </a:p>
          <a:p>
            <a:pPr lvl="1"/>
            <a:r>
              <a:rPr lang="en-GB" dirty="0"/>
              <a:t>People have different working styles</a:t>
            </a:r>
          </a:p>
          <a:p>
            <a:r>
              <a:rPr lang="en-GB" sz="2000" dirty="0"/>
              <a:t>Confidence Barriers </a:t>
            </a:r>
          </a:p>
          <a:p>
            <a:pPr lvl="1"/>
            <a:r>
              <a:rPr lang="en-GB" dirty="0"/>
              <a:t>Some people may not be confident enough to share their ideas </a:t>
            </a:r>
          </a:p>
          <a:p>
            <a:r>
              <a:rPr lang="en-GB" sz="2000" dirty="0"/>
              <a:t>Time and coordination difficulties </a:t>
            </a:r>
          </a:p>
          <a:p>
            <a:pPr lvl="1"/>
            <a:r>
              <a:rPr lang="en-GB" dirty="0"/>
              <a:t>Arranging to meet up or arranging tasks can be hard as some people are busier than others </a:t>
            </a:r>
          </a:p>
          <a:p>
            <a:endParaRPr lang="en-GB" sz="1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1B3F6C4-464E-BFA7-74E6-9ABFE4DA82CF}"/>
              </a:ext>
            </a:extLst>
          </p:cNvPr>
          <p:cNvSpPr txBox="1"/>
          <p:nvPr/>
        </p:nvSpPr>
        <p:spPr>
          <a:xfrm>
            <a:off x="5685338" y="6460805"/>
            <a:ext cx="1860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/>
              <a:t>(Simpson 2025)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7177166D-ED5C-453D-BE45-A672E65E03B0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46222" y="660169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(</a:t>
            </a:r>
            <a:r>
              <a:rPr kumimoji="0" lang="en-US" altLang="en-US" sz="18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Challanges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/Limitations Cartoon - Bing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n.d.)</a:t>
            </a:r>
          </a:p>
        </p:txBody>
      </p:sp>
    </p:spTree>
    <p:extLst>
      <p:ext uri="{BB962C8B-B14F-4D97-AF65-F5344CB8AC3E}">
        <p14:creationId xmlns:p14="http://schemas.microsoft.com/office/powerpoint/2010/main" val="9717944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BC5871-2679-EFB2-75B6-030CB8EC80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Collaborative Learning Matters in Professional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25BD94-04AB-642F-3B18-415FD75B54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044772"/>
            <a:ext cx="12192000" cy="4692911"/>
          </a:xfrm>
        </p:spPr>
        <p:txBody>
          <a:bodyPr>
            <a:normAutofit/>
          </a:bodyPr>
          <a:lstStyle/>
          <a:p>
            <a:r>
              <a:rPr lang="en-GB" dirty="0"/>
              <a:t>Professional Practice </a:t>
            </a:r>
          </a:p>
          <a:p>
            <a:r>
              <a:rPr lang="en-GB" dirty="0"/>
              <a:t>Modern workplaces rely heavily on teamwork, group-problem solving and shared decision making.</a:t>
            </a:r>
          </a:p>
          <a:p>
            <a:r>
              <a:rPr lang="en-GB" dirty="0"/>
              <a:t>Employers look for strong communication, leadership and collaboration skills. </a:t>
            </a:r>
          </a:p>
          <a:p>
            <a:r>
              <a:rPr lang="en-GB" dirty="0"/>
              <a:t>Collaboration mirrors real life workplace tasks where employees are expected to work across teams/departments e.g., meetings, feedback sessions and project teams (Duncombe &amp; Armour, 2004).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Globally </a:t>
            </a:r>
          </a:p>
          <a:p>
            <a:pPr marL="0" indent="0">
              <a:buNone/>
            </a:pPr>
            <a:r>
              <a:rPr lang="en-GB" dirty="0"/>
              <a:t>- Many businesses operate globally, meaning collaboration is important across different counties, cultures and diverse teams/departments. </a:t>
            </a:r>
          </a:p>
        </p:txBody>
      </p:sp>
    </p:spTree>
    <p:extLst>
      <p:ext uri="{BB962C8B-B14F-4D97-AF65-F5344CB8AC3E}">
        <p14:creationId xmlns:p14="http://schemas.microsoft.com/office/powerpoint/2010/main" val="531824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106000"/>
                <a:satMod val="220000"/>
                <a:lumMod val="140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69000"/>
                <a:hueMod val="88000"/>
                <a:satMod val="16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DFCFA6-FD1E-7BB2-937A-30310F7FDA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</p:spPr>
        <p:txBody>
          <a:bodyPr>
            <a:normAutofit/>
          </a:bodyPr>
          <a:lstStyle/>
          <a:p>
            <a:r>
              <a:rPr lang="en-GB" dirty="0"/>
              <a:t>Using Collaborative Learning in My Future Cleaning Business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C35332-CB92-33A8-47DF-97BC35793A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147568"/>
            <a:ext cx="9081253" cy="4521127"/>
          </a:xfrm>
        </p:spPr>
        <p:txBody>
          <a:bodyPr>
            <a:normAutofit/>
          </a:bodyPr>
          <a:lstStyle/>
          <a:p>
            <a:r>
              <a:rPr lang="en-GB" dirty="0"/>
              <a:t>Working occasionally with helpers or subcontractors allows me to exchange cleaning techniques </a:t>
            </a:r>
          </a:p>
          <a:p>
            <a:r>
              <a:rPr lang="en-GB" dirty="0"/>
              <a:t>I can learn from others in the industry through online communities, training groups, and forums. </a:t>
            </a:r>
          </a:p>
          <a:p>
            <a:r>
              <a:rPr lang="en-GB" dirty="0"/>
              <a:t>Peer support or mentoring from experienced cleaners can act as scaffolding (Bruner), which will help me develop new skills quicker.</a:t>
            </a:r>
          </a:p>
          <a:p>
            <a:r>
              <a:rPr lang="en-GB" dirty="0"/>
              <a:t>Collaboration will help me solve problems, improve services, and maintain a high standard of work for my customers </a:t>
            </a:r>
          </a:p>
          <a:p>
            <a:r>
              <a:rPr lang="en-GB" dirty="0"/>
              <a:t>As the business grows, I can continue using collaborative learning with future staff to improve consistency and quality.</a:t>
            </a:r>
          </a:p>
          <a:p>
            <a:endParaRPr lang="en-GB" sz="1700" dirty="0"/>
          </a:p>
        </p:txBody>
      </p:sp>
      <p:pic>
        <p:nvPicPr>
          <p:cNvPr id="8194" name="Picture 2" descr="Washing sponge with foam bubbles. vector illustration cartoon • wall ...">
            <a:extLst>
              <a:ext uri="{FF2B5EF4-FFF2-40B4-BE49-F238E27FC236}">
                <a16:creationId xmlns:a16="http://schemas.microsoft.com/office/drawing/2014/main" id="{18658622-0E05-7E67-D663-29444C509B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886" r="15291" b="-2"/>
          <a:stretch>
            <a:fillRect/>
          </a:stretch>
        </p:blipFill>
        <p:spPr bwMode="auto">
          <a:xfrm>
            <a:off x="9081253" y="2337326"/>
            <a:ext cx="2656718" cy="3598863"/>
          </a:xfrm>
          <a:prstGeom prst="rect">
            <a:avLst/>
          </a:prstGeo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1E42797A-4A00-AAAB-0756-5DA0AF7A5B4D}"/>
              </a:ext>
            </a:extLst>
          </p:cNvPr>
          <p:cNvSpPr>
            <a:spLocks noChangeArrowheads="1"/>
          </p:cNvSpPr>
          <p:nvPr/>
        </p:nvSpPr>
        <p:spPr bwMode="auto">
          <a:xfrm>
            <a:off x="8053137" y="6593306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(</a:t>
            </a:r>
            <a:r>
              <a:rPr kumimoji="0" lang="en-US" altLang="en-US" sz="18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Cleaning Cartoon Sponge - Bing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n.d.)</a:t>
            </a:r>
          </a:p>
        </p:txBody>
      </p:sp>
    </p:spTree>
    <p:extLst>
      <p:ext uri="{BB962C8B-B14F-4D97-AF65-F5344CB8AC3E}">
        <p14:creationId xmlns:p14="http://schemas.microsoft.com/office/powerpoint/2010/main" val="6034957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88B5E6-C53C-9567-09F9-C62DD3EB43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 </a:t>
            </a:r>
          </a:p>
        </p:txBody>
      </p:sp>
      <p:sp>
        <p:nvSpPr>
          <p:cNvPr id="7" name="Rectangle 4">
            <a:extLst>
              <a:ext uri="{FF2B5EF4-FFF2-40B4-BE49-F238E27FC236}">
                <a16:creationId xmlns:a16="http://schemas.microsoft.com/office/drawing/2014/main" id="{8CEA7AFA-56BC-A5B3-6720-72572966A493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66974" y="2381208"/>
            <a:ext cx="11912731" cy="41549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- Overall, collaborative learning helps us learn better because we can talk through ideas, ask questions, and support each other.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- Theories like </a:t>
            </a:r>
            <a:r>
              <a:rPr kumimoji="0" lang="en-US" altLang="en-US" sz="2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Vygotsky</a:t>
            </a:r>
            <a:r>
              <a:rPr kumimoji="0" lang="en-US" altLang="en-US" sz="2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and </a:t>
            </a:r>
            <a:r>
              <a:rPr kumimoji="0" lang="en-US" altLang="en-US" sz="2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Bruner</a:t>
            </a:r>
            <a:r>
              <a:rPr kumimoji="0" lang="en-US" altLang="en-US" sz="2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back this up by showing that we learn more when we get help, guidance, and different viewpoints.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- Working with others also builds confidence, communication skills, and better problem-solving skills.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- </a:t>
            </a:r>
            <a:r>
              <a:rPr lang="en-US" altLang="en-US" sz="2200" dirty="0">
                <a:latin typeface="Arial" panose="020B0604020202020204" pitchFamily="34" charset="0"/>
              </a:rPr>
              <a:t>T</a:t>
            </a:r>
            <a:r>
              <a:rPr kumimoji="0" lang="en-US" altLang="en-US" sz="2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here can be challenges (like some people doing more than others), but these can be managed with clear roles and communication.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- In professional practice, teamwork and knowledge-sharing are important in almost every job, so collaborative learning prepares us for </a:t>
            </a:r>
            <a:r>
              <a:rPr lang="en-US" altLang="en-US" sz="2200" dirty="0">
                <a:latin typeface="Arial" panose="020B0604020202020204" pitchFamily="34" charset="0"/>
              </a:rPr>
              <a:t>the </a:t>
            </a:r>
            <a:r>
              <a:rPr kumimoji="0" lang="en-US" altLang="en-US" sz="2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workplace.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- Even in my own future cleaning business, I plan to learn from others and share ideas that can help me improve how I work and develop new skills.</a:t>
            </a:r>
          </a:p>
        </p:txBody>
      </p:sp>
    </p:spTree>
    <p:extLst>
      <p:ext uri="{BB962C8B-B14F-4D97-AF65-F5344CB8AC3E}">
        <p14:creationId xmlns:p14="http://schemas.microsoft.com/office/powerpoint/2010/main" val="186546193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76B31B-E10F-BEFC-7426-09096DF3876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Thank you for listening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629A766-E69C-8036-5C0F-3143C983F58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887898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509A71-A197-9152-814F-4AA493201F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AC8A605B-D567-865F-148C-D16AED782FCC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80321" y="1929695"/>
            <a:ext cx="11255005" cy="48628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-457056" tIns="0" rIns="91440" bIns="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Caruso, H. M., &amp; Woolley, A. W. (2008). Harnessing the power of emergent interdependence to promote diverse team </a:t>
            </a:r>
            <a:r>
              <a:rPr lang="en-US" alt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collaboration. In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Research on managing groups and teams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(pp. 245–266).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https://doi.org/10.1016/s1534-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	0856(08)11011-8</a:t>
            </a:r>
            <a:endParaRPr kumimoji="0" lang="en-US" altLang="en-US" sz="105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Duncombe, R., &amp;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Armour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K. (2004). Collaborative Professional Learning: from theory to practice.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Journal of In-service 	Education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30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(1), 141–166. https://doi.org/10.1080/13674580400200230</a:t>
            </a:r>
            <a:endParaRPr kumimoji="0" lang="en-US" altLang="en-US" sz="105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Johnson, D. W., &amp; Johnson, R. T. (1999). Making cooperative learning work.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Theory Into Practice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38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(2), 67–73. 	https://doi.org/10.1080/00405849909543834</a:t>
            </a:r>
            <a:endParaRPr kumimoji="0" lang="en-US" altLang="en-US" sz="105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Kumar, P. (2025, October 15). Vygotsky’s Socio-Cultural Theory: Learning Through Interaction • Teachers Institute.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Teachers 	Institute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https://teachers.institute/higher-education-the-psycho-social-context/vygotsky-socio-cultural-theory-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	learning-interaction/</a:t>
            </a:r>
            <a:endParaRPr kumimoji="0" lang="en-US" altLang="en-US" sz="105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Laal, M., &amp; Laal, M. (2012). Collaborative learning: what is it?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Procedia - Social and Behavioral Sciences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31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491–495. 	https://doi.org/10.1016/j.sbspro.2011.12.092</a:t>
            </a:r>
            <a:endParaRPr kumimoji="0" lang="en-US" altLang="en-US" sz="105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McLeod, S. (2025, November 5).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Jerome Bruner Theory of Cognitive Development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Simply Psychology. 	https://www.simplypsychology.org/bruner.html</a:t>
            </a:r>
            <a:endParaRPr kumimoji="0" lang="en-US" altLang="en-US" sz="105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Simpson, R. (2025, January 22).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Why is collaborative learning important in education? Top benefits for students - ED Tech 	RCE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ED Tech RCE.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https://edtechrce.org/why-is-collaborative-learning-important-in-education/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All images used were found via </a:t>
            </a:r>
            <a:r>
              <a:rPr lang="en-US" altLang="en-US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bing</a:t>
            </a:r>
            <a:r>
              <a:rPr lang="en-US" alt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endParaRPr kumimoji="0" lang="en-US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748356"/>
      </p:ext>
    </p:extLst>
  </p:cSld>
  <p:clrMapOvr>
    <a:masterClrMapping/>
  </p:clrMapOvr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8D4585"/>
      </a:dk2>
      <a:lt2>
        <a:srgbClr val="E7E6E6"/>
      </a:lt2>
      <a:accent1>
        <a:srgbClr val="F35AE6"/>
      </a:accent1>
      <a:accent2>
        <a:srgbClr val="FC5283"/>
      </a:accent2>
      <a:accent3>
        <a:srgbClr val="F67C64"/>
      </a:accent3>
      <a:accent4>
        <a:srgbClr val="F89F65"/>
      </a:accent4>
      <a:accent5>
        <a:srgbClr val="55C6BA"/>
      </a:accent5>
      <a:accent6>
        <a:srgbClr val="84A3FD"/>
      </a:accent6>
      <a:hlink>
        <a:srgbClr val="6ED4F6"/>
      </a:hlink>
      <a:folHlink>
        <a:srgbClr val="9FECFC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106000"/>
                <a:satMod val="220000"/>
                <a:lumMod val="140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69000"/>
                <a:hueMod val="88000"/>
                <a:satMod val="16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7D30EEFE-7128-4DE5-8A0D-8D4EF32CB0A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TM04033917[[fn=Berlin]]</Template>
  <TotalTime>310</TotalTime>
  <Words>1195</Words>
  <Application>Microsoft Office PowerPoint</Application>
  <PresentationFormat>Widescreen</PresentationFormat>
  <Paragraphs>88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Times New Roman</vt:lpstr>
      <vt:lpstr>Trebuchet MS</vt:lpstr>
      <vt:lpstr>Berlin</vt:lpstr>
      <vt:lpstr>Collaborative Learning</vt:lpstr>
      <vt:lpstr>Introduction </vt:lpstr>
      <vt:lpstr>What is Collaborative Learning? </vt:lpstr>
      <vt:lpstr>Theories Behind Collaborative Learning</vt:lpstr>
      <vt:lpstr>The Benefits to Collaborative Learning </vt:lpstr>
      <vt:lpstr>The Benefits to Collaborative Learning </vt:lpstr>
      <vt:lpstr>Challenges/Limitations of Collaborative Learning</vt:lpstr>
      <vt:lpstr>Why Collaborative Learning Matters in Professional Practice</vt:lpstr>
      <vt:lpstr>Using Collaborative Learning in My Future Cleaning Business</vt:lpstr>
      <vt:lpstr>Conclusion </vt:lpstr>
      <vt:lpstr>Thank you for listening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Carol Rafferty</dc:creator>
  <cp:lastModifiedBy>Carol Rafferty</cp:lastModifiedBy>
  <cp:revision>2</cp:revision>
  <dcterms:created xsi:type="dcterms:W3CDTF">2025-11-23T11:38:06Z</dcterms:created>
  <dcterms:modified xsi:type="dcterms:W3CDTF">2025-11-23T16:48:38Z</dcterms:modified>
</cp:coreProperties>
</file>