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lyn Owens (Welsh Ambulance Services NHS Trust - CHARU Pembroke Dock EMS)" userId="8d02a53d-5a5f-4236-a036-c15e7bb8df3f" providerId="ADAL" clId="{850DA4F3-73CE-A54C-8CF7-8364618EF8CF}"/>
    <pc:docChg chg="custSel addSld modSld">
      <pc:chgData name="Celyn Owens (Welsh Ambulance Services NHS Trust - CHARU Pembroke Dock EMS)" userId="8d02a53d-5a5f-4236-a036-c15e7bb8df3f" providerId="ADAL" clId="{850DA4F3-73CE-A54C-8CF7-8364618EF8CF}" dt="2025-03-26T15:31:12.172" v="1231" actId="20577"/>
      <pc:docMkLst>
        <pc:docMk/>
      </pc:docMkLst>
      <pc:sldChg chg="addSp delSp modSp">
        <pc:chgData name="Celyn Owens (Welsh Ambulance Services NHS Trust - CHARU Pembroke Dock EMS)" userId="8d02a53d-5a5f-4236-a036-c15e7bb8df3f" providerId="ADAL" clId="{850DA4F3-73CE-A54C-8CF7-8364618EF8CF}" dt="2025-03-26T15:08:36.298" v="42" actId="22"/>
        <pc:sldMkLst>
          <pc:docMk/>
          <pc:sldMk cId="1139815734" sldId="256"/>
        </pc:sldMkLst>
        <pc:spChg chg="del">
          <ac:chgData name="Celyn Owens (Welsh Ambulance Services NHS Trust - CHARU Pembroke Dock EMS)" userId="8d02a53d-5a5f-4236-a036-c15e7bb8df3f" providerId="ADAL" clId="{850DA4F3-73CE-A54C-8CF7-8364618EF8CF}" dt="2025-03-26T15:07:21.297" v="0" actId="21"/>
          <ac:spMkLst>
            <pc:docMk/>
            <pc:sldMk cId="1139815734" sldId="256"/>
            <ac:spMk id="2" creationId="{ACF0C924-DCF5-471B-700F-BB0A3C386F89}"/>
          </ac:spMkLst>
        </pc:spChg>
        <pc:spChg chg="mod">
          <ac:chgData name="Celyn Owens (Welsh Ambulance Services NHS Trust - CHARU Pembroke Dock EMS)" userId="8d02a53d-5a5f-4236-a036-c15e7bb8df3f" providerId="ADAL" clId="{850DA4F3-73CE-A54C-8CF7-8364618EF8CF}" dt="2025-03-26T15:07:47.524" v="40" actId="20577"/>
          <ac:spMkLst>
            <pc:docMk/>
            <pc:sldMk cId="1139815734" sldId="256"/>
            <ac:spMk id="3" creationId="{C8CEC3E4-682B-6247-8578-3976C7077869}"/>
          </ac:spMkLst>
        </pc:spChg>
        <pc:spChg chg="add mod">
          <ac:chgData name="Celyn Owens (Welsh Ambulance Services NHS Trust - CHARU Pembroke Dock EMS)" userId="8d02a53d-5a5f-4236-a036-c15e7bb8df3f" providerId="ADAL" clId="{850DA4F3-73CE-A54C-8CF7-8364618EF8CF}" dt="2025-03-26T15:07:35.542" v="22" actId="20577"/>
          <ac:spMkLst>
            <pc:docMk/>
            <pc:sldMk cId="1139815734" sldId="256"/>
            <ac:spMk id="5" creationId="{8A86B273-CD0E-E755-0F69-CEE4EB77A8C9}"/>
          </ac:spMkLst>
        </pc:spChg>
        <pc:spChg chg="add mod">
          <ac:chgData name="Celyn Owens (Welsh Ambulance Services NHS Trust - CHARU Pembroke Dock EMS)" userId="8d02a53d-5a5f-4236-a036-c15e7bb8df3f" providerId="ADAL" clId="{850DA4F3-73CE-A54C-8CF7-8364618EF8CF}" dt="2025-03-26T15:08:36.298" v="42" actId="22"/>
          <ac:spMkLst>
            <pc:docMk/>
            <pc:sldMk cId="1139815734" sldId="256"/>
            <ac:spMk id="7" creationId="{F4ED7BEA-8A4E-B921-9E7C-E5EC728FD190}"/>
          </ac:spMkLst>
        </pc:spChg>
      </pc:sldChg>
      <pc:sldChg chg="modSp new">
        <pc:chgData name="Celyn Owens (Welsh Ambulance Services NHS Trust - CHARU Pembroke Dock EMS)" userId="8d02a53d-5a5f-4236-a036-c15e7bb8df3f" providerId="ADAL" clId="{850DA4F3-73CE-A54C-8CF7-8364618EF8CF}" dt="2025-03-26T15:27:02.604" v="1033" actId="20577"/>
        <pc:sldMkLst>
          <pc:docMk/>
          <pc:sldMk cId="3079693363" sldId="257"/>
        </pc:sldMkLst>
        <pc:spChg chg="mod">
          <ac:chgData name="Celyn Owens (Welsh Ambulance Services NHS Trust - CHARU Pembroke Dock EMS)" userId="8d02a53d-5a5f-4236-a036-c15e7bb8df3f" providerId="ADAL" clId="{850DA4F3-73CE-A54C-8CF7-8364618EF8CF}" dt="2025-03-26T15:11:08.532" v="157" actId="20577"/>
          <ac:spMkLst>
            <pc:docMk/>
            <pc:sldMk cId="3079693363" sldId="257"/>
            <ac:spMk id="2" creationId="{DF8D26D6-0CC5-F252-7C12-7B72887A2E68}"/>
          </ac:spMkLst>
        </pc:spChg>
        <pc:spChg chg="mod">
          <ac:chgData name="Celyn Owens (Welsh Ambulance Services NHS Trust - CHARU Pembroke Dock EMS)" userId="8d02a53d-5a5f-4236-a036-c15e7bb8df3f" providerId="ADAL" clId="{850DA4F3-73CE-A54C-8CF7-8364618EF8CF}" dt="2025-03-26T15:27:02.604" v="1033" actId="20577"/>
          <ac:spMkLst>
            <pc:docMk/>
            <pc:sldMk cId="3079693363" sldId="257"/>
            <ac:spMk id="3" creationId="{BDA8C15D-0130-6F3E-CAD4-E0F3790A15CE}"/>
          </ac:spMkLst>
        </pc:spChg>
      </pc:sldChg>
      <pc:sldChg chg="modSp new">
        <pc:chgData name="Celyn Owens (Welsh Ambulance Services NHS Trust - CHARU Pembroke Dock EMS)" userId="8d02a53d-5a5f-4236-a036-c15e7bb8df3f" providerId="ADAL" clId="{850DA4F3-73CE-A54C-8CF7-8364618EF8CF}" dt="2025-03-26T15:30:52.088" v="1225" actId="20577"/>
        <pc:sldMkLst>
          <pc:docMk/>
          <pc:sldMk cId="912542024" sldId="258"/>
        </pc:sldMkLst>
        <pc:spChg chg="mod">
          <ac:chgData name="Celyn Owens (Welsh Ambulance Services NHS Trust - CHARU Pembroke Dock EMS)" userId="8d02a53d-5a5f-4236-a036-c15e7bb8df3f" providerId="ADAL" clId="{850DA4F3-73CE-A54C-8CF7-8364618EF8CF}" dt="2025-03-26T15:17:49.499" v="312" actId="20577"/>
          <ac:spMkLst>
            <pc:docMk/>
            <pc:sldMk cId="912542024" sldId="258"/>
            <ac:spMk id="2" creationId="{F52AD9B3-2070-FA1F-0AA9-545A89F69B9F}"/>
          </ac:spMkLst>
        </pc:spChg>
        <pc:spChg chg="mod">
          <ac:chgData name="Celyn Owens (Welsh Ambulance Services NHS Trust - CHARU Pembroke Dock EMS)" userId="8d02a53d-5a5f-4236-a036-c15e7bb8df3f" providerId="ADAL" clId="{850DA4F3-73CE-A54C-8CF7-8364618EF8CF}" dt="2025-03-26T15:30:52.088" v="1225" actId="20577"/>
          <ac:spMkLst>
            <pc:docMk/>
            <pc:sldMk cId="912542024" sldId="258"/>
            <ac:spMk id="3" creationId="{DE8235BF-C93D-0F5E-5CEE-D2B1FAF66099}"/>
          </ac:spMkLst>
        </pc:spChg>
      </pc:sldChg>
      <pc:sldChg chg="new">
        <pc:chgData name="Celyn Owens (Welsh Ambulance Services NHS Trust - CHARU Pembroke Dock EMS)" userId="8d02a53d-5a5f-4236-a036-c15e7bb8df3f" providerId="ADAL" clId="{850DA4F3-73CE-A54C-8CF7-8364618EF8CF}" dt="2025-03-26T15:09:20.613" v="45" actId="680"/>
        <pc:sldMkLst>
          <pc:docMk/>
          <pc:sldMk cId="2022654013" sldId="259"/>
        </pc:sldMkLst>
      </pc:sldChg>
      <pc:sldChg chg="addSp delSp modSp new">
        <pc:chgData name="Celyn Owens (Welsh Ambulance Services NHS Trust - CHARU Pembroke Dock EMS)" userId="8d02a53d-5a5f-4236-a036-c15e7bb8df3f" providerId="ADAL" clId="{850DA4F3-73CE-A54C-8CF7-8364618EF8CF}" dt="2025-03-26T15:31:12.172" v="1231" actId="20577"/>
        <pc:sldMkLst>
          <pc:docMk/>
          <pc:sldMk cId="2094135855" sldId="260"/>
        </pc:sldMkLst>
        <pc:spChg chg="del mod">
          <ac:chgData name="Celyn Owens (Welsh Ambulance Services NHS Trust - CHARU Pembroke Dock EMS)" userId="8d02a53d-5a5f-4236-a036-c15e7bb8df3f" providerId="ADAL" clId="{850DA4F3-73CE-A54C-8CF7-8364618EF8CF}" dt="2025-03-26T15:10:58.218" v="152" actId="21"/>
          <ac:spMkLst>
            <pc:docMk/>
            <pc:sldMk cId="2094135855" sldId="260"/>
            <ac:spMk id="2" creationId="{165F7E6C-D769-0D83-5D75-62FCFC67DA7A}"/>
          </ac:spMkLst>
        </pc:spChg>
        <pc:spChg chg="del mod">
          <ac:chgData name="Celyn Owens (Welsh Ambulance Services NHS Trust - CHARU Pembroke Dock EMS)" userId="8d02a53d-5a5f-4236-a036-c15e7bb8df3f" providerId="ADAL" clId="{850DA4F3-73CE-A54C-8CF7-8364618EF8CF}" dt="2025-03-26T15:11:00.428" v="153" actId="21"/>
          <ac:spMkLst>
            <pc:docMk/>
            <pc:sldMk cId="2094135855" sldId="260"/>
            <ac:spMk id="3" creationId="{29DD3539-C633-94F7-687F-669E0A31E0A6}"/>
          </ac:spMkLst>
        </pc:spChg>
        <pc:spChg chg="add mod">
          <ac:chgData name="Celyn Owens (Welsh Ambulance Services NHS Trust - CHARU Pembroke Dock EMS)" userId="8d02a53d-5a5f-4236-a036-c15e7bb8df3f" providerId="ADAL" clId="{850DA4F3-73CE-A54C-8CF7-8364618EF8CF}" dt="2025-03-26T15:31:12.172" v="1231" actId="20577"/>
          <ac:spMkLst>
            <pc:docMk/>
            <pc:sldMk cId="2094135855" sldId="260"/>
            <ac:spMk id="5" creationId="{DB04BC2A-BF65-BE05-866E-911D68EF1978}"/>
          </ac:spMkLst>
        </pc:spChg>
        <pc:spChg chg="add mod">
          <ac:chgData name="Celyn Owens (Welsh Ambulance Services NHS Trust - CHARU Pembroke Dock EMS)" userId="8d02a53d-5a5f-4236-a036-c15e7bb8df3f" providerId="ADAL" clId="{850DA4F3-73CE-A54C-8CF7-8364618EF8CF}" dt="2025-03-26T15:21:40.180" v="604" actId="20577"/>
          <ac:spMkLst>
            <pc:docMk/>
            <pc:sldMk cId="2094135855" sldId="260"/>
            <ac:spMk id="7" creationId="{63ED1A01-E8E1-24D5-C41E-0160FF6B53CB}"/>
          </ac:spMkLst>
        </pc:spChg>
      </pc:sldChg>
      <pc:sldChg chg="new">
        <pc:chgData name="Celyn Owens (Welsh Ambulance Services NHS Trust - CHARU Pembroke Dock EMS)" userId="8d02a53d-5a5f-4236-a036-c15e7bb8df3f" providerId="ADAL" clId="{850DA4F3-73CE-A54C-8CF7-8364618EF8CF}" dt="2025-03-26T15:20:18.557" v="476" actId="680"/>
        <pc:sldMkLst>
          <pc:docMk/>
          <pc:sldMk cId="2220128519" sldId="261"/>
        </pc:sldMkLst>
      </pc:sldChg>
      <pc:sldChg chg="new">
        <pc:chgData name="Celyn Owens (Welsh Ambulance Services NHS Trust - CHARU Pembroke Dock EMS)" userId="8d02a53d-5a5f-4236-a036-c15e7bb8df3f" providerId="ADAL" clId="{850DA4F3-73CE-A54C-8CF7-8364618EF8CF}" dt="2025-03-26T15:20:19.139" v="477" actId="680"/>
        <pc:sldMkLst>
          <pc:docMk/>
          <pc:sldMk cId="63304302" sldId="262"/>
        </pc:sldMkLst>
      </pc:sldChg>
    </pc:docChg>
  </pc:docChgLst>
  <pc:docChgLst>
    <pc:chgData name="Mollie Marcel (Welsh Ambulance Service Trust)" userId="6289cbd9-e716-4dd1-ad8b-94054b10278a" providerId="ADAL" clId="{DDA04F8D-930C-7142-9CC7-421DBAD9153D}"/>
    <pc:docChg chg="undo custSel addSld modSld sldOrd">
      <pc:chgData name="Mollie Marcel (Welsh Ambulance Service Trust)" userId="6289cbd9-e716-4dd1-ad8b-94054b10278a" providerId="ADAL" clId="{DDA04F8D-930C-7142-9CC7-421DBAD9153D}" dt="2025-03-26T23:14:51.017" v="5924" actId="20577"/>
      <pc:docMkLst>
        <pc:docMk/>
      </pc:docMkLst>
      <pc:sldChg chg="modSp">
        <pc:chgData name="Mollie Marcel (Welsh Ambulance Service Trust)" userId="6289cbd9-e716-4dd1-ad8b-94054b10278a" providerId="ADAL" clId="{DDA04F8D-930C-7142-9CC7-421DBAD9153D}" dt="2025-03-26T22:56:44.600" v="5454" actId="27636"/>
        <pc:sldMkLst>
          <pc:docMk/>
          <pc:sldMk cId="2022654013" sldId="259"/>
        </pc:sldMkLst>
        <pc:spChg chg="mod">
          <ac:chgData name="Mollie Marcel (Welsh Ambulance Service Trust)" userId="6289cbd9-e716-4dd1-ad8b-94054b10278a" providerId="ADAL" clId="{DDA04F8D-930C-7142-9CC7-421DBAD9153D}" dt="2025-03-26T21:50:43.735" v="3898" actId="20577"/>
          <ac:spMkLst>
            <pc:docMk/>
            <pc:sldMk cId="2022654013" sldId="259"/>
            <ac:spMk id="2" creationId="{053DD2A8-39F6-2F34-AB58-A2C3E05AA657}"/>
          </ac:spMkLst>
        </pc:spChg>
        <pc:spChg chg="mod">
          <ac:chgData name="Mollie Marcel (Welsh Ambulance Service Trust)" userId="6289cbd9-e716-4dd1-ad8b-94054b10278a" providerId="ADAL" clId="{DDA04F8D-930C-7142-9CC7-421DBAD9153D}" dt="2025-03-26T22:56:44.600" v="5454" actId="27636"/>
          <ac:spMkLst>
            <pc:docMk/>
            <pc:sldMk cId="2022654013" sldId="259"/>
            <ac:spMk id="3" creationId="{FDE62AC3-56FF-0A3E-2CD1-8AE8C4E8E219}"/>
          </ac:spMkLst>
        </pc:spChg>
      </pc:sldChg>
      <pc:sldChg chg="ord">
        <pc:chgData name="Mollie Marcel (Welsh Ambulance Service Trust)" userId="6289cbd9-e716-4dd1-ad8b-94054b10278a" providerId="ADAL" clId="{DDA04F8D-930C-7142-9CC7-421DBAD9153D}" dt="2025-03-26T21:50:15.851" v="3827" actId="1076"/>
        <pc:sldMkLst>
          <pc:docMk/>
          <pc:sldMk cId="2094135855" sldId="260"/>
        </pc:sldMkLst>
      </pc:sldChg>
      <pc:sldChg chg="modSp">
        <pc:chgData name="Mollie Marcel (Welsh Ambulance Service Trust)" userId="6289cbd9-e716-4dd1-ad8b-94054b10278a" providerId="ADAL" clId="{DDA04F8D-930C-7142-9CC7-421DBAD9153D}" dt="2025-03-26T23:04:56.163" v="5788" actId="20577"/>
        <pc:sldMkLst>
          <pc:docMk/>
          <pc:sldMk cId="2220128519" sldId="261"/>
        </pc:sldMkLst>
        <pc:spChg chg="mod">
          <ac:chgData name="Mollie Marcel (Welsh Ambulance Service Trust)" userId="6289cbd9-e716-4dd1-ad8b-94054b10278a" providerId="ADAL" clId="{DDA04F8D-930C-7142-9CC7-421DBAD9153D}" dt="2025-03-26T23:00:52.133" v="5585" actId="20577"/>
          <ac:spMkLst>
            <pc:docMk/>
            <pc:sldMk cId="2220128519" sldId="261"/>
            <ac:spMk id="2" creationId="{88BE0591-6271-7EC5-7744-E5A45222B097}"/>
          </ac:spMkLst>
        </pc:spChg>
        <pc:spChg chg="mod">
          <ac:chgData name="Mollie Marcel (Welsh Ambulance Service Trust)" userId="6289cbd9-e716-4dd1-ad8b-94054b10278a" providerId="ADAL" clId="{DDA04F8D-930C-7142-9CC7-421DBAD9153D}" dt="2025-03-26T23:04:56.163" v="5788" actId="20577"/>
          <ac:spMkLst>
            <pc:docMk/>
            <pc:sldMk cId="2220128519" sldId="261"/>
            <ac:spMk id="3" creationId="{A10471EE-EF75-12C4-9BAE-282DE1CF006E}"/>
          </ac:spMkLst>
        </pc:spChg>
      </pc:sldChg>
      <pc:sldChg chg="modSp">
        <pc:chgData name="Mollie Marcel (Welsh Ambulance Service Trust)" userId="6289cbd9-e716-4dd1-ad8b-94054b10278a" providerId="ADAL" clId="{DDA04F8D-930C-7142-9CC7-421DBAD9153D}" dt="2025-03-26T23:05:47.157" v="5835" actId="20577"/>
        <pc:sldMkLst>
          <pc:docMk/>
          <pc:sldMk cId="63304302" sldId="262"/>
        </pc:sldMkLst>
        <pc:spChg chg="mod">
          <ac:chgData name="Mollie Marcel (Welsh Ambulance Service Trust)" userId="6289cbd9-e716-4dd1-ad8b-94054b10278a" providerId="ADAL" clId="{DDA04F8D-930C-7142-9CC7-421DBAD9153D}" dt="2025-03-26T23:05:21.660" v="5810" actId="20577"/>
          <ac:spMkLst>
            <pc:docMk/>
            <pc:sldMk cId="63304302" sldId="262"/>
            <ac:spMk id="2" creationId="{83AFA2E5-F3BC-D9D2-0F79-093108E09739}"/>
          </ac:spMkLst>
        </pc:spChg>
        <pc:spChg chg="mod">
          <ac:chgData name="Mollie Marcel (Welsh Ambulance Service Trust)" userId="6289cbd9-e716-4dd1-ad8b-94054b10278a" providerId="ADAL" clId="{DDA04F8D-930C-7142-9CC7-421DBAD9153D}" dt="2025-03-26T23:05:47.157" v="5835" actId="20577"/>
          <ac:spMkLst>
            <pc:docMk/>
            <pc:sldMk cId="63304302" sldId="262"/>
            <ac:spMk id="3" creationId="{E4B1BAA1-3CB5-C608-9755-FD420092754F}"/>
          </ac:spMkLst>
        </pc:spChg>
      </pc:sldChg>
      <pc:sldChg chg="modSp new">
        <pc:chgData name="Mollie Marcel (Welsh Ambulance Service Trust)" userId="6289cbd9-e716-4dd1-ad8b-94054b10278a" providerId="ADAL" clId="{DDA04F8D-930C-7142-9CC7-421DBAD9153D}" dt="2025-03-26T23:14:51.017" v="5924" actId="20577"/>
        <pc:sldMkLst>
          <pc:docMk/>
          <pc:sldMk cId="2492599241" sldId="263"/>
        </pc:sldMkLst>
        <pc:spChg chg="mod">
          <ac:chgData name="Mollie Marcel (Welsh Ambulance Service Trust)" userId="6289cbd9-e716-4dd1-ad8b-94054b10278a" providerId="ADAL" clId="{DDA04F8D-930C-7142-9CC7-421DBAD9153D}" dt="2025-03-26T19:53:44.081" v="986" actId="20577"/>
          <ac:spMkLst>
            <pc:docMk/>
            <pc:sldMk cId="2492599241" sldId="263"/>
            <ac:spMk id="2" creationId="{3FBBD4D1-3CE7-4D75-4413-F8577669F1B2}"/>
          </ac:spMkLst>
        </pc:spChg>
        <pc:spChg chg="mod">
          <ac:chgData name="Mollie Marcel (Welsh Ambulance Service Trust)" userId="6289cbd9-e716-4dd1-ad8b-94054b10278a" providerId="ADAL" clId="{DDA04F8D-930C-7142-9CC7-421DBAD9153D}" dt="2025-03-26T23:14:51.017" v="5924" actId="20577"/>
          <ac:spMkLst>
            <pc:docMk/>
            <pc:sldMk cId="2492599241" sldId="263"/>
            <ac:spMk id="3" creationId="{AFE19DD1-553A-7180-24FC-B5FF5620F09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3/26/25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3.safelinks.protection.outlook.com/?url=https%3A%2F%2Fen.wikipedia.org%2Fwiki%2FISBN_(identifier)&amp;data=05%7C02%7Cmollie.marcel%40wales.nhs.uk%7C239a4e9714004be9ae5308dd6cb9705d%7Cbb5628b8e3284082a856433c9edc8fae%7C0%7C0%7C638786265896145368%7CUnknown%7CTWFpbGZsb3d8eyJFbXB0eU1hcGkiOnRydWUsIlYiOiIwLjAuMDAwMCIsIlAiOiJXaW4zMiIsIkFOIjoiTWFpbCIsIldUIjoyfQ%3D%3D%7C0%7C%7C%7C&amp;sdata=mSQ8oFTc0lItyfEKOSzFnEuWzwp0A0qEF4RqNu3dRF8%3D&amp;reserved=0" TargetMode="External"/><Relationship Id="rId2" Type="http://schemas.openxmlformats.org/officeDocument/2006/relationships/hyperlink" Target="https://doi.org/10.1111/jan.1649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ur03.safelinks.protection.outlook.com/?url=https%3A%2F%2Fdoi.org%2F10.1007%2Fs10490-021-09762-0&amp;data=05%7C02%7Cmollie.marcel%40wales.nhs.uk%7C50dde80edafc48861f5d08dd6cbbf26a%7Cbb5628b8e3284082a856433c9edc8fae%7C0%7C0%7C638786276663178362%7CUnknown%7CTWFpbGZsb3d8eyJFbXB0eU1hcGkiOnRydWUsIlYiOiIwLjAuMDAwMCIsIlAiOiJXaW4zMiIsIkFOIjoiTWFpbCIsIldUIjoyfQ%3D%3D%7C0%7C%7C%7C&amp;sdata=8S8IVx1gN3ywkUHHQi24Drlwg%2BnuSwWyy%2FO7LidYQF4%3D&amp;reserved=0" TargetMode="External"/><Relationship Id="rId5" Type="http://schemas.openxmlformats.org/officeDocument/2006/relationships/hyperlink" Target="https://eur03.safelinks.protection.outlook.com/?url=https%3A%2F%2Fherminiaibarra.com%2Fthe-authenticity-paradox%2F&amp;data=05%7C02%7Cmollie.marcel%40wales.nhs.uk%7C239a4e9714004be9ae5308dd6cb9705d%7Cbb5628b8e3284082a856433c9edc8fae%7C0%7C0%7C638786265896124257%7CUnknown%7CTWFpbGZsb3d8eyJFbXB0eU1hcGkiOnRydWUsIlYiOiIwLjAuMDAwMCIsIlAiOiJXaW4zMiIsIkFOIjoiTWFpbCIsIldUIjoyfQ%3D%3D%7C0%7C%7C%7C&amp;sdata=Q3ljl7yPIFY%2Fs2y7QEKQgOJoIncjsnx2ARROUC4VX1k%3D&amp;reserved=0" TargetMode="External"/><Relationship Id="rId4" Type="http://schemas.openxmlformats.org/officeDocument/2006/relationships/hyperlink" Target="https://eur03.safelinks.protection.outlook.com/?url=https%3A%2F%2Fen.wikipedia.org%2Fwiki%2FSpecial%3ABookSources%2F978-1-4051-6125-1&amp;data=05%7C02%7Cmollie.marcel%40wales.nhs.uk%7C239a4e9714004be9ae5308dd6cb9705d%7Cbb5628b8e3284082a856433c9edc8fae%7C0%7C0%7C638786265896160819%7CUnknown%7CTWFpbGZsb3d8eyJFbXB0eU1hcGkiOnRydWUsIlYiOiIwLjAuMDAwMCIsIlAiOiJXaW4zMiIsIkFOIjoiTWFpbCIsIldUIjoyfQ%3D%3D%7C0%7C%7C%7C&amp;sdata=6rS83vss6l%2FqcvNNXQtK99iDOuhddb3kox9ok9CtNa4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CEC3E4-682B-6247-8578-3976C707786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Bill George</a:t>
            </a:r>
          </a:p>
          <a:p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A86B273-CD0E-E755-0F69-CEE4EB77A8C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Authentic Leadership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ED7BEA-8A4E-B921-9E7C-E5EC728FD190}"/>
              </a:ext>
            </a:extLst>
          </p:cNvPr>
          <p:cNvSpPr txBox="1"/>
          <p:nvPr/>
        </p:nvSpPr>
        <p:spPr>
          <a:xfrm>
            <a:off x="3045240" y="3105834"/>
            <a:ext cx="6101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8157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D26D6-0CC5-F252-7C12-7B72887A2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Authentic Leadership?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8C15D-0130-6F3E-CAD4-E0F3790A15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Genuine, self aware, and knowing what you believe in.</a:t>
            </a:r>
          </a:p>
          <a:p>
            <a:r>
              <a:rPr lang="en-GB" dirty="0"/>
              <a:t>Promote ethical rather than primarily results driven.</a:t>
            </a:r>
          </a:p>
          <a:p>
            <a:r>
              <a:rPr lang="en-GB" dirty="0"/>
              <a:t>Encourages development of team members</a:t>
            </a:r>
          </a:p>
          <a:p>
            <a:r>
              <a:rPr lang="en-GB" dirty="0"/>
              <a:t>5 key components;</a:t>
            </a:r>
          </a:p>
          <a:p>
            <a:r>
              <a:rPr lang="en-GB" dirty="0"/>
              <a:t>Purpose- knowing what you want as a person</a:t>
            </a:r>
          </a:p>
          <a:p>
            <a:r>
              <a:rPr lang="en-GB" dirty="0"/>
              <a:t>Values- making decisions that align with your values</a:t>
            </a:r>
          </a:p>
          <a:p>
            <a:r>
              <a:rPr lang="en-GB" dirty="0"/>
              <a:t>Heart- empathy and understanding</a:t>
            </a:r>
          </a:p>
          <a:p>
            <a:r>
              <a:rPr lang="en-GB" dirty="0"/>
              <a:t>Relationships- trust and genuine relationships</a:t>
            </a:r>
          </a:p>
          <a:p>
            <a:r>
              <a:rPr lang="en-GB" dirty="0"/>
              <a:t>Self discipline- making tough decision that align with beliefs.</a:t>
            </a:r>
          </a:p>
        </p:txBody>
      </p:sp>
    </p:spTree>
    <p:extLst>
      <p:ext uri="{BB962C8B-B14F-4D97-AF65-F5344CB8AC3E}">
        <p14:creationId xmlns:p14="http://schemas.microsoft.com/office/powerpoint/2010/main" val="3079693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AD9B3-2070-FA1F-0AA9-545A89F69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Bill George? </a:t>
            </a:r>
            <a:br>
              <a:rPr lang="en-GB" dirty="0"/>
            </a:br>
            <a:r>
              <a:rPr lang="en-GB" dirty="0"/>
              <a:t>Why Authentic Leadership?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235BF-C93D-0F5E-5CEE-D2B1FAF660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Business leader</a:t>
            </a:r>
          </a:p>
          <a:p>
            <a:r>
              <a:rPr lang="en-GB" dirty="0"/>
              <a:t>Felt new style of employee was not responding to autocratic leaders. </a:t>
            </a:r>
          </a:p>
          <a:p>
            <a:r>
              <a:rPr lang="en-GB" dirty="0"/>
              <a:t>Wrote book in 2006, intending to improve leadership in business, in America</a:t>
            </a:r>
          </a:p>
          <a:p>
            <a:r>
              <a:rPr lang="en-GB" dirty="0"/>
              <a:t>Time of scandals and mistrust in corporate America</a:t>
            </a:r>
          </a:p>
          <a:p>
            <a:r>
              <a:rPr lang="en-GB" dirty="0"/>
              <a:t>Interviewed 120 people he believed where Authentic Leaders.</a:t>
            </a:r>
          </a:p>
          <a:p>
            <a:r>
              <a:rPr lang="en-GB" dirty="0"/>
              <a:t>Based theory on those interviews.</a:t>
            </a:r>
          </a:p>
          <a:p>
            <a:r>
              <a:rPr lang="en-GB" dirty="0"/>
              <a:t>Researched how leadership had failed.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542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DD2A8-39F6-2F34-AB58-A2C3E05AA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Supporting Literature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62AC3-56FF-0A3E-2CD1-8AE8C4E8E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There’s lots out there!</a:t>
            </a:r>
          </a:p>
          <a:p>
            <a:r>
              <a:rPr lang="en-GB" dirty="0"/>
              <a:t>Zhang et al., (2022) Meta-analysis - ‘Authentic Leadership’ = positive outcomes across culture.</a:t>
            </a:r>
          </a:p>
          <a:p>
            <a:r>
              <a:rPr lang="en-GB" dirty="0"/>
              <a:t>More specifically to healthcare - ‘Authentic Leadership’ has a positive impact on staff and patients (Tate et al., 2023; </a:t>
            </a:r>
            <a:r>
              <a:rPr lang="en-GB" dirty="0" err="1"/>
              <a:t>Kinnear</a:t>
            </a:r>
            <a:r>
              <a:rPr lang="en-GB" dirty="0"/>
              <a:t> &amp; Dryden, 2014)</a:t>
            </a:r>
          </a:p>
          <a:p>
            <a:r>
              <a:rPr lang="en-GB" dirty="0"/>
              <a:t>The potential positive outcomes are multifaceted and wide-reaching (leader, team, patients, stakeholders  …) (</a:t>
            </a:r>
            <a:r>
              <a:rPr lang="en-GB" dirty="0" err="1"/>
              <a:t>Almutairi</a:t>
            </a:r>
            <a:r>
              <a:rPr lang="en-GB" dirty="0"/>
              <a:t> et al., 2025).</a:t>
            </a:r>
          </a:p>
          <a:p>
            <a:r>
              <a:rPr lang="en-GB" dirty="0"/>
              <a:t>Recognition that ‘Authentic Leaders’ should “practice what they preach” to be effective in role (ILM, 2014).</a:t>
            </a:r>
          </a:p>
          <a:p>
            <a:endParaRPr lang="en-GB" dirty="0"/>
          </a:p>
          <a:p>
            <a:r>
              <a:rPr lang="en-GB" dirty="0"/>
              <a:t>Sound too good to be true? Well pull up your togas, we’re getting existential…</a:t>
            </a:r>
          </a:p>
        </p:txBody>
      </p:sp>
    </p:spTree>
    <p:extLst>
      <p:ext uri="{BB962C8B-B14F-4D97-AF65-F5344CB8AC3E}">
        <p14:creationId xmlns:p14="http://schemas.microsoft.com/office/powerpoint/2010/main" val="2022654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E0591-6271-7EC5-7744-E5A45222B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 dirty="0"/>
              <a:t>A Semantic Crisis ft. Boy George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0471EE-EF75-12C4-9BAE-282DE1CF0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0" y="2132367"/>
            <a:ext cx="8596668" cy="3880773"/>
          </a:xfrm>
        </p:spPr>
        <p:txBody>
          <a:bodyPr>
            <a:normAutofit fontScale="92500"/>
          </a:bodyPr>
          <a:lstStyle/>
          <a:p>
            <a:r>
              <a:rPr lang="en-GB" dirty="0"/>
              <a:t>Lack of conceptual clarity regarding definition of ‘Authentic Leadership’ (</a:t>
            </a:r>
            <a:r>
              <a:rPr lang="en-GB" dirty="0" err="1"/>
              <a:t>Almutairi</a:t>
            </a:r>
            <a:r>
              <a:rPr lang="en-GB" dirty="0"/>
              <a:t> et al., 2025)</a:t>
            </a:r>
          </a:p>
          <a:p>
            <a:r>
              <a:rPr lang="en-GB" dirty="0"/>
              <a:t>Too wide a definition affects the understanding and application of authenticity in practice (+ research implications) (</a:t>
            </a:r>
            <a:r>
              <a:rPr lang="en-GB" dirty="0" err="1"/>
              <a:t>Almutairi</a:t>
            </a:r>
            <a:r>
              <a:rPr lang="en-GB" dirty="0"/>
              <a:t> et al., 2025)</a:t>
            </a:r>
          </a:p>
          <a:p>
            <a:r>
              <a:rPr lang="en-GB" dirty="0"/>
              <a:t>BUT… Too rigid a definition undermines the human experience (Ibarra, H., 2014)</a:t>
            </a:r>
          </a:p>
          <a:p>
            <a:r>
              <a:rPr lang="en-GB" dirty="0"/>
              <a:t>Bill George’s perfect ‘Authentic Leader’ doesn’t exactly ‘contain multitudes’</a:t>
            </a:r>
          </a:p>
          <a:p>
            <a:r>
              <a:rPr lang="en-GB" dirty="0"/>
              <a:t>Mark Snyder’s theory of “self-monitoring” (Day &amp; Schneider, 2009)</a:t>
            </a:r>
          </a:p>
          <a:p>
            <a:r>
              <a:rPr lang="en-GB" dirty="0"/>
              <a:t>“High self-monitor” (Boy George) vs “low self-monitor” </a:t>
            </a:r>
          </a:p>
          <a:p>
            <a:r>
              <a:rPr lang="en-GB" dirty="0"/>
              <a:t>Personal Authenticity as </a:t>
            </a:r>
            <a:r>
              <a:rPr lang="en-GB" dirty="0" err="1"/>
              <a:t>self-centered</a:t>
            </a:r>
            <a:r>
              <a:rPr lang="en-GB" dirty="0"/>
              <a:t> (inherently) (</a:t>
            </a:r>
            <a:r>
              <a:rPr lang="en-GB" dirty="0" err="1"/>
              <a:t>Beddoes-Jones</a:t>
            </a:r>
            <a:r>
              <a:rPr lang="en-GB" dirty="0"/>
              <a:t>, 2012).</a:t>
            </a:r>
          </a:p>
          <a:p>
            <a:r>
              <a:rPr lang="en-GB" dirty="0"/>
              <a:t>Literary Theory + Psychology + Philosophy = A Bad Time for ‘Authentic Leaders’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0128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B04BC2A-BF65-BE05-866E-911D68EF1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Opposing Theory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D1A01-E8E1-24D5-C41E-0160FF6B53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Transactional Leadership</a:t>
            </a:r>
          </a:p>
          <a:p>
            <a:r>
              <a:rPr lang="en-GB" dirty="0"/>
              <a:t>People don’t so much follow the person, more what they can get out of the relationship.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1358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FA2E5-F3BC-D9D2-0F79-093108E09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‘Being authentic as a leader oneself is therefore not the same as being an authentic leader…’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1BAA1-3CB5-C608-9755-FD4200927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(p44, </a:t>
            </a:r>
            <a:r>
              <a:rPr lang="en-GB" dirty="0" err="1"/>
              <a:t>Beddoes-Jones</a:t>
            </a:r>
            <a:r>
              <a:rPr lang="en-GB" dirty="0"/>
              <a:t>, 2012)</a:t>
            </a:r>
          </a:p>
          <a:p>
            <a:r>
              <a:rPr lang="en-GB" dirty="0"/>
              <a:t>‘Authentic Leadership’ is fraught with discussions surrounding definitions.</a:t>
            </a:r>
          </a:p>
          <a:p>
            <a:r>
              <a:rPr lang="en-GB" dirty="0"/>
              <a:t>‘Authentic Leadership’ could mean something different to everyone - issues with validating theory. </a:t>
            </a:r>
          </a:p>
          <a:p>
            <a:r>
              <a:rPr lang="en-GB" dirty="0"/>
              <a:t>Put simply – could the pro-social ‘Authentic Leadership’ theory emphasise fostering trust, honesty and all the Good Stuff those Old Greek Blokes talked about? </a:t>
            </a:r>
          </a:p>
          <a:p>
            <a:r>
              <a:rPr lang="en-GB" dirty="0"/>
              <a:t>There is evidence to suggest that ‘Authentic Leadership’ works! And good Leadership = good outcomes.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3043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BD4D1-3CE7-4D75-4413-F8577669F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19DD1-553A-7180-24FC-B5FF5620F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930401"/>
            <a:ext cx="9106581" cy="4110962"/>
          </a:xfrm>
        </p:spPr>
        <p:txBody>
          <a:bodyPr>
            <a:normAutofit fontScale="62500" lnSpcReduction="20000"/>
          </a:bodyPr>
          <a:lstStyle/>
          <a:p>
            <a:r>
              <a:rPr lang="en-GB" b="0" i="0" u="none" strike="noStrike" dirty="0" err="1">
                <a:solidFill>
                  <a:srgbClr val="1C1D1E"/>
                </a:solidFill>
                <a:effectLst/>
                <a:latin typeface="Open Sans" panose="020F0502020204030204" pitchFamily="34" charset="0"/>
              </a:rPr>
              <a:t>Almutairi</a:t>
            </a:r>
            <a:r>
              <a:rPr lang="en-GB" b="0" i="0" u="none" strike="noStrike" dirty="0">
                <a:solidFill>
                  <a:srgbClr val="1C1D1E"/>
                </a:solidFill>
                <a:effectLst/>
                <a:latin typeface="Open Sans" panose="020F0502020204030204" pitchFamily="34" charset="0"/>
              </a:rPr>
              <a:t>, M., </a:t>
            </a:r>
            <a:r>
              <a:rPr lang="en-GB" b="0" i="0" u="none" strike="noStrike" dirty="0" err="1">
                <a:solidFill>
                  <a:srgbClr val="1C1D1E"/>
                </a:solidFill>
                <a:effectLst/>
                <a:latin typeface="Open Sans" panose="020F0502020204030204" pitchFamily="34" charset="0"/>
              </a:rPr>
              <a:t>Timmins</a:t>
            </a:r>
            <a:r>
              <a:rPr lang="en-GB" b="0" i="0" u="none" strike="noStrike" dirty="0">
                <a:solidFill>
                  <a:srgbClr val="1C1D1E"/>
                </a:solidFill>
                <a:effectLst/>
                <a:latin typeface="Open Sans" panose="020F0502020204030204" pitchFamily="34" charset="0"/>
              </a:rPr>
              <a:t>, F., Wise, P.Y., Stokes, D. and </a:t>
            </a:r>
            <a:r>
              <a:rPr lang="en-GB" b="0" i="0" u="none" strike="noStrike" dirty="0" err="1">
                <a:solidFill>
                  <a:srgbClr val="1C1D1E"/>
                </a:solidFill>
                <a:effectLst/>
                <a:latin typeface="Open Sans" panose="020F0502020204030204" pitchFamily="34" charset="0"/>
              </a:rPr>
              <a:t>Alharbi</a:t>
            </a:r>
            <a:r>
              <a:rPr lang="en-GB" b="0" i="0" u="none" strike="noStrike" dirty="0">
                <a:solidFill>
                  <a:srgbClr val="1C1D1E"/>
                </a:solidFill>
                <a:effectLst/>
                <a:latin typeface="Open Sans" panose="020F0502020204030204" pitchFamily="34" charset="0"/>
              </a:rPr>
              <a:t>, T.A.F. (2025), Authentic Leadership—A Concept Analysis. J </a:t>
            </a:r>
            <a:r>
              <a:rPr lang="en-GB" b="0" i="0" u="none" strike="noStrike" dirty="0" err="1">
                <a:solidFill>
                  <a:srgbClr val="1C1D1E"/>
                </a:solidFill>
                <a:effectLst/>
                <a:latin typeface="Open Sans" panose="020F0502020204030204" pitchFamily="34" charset="0"/>
              </a:rPr>
              <a:t>Adv</a:t>
            </a:r>
            <a:r>
              <a:rPr lang="en-GB" b="0" i="0" u="none" strike="noStrike" dirty="0">
                <a:solidFill>
                  <a:srgbClr val="1C1D1E"/>
                </a:solidFill>
                <a:effectLst/>
                <a:latin typeface="Open Sans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C1D1E"/>
                </a:solidFill>
                <a:effectLst/>
                <a:latin typeface="Open Sans" panose="020F0502020204030204" pitchFamily="34" charset="0"/>
              </a:rPr>
              <a:t>Nurs</a:t>
            </a:r>
            <a:r>
              <a:rPr lang="en-GB" b="0" i="0" u="none" strike="noStrike" dirty="0">
                <a:solidFill>
                  <a:srgbClr val="1C1D1E"/>
                </a:solidFill>
                <a:effectLst/>
                <a:latin typeface="Open Sans" panose="020F0502020204030204" pitchFamily="34" charset="0"/>
              </a:rPr>
              <a:t>, 81: 1775-1793. </a:t>
            </a:r>
            <a:r>
              <a:rPr lang="en-GB" b="0" i="0" u="none" strike="noStrike" dirty="0">
                <a:effectLst/>
                <a:latin typeface="Open Sans" panose="020F0502020204030204" pitchFamily="34" charset="0"/>
                <a:hlinkClick r:id="rId2"/>
              </a:rPr>
              <a:t>https://</a:t>
            </a:r>
            <a:r>
              <a:rPr lang="en-GB" b="0" i="0" u="none" strike="noStrike" dirty="0" err="1">
                <a:effectLst/>
                <a:latin typeface="Open Sans" panose="020F0502020204030204" pitchFamily="34" charset="0"/>
                <a:hlinkClick r:id="rId2"/>
              </a:rPr>
              <a:t>doi.org</a:t>
            </a:r>
            <a:r>
              <a:rPr lang="en-GB" b="0" i="0" u="none" strike="noStrike" dirty="0">
                <a:effectLst/>
                <a:latin typeface="Open Sans" panose="020F0502020204030204" pitchFamily="34" charset="0"/>
                <a:hlinkClick r:id="rId2"/>
              </a:rPr>
              <a:t>/10.1111/jan.16496</a:t>
            </a:r>
            <a:endParaRPr lang="en-GB" b="0" i="0" u="none" strike="noStrike" dirty="0">
              <a:effectLst/>
              <a:latin typeface="Open Sans" panose="020F0502020204030204" pitchFamily="34" charset="0"/>
            </a:endParaRPr>
          </a:p>
          <a:p>
            <a:r>
              <a:rPr lang="en-GB" sz="1800" kern="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Beddoes-Jones</a:t>
            </a:r>
            <a:r>
              <a:rPr lang="en-GB" sz="1800" kern="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F., 2012. Authentic leadership: The key to building trust. </a:t>
            </a:r>
            <a:r>
              <a:rPr lang="en-GB" sz="1800" i="1" kern="0" dirty="0">
                <a:solidFill>
                  <a:srgbClr val="21212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People Management</a:t>
            </a:r>
            <a:r>
              <a:rPr lang="en-GB" sz="1800" kern="0" dirty="0">
                <a:solidFill>
                  <a:srgbClr val="21212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800" i="1" kern="0" dirty="0">
                <a:solidFill>
                  <a:srgbClr val="21212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4447</a:t>
            </a:r>
            <a:r>
              <a:rPr lang="en-GB" sz="1800" kern="0" dirty="0">
                <a:solidFill>
                  <a:srgbClr val="21212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1800" kern="0" dirty="0">
                <a:solidFill>
                  <a:srgbClr val="202122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Day D, </a:t>
            </a:r>
            <a:r>
              <a:rPr lang="en-GB" sz="1800" kern="0" dirty="0" err="1">
                <a:solidFill>
                  <a:srgbClr val="202122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Schleicher</a:t>
            </a:r>
            <a:r>
              <a:rPr lang="en-GB" sz="1800" kern="0" dirty="0">
                <a:solidFill>
                  <a:srgbClr val="202122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D, 2009. "Self-Monitoring". </a:t>
            </a:r>
            <a:r>
              <a:rPr lang="en-GB" sz="1800" i="1" kern="0" dirty="0">
                <a:solidFill>
                  <a:srgbClr val="202122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1800" i="1" kern="0" dirty="0" err="1">
                <a:solidFill>
                  <a:srgbClr val="202122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Encyclopedia</a:t>
            </a:r>
            <a:r>
              <a:rPr lang="en-GB" sz="1800" i="1" kern="0" dirty="0">
                <a:solidFill>
                  <a:srgbClr val="202122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Positive Psychology</a:t>
            </a:r>
            <a:r>
              <a:rPr lang="en-GB" sz="1800" kern="0" dirty="0">
                <a:solidFill>
                  <a:srgbClr val="202122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Vol. 19. Wiley. pp. 886–888. </a:t>
            </a:r>
            <a:r>
              <a:rPr lang="en-GB" sz="1800" kern="0" dirty="0">
                <a:solidFill>
                  <a:srgbClr val="0000FF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 tooltip="ISBN (identifier)"/>
              </a:rPr>
              <a:t>ISBN</a:t>
            </a:r>
            <a:r>
              <a:rPr lang="en-GB" sz="1800" kern="0" dirty="0">
                <a:solidFill>
                  <a:srgbClr val="202122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800" kern="0" dirty="0">
                <a:solidFill>
                  <a:srgbClr val="0000FF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 tooltip="Special:BookSources/978-1-4051-6125-1"/>
              </a:rPr>
              <a:t>978-1-4051-6125-1</a:t>
            </a:r>
            <a:r>
              <a:rPr lang="en-GB" sz="1800" kern="0" dirty="0">
                <a:solidFill>
                  <a:srgbClr val="202122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b="0" i="0" u="none" strike="noStrike" dirty="0">
              <a:effectLst/>
              <a:latin typeface="Open Sans" panose="020F0502020204030204" pitchFamily="34" charset="0"/>
            </a:endParaRPr>
          </a:p>
          <a:p>
            <a:r>
              <a:rPr lang="en-GB" sz="1800" kern="0" dirty="0">
                <a:solidFill>
                  <a:srgbClr val="212121"/>
                </a:solidFill>
                <a:effectLst/>
                <a:latin typeface="Aptos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Ibarra, H., 2014</a:t>
            </a:r>
            <a:r>
              <a:rPr lang="en-GB" kern="0" dirty="0">
                <a:solidFill>
                  <a:srgbClr val="212121"/>
                </a:solidFill>
                <a:latin typeface="Aptos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GB" sz="1800" kern="0" dirty="0">
                <a:solidFill>
                  <a:srgbClr val="212121"/>
                </a:solidFill>
                <a:effectLst/>
                <a:latin typeface="Aptos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‘The authenticity paradox’. Harvard Business Review 2014 accessed 26/03/2025 online at </a:t>
            </a:r>
            <a:r>
              <a:rPr lang="en-GB" sz="1800" kern="0" dirty="0">
                <a:solidFill>
                  <a:srgbClr val="96607D"/>
                </a:solidFill>
                <a:effectLst/>
                <a:latin typeface="Aptos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</a:t>
            </a:r>
            <a:r>
              <a:rPr lang="en-GB" sz="1800" kern="0" dirty="0" err="1">
                <a:solidFill>
                  <a:srgbClr val="96607D"/>
                </a:solidFill>
                <a:effectLst/>
                <a:latin typeface="Aptos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herminiaibarra.com</a:t>
            </a:r>
            <a:r>
              <a:rPr lang="en-GB" sz="1800" kern="0" dirty="0">
                <a:solidFill>
                  <a:srgbClr val="96607D"/>
                </a:solidFill>
                <a:effectLst/>
                <a:latin typeface="Aptos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/the-authenticity-paradox/</a:t>
            </a:r>
            <a:endParaRPr lang="en-GB" sz="1800" kern="100" dirty="0">
              <a:effectLst/>
              <a:latin typeface="Aptos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solidFill>
                  <a:srgbClr val="635B5B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Institute of Leadership &amp; Management. (2014). The truth about trust: Honesty and Integrity at Work. London: Institute of Leadership &amp; Management.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solidFill>
                  <a:srgbClr val="5B5B5B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Institute of Leadership &amp; Management (2017) “Authenticity”, available from </a:t>
            </a:r>
            <a:r>
              <a:rPr lang="en-GB" sz="1800" kern="0" dirty="0">
                <a:solidFill>
                  <a:srgbClr val="714FBC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www.InstituteLM.com/resourceLibrary/Authenticity.html</a:t>
            </a:r>
            <a:r>
              <a:rPr lang="en-GB" sz="1800" kern="0" dirty="0">
                <a:solidFill>
                  <a:srgbClr val="5B5B5B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 err="1">
                <a:solidFill>
                  <a:srgbClr val="1C1D1E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Kinnear</a:t>
            </a:r>
            <a:r>
              <a:rPr lang="en-GB" sz="1800" kern="0" dirty="0">
                <a:solidFill>
                  <a:srgbClr val="1C1D1E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K., and K. Dryden-Palmer. 2014. “Abstract 908: Achieving A Vision of Service Excellence.” </a:t>
            </a:r>
            <a:r>
              <a:rPr lang="en-GB" sz="1800" i="1" kern="0" dirty="0" err="1">
                <a:solidFill>
                  <a:srgbClr val="1C1D1E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Pediatric</a:t>
            </a:r>
            <a:r>
              <a:rPr lang="en-GB" sz="1800" i="1" kern="0" dirty="0">
                <a:solidFill>
                  <a:srgbClr val="1C1D1E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Critical Care Medicine</a:t>
            </a:r>
            <a:r>
              <a:rPr lang="en-GB" sz="1800" kern="0" dirty="0">
                <a:solidFill>
                  <a:srgbClr val="1C1D1E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800" b="1" kern="0" dirty="0">
                <a:solidFill>
                  <a:srgbClr val="1C1D1E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r>
              <a:rPr lang="en-GB" sz="1800" kern="0" dirty="0">
                <a:solidFill>
                  <a:srgbClr val="1C1D1E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no. </a:t>
            </a:r>
            <a:r>
              <a:rPr lang="en-GB" sz="1800" kern="0" dirty="0" err="1">
                <a:solidFill>
                  <a:srgbClr val="1C1D1E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4_suppl</a:t>
            </a:r>
            <a:r>
              <a:rPr lang="en-GB" sz="1800" kern="0" dirty="0">
                <a:solidFill>
                  <a:srgbClr val="1C1D1E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201.</a:t>
            </a:r>
            <a:r>
              <a:rPr lang="en-GB" sz="1800" kern="0" dirty="0">
                <a:solidFill>
                  <a:srgbClr val="635B5B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kern="0" dirty="0" err="1">
                <a:solidFill>
                  <a:srgbClr val="635B5B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Zenger</a:t>
            </a:r>
            <a:r>
              <a:rPr lang="en-GB" sz="1800" kern="0" dirty="0">
                <a:solidFill>
                  <a:srgbClr val="635B5B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 and </a:t>
            </a:r>
            <a:r>
              <a:rPr lang="en-GB" sz="1800" kern="0" dirty="0" err="1">
                <a:solidFill>
                  <a:srgbClr val="635B5B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Folkman</a:t>
            </a:r>
            <a:r>
              <a:rPr lang="en-GB" sz="1800" kern="0" dirty="0">
                <a:solidFill>
                  <a:srgbClr val="635B5B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 (2014) “The Skills Leaders Need at Every Level.” Harvard Business Review. 30 July, accessed 26/03/2025  online at </a:t>
            </a:r>
            <a:r>
              <a:rPr lang="en-GB" sz="1800" kern="0" dirty="0">
                <a:solidFill>
                  <a:srgbClr val="714FBC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</a:t>
            </a:r>
            <a:r>
              <a:rPr lang="en-GB" sz="1800" kern="0" dirty="0" err="1">
                <a:solidFill>
                  <a:srgbClr val="714FBC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hbr</a:t>
            </a:r>
            <a:r>
              <a:rPr lang="en-GB" sz="1800" kern="0" dirty="0">
                <a:solidFill>
                  <a:srgbClr val="635B5B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org/2014/07/the-skills-leaders-need-at-every- level.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 err="1">
                <a:solidFill>
                  <a:srgbClr val="635B5B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Zenger</a:t>
            </a:r>
            <a:r>
              <a:rPr lang="en-GB" sz="1800" kern="0" dirty="0">
                <a:solidFill>
                  <a:srgbClr val="635B5B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 and </a:t>
            </a:r>
            <a:r>
              <a:rPr lang="en-GB" sz="1800" kern="0" dirty="0" err="1">
                <a:solidFill>
                  <a:srgbClr val="635B5B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Folkman</a:t>
            </a:r>
            <a:r>
              <a:rPr lang="en-GB" sz="1800" kern="0" dirty="0">
                <a:solidFill>
                  <a:srgbClr val="635B5B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 (2014) “The Skills Leaders Need at Every Level.” Harvard Business Review. 30 July, accessed 26/03/2025  online at </a:t>
            </a:r>
            <a:r>
              <a:rPr lang="en-GB" sz="1800" kern="0" dirty="0">
                <a:solidFill>
                  <a:srgbClr val="714FBC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</a:t>
            </a:r>
            <a:r>
              <a:rPr lang="en-GB" sz="1800" kern="0" dirty="0" err="1">
                <a:solidFill>
                  <a:srgbClr val="714FBC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hbr</a:t>
            </a:r>
            <a:r>
              <a:rPr lang="en-GB" sz="1800" kern="0" dirty="0">
                <a:solidFill>
                  <a:srgbClr val="635B5B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org/2014/07/the-skills-leaders-need-at-every- level.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br>
              <a:rPr lang="en-GB" b="0" i="0" u="none" strike="noStrike" dirty="0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</a:br>
            <a:r>
              <a:rPr lang="en-GB" b="0" i="0" u="none" strike="noStrike" dirty="0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Zhang, Y., Y. </a:t>
            </a:r>
            <a:r>
              <a:rPr lang="en-GB" b="0" i="0" u="none" strike="noStrike" dirty="0" err="1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Guo</a:t>
            </a:r>
            <a:r>
              <a:rPr lang="en-GB" b="0" i="0" u="none" strike="noStrike" dirty="0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, M. Zhang, S. Zu, X. Liu, and A. Newman. 2022. “Antecedents and Outcomes of Authentic Leadership Across Culture: A Meta-Analytic Review.” </a:t>
            </a:r>
            <a:r>
              <a:rPr lang="en-GB" b="0" i="1" u="none" strike="noStrike" dirty="0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Asia Pacific Journal of Management</a:t>
            </a:r>
            <a:r>
              <a:rPr lang="en-GB" b="0" i="0" u="none" strike="noStrike" dirty="0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 </a:t>
            </a:r>
            <a:r>
              <a:rPr lang="en-GB" b="1" i="0" u="none" strike="noStrike" dirty="0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39</a:t>
            </a:r>
            <a:r>
              <a:rPr lang="en-GB" b="0" i="0" u="none" strike="noStrike" dirty="0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: 1399–1435. </a:t>
            </a:r>
            <a:r>
              <a:rPr lang="en-GB" b="0" i="0" u="none" strike="noStrike" dirty="0">
                <a:solidFill>
                  <a:srgbClr val="714FBC"/>
                </a:solidFill>
                <a:effectLst/>
                <a:latin typeface="Open Sans" panose="020B0606030504020204" pitchFamily="34" charset="0"/>
                <a:hlinkClick r:id="rId6"/>
              </a:rPr>
              <a:t>https://</a:t>
            </a:r>
            <a:r>
              <a:rPr lang="en-GB" b="0" i="0" u="none" strike="noStrike" dirty="0" err="1">
                <a:solidFill>
                  <a:srgbClr val="714FBC"/>
                </a:solidFill>
                <a:effectLst/>
                <a:latin typeface="Open Sans" panose="020B0606030504020204" pitchFamily="34" charset="0"/>
                <a:hlinkClick r:id="rId6"/>
              </a:rPr>
              <a:t>doi.org</a:t>
            </a:r>
            <a:r>
              <a:rPr lang="en-GB" b="0" i="0" u="none" strike="noStrike" dirty="0">
                <a:solidFill>
                  <a:srgbClr val="714FBC"/>
                </a:solidFill>
                <a:effectLst/>
                <a:latin typeface="Open Sans" panose="020B0606030504020204" pitchFamily="34" charset="0"/>
                <a:hlinkClick r:id="rId6"/>
              </a:rPr>
              <a:t>/10.1007/s10490-021-09762-0</a:t>
            </a:r>
            <a:r>
              <a:rPr lang="en-GB" b="0" i="0" u="none" strike="noStrike" dirty="0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259924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Facet</vt:lpstr>
      <vt:lpstr>Authentic Leadership</vt:lpstr>
      <vt:lpstr>What is Authentic Leadership?</vt:lpstr>
      <vt:lpstr>Who Bill George?  Why Authentic Leadership?</vt:lpstr>
      <vt:lpstr>Supporting Literature</vt:lpstr>
      <vt:lpstr>A Semantic Crisis ft. Boy George</vt:lpstr>
      <vt:lpstr>Opposing Theory</vt:lpstr>
      <vt:lpstr>‘Being authentic as a leader oneself is therefore not the same as being an authentic leader…’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Celyn Owens (Welsh Ambulance Services NHS Trust - CHARU Pembroke Dock EMS)</dc:creator>
  <cp:lastModifiedBy>Mollie Marcel (Welsh Ambulance Service Trust)</cp:lastModifiedBy>
  <cp:revision>3</cp:revision>
  <dcterms:created xsi:type="dcterms:W3CDTF">2025-03-26T13:11:23Z</dcterms:created>
  <dcterms:modified xsi:type="dcterms:W3CDTF">2025-03-26T23:14:56Z</dcterms:modified>
</cp:coreProperties>
</file>