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87" r:id="rId3"/>
    <p:sldId id="320" r:id="rId4"/>
    <p:sldId id="317" r:id="rId5"/>
    <p:sldId id="321" r:id="rId6"/>
    <p:sldId id="334" r:id="rId7"/>
    <p:sldId id="316" r:id="rId8"/>
    <p:sldId id="318" r:id="rId9"/>
    <p:sldId id="319" r:id="rId10"/>
    <p:sldId id="322" r:id="rId11"/>
    <p:sldId id="323" r:id="rId12"/>
    <p:sldId id="335" r:id="rId13"/>
    <p:sldId id="325" r:id="rId14"/>
    <p:sldId id="326" r:id="rId15"/>
    <p:sldId id="328" r:id="rId16"/>
    <p:sldId id="329" r:id="rId17"/>
    <p:sldId id="330" r:id="rId18"/>
    <p:sldId id="331" r:id="rId19"/>
    <p:sldId id="332" r:id="rId20"/>
    <p:sldId id="336" r:id="rId21"/>
    <p:sldId id="333" r:id="rId22"/>
    <p:sldId id="337" r:id="rId23"/>
    <p:sldId id="338" r:id="rId24"/>
    <p:sldId id="327" r:id="rId25"/>
    <p:sldId id="286" r:id="rId26"/>
    <p:sldId id="31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077" autoAdjust="0"/>
  </p:normalViewPr>
  <p:slideViewPr>
    <p:cSldViewPr>
      <p:cViewPr>
        <p:scale>
          <a:sx n="75" d="100"/>
          <a:sy n="75" d="100"/>
        </p:scale>
        <p:origin x="-930" y="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lowest two layers of the 802.16 protocol model correspond</a:t>
            </a:r>
            <a:r>
              <a:rPr lang="en-GB" baseline="0" dirty="0" smtClean="0"/>
              <a:t> to the physical layer of the OSI model include functions such as: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Encoding/decoding of signals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Preamble generation/removal (for synchronization)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Bit transmission/reception</a:t>
            </a:r>
            <a:r>
              <a:rPr lang="en-GB" dirty="0" smtClean="0"/>
              <a:t> </a:t>
            </a:r>
          </a:p>
          <a:p>
            <a:r>
              <a:rPr lang="en-GB" dirty="0" smtClean="0"/>
              <a:t>Above the physical layer and transmission layers are functions</a:t>
            </a:r>
            <a:r>
              <a:rPr lang="en-GB" baseline="0" dirty="0" smtClean="0"/>
              <a:t> associated with providing services to subscribers. These include: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On transmission, assemble data into frame with address and error detection fields.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On reception, disassemble frame and perform address recognition and error detection.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Govern access to the wireless transmission medium</a:t>
            </a:r>
          </a:p>
          <a:p>
            <a:r>
              <a:rPr lang="en-GB" dirty="0" smtClean="0"/>
              <a:t>The converge layer may do the following: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 smtClean="0"/>
              <a:t>Encapsulate PDU (protocol data unit) framing of upper layers into the native 802.16 MAC/PHY frames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 smtClean="0"/>
              <a:t>Map</a:t>
            </a:r>
            <a:r>
              <a:rPr lang="en-GB" baseline="0" dirty="0" smtClean="0"/>
              <a:t> an upper layer’s address into 802.16 MAC frame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Translate upper layer </a:t>
            </a:r>
            <a:r>
              <a:rPr lang="en-GB" baseline="0" dirty="0" err="1" smtClean="0"/>
              <a:t>QoS</a:t>
            </a:r>
            <a:r>
              <a:rPr lang="en-GB" baseline="0" dirty="0" smtClean="0"/>
              <a:t> parameter into native 802.16 MAC format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Adapt the time dependencies of the upper layer traffic into the equivalent MAC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3896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IEEE 802.16 is designed to support the following bearer services: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 smtClean="0"/>
              <a:t>Digital audio/video multicast – Transports</a:t>
            </a:r>
            <a:r>
              <a:rPr lang="en-GB" baseline="0" dirty="0" smtClean="0"/>
              <a:t> one-way digital audio/video streams to subscribers.  The principal example of the service is a broadcast radio and video similar to digital broadcast cable TV and digital satellite TV.  A special case of this service is two-way video such as in teleconferencing.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Digital telephony – supports multiplexed digital telephony streams.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ATM – provides a communications link that supports the transfer to ATM cells as part of an overall ATM network.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Internet protocol – Supports the transfer of IP datagrams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Bridges LAN – Similar to IP-based support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Back-haul – for cellular or digital wireless telephone networks.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Frame relay – similar to ATM.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41403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Fixed </a:t>
            </a:r>
            <a:r>
              <a:rPr lang="en-GB" dirty="0" err="1" smtClean="0"/>
              <a:t>Wimax</a:t>
            </a:r>
            <a:r>
              <a:rPr lang="en-GB" dirty="0" smtClean="0"/>
              <a:t>: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IEEE 802.16d (currently being updated)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T1/E1 substitute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1BS – thousands of users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&lt; 50km coverage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&lt; 75Mbps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Cannot have both simultaneously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LOS ~ full duplex 10Mbps at 10km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NLOS (urban) 10Mbps over 2km</a:t>
            </a:r>
          </a:p>
          <a:p>
            <a:pPr marL="628650" lvl="1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en-US" altLang="ja-JP" sz="1200" dirty="0" smtClean="0"/>
              <a:t>Getting higher!!</a:t>
            </a:r>
          </a:p>
          <a:p>
            <a:pPr marL="628650" lvl="1" indent="-1714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46202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use of multiple antennas at both ends of a communication link is referred to as the MIMO technique. MIMO systems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may be classified into three categories:</a:t>
            </a:r>
          </a:p>
          <a:p>
            <a:pPr lvl="1">
              <a:buFont typeface="Arial" pitchFamily="34" charset="0"/>
              <a:buChar char="•"/>
            </a:pPr>
            <a:r>
              <a:rPr lang="en-GB" sz="1200" b="1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Beamforming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 the same signal is transmitted from multiple transmit antennas with appropriate phase relationship and is received by a single antenna at the receiver such that the received signal power is maximized.</a:t>
            </a:r>
            <a:endParaRPr lang="en-GB" sz="20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itchFamily="34" charset="0"/>
              <a:buChar char="•"/>
            </a:pPr>
            <a:r>
              <a:rPr lang="en-GB" sz="1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Spatial multiplexing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 Spatial multiplexing refers to a MIMO technique in which a high data rate signal is divided into multiple lower rate data streams and each data stream is transmitted through a different transmit antenna using the same channel.</a:t>
            </a:r>
            <a:endParaRPr lang="en-GB" sz="20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itchFamily="34" charset="0"/>
              <a:buChar char="•"/>
            </a:pPr>
            <a:r>
              <a:rPr lang="en-GB" sz="1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Spatial diversity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 spatial diversity a single stream is coded into what is known as a “space-time coded” signal and transmitted via multiple transmit antennas and received, in general, by multiple antennas.</a:t>
            </a:r>
            <a:endParaRPr lang="en-GB" sz="20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MSC – M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obile Switching Centre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multiple access format, OFDMA, groups thousands of orthogonal subcarriers to form users’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subchannels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neighboring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cells use the same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subchannels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for signal transmission “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cochannel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interference” occurs. Several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methods are available to mitigate the effect of this form of interference.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applies a widely accepted method known as fractional frequency reuse.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Three mandatory modulation schemes, namely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quadrature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phase-shift keying (QPSK), 16-quadrature amplitude modulation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(QAM), and 64-QAM are included in the PHY layer protocols of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where  64-QAM provides the highest spectral efficiency among the three schemes. Several mandatory and optional coding schemes are also available, which includes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convolutional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turbo codes, repetition codes, LDPC, and Reed-Solomon (RS) codes.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systems are designed to provide high spectral efficiency resulting in the transmission of users’ data at very high rates. Among many new technologies integrated into 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WiMAX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standards to support high spectral efficiency, greater capacity, and extended radio outreach, is MIMO technology.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MIMO techniques in wireless networks improve network spectral efficiency, enhance system reliability, increase system throughput, extend the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network radio outreach, and even decrease the required transmit power.  However, all of these desirable improvements cannot be realized in a system at the same time, as they usually stand in conflict against each other.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Masquerade attack is a type of attack in which one system assumes the identity of another.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12/10/2013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cpress.com/" TargetMode="External"/><Relationship Id="rId2" Type="http://schemas.openxmlformats.org/officeDocument/2006/relationships/hyperlink" Target="http://www.wimax.com/education/wimax/wimax_over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IEEE 802.16:</a:t>
            </a:r>
            <a:br>
              <a:rPr lang="en-GB" dirty="0" smtClean="0"/>
            </a:br>
            <a:r>
              <a:rPr lang="en-GB" sz="3600" dirty="0" smtClean="0"/>
              <a:t>WIMAX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  <a:endParaRPr lang="en-GB" dirty="0"/>
          </a:p>
        </p:txBody>
      </p:sp>
      <p:pic>
        <p:nvPicPr>
          <p:cNvPr id="2051" name="Picture 3" descr="C:\Users\arya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709" y="4748084"/>
            <a:ext cx="573405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rya\Documents\logo\fwdnewuniversityandschoolofappliedcomputinglogos\TSD_swan201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1397" y="127968"/>
            <a:ext cx="3608674" cy="1419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</a:t>
            </a:r>
            <a:r>
              <a:rPr lang="en-US" altLang="zh-TW" sz="2400" dirty="0" smtClean="0">
                <a:ea typeface="新細明體" pitchFamily="18" charset="-120"/>
              </a:rPr>
              <a:t>IEEE 802.16 standards development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how the </a:t>
            </a:r>
            <a:r>
              <a:rPr lang="en-GB" sz="2400" dirty="0" smtClean="0"/>
              <a:t>802.16 </a:t>
            </a:r>
            <a:r>
              <a:rPr lang="en-GB" sz="2400" dirty="0" smtClean="0"/>
              <a:t>protocol model correspond to the physical layer of the OSI </a:t>
            </a:r>
            <a:r>
              <a:rPr lang="en-GB" sz="2400" dirty="0" smtClean="0"/>
              <a:t>model.</a:t>
            </a:r>
            <a:endParaRPr lang="en-US" altLang="zh-TW" sz="2400" dirty="0" smtClean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</a:t>
            </a:r>
            <a:r>
              <a:rPr lang="en-US" altLang="zh-TW" sz="2400" dirty="0" smtClean="0">
                <a:ea typeface="新細明體" pitchFamily="18" charset="-120"/>
              </a:rPr>
              <a:t>the services that supported 802.16</a:t>
            </a:r>
            <a:endParaRPr lang="en-US" altLang="zh-TW" sz="2400" dirty="0" smtClean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</a:t>
            </a:r>
            <a:r>
              <a:rPr lang="en-US" altLang="zh-TW" sz="2400" dirty="0" smtClean="0">
                <a:ea typeface="新細明體" pitchFamily="18" charset="-120"/>
              </a:rPr>
              <a:t>what is </a:t>
            </a:r>
            <a:r>
              <a:rPr lang="en-US" altLang="zh-TW" sz="2400" dirty="0" err="1" smtClean="0">
                <a:ea typeface="新細明體" pitchFamily="18" charset="-120"/>
              </a:rPr>
              <a:t>WiMAX</a:t>
            </a:r>
            <a:endParaRPr lang="en-US" altLang="zh-TW" sz="2400" dirty="0" smtClean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</a:t>
            </a:r>
            <a:r>
              <a:rPr lang="en-US" altLang="zh-TW" sz="2400" dirty="0" err="1" smtClean="0">
                <a:ea typeface="新細明體" pitchFamily="18" charset="-120"/>
              </a:rPr>
              <a:t>WiMAX</a:t>
            </a:r>
            <a:r>
              <a:rPr lang="en-US" altLang="zh-TW" sz="2400" dirty="0" smtClean="0">
                <a:ea typeface="新細明體" pitchFamily="18" charset="-120"/>
              </a:rPr>
              <a:t> as a mobile voice and data network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the security concerns of </a:t>
            </a:r>
            <a:r>
              <a:rPr lang="en-US" altLang="zh-TW" sz="2400" dirty="0" err="1" smtClean="0">
                <a:ea typeface="新細明體" pitchFamily="18" charset="-120"/>
              </a:rPr>
              <a:t>WiMAX</a:t>
            </a: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802.16 Standards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Use wireless links with microwave or millimeter wave radios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Use licensed spectrum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Are metropolitan in scale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Provide public network service to fee-paying customers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Use point-to-multipoint architecture with stationary rooftop or tower-mounted </a:t>
            </a:r>
            <a:r>
              <a:rPr lang="en-US" sz="2400" dirty="0" smtClean="0"/>
              <a:t>antennas</a:t>
            </a:r>
          </a:p>
          <a:p>
            <a:r>
              <a:rPr lang="en-US" sz="2400" dirty="0"/>
              <a:t>Provide efficient transport of heterogeneous traffic supporting quality of service (</a:t>
            </a:r>
            <a:r>
              <a:rPr lang="en-US" sz="2400" dirty="0" err="1"/>
              <a:t>QoS</a:t>
            </a:r>
            <a:r>
              <a:rPr lang="en-US" sz="2400" dirty="0"/>
              <a:t>)</a:t>
            </a:r>
          </a:p>
          <a:p>
            <a:r>
              <a:rPr lang="en-US" sz="2400" dirty="0"/>
              <a:t>Use wireless links with microwave or millimeter wave radios</a:t>
            </a:r>
          </a:p>
          <a:p>
            <a:r>
              <a:rPr lang="en-US" sz="2400" dirty="0"/>
              <a:t>Are capable of broadband transmissions (&gt;2 Mbps)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142968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IEEE 802.16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075240" cy="4785395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90000"/>
              </a:lnSpc>
            </a:pPr>
            <a:r>
              <a:rPr lang="nb-NO" dirty="0"/>
              <a:t>802.16.1-2001 (10-63 GHz, line-of-sight, up to </a:t>
            </a:r>
            <a:r>
              <a:rPr lang="nb-NO" altLang="ja-JP" dirty="0"/>
              <a:t>1</a:t>
            </a:r>
            <a:r>
              <a:rPr lang="nb-NO" dirty="0"/>
              <a:t>34Mbit/s)</a:t>
            </a:r>
          </a:p>
          <a:p>
            <a:pPr algn="just">
              <a:lnSpc>
                <a:spcPct val="90000"/>
              </a:lnSpc>
            </a:pPr>
            <a:r>
              <a:rPr lang="nb-NO" dirty="0"/>
              <a:t>802.16.2 (minimising interference between coexisting WMANs.)</a:t>
            </a:r>
          </a:p>
          <a:p>
            <a:pPr algn="just">
              <a:lnSpc>
                <a:spcPct val="90000"/>
              </a:lnSpc>
            </a:pPr>
            <a:r>
              <a:rPr lang="nb-NO" dirty="0"/>
              <a:t>802.16a-2003 (2-11 Ghz, Mesh, non-line-of-sigh</a:t>
            </a:r>
            <a:r>
              <a:rPr lang="nb-NO" altLang="ja-JP" dirty="0"/>
              <a:t>t</a:t>
            </a:r>
            <a:r>
              <a:rPr lang="nb-NO" dirty="0"/>
              <a:t>)</a:t>
            </a:r>
          </a:p>
          <a:p>
            <a:pPr algn="just">
              <a:lnSpc>
                <a:spcPct val="90000"/>
              </a:lnSpc>
            </a:pPr>
            <a:r>
              <a:rPr lang="nb-NO" dirty="0"/>
              <a:t>802.16b-2004 (5-6 Ghz)</a:t>
            </a:r>
          </a:p>
          <a:p>
            <a:pPr algn="just">
              <a:lnSpc>
                <a:spcPct val="90000"/>
              </a:lnSpc>
            </a:pPr>
            <a:r>
              <a:rPr lang="nb-NO" dirty="0"/>
              <a:t>802.16c (detailed system profiles)</a:t>
            </a:r>
          </a:p>
          <a:p>
            <a:pPr algn="just">
              <a:lnSpc>
                <a:spcPct val="90000"/>
              </a:lnSpc>
            </a:pPr>
            <a:r>
              <a:rPr lang="nb-NO" dirty="0"/>
              <a:t>802.16e-2005 (Mobile Wireless MAN)</a:t>
            </a:r>
            <a:r>
              <a:rPr lang="nb-NO" altLang="ja-JP" dirty="0"/>
              <a:t> – called Mobile WiMAX</a:t>
            </a:r>
          </a:p>
          <a:p>
            <a:pPr algn="just">
              <a:lnSpc>
                <a:spcPct val="90000"/>
              </a:lnSpc>
            </a:pPr>
            <a:r>
              <a:rPr lang="nb-NO" altLang="ja-JP" dirty="0"/>
              <a:t>802. 16-2009-</a:t>
            </a:r>
            <a:r>
              <a:rPr lang="en-GB" dirty="0"/>
              <a:t>Current. Air Interface for Fixed and Mobile Broadband Wireless Access System..</a:t>
            </a:r>
          </a:p>
          <a:p>
            <a:pPr algn="just">
              <a:lnSpc>
                <a:spcPct val="90000"/>
              </a:lnSpc>
            </a:pPr>
            <a:r>
              <a:rPr lang="en-GB" altLang="ja-JP" dirty="0"/>
              <a:t>802.16m-in progress, </a:t>
            </a:r>
            <a:r>
              <a:rPr lang="en-GB" dirty="0"/>
              <a:t>data rates of 100 Mbit/s mobile &amp; 1 </a:t>
            </a:r>
            <a:r>
              <a:rPr lang="en-GB" dirty="0" err="1"/>
              <a:t>Gbit</a:t>
            </a:r>
            <a:r>
              <a:rPr lang="en-GB" dirty="0"/>
              <a:t>/s fixed (4G)</a:t>
            </a:r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xmlns="" val="52737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802.16 Protocol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8208912" cy="108012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MAC is connection oriented; IP is connectionless</a:t>
            </a:r>
          </a:p>
          <a:p>
            <a:r>
              <a:rPr lang="en-GB" dirty="0" smtClean="0"/>
              <a:t>Convergence </a:t>
            </a:r>
            <a:r>
              <a:rPr lang="en-GB" dirty="0" err="1" smtClean="0"/>
              <a:t>sublayer</a:t>
            </a:r>
            <a:r>
              <a:rPr lang="en-GB" dirty="0" smtClean="0"/>
              <a:t> maps between the two.</a:t>
            </a:r>
            <a:endParaRPr lang="en-GB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" y="2420888"/>
            <a:ext cx="4578101" cy="3561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4" cstate="print"/>
          <a:srcRect t="15563"/>
          <a:stretch>
            <a:fillRect/>
          </a:stretch>
        </p:blipFill>
        <p:spPr bwMode="auto">
          <a:xfrm>
            <a:off x="4860032" y="2492896"/>
            <a:ext cx="4217808" cy="3489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362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Services supported by 802.16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70" t="1832" r="1131"/>
          <a:stretch/>
        </p:blipFill>
        <p:spPr bwMode="auto">
          <a:xfrm>
            <a:off x="939800" y="1358900"/>
            <a:ext cx="7645400" cy="4831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861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WiMAX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en-US" altLang="ja-JP" b="1" u="sng" dirty="0" smtClean="0"/>
              <a:t>W</a:t>
            </a:r>
            <a:r>
              <a:rPr lang="en-US" altLang="ja-JP" dirty="0" smtClean="0"/>
              <a:t>orldwide </a:t>
            </a:r>
            <a:r>
              <a:rPr lang="en-US" altLang="ja-JP" b="1" u="sng" dirty="0" smtClean="0"/>
              <a:t>I</a:t>
            </a:r>
            <a:r>
              <a:rPr lang="en-US" altLang="ja-JP" dirty="0" smtClean="0"/>
              <a:t>nteroperability </a:t>
            </a:r>
            <a:r>
              <a:rPr lang="en-US" altLang="ja-JP" dirty="0"/>
              <a:t>for </a:t>
            </a:r>
            <a:r>
              <a:rPr lang="en-US" altLang="ja-JP" b="1" u="sng" dirty="0"/>
              <a:t>M</a:t>
            </a:r>
            <a:r>
              <a:rPr lang="en-US" altLang="ja-JP" dirty="0"/>
              <a:t>icrowave </a:t>
            </a:r>
            <a:r>
              <a:rPr lang="en-US" altLang="ja-JP" b="1" u="sng" dirty="0"/>
              <a:t>A</a:t>
            </a:r>
            <a:r>
              <a:rPr lang="en-US" altLang="ja-JP" b="1" dirty="0"/>
              <a:t>cc</a:t>
            </a:r>
            <a:r>
              <a:rPr lang="en-US" altLang="ja-JP" dirty="0"/>
              <a:t>ess </a:t>
            </a:r>
          </a:p>
          <a:p>
            <a:pPr algn="just">
              <a:lnSpc>
                <a:spcPct val="90000"/>
              </a:lnSpc>
            </a:pPr>
            <a:r>
              <a:rPr lang="en-GB" altLang="ja-JP" dirty="0" smtClean="0"/>
              <a:t>A </a:t>
            </a:r>
            <a:r>
              <a:rPr lang="en-GB" altLang="ja-JP" dirty="0"/>
              <a:t>"last mile" broadband wireless access (BWA) alternative to cable modem, Digital Subscriber Line (DSL) or T1/E1 service. </a:t>
            </a:r>
          </a:p>
          <a:p>
            <a:pPr algn="just">
              <a:lnSpc>
                <a:spcPct val="90000"/>
              </a:lnSpc>
            </a:pPr>
            <a:r>
              <a:rPr lang="en-US" altLang="ja-JP" dirty="0"/>
              <a:t>Wireless Metropolitan Area Network (WMAN)</a:t>
            </a:r>
          </a:p>
          <a:p>
            <a:pPr algn="just">
              <a:lnSpc>
                <a:spcPct val="90000"/>
              </a:lnSpc>
            </a:pPr>
            <a:r>
              <a:rPr lang="en-US" altLang="ja-JP" dirty="0"/>
              <a:t>Based on IEEE 802.16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5321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</a:t>
            </a:r>
            <a:r>
              <a:rPr lang="en-GB" dirty="0" err="1" smtClean="0"/>
              <a:t>WiMAX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altLang="ja-JP" dirty="0"/>
              <a:t>Providing portable mobile broadband connectivity across cities and countries through a variety of devices. </a:t>
            </a:r>
          </a:p>
          <a:p>
            <a:pPr algn="just"/>
            <a:r>
              <a:rPr lang="en-GB" altLang="ja-JP" dirty="0"/>
              <a:t>Providing a wireless alternative to cable and DSL for "last mile" broadband access. </a:t>
            </a:r>
          </a:p>
          <a:p>
            <a:pPr algn="just"/>
            <a:r>
              <a:rPr lang="en-GB" altLang="ja-JP" dirty="0"/>
              <a:t>Providing data, telecommunications (VoIP) and IPTV services. </a:t>
            </a:r>
          </a:p>
          <a:p>
            <a:pPr algn="just"/>
            <a:r>
              <a:rPr lang="en-GB" altLang="ja-JP" dirty="0"/>
              <a:t>Providing a source of Internet connectivity as part of a business continuity plan.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7689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and Mobile </a:t>
            </a:r>
            <a:r>
              <a:rPr lang="en-GB" dirty="0" err="1" smtClean="0"/>
              <a:t>WiMAX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1972816"/>
          </a:xfrm>
        </p:spPr>
        <p:txBody>
          <a:bodyPr/>
          <a:lstStyle/>
          <a:p>
            <a:r>
              <a:rPr lang="en-US" altLang="ja-JP" dirty="0"/>
              <a:t>Fixed </a:t>
            </a:r>
            <a:r>
              <a:rPr lang="en-US" altLang="ja-JP" dirty="0" err="1"/>
              <a:t>WiMAX</a:t>
            </a:r>
            <a:r>
              <a:rPr lang="en-US" altLang="ja-JP" dirty="0"/>
              <a:t> is </a:t>
            </a:r>
            <a:r>
              <a:rPr lang="en-US" altLang="ja-JP" dirty="0" err="1"/>
              <a:t>optimised</a:t>
            </a:r>
            <a:r>
              <a:rPr lang="en-US" altLang="ja-JP" dirty="0"/>
              <a:t> for </a:t>
            </a:r>
            <a:r>
              <a:rPr lang="en-US" altLang="ja-JP" dirty="0" smtClean="0"/>
              <a:t>home / office </a:t>
            </a:r>
            <a:r>
              <a:rPr lang="en-US" altLang="ja-JP" dirty="0"/>
              <a:t>networks</a:t>
            </a:r>
          </a:p>
          <a:p>
            <a:r>
              <a:rPr lang="en-US" altLang="ja-JP" dirty="0"/>
              <a:t>Mobile </a:t>
            </a:r>
            <a:r>
              <a:rPr lang="en-US" altLang="ja-JP" dirty="0" err="1"/>
              <a:t>WiMAX</a:t>
            </a:r>
            <a:r>
              <a:rPr lang="en-US" altLang="ja-JP" dirty="0"/>
              <a:t> is </a:t>
            </a:r>
            <a:r>
              <a:rPr lang="en-US" altLang="ja-JP" dirty="0" err="1"/>
              <a:t>optimised</a:t>
            </a:r>
            <a:r>
              <a:rPr lang="en-US" altLang="ja-JP" dirty="0"/>
              <a:t> for mobiles</a:t>
            </a:r>
          </a:p>
        </p:txBody>
      </p:sp>
      <p:pic>
        <p:nvPicPr>
          <p:cNvPr id="4" name="Picture 11" descr="figure2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7848600" cy="257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9503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</a:t>
            </a:r>
            <a:r>
              <a:rPr lang="en-GB" dirty="0" err="1" smtClean="0"/>
              <a:t>WiMAX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78896" cy="452596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ja-JP" dirty="0"/>
              <a:t>T1/E1 substitute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1BS – thousands of users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&lt; 50km coverage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&lt; 75Mbps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Cannot have both simultaneously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LOS ~ full duplex 10Mbps at 10km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NLOS (urban) 10Mbps over 2km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Getting higher!!</a:t>
            </a:r>
          </a:p>
          <a:p>
            <a:endParaRPr lang="en-GB" dirty="0"/>
          </a:p>
        </p:txBody>
      </p:sp>
      <p:pic>
        <p:nvPicPr>
          <p:cNvPr id="4" name="Picture 26" descr="figure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85"/>
          <a:stretch>
            <a:fillRect/>
          </a:stretch>
        </p:blipFill>
        <p:spPr bwMode="auto">
          <a:xfrm>
            <a:off x="5148064" y="1330326"/>
            <a:ext cx="3786187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3162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/>
              <a:t>Fixed </a:t>
            </a:r>
            <a:r>
              <a:rPr lang="en-US" altLang="ja-JP" dirty="0" err="1"/>
              <a:t>WiMAX</a:t>
            </a:r>
            <a:r>
              <a:rPr lang="en-US" altLang="ja-JP" dirty="0"/>
              <a:t>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wimax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827584" y="1268760"/>
            <a:ext cx="7776864" cy="48245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2497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</a:t>
            </a:r>
            <a:r>
              <a:rPr lang="en-GB" dirty="0" err="1" smtClean="0"/>
              <a:t>WiMAX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ja-JP" dirty="0"/>
              <a:t>2-3km coverage (optimal)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High speed hand over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ja-JP" dirty="0"/>
              <a:t>	(&lt; 50ms latencies)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Ensures performance at vehicular speeds greater than 120km/h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&lt; 30Mbps for downlink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&lt; 15Mbps for uplink</a:t>
            </a:r>
          </a:p>
          <a:p>
            <a:pPr>
              <a:lnSpc>
                <a:spcPct val="90000"/>
              </a:lnSpc>
            </a:pPr>
            <a:r>
              <a:rPr lang="en-US" altLang="ja-JP" dirty="0"/>
              <a:t>But getting better all the time</a:t>
            </a:r>
          </a:p>
          <a:p>
            <a:endParaRPr lang="en-GB" dirty="0"/>
          </a:p>
        </p:txBody>
      </p:sp>
      <p:pic>
        <p:nvPicPr>
          <p:cNvPr id="4" name="Picture 5" descr="figure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1696" y="1524000"/>
            <a:ext cx="41148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6791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WiMAX</a:t>
            </a:r>
            <a:r>
              <a:rPr lang="en-GB" b="1" dirty="0"/>
              <a:t> as cellular alternative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6" descr="figure3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462088"/>
            <a:ext cx="8610600" cy="490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4563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165618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dirty="0" err="1"/>
              <a:t>WiMAX</a:t>
            </a:r>
            <a:r>
              <a:rPr lang="en-GB" dirty="0"/>
              <a:t> as a mobile voice and data network is potentially exponentially more efficient (profitable) than the legacy cellular infrastructure</a:t>
            </a:r>
          </a:p>
          <a:p>
            <a:endParaRPr lang="en-GB" dirty="0"/>
          </a:p>
        </p:txBody>
      </p:sp>
      <p:pic>
        <p:nvPicPr>
          <p:cNvPr id="4" name="Picture 4" descr="figure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27446"/>
            <a:ext cx="8064896" cy="416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715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WiMAX</a:t>
            </a:r>
            <a:r>
              <a:rPr lang="en-GB" dirty="0"/>
              <a:t> Antennas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6" descr="figure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78758"/>
            <a:ext cx="7057256" cy="486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3440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Omni directional antenna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4330824" cy="4525963"/>
          </a:xfrm>
        </p:spPr>
        <p:txBody>
          <a:bodyPr>
            <a:normAutofit fontScale="70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Omni directional antennas are used for point-to-multipoint configurations. </a:t>
            </a:r>
          </a:p>
          <a:p>
            <a:pPr>
              <a:spcBef>
                <a:spcPct val="50000"/>
              </a:spcBef>
            </a:pPr>
            <a:r>
              <a:rPr lang="en-GB" dirty="0"/>
              <a:t>its energy is greatly diffused in broad-casting 360 degrees </a:t>
            </a:r>
          </a:p>
          <a:p>
            <a:pPr>
              <a:spcBef>
                <a:spcPct val="50000"/>
              </a:spcBef>
            </a:pPr>
            <a:r>
              <a:rPr lang="en-GB" dirty="0"/>
              <a:t>This limits its range and ultimately signal strength </a:t>
            </a:r>
          </a:p>
          <a:p>
            <a:pPr>
              <a:spcBef>
                <a:spcPct val="50000"/>
              </a:spcBef>
            </a:pPr>
            <a:r>
              <a:rPr lang="en-GB" dirty="0"/>
              <a:t>good for situations where there are a lot of subscribers located very close to the base station </a:t>
            </a:r>
          </a:p>
          <a:p>
            <a:endParaRPr lang="en-GB" dirty="0"/>
          </a:p>
        </p:txBody>
      </p:sp>
      <p:pic>
        <p:nvPicPr>
          <p:cNvPr id="4" name="Picture 5" descr="figure3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13" t="2384" r="5081" b="2034"/>
          <a:stretch/>
        </p:blipFill>
        <p:spPr bwMode="auto">
          <a:xfrm>
            <a:off x="4472880" y="1473200"/>
            <a:ext cx="4419600" cy="424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2552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Sector antennas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focusing the beam in a more focused area </a:t>
            </a:r>
          </a:p>
          <a:p>
            <a:pPr>
              <a:spcBef>
                <a:spcPct val="50000"/>
              </a:spcBef>
            </a:pPr>
            <a:r>
              <a:rPr lang="en-GB" dirty="0"/>
              <a:t>offers greater range and throughput with less energy </a:t>
            </a:r>
          </a:p>
          <a:p>
            <a:pPr>
              <a:spcBef>
                <a:spcPct val="50000"/>
              </a:spcBef>
            </a:pPr>
            <a:r>
              <a:rPr lang="en-GB" dirty="0"/>
              <a:t>Many operators will use sector antennas to cover a 360-degree service area rather than use an </a:t>
            </a:r>
            <a:r>
              <a:rPr lang="en-GB" dirty="0" err="1"/>
              <a:t>omni</a:t>
            </a:r>
            <a:r>
              <a:rPr lang="en-GB" dirty="0"/>
              <a:t> directional antenna </a:t>
            </a:r>
          </a:p>
          <a:p>
            <a:endParaRPr lang="en-GB" dirty="0"/>
          </a:p>
        </p:txBody>
      </p:sp>
      <p:pic>
        <p:nvPicPr>
          <p:cNvPr id="4" name="Picture 5" descr="figure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95400"/>
            <a:ext cx="4357769" cy="47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9767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Panel antennas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970784" cy="4525963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dirty="0"/>
              <a:t>a flat panel of about one foot square </a:t>
            </a:r>
          </a:p>
          <a:p>
            <a:pPr>
              <a:spcBef>
                <a:spcPct val="50000"/>
              </a:spcBef>
            </a:pPr>
            <a:r>
              <a:rPr lang="en-GB" dirty="0"/>
              <a:t>often used for point-to-point applications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4" name="Picture 5" descr="figure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05000"/>
            <a:ext cx="4267200" cy="388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5850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Frequency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4330824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By reusing frequencies at different base stations, a </a:t>
            </a:r>
            <a:r>
              <a:rPr lang="en-GB" b="1" dirty="0" err="1"/>
              <a:t>WiMAX</a:t>
            </a:r>
            <a:r>
              <a:rPr lang="en-GB" b="1" dirty="0"/>
              <a:t> operator can avoid interference from their own network</a:t>
            </a:r>
            <a:endParaRPr lang="en-GB" dirty="0"/>
          </a:p>
        </p:txBody>
      </p:sp>
      <p:pic>
        <p:nvPicPr>
          <p:cNvPr id="4" name="Picture 4" descr="figure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8424" y="1600200"/>
            <a:ext cx="4786064" cy="421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6190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Modulation and coding Scheme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2232248"/>
          </a:xfrm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r>
              <a:rPr lang="en-GB" dirty="0" err="1" smtClean="0"/>
              <a:t>WiMAX</a:t>
            </a:r>
            <a:r>
              <a:rPr lang="en-GB" dirty="0" smtClean="0"/>
              <a:t> </a:t>
            </a:r>
            <a:r>
              <a:rPr lang="en-GB" dirty="0" smtClean="0"/>
              <a:t>supports a </a:t>
            </a:r>
            <a:r>
              <a:rPr lang="en-GB" dirty="0" smtClean="0"/>
              <a:t>number of </a:t>
            </a:r>
            <a:r>
              <a:rPr lang="en-GB" dirty="0" smtClean="0"/>
              <a:t>modulations </a:t>
            </a:r>
            <a:r>
              <a:rPr lang="en-GB" dirty="0" smtClean="0"/>
              <a:t>and error </a:t>
            </a:r>
            <a:r>
              <a:rPr lang="en-GB" dirty="0" smtClean="0"/>
              <a:t>control coding </a:t>
            </a:r>
            <a:r>
              <a:rPr lang="en-GB" dirty="0" smtClean="0"/>
              <a:t>schemes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Three mandatory modulation schemes, </a:t>
            </a:r>
            <a:r>
              <a:rPr lang="en-GB" dirty="0" smtClean="0"/>
              <a:t>namely: </a:t>
            </a:r>
          </a:p>
          <a:p>
            <a:pPr lvl="1" algn="just"/>
            <a:r>
              <a:rPr lang="en-GB" dirty="0" err="1" smtClean="0"/>
              <a:t>quadrature</a:t>
            </a:r>
            <a:r>
              <a:rPr lang="en-GB" dirty="0" smtClean="0"/>
              <a:t> </a:t>
            </a:r>
            <a:r>
              <a:rPr lang="en-GB" dirty="0" smtClean="0"/>
              <a:t>phase-shift keying (QPSK), </a:t>
            </a:r>
            <a:endParaRPr lang="en-GB" dirty="0" smtClean="0"/>
          </a:p>
          <a:p>
            <a:pPr lvl="1" algn="just"/>
            <a:r>
              <a:rPr lang="en-GB" dirty="0" smtClean="0"/>
              <a:t>16-quadrature </a:t>
            </a:r>
            <a:r>
              <a:rPr lang="en-GB" dirty="0" smtClean="0"/>
              <a:t>amplitude </a:t>
            </a:r>
            <a:r>
              <a:rPr lang="en-GB" dirty="0" smtClean="0"/>
              <a:t>modulation (</a:t>
            </a:r>
            <a:r>
              <a:rPr lang="en-GB" dirty="0" smtClean="0"/>
              <a:t>QAM), </a:t>
            </a:r>
            <a:endParaRPr lang="en-GB" dirty="0" smtClean="0"/>
          </a:p>
          <a:p>
            <a:pPr lvl="1" algn="just"/>
            <a:r>
              <a:rPr lang="en-GB" dirty="0" smtClean="0"/>
              <a:t>64-QAM </a:t>
            </a:r>
          </a:p>
          <a:p>
            <a:pPr algn="just"/>
            <a:r>
              <a:rPr lang="en-GB" dirty="0" smtClean="0"/>
              <a:t>All </a:t>
            </a:r>
            <a:r>
              <a:rPr lang="en-GB" dirty="0" smtClean="0"/>
              <a:t>included in the PHY layer protocols of </a:t>
            </a:r>
            <a:r>
              <a:rPr lang="en-GB" dirty="0" err="1" smtClean="0"/>
              <a:t>WiMAX</a:t>
            </a:r>
            <a:r>
              <a:rPr lang="en-GB" dirty="0" smtClean="0"/>
              <a:t>, where  64-QAM provides the highest spectral efficiency among the three schemes. 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t="3044"/>
          <a:stretch>
            <a:fillRect/>
          </a:stretch>
        </p:blipFill>
        <p:spPr bwMode="auto">
          <a:xfrm>
            <a:off x="323528" y="3645024"/>
            <a:ext cx="8568952" cy="2437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WiMAX</a:t>
            </a:r>
            <a:r>
              <a:rPr lang="en-GB" sz="3600" dirty="0" smtClean="0"/>
              <a:t> Security Concerns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GB" dirty="0" smtClean="0"/>
              <a:t>Traffic confidentiality &amp; Integrity</a:t>
            </a:r>
          </a:p>
          <a:p>
            <a:r>
              <a:rPr lang="en-GB" dirty="0" smtClean="0"/>
              <a:t>Air as a medium exposes the PHY and MAC layer</a:t>
            </a:r>
          </a:p>
          <a:p>
            <a:r>
              <a:rPr lang="en-GB" dirty="0" smtClean="0"/>
              <a:t>Little constraint on the physical location of attack, this means attacker can move within the large range of </a:t>
            </a:r>
            <a:r>
              <a:rPr lang="en-GB" dirty="0" err="1" smtClean="0"/>
              <a:t>WiMAX</a:t>
            </a:r>
            <a:r>
              <a:rPr lang="en-GB" dirty="0" smtClean="0"/>
              <a:t>. This makes managing the message more </a:t>
            </a:r>
            <a:r>
              <a:rPr lang="en-GB" dirty="0" smtClean="0"/>
              <a:t>difficult.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1268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WiMAX</a:t>
            </a:r>
            <a:r>
              <a:rPr lang="en-GB" dirty="0" smtClean="0"/>
              <a:t> Security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Jamming attack</a:t>
            </a:r>
          </a:p>
          <a:p>
            <a:r>
              <a:rPr lang="en-GB" dirty="0" smtClean="0"/>
              <a:t>Scrambling attack</a:t>
            </a:r>
          </a:p>
          <a:p>
            <a:r>
              <a:rPr lang="en-GB" dirty="0" smtClean="0"/>
              <a:t>Water Torture Attack</a:t>
            </a:r>
          </a:p>
          <a:p>
            <a:r>
              <a:rPr lang="en-GB" dirty="0" smtClean="0"/>
              <a:t>Forgery </a:t>
            </a:r>
          </a:p>
          <a:p>
            <a:r>
              <a:rPr lang="en-GB" dirty="0" smtClean="0"/>
              <a:t>Rogue Base Stations</a:t>
            </a:r>
          </a:p>
          <a:p>
            <a:r>
              <a:rPr lang="en-GB" dirty="0" err="1" smtClean="0"/>
              <a:t>DoS</a:t>
            </a:r>
            <a:r>
              <a:rPr lang="en-GB" dirty="0" smtClean="0"/>
              <a:t> Attacks</a:t>
            </a:r>
          </a:p>
          <a:p>
            <a:r>
              <a:rPr lang="en-GB" dirty="0" smtClean="0"/>
              <a:t>Man-in-the-Middle Attacks</a:t>
            </a:r>
          </a:p>
          <a:p>
            <a:r>
              <a:rPr lang="en-GB" dirty="0" smtClean="0"/>
              <a:t>Network manipulation with spoofed management frames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PHY &amp; MAC critical threats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GB" dirty="0" smtClean="0"/>
              <a:t>Physical Layer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Jamming</a:t>
            </a:r>
          </a:p>
          <a:p>
            <a:r>
              <a:rPr lang="en-GB" dirty="0" smtClean="0"/>
              <a:t>MAC Layer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Eaves dropping of management messages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Masquerading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Management message modification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DOS attack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US" altLang="ja-JP" sz="2700" dirty="0" smtClean="0"/>
              <a:t/>
            </a:r>
            <a:br>
              <a:rPr lang="en-US" altLang="ja-JP" sz="2700" dirty="0" smtClean="0"/>
            </a:br>
            <a:r>
              <a:rPr lang="en-US" altLang="ja-JP" sz="2700" dirty="0"/>
              <a:t/>
            </a:r>
            <a:br>
              <a:rPr lang="en-US" altLang="ja-JP" sz="2700" dirty="0"/>
            </a:br>
            <a:r>
              <a:rPr lang="en-US" altLang="ja-JP" sz="2700" dirty="0" smtClean="0"/>
              <a:t/>
            </a:r>
            <a:br>
              <a:rPr lang="en-US" altLang="ja-JP" sz="2700" dirty="0" smtClean="0"/>
            </a:br>
            <a:r>
              <a:rPr lang="en-US" altLang="ja-JP" sz="4000" dirty="0" smtClean="0"/>
              <a:t>Comparison </a:t>
            </a:r>
            <a:r>
              <a:rPr lang="en-US" altLang="ja-JP" sz="4000" dirty="0"/>
              <a:t>of </a:t>
            </a:r>
            <a:r>
              <a:rPr lang="en-US" altLang="ja-JP" sz="4000" dirty="0" err="1"/>
              <a:t>WiMAX</a:t>
            </a:r>
            <a:r>
              <a:rPr lang="en-US" altLang="ja-JP" sz="4000" dirty="0"/>
              <a:t>, </a:t>
            </a:r>
            <a:r>
              <a:rPr lang="en-US" altLang="ja-JP" sz="4000" dirty="0" err="1"/>
              <a:t>WiFi</a:t>
            </a:r>
            <a:r>
              <a:rPr lang="en-US" altLang="ja-JP" sz="4000" dirty="0"/>
              <a:t> and 3G technology</a:t>
            </a:r>
            <a:br>
              <a:rPr lang="en-US" altLang="ja-JP" sz="40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 descr="comparis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23528" y="1340768"/>
            <a:ext cx="8424936" cy="47552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90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xmlns="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A. S.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Tanenbaum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D. J.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Wetherall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Computer Networks, Pearson Education Limited, 2014.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W. Stalling, Wireless Communications &amp; Networks, Pearson Prentice Hall, 2005.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K.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Pahlavan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P. Krishnamurthy, Networking Fundamental, wide, Local and Personal Area Communications, John Wiley &amp; Sons Ltd, 2009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altLang="ja-JP" dirty="0"/>
              <a:t>Frank </a:t>
            </a:r>
            <a:r>
              <a:rPr lang="en-US" altLang="ja-JP" dirty="0" err="1"/>
              <a:t>Ohrtman</a:t>
            </a:r>
            <a:r>
              <a:rPr lang="en-US" altLang="ja-JP" dirty="0"/>
              <a:t>: “</a:t>
            </a:r>
            <a:r>
              <a:rPr lang="en-US" altLang="ja-JP" dirty="0" err="1"/>
              <a:t>Wimax</a:t>
            </a:r>
            <a:r>
              <a:rPr lang="en-US" altLang="ja-JP" dirty="0"/>
              <a:t> overview”: </a:t>
            </a:r>
            <a:r>
              <a:rPr lang="en-US" altLang="ja-JP" dirty="0">
                <a:hlinkClick r:id="rId2"/>
              </a:rPr>
              <a:t>http://www.wimax.com/education/wimax/wimax_overview</a:t>
            </a:r>
            <a:endParaRPr lang="en-US" altLang="ja-JP" dirty="0"/>
          </a:p>
          <a:p>
            <a:r>
              <a:rPr lang="en-US" altLang="ja-JP" dirty="0"/>
              <a:t>“The 802.16 </a:t>
            </a:r>
            <a:r>
              <a:rPr lang="en-US" altLang="ja-JP" dirty="0" err="1"/>
              <a:t>WirelessMAN</a:t>
            </a:r>
            <a:r>
              <a:rPr lang="en-US" altLang="ja-JP" dirty="0"/>
              <a:t>™ MAC: It’s Done, but What Is It?” (2001-11-12)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. Campbell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H. Senior, J. Loo, B. Moore, Adapting Multichannel Assignment and IEEE 802.11 Networks to Operate in Wireless Sensor Networks Environment, “Wireless Sensor Networks: Current Status and Future Trends” by: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Auerbach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Publications, </a:t>
            </a:r>
            <a:r>
              <a:rPr lang="en-GB" dirty="0">
                <a:latin typeface="Times New Roman" pitchFamily="18" charset="0"/>
                <a:cs typeface="Times New Roman" pitchFamily="18" charset="0"/>
                <a:hlinkClick r:id="rId3"/>
              </a:rPr>
              <a:t>CRC Press, Taylor &amp; Francis Group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USA, 2013, pp. 149 -176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S. Khan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A. K.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Pathan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N.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Alrajeh</a:t>
            </a:r>
            <a:r>
              <a:rPr lang="en-GB" u="sng" dirty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, Wireless Sensor Networks: Current Status and Future Trends ,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Auerbach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Publications, </a:t>
            </a:r>
            <a:r>
              <a:rPr lang="en-GB" u="sng" dirty="0">
                <a:latin typeface="Times New Roman" pitchFamily="18" charset="0"/>
                <a:cs typeface="Times New Roman" pitchFamily="18" charset="0"/>
                <a:hlinkClick r:id="rId3"/>
              </a:rPr>
              <a:t>CRC Press, Taylor &amp; Francis Group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USA, 2013.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C. E-A Campbell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S. Khan, D. Singh,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K.K. Loo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Multi-channel Multi-radio using 802.11 based Media Access for Sink Nodes in Wireless Sensor Networks,  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Sensors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2011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pp.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4917-4942 (SCI-E)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b="1" dirty="0">
                <a:latin typeface="Times New Roman" pitchFamily="18" charset="0"/>
                <a:cs typeface="Times New Roman" pitchFamily="18" charset="0"/>
              </a:rPr>
              <a:t>C. E-A Campbell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K.K. Loo, H. A.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Kurdi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S. Khan, Comparison of IEEE 802.11 and IEEE 802.15.4 for Future Green Multichannel Multi-radio Wireless Sensor Networks, IJCNIS Vol. 3, No. 1, 2011, pp. 96-103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C. E-A Campbell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I. A. Shah, K.K. Loo, Medium Access Control and Transport protocol for Wireless Sensor Networks: An overview, International Journal of Applied Research on Information Technology and Computing (IJARITAC),  2010, pp. 79-92.</a:t>
            </a:r>
          </a:p>
          <a:p>
            <a:pPr marL="349250" lvl="0" indent="-34925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GB" b="1" cap="small" dirty="0">
                <a:latin typeface="Times New Roman" pitchFamily="18" charset="0"/>
                <a:cs typeface="Times New Roman" pitchFamily="18" charset="0"/>
              </a:rPr>
              <a:t>C.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E-A Campbell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K.K. Loo, O.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Gemikonakli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GB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D. Singh, Multi-channel Distributed Coordinated Function over Single Radio in Wireless Sensor Networks, 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Sensors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cap="small" dirty="0">
                <a:latin typeface="Times New Roman" pitchFamily="18" charset="0"/>
                <a:cs typeface="Times New Roman" pitchFamily="18" charset="0"/>
              </a:rPr>
              <a:t>2010, pp. 964-991 (SCI-E).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2095</TotalTime>
  <Words>1565</Words>
  <Application>Microsoft Office PowerPoint</Application>
  <PresentationFormat>On-screen Show (4:3)</PresentationFormat>
  <Paragraphs>177</Paragraphs>
  <Slides>26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IEEE 802.16: WIMAX</vt:lpstr>
      <vt:lpstr>Learning outcome</vt:lpstr>
      <vt:lpstr>802.16 Standards Development</vt:lpstr>
      <vt:lpstr>IEEE 802.16 Standards</vt:lpstr>
      <vt:lpstr>802.16 Protocol Architecture</vt:lpstr>
      <vt:lpstr>Services supported by 802.16</vt:lpstr>
      <vt:lpstr>What is WiMAX</vt:lpstr>
      <vt:lpstr>Purpose of WiMAX</vt:lpstr>
      <vt:lpstr>Fixed and Mobile WiMAX</vt:lpstr>
      <vt:lpstr>Fixed WiMAX</vt:lpstr>
      <vt:lpstr>Fixed WiMAX Architecture</vt:lpstr>
      <vt:lpstr>Mobile WiMAX</vt:lpstr>
      <vt:lpstr>WiMAX as cellular alternative</vt:lpstr>
      <vt:lpstr>Slide 14</vt:lpstr>
      <vt:lpstr>WiMAX Antennas </vt:lpstr>
      <vt:lpstr>Omni directional antenna</vt:lpstr>
      <vt:lpstr>Sector antennas</vt:lpstr>
      <vt:lpstr>Panel antennas</vt:lpstr>
      <vt:lpstr>Frequency Plan</vt:lpstr>
      <vt:lpstr>Modulation and coding Scheme</vt:lpstr>
      <vt:lpstr>WiMAX Security Concerns</vt:lpstr>
      <vt:lpstr>WiMAX Security Concerns</vt:lpstr>
      <vt:lpstr>PHY &amp; MAC critical threats</vt:lpstr>
      <vt:lpstr>   Comparison of WiMAX, WiFi and 3G technology </vt:lpstr>
      <vt:lpstr>Slide 25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</cp:lastModifiedBy>
  <cp:revision>58</cp:revision>
  <dcterms:created xsi:type="dcterms:W3CDTF">2013-10-01T08:59:03Z</dcterms:created>
  <dcterms:modified xsi:type="dcterms:W3CDTF">2013-10-13T15:11:21Z</dcterms:modified>
</cp:coreProperties>
</file>