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7.xml" ContentType="application/vnd.openxmlformats-officedocument.theme+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theme/theme8.xml" ContentType="application/vnd.openxmlformats-officedocument.theme+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theme/theme9.xml" ContentType="application/vnd.openxmlformats-officedocument.theme+xml"/>
  <Override PartName="/ppt/theme/theme10.xml" ContentType="application/vnd.openxmlformats-officedocument.theme+xml"/>
  <Override PartName="/ppt/theme/theme11.xml" ContentType="application/vnd.openxmlformats-officedocument.theme+xml"/>
  <Override PartName="/ppt/charts/chart1.xml" ContentType="application/vnd.openxmlformats-officedocument.drawingml.char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 id="2147483780" r:id="rId2"/>
    <p:sldMasterId id="2147483792" r:id="rId3"/>
    <p:sldMasterId id="2147483804" r:id="rId4"/>
    <p:sldMasterId id="2147483816" r:id="rId5"/>
    <p:sldMasterId id="2147483828" r:id="rId6"/>
    <p:sldMasterId id="2147483840" r:id="rId7"/>
    <p:sldMasterId id="2147483852" r:id="rId8"/>
    <p:sldMasterId id="2147483864" r:id="rId9"/>
  </p:sldMasterIdLst>
  <p:notesMasterIdLst>
    <p:notesMasterId r:id="rId45"/>
  </p:notesMasterIdLst>
  <p:handoutMasterIdLst>
    <p:handoutMasterId r:id="rId46"/>
  </p:handoutMasterIdLst>
  <p:sldIdLst>
    <p:sldId id="256" r:id="rId10"/>
    <p:sldId id="263" r:id="rId11"/>
    <p:sldId id="264" r:id="rId12"/>
    <p:sldId id="266" r:id="rId13"/>
    <p:sldId id="265" r:id="rId14"/>
    <p:sldId id="268" r:id="rId15"/>
    <p:sldId id="267"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3" r:id="rId29"/>
    <p:sldId id="284" r:id="rId30"/>
    <p:sldId id="285" r:id="rId31"/>
    <p:sldId id="286" r:id="rId32"/>
    <p:sldId id="287" r:id="rId33"/>
    <p:sldId id="288" r:id="rId34"/>
    <p:sldId id="289" r:id="rId35"/>
    <p:sldId id="290" r:id="rId36"/>
    <p:sldId id="292" r:id="rId37"/>
    <p:sldId id="291" r:id="rId38"/>
    <p:sldId id="293" r:id="rId39"/>
    <p:sldId id="294" r:id="rId40"/>
    <p:sldId id="295" r:id="rId41"/>
    <p:sldId id="296" r:id="rId42"/>
    <p:sldId id="297" r:id="rId43"/>
    <p:sldId id="298" r:id="rId44"/>
  </p:sldIdLst>
  <p:sldSz cx="9144000" cy="6858000" type="screen4x3"/>
  <p:notesSz cx="6858000" cy="9144000"/>
  <p:custDataLst>
    <p:tags r:id="rId4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9A46"/>
    <a:srgbClr val="00CC00"/>
    <a:srgbClr val="FF9900"/>
    <a:srgbClr val="FFFF66"/>
    <a:srgbClr val="800000"/>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867" autoAdjust="0"/>
    <p:restoredTop sz="93733" autoAdjust="0"/>
  </p:normalViewPr>
  <p:slideViewPr>
    <p:cSldViewPr>
      <p:cViewPr varScale="1">
        <p:scale>
          <a:sx n="82" d="100"/>
          <a:sy n="82" d="100"/>
        </p:scale>
        <p:origin x="1694" y="72"/>
      </p:cViewPr>
      <p:guideLst>
        <p:guide orient="horz" pos="2160"/>
        <p:guide pos="2880"/>
      </p:guideLst>
    </p:cSldViewPr>
  </p:slideViewPr>
  <p:notesTextViewPr>
    <p:cViewPr>
      <p:scale>
        <a:sx n="1" d="1"/>
        <a:sy n="1" d="1"/>
      </p:scale>
      <p:origin x="0" y="0"/>
    </p:cViewPr>
  </p:notesTextViewPr>
  <p:notesViewPr>
    <p:cSldViewPr>
      <p:cViewPr varScale="1">
        <p:scale>
          <a:sx n="85" d="100"/>
          <a:sy n="85" d="100"/>
        </p:scale>
        <p:origin x="-3198" y="-9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slide" Target="slides/slide33.xml"/><Relationship Id="rId47" Type="http://schemas.openxmlformats.org/officeDocument/2006/relationships/tags" Target="tags/tag1.xml"/><Relationship Id="rId50" Type="http://schemas.openxmlformats.org/officeDocument/2006/relationships/theme" Target="theme/theme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7.xml"/><Relationship Id="rId29" Type="http://schemas.openxmlformats.org/officeDocument/2006/relationships/slide" Target="slides/slide20.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notesMaster" Target="notesMasters/notesMaster1.xml"/><Relationship Id="rId5" Type="http://schemas.openxmlformats.org/officeDocument/2006/relationships/slideMaster" Target="slideMasters/slideMaster5.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viewProps" Target="viewProps.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slide" Target="slides/slide35.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presProps" Target="presProps.xml"/><Relationship Id="rId8" Type="http://schemas.openxmlformats.org/officeDocument/2006/relationships/slideMaster" Target="slideMasters/slideMaster8.xml"/><Relationship Id="rId51" Type="http://schemas.openxmlformats.org/officeDocument/2006/relationships/tableStyles" Target="tableStyles.xml"/><Relationship Id="rId3" Type="http://schemas.openxmlformats.org/officeDocument/2006/relationships/slideMaster" Target="slideMasters/slideMaster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handoutMaster" Target="handoutMasters/handoutMaster1.xml"/><Relationship Id="rId20" Type="http://schemas.openxmlformats.org/officeDocument/2006/relationships/slide" Target="slides/slide11.xml"/><Relationship Id="rId41" Type="http://schemas.openxmlformats.org/officeDocument/2006/relationships/slide" Target="slides/slide32.xml"/><Relationship Id="rId1" Type="http://schemas.openxmlformats.org/officeDocument/2006/relationships/slideMaster" Target="slideMasters/slideMaster1.xml"/><Relationship Id="rId6" Type="http://schemas.openxmlformats.org/officeDocument/2006/relationships/slideMaster" Target="slideMasters/slideMaster6.xml"/></Relationships>
</file>

<file path=ppt/charts/_rels/chart1.xml.rels><?xml version="1.0" encoding="UTF-8" standalone="yes"?>
<Relationships xmlns="http://schemas.openxmlformats.org/package/2006/relationships"><Relationship Id="rId1" Type="http://schemas.openxmlformats.org/officeDocument/2006/relationships/oleObject" Target="file:///C:\Users\user\Documents\Swansea%20Teaching\M008%20International%20Financial%20Markket%20&amp;%20Institutions\Lecture%209\Home%20price%20index.xls"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lineChart>
        <c:grouping val="standard"/>
        <c:varyColors val="0"/>
        <c:ser>
          <c:idx val="0"/>
          <c:order val="0"/>
          <c:marker>
            <c:symbol val="none"/>
          </c:marker>
          <c:cat>
            <c:numRef>
              <c:f>'Performance Graph'!$C$8:$C$31</c:f>
              <c:numCache>
                <c:formatCode>General</c:formatCode>
                <c:ptCount val="24"/>
                <c:pt idx="0">
                  <c:v>1987</c:v>
                </c:pt>
                <c:pt idx="1">
                  <c:v>1988</c:v>
                </c:pt>
                <c:pt idx="2">
                  <c:v>1989</c:v>
                </c:pt>
                <c:pt idx="3">
                  <c:v>1990</c:v>
                </c:pt>
                <c:pt idx="4">
                  <c:v>1991</c:v>
                </c:pt>
                <c:pt idx="5">
                  <c:v>1992</c:v>
                </c:pt>
                <c:pt idx="6">
                  <c:v>1993</c:v>
                </c:pt>
                <c:pt idx="7">
                  <c:v>1994</c:v>
                </c:pt>
                <c:pt idx="8">
                  <c:v>1995</c:v>
                </c:pt>
                <c:pt idx="9">
                  <c:v>1996</c:v>
                </c:pt>
                <c:pt idx="10">
                  <c:v>1997</c:v>
                </c:pt>
                <c:pt idx="11">
                  <c:v>1998</c:v>
                </c:pt>
                <c:pt idx="12">
                  <c:v>1999</c:v>
                </c:pt>
                <c:pt idx="13">
                  <c:v>2000</c:v>
                </c:pt>
                <c:pt idx="14">
                  <c:v>2001</c:v>
                </c:pt>
                <c:pt idx="15">
                  <c:v>2002</c:v>
                </c:pt>
                <c:pt idx="16">
                  <c:v>2003</c:v>
                </c:pt>
                <c:pt idx="17">
                  <c:v>2004</c:v>
                </c:pt>
                <c:pt idx="18">
                  <c:v>2005</c:v>
                </c:pt>
                <c:pt idx="19">
                  <c:v>2006</c:v>
                </c:pt>
                <c:pt idx="20">
                  <c:v>2007</c:v>
                </c:pt>
                <c:pt idx="21">
                  <c:v>2008</c:v>
                </c:pt>
                <c:pt idx="22">
                  <c:v>2009</c:v>
                </c:pt>
                <c:pt idx="23">
                  <c:v>2010</c:v>
                </c:pt>
              </c:numCache>
            </c:numRef>
          </c:cat>
          <c:val>
            <c:numRef>
              <c:f>'Performance Graph'!$D$8:$D$31</c:f>
              <c:numCache>
                <c:formatCode>General</c:formatCode>
                <c:ptCount val="24"/>
                <c:pt idx="0">
                  <c:v>65.56</c:v>
                </c:pt>
                <c:pt idx="1">
                  <c:v>72.48</c:v>
                </c:pt>
                <c:pt idx="2">
                  <c:v>80.52</c:v>
                </c:pt>
                <c:pt idx="3">
                  <c:v>82.01</c:v>
                </c:pt>
                <c:pt idx="4">
                  <c:v>77.31</c:v>
                </c:pt>
                <c:pt idx="5">
                  <c:v>77.62</c:v>
                </c:pt>
                <c:pt idx="6">
                  <c:v>76.040000000000006</c:v>
                </c:pt>
                <c:pt idx="7">
                  <c:v>76.489999999999995</c:v>
                </c:pt>
                <c:pt idx="8">
                  <c:v>76.599999999999994</c:v>
                </c:pt>
                <c:pt idx="9">
                  <c:v>77.33</c:v>
                </c:pt>
                <c:pt idx="10">
                  <c:v>79.42</c:v>
                </c:pt>
                <c:pt idx="11">
                  <c:v>85.77</c:v>
                </c:pt>
                <c:pt idx="12">
                  <c:v>93.69</c:v>
                </c:pt>
                <c:pt idx="13">
                  <c:v>105.98</c:v>
                </c:pt>
                <c:pt idx="14">
                  <c:v>118.94</c:v>
                </c:pt>
                <c:pt idx="15">
                  <c:v>130.33000000000001</c:v>
                </c:pt>
                <c:pt idx="16">
                  <c:v>148.16999999999999</c:v>
                </c:pt>
                <c:pt idx="17">
                  <c:v>175.43</c:v>
                </c:pt>
                <c:pt idx="18">
                  <c:v>205.76</c:v>
                </c:pt>
                <c:pt idx="19">
                  <c:v>225.99</c:v>
                </c:pt>
                <c:pt idx="20">
                  <c:v>218.34</c:v>
                </c:pt>
                <c:pt idx="21">
                  <c:v>181.56</c:v>
                </c:pt>
                <c:pt idx="22">
                  <c:v>151.19</c:v>
                </c:pt>
                <c:pt idx="23">
                  <c:v>159.41</c:v>
                </c:pt>
              </c:numCache>
            </c:numRef>
          </c:val>
          <c:smooth val="0"/>
          <c:extLst>
            <c:ext xmlns:c16="http://schemas.microsoft.com/office/drawing/2014/chart" uri="{C3380CC4-5D6E-409C-BE32-E72D297353CC}">
              <c16:uniqueId val="{00000000-37F5-4260-A658-B6C7C6E11ADF}"/>
            </c:ext>
          </c:extLst>
        </c:ser>
        <c:dLbls>
          <c:showLegendKey val="0"/>
          <c:showVal val="0"/>
          <c:showCatName val="0"/>
          <c:showSerName val="0"/>
          <c:showPercent val="0"/>
          <c:showBubbleSize val="0"/>
        </c:dLbls>
        <c:smooth val="0"/>
        <c:axId val="242294784"/>
        <c:axId val="242296320"/>
      </c:lineChart>
      <c:catAx>
        <c:axId val="242294784"/>
        <c:scaling>
          <c:orientation val="minMax"/>
        </c:scaling>
        <c:delete val="0"/>
        <c:axPos val="b"/>
        <c:numFmt formatCode="General" sourceLinked="1"/>
        <c:majorTickMark val="out"/>
        <c:minorTickMark val="none"/>
        <c:tickLblPos val="nextTo"/>
        <c:txPr>
          <a:bodyPr rot="-1860000"/>
          <a:lstStyle/>
          <a:p>
            <a:pPr>
              <a:defRPr/>
            </a:pPr>
            <a:endParaRPr lang="en-US"/>
          </a:p>
        </c:txPr>
        <c:crossAx val="242296320"/>
        <c:crosses val="autoZero"/>
        <c:auto val="1"/>
        <c:lblAlgn val="ctr"/>
        <c:lblOffset val="100"/>
        <c:noMultiLvlLbl val="0"/>
      </c:catAx>
      <c:valAx>
        <c:axId val="242296320"/>
        <c:scaling>
          <c:orientation val="minMax"/>
        </c:scaling>
        <c:delete val="0"/>
        <c:axPos val="l"/>
        <c:majorGridlines>
          <c:spPr>
            <a:ln>
              <a:prstDash val="dash"/>
            </a:ln>
          </c:spPr>
        </c:majorGridlines>
        <c:numFmt formatCode="General" sourceLinked="1"/>
        <c:majorTickMark val="out"/>
        <c:minorTickMark val="none"/>
        <c:tickLblPos val="nextTo"/>
        <c:spPr>
          <a:ln>
            <a:prstDash val="dash"/>
          </a:ln>
        </c:spPr>
        <c:crossAx val="242294784"/>
        <c:crosses val="autoZero"/>
        <c:crossBetween val="between"/>
      </c:valAx>
    </c:plotArea>
    <c:plotVisOnly val="1"/>
    <c:dispBlanksAs val="gap"/>
    <c:showDLblsOverMax val="0"/>
  </c:chart>
  <c:spPr>
    <a:ln>
      <a:noFill/>
    </a:ln>
  </c:spPr>
  <c:externalData r:id="rId1">
    <c:autoUpdate val="0"/>
  </c:externalData>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11.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F4903CD-FCCC-4FC0-9966-9444F692D80E}" type="datetimeFigureOut">
              <a:rPr lang="en-GB" smtClean="0"/>
              <a:t>04/07/2025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847D8732-DA2D-4588-B717-363D6187CADD}" type="slidenum">
              <a:rPr lang="en-GB" smtClean="0"/>
              <a:t>‹#›</a:t>
            </a:fld>
            <a:endParaRPr lang="en-GB"/>
          </a:p>
        </p:txBody>
      </p:sp>
    </p:spTree>
    <p:extLst>
      <p:ext uri="{BB962C8B-B14F-4D97-AF65-F5344CB8AC3E}">
        <p14:creationId xmlns:p14="http://schemas.microsoft.com/office/powerpoint/2010/main" val="31234276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825B7CD-052F-43AF-9589-E9C0B2708D40}" type="datetimeFigureOut">
              <a:rPr lang="en-GB" smtClean="0"/>
              <a:t>04/07/2025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E94F88D-5672-4D13-9F93-5210D3BC47F3}" type="slidenum">
              <a:rPr lang="en-GB" smtClean="0"/>
              <a:t>‹#›</a:t>
            </a:fld>
            <a:endParaRPr lang="en-GB"/>
          </a:p>
        </p:txBody>
      </p:sp>
    </p:spTree>
    <p:extLst>
      <p:ext uri="{BB962C8B-B14F-4D97-AF65-F5344CB8AC3E}">
        <p14:creationId xmlns:p14="http://schemas.microsoft.com/office/powerpoint/2010/main" val="5462666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28600"/>
            <a:ext cx="7772400" cy="4571999"/>
          </a:xfrm>
        </p:spPr>
        <p:txBody>
          <a:bodyPr anchor="ctr">
            <a:noAutofit/>
          </a:bodyPr>
          <a:lstStyle>
            <a:lvl1pPr>
              <a:lnSpc>
                <a:spcPct val="100000"/>
              </a:lnSpc>
              <a:defRPr sz="8800" spc="-8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457200" y="4800600"/>
            <a:ext cx="6858000" cy="914400"/>
          </a:xfrm>
        </p:spPr>
        <p:txBody>
          <a:bodyPr/>
          <a:lstStyle>
            <a:lvl1pPr marL="0" indent="0" algn="l">
              <a:buNone/>
              <a:defRPr b="0" cap="all" spc="120" baseline="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July 4,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33F43-3E86-47E4-BFBB-2476D384E1C6}"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1447800"/>
            <a:ext cx="7772400" cy="4321175"/>
          </a:xfrm>
        </p:spPr>
        <p:txBody>
          <a:bodyPr anchor="ctr">
            <a:noAutofit/>
          </a:bodyPr>
          <a:lstStyle>
            <a:lvl1pPr algn="l">
              <a:lnSpc>
                <a:spcPct val="100000"/>
              </a:lnSpc>
              <a:defRPr sz="8800" b="0" cap="all" spc="-80" baseline="0">
                <a:solidFill>
                  <a:schemeClr val="tx1"/>
                </a:solidFill>
              </a:defRPr>
            </a:lvl1pPr>
          </a:lstStyle>
          <a:p>
            <a:r>
              <a:rPr lang="en-US"/>
              <a:t>Click to edit Master title style</a:t>
            </a:r>
            <a:endParaRPr lang="en-US" dirty="0"/>
          </a:p>
        </p:txBody>
      </p:sp>
      <p:sp>
        <p:nvSpPr>
          <p:cNvPr id="3" name="Text Placeholder 2"/>
          <p:cNvSpPr>
            <a:spLocks noGrp="1"/>
          </p:cNvSpPr>
          <p:nvPr>
            <p:ph type="body" idx="1"/>
          </p:nvPr>
        </p:nvSpPr>
        <p:spPr>
          <a:xfrm>
            <a:off x="457200" y="228601"/>
            <a:ext cx="7772400" cy="1066800"/>
          </a:xfrm>
        </p:spPr>
        <p:txBody>
          <a:bodyPr anchor="b"/>
          <a:lstStyle>
            <a:lvl1pPr marL="0" indent="0">
              <a:buNone/>
              <a:defRPr sz="2000" b="0" cap="all" spc="12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751663BA-01FC-4367-B6F3-ABB2645D55F1}" type="datetime4">
              <a:rPr lang="en-US" smtClean="0"/>
              <a:pPr/>
              <a:t>July 4, 2025</a:t>
            </a:fld>
            <a:endParaRPr lang="en-US" dirty="0"/>
          </a:p>
        </p:txBody>
      </p:sp>
      <p:sp>
        <p:nvSpPr>
          <p:cNvPr id="8" name="Slide Number Placeholder 7"/>
          <p:cNvSpPr>
            <a:spLocks noGrp="1"/>
          </p:cNvSpPr>
          <p:nvPr>
            <p:ph type="sldNum" sz="quarter" idx="11"/>
          </p:nvPr>
        </p:nvSpPr>
        <p:spPr/>
        <p:txBody>
          <a:bodyPr/>
          <a:lstStyle/>
          <a:p>
            <a:fld id="{F38DF745-7D3F-47F4-83A3-874385CFAA69}"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63068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9016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19C71-EC74-44AF-B27E-FC7DC3C3A61D}" type="datetime4">
              <a:rPr lang="en-US" smtClean="0"/>
              <a:pPr/>
              <a:t>July 4,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627632" y="1572768"/>
            <a:ext cx="3291840" cy="639762"/>
          </a:xfrm>
        </p:spPr>
        <p:txBody>
          <a:bodyPr anchor="b">
            <a:noAutofit/>
          </a:bodyPr>
          <a:lstStyle>
            <a:lvl1pPr marL="0" indent="0">
              <a:buNone/>
              <a:defRPr sz="1800" b="0" cap="all" spc="1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627632"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93208" y="1572768"/>
            <a:ext cx="3291840" cy="639762"/>
          </a:xfrm>
        </p:spPr>
        <p:txBody>
          <a:bodyPr anchor="b">
            <a:noAutofit/>
          </a:bodyPr>
          <a:lstStyle>
            <a:lvl1pPr marL="0" indent="0">
              <a:buNone/>
              <a:defRPr lang="en-US" sz="1800" b="0" kern="1200" cap="all" spc="100" baseline="0" dirty="0" smtClean="0">
                <a:solidFill>
                  <a:schemeClr val="tx1"/>
                </a:solidFill>
                <a:latin typeface="+mj-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spcBef>
                <a:spcPct val="20000"/>
              </a:spcBef>
              <a:buFont typeface="Arial" pitchFamily="34" charset="0"/>
              <a:buNone/>
            </a:pPr>
            <a:r>
              <a:rPr lang="en-US"/>
              <a:t>Click to edit Master text styles</a:t>
            </a:r>
          </a:p>
        </p:txBody>
      </p:sp>
      <p:sp>
        <p:nvSpPr>
          <p:cNvPr id="6" name="Content Placeholder 5"/>
          <p:cNvSpPr>
            <a:spLocks noGrp="1"/>
          </p:cNvSpPr>
          <p:nvPr>
            <p:ph sz="quarter" idx="4"/>
          </p:nvPr>
        </p:nvSpPr>
        <p:spPr>
          <a:xfrm>
            <a:off x="5093208"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CDA29-3CBE-48EA-92AE-A996835462BA}" type="datetime4">
              <a:rPr lang="en-US" smtClean="0"/>
              <a:pPr/>
              <a:t>July 4,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July 4,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July 4,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5050" y="1600200"/>
            <a:ext cx="5111750" cy="44805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1600200"/>
            <a:ext cx="3008313" cy="448056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July 4,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 y="0"/>
            <a:ext cx="9000877" cy="4846320"/>
          </a:xfrm>
          <a:solidFill>
            <a:schemeClr val="bg1">
              <a:lumMod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457200" y="5715000"/>
            <a:ext cx="8153400" cy="457200"/>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July 4,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
        <p:nvSpPr>
          <p:cNvPr id="8" name="Title 7"/>
          <p:cNvSpPr>
            <a:spLocks noGrp="1"/>
          </p:cNvSpPr>
          <p:nvPr>
            <p:ph type="title"/>
          </p:nvPr>
        </p:nvSpPr>
        <p:spPr>
          <a:xfrm>
            <a:off x="457200" y="4953000"/>
            <a:ext cx="8153400" cy="762000"/>
          </a:xfrm>
        </p:spPr>
        <p:txBody>
          <a:bodyPr anchor="t">
            <a:normAutofit/>
          </a:bodyPr>
          <a:lstStyle>
            <a:lvl1pPr>
              <a:defRPr sz="3200"/>
            </a:lvl1pPr>
          </a:lstStyle>
          <a:p>
            <a:r>
              <a:rPr lang="en-US"/>
              <a:t>Click to edit Master title style</a:t>
            </a:r>
            <a:endParaRPr lang="en-US" dirty="0"/>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131F9E-604E-4343-9F29-EF72E8231CAD}"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A8E1CE-37F8-4102-8DF9-852A0A51F293}"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28600"/>
            <a:ext cx="7772400" cy="4571999"/>
          </a:xfrm>
        </p:spPr>
        <p:txBody>
          <a:bodyPr anchor="ctr">
            <a:noAutofit/>
          </a:bodyPr>
          <a:lstStyle>
            <a:lvl1pPr>
              <a:lnSpc>
                <a:spcPct val="100000"/>
              </a:lnSpc>
              <a:defRPr sz="8800" spc="-8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457200" y="4800600"/>
            <a:ext cx="6858000" cy="914400"/>
          </a:xfrm>
        </p:spPr>
        <p:txBody>
          <a:bodyPr/>
          <a:lstStyle>
            <a:lvl1pPr marL="0" indent="0" algn="l">
              <a:buNone/>
              <a:defRPr b="0" cap="all" spc="120" baseline="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July 4,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33F43-3E86-47E4-BFBB-2476D384E1C6}"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1447800"/>
            <a:ext cx="7772400" cy="4321175"/>
          </a:xfrm>
        </p:spPr>
        <p:txBody>
          <a:bodyPr anchor="ctr">
            <a:noAutofit/>
          </a:bodyPr>
          <a:lstStyle>
            <a:lvl1pPr algn="l">
              <a:lnSpc>
                <a:spcPct val="100000"/>
              </a:lnSpc>
              <a:defRPr sz="8800" b="0" cap="all" spc="-80" baseline="0">
                <a:solidFill>
                  <a:schemeClr val="tx1"/>
                </a:solidFill>
              </a:defRPr>
            </a:lvl1pPr>
          </a:lstStyle>
          <a:p>
            <a:r>
              <a:rPr lang="en-US"/>
              <a:t>Click to edit Master title style</a:t>
            </a:r>
            <a:endParaRPr lang="en-US" dirty="0"/>
          </a:p>
        </p:txBody>
      </p:sp>
      <p:sp>
        <p:nvSpPr>
          <p:cNvPr id="3" name="Text Placeholder 2"/>
          <p:cNvSpPr>
            <a:spLocks noGrp="1"/>
          </p:cNvSpPr>
          <p:nvPr>
            <p:ph type="body" idx="1"/>
          </p:nvPr>
        </p:nvSpPr>
        <p:spPr>
          <a:xfrm>
            <a:off x="457200" y="228601"/>
            <a:ext cx="7772400" cy="1066800"/>
          </a:xfrm>
        </p:spPr>
        <p:txBody>
          <a:bodyPr anchor="b"/>
          <a:lstStyle>
            <a:lvl1pPr marL="0" indent="0">
              <a:buNone/>
              <a:defRPr sz="2000" b="0" cap="all" spc="12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751663BA-01FC-4367-B6F3-ABB2645D55F1}" type="datetime4">
              <a:rPr lang="en-US" smtClean="0"/>
              <a:pPr/>
              <a:t>July 4, 2025</a:t>
            </a:fld>
            <a:endParaRPr lang="en-US" dirty="0"/>
          </a:p>
        </p:txBody>
      </p:sp>
      <p:sp>
        <p:nvSpPr>
          <p:cNvPr id="8" name="Slide Number Placeholder 7"/>
          <p:cNvSpPr>
            <a:spLocks noGrp="1"/>
          </p:cNvSpPr>
          <p:nvPr>
            <p:ph type="sldNum" sz="quarter" idx="11"/>
          </p:nvPr>
        </p:nvSpPr>
        <p:spPr/>
        <p:txBody>
          <a:bodyPr/>
          <a:lstStyle/>
          <a:p>
            <a:fld id="{F38DF745-7D3F-47F4-83A3-874385CFAA69}"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63068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9016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19C71-EC74-44AF-B27E-FC7DC3C3A61D}" type="datetime4">
              <a:rPr lang="en-US" smtClean="0"/>
              <a:pPr/>
              <a:t>July 4,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627632" y="1572768"/>
            <a:ext cx="3291840" cy="639762"/>
          </a:xfrm>
        </p:spPr>
        <p:txBody>
          <a:bodyPr anchor="b">
            <a:noAutofit/>
          </a:bodyPr>
          <a:lstStyle>
            <a:lvl1pPr marL="0" indent="0">
              <a:buNone/>
              <a:defRPr sz="1800" b="0" cap="all" spc="1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627632"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93208" y="1572768"/>
            <a:ext cx="3291840" cy="639762"/>
          </a:xfrm>
        </p:spPr>
        <p:txBody>
          <a:bodyPr anchor="b">
            <a:noAutofit/>
          </a:bodyPr>
          <a:lstStyle>
            <a:lvl1pPr marL="0" indent="0">
              <a:buNone/>
              <a:defRPr lang="en-US" sz="1800" b="0" kern="1200" cap="all" spc="100" baseline="0" dirty="0" smtClean="0">
                <a:solidFill>
                  <a:schemeClr val="tx1"/>
                </a:solidFill>
                <a:latin typeface="+mj-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spcBef>
                <a:spcPct val="20000"/>
              </a:spcBef>
              <a:buFont typeface="Arial" pitchFamily="34" charset="0"/>
              <a:buNone/>
            </a:pPr>
            <a:r>
              <a:rPr lang="en-US"/>
              <a:t>Click to edit Master text styles</a:t>
            </a:r>
          </a:p>
        </p:txBody>
      </p:sp>
      <p:sp>
        <p:nvSpPr>
          <p:cNvPr id="6" name="Content Placeholder 5"/>
          <p:cNvSpPr>
            <a:spLocks noGrp="1"/>
          </p:cNvSpPr>
          <p:nvPr>
            <p:ph sz="quarter" idx="4"/>
          </p:nvPr>
        </p:nvSpPr>
        <p:spPr>
          <a:xfrm>
            <a:off x="5093208"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CDA29-3CBE-48EA-92AE-A996835462BA}" type="datetime4">
              <a:rPr lang="en-US" smtClean="0"/>
              <a:pPr/>
              <a:t>July 4,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July 4,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July 4,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5050" y="1600200"/>
            <a:ext cx="5111750" cy="44805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1600200"/>
            <a:ext cx="3008313" cy="448056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July 4,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 y="0"/>
            <a:ext cx="9000877" cy="4846320"/>
          </a:xfrm>
          <a:solidFill>
            <a:schemeClr val="bg1">
              <a:lumMod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457200" y="5715000"/>
            <a:ext cx="8153400" cy="457200"/>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July 4,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
        <p:nvSpPr>
          <p:cNvPr id="8" name="Title 7"/>
          <p:cNvSpPr>
            <a:spLocks noGrp="1"/>
          </p:cNvSpPr>
          <p:nvPr>
            <p:ph type="title"/>
          </p:nvPr>
        </p:nvSpPr>
        <p:spPr>
          <a:xfrm>
            <a:off x="457200" y="4953000"/>
            <a:ext cx="8153400" cy="762000"/>
          </a:xfrm>
        </p:spPr>
        <p:txBody>
          <a:bodyPr anchor="t">
            <a:normAutofit/>
          </a:bodyPr>
          <a:lstStyle>
            <a:lvl1pPr>
              <a:defRPr sz="3200"/>
            </a:lvl1pPr>
          </a:lstStyle>
          <a:p>
            <a:r>
              <a:rPr lang="en-US"/>
              <a:t>Click to edit Master title style</a:t>
            </a:r>
            <a:endParaRPr lang="en-US" dirty="0"/>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131F9E-604E-4343-9F29-EF72E8231CAD}"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A8E1CE-37F8-4102-8DF9-852A0A51F293}"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04/07/2025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78105428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04/07/2025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82951515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9F6976-A7D5-4AC9-B4C0-1455D2CC0CF1}" type="datetimeFigureOut">
              <a:rPr lang="en-GB" smtClean="0"/>
              <a:t>04/07/2025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353079064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69F6976-A7D5-4AC9-B4C0-1455D2CC0CF1}" type="datetimeFigureOut">
              <a:rPr lang="en-GB" smtClean="0"/>
              <a:t>04/07/2025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423120438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69F6976-A7D5-4AC9-B4C0-1455D2CC0CF1}" type="datetimeFigureOut">
              <a:rPr lang="en-GB" smtClean="0"/>
              <a:t>04/07/2025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03624998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69F6976-A7D5-4AC9-B4C0-1455D2CC0CF1}" type="datetimeFigureOut">
              <a:rPr lang="en-GB" smtClean="0"/>
              <a:t>04/07/2025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388713424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9F6976-A7D5-4AC9-B4C0-1455D2CC0CF1}" type="datetimeFigureOut">
              <a:rPr lang="en-GB" smtClean="0"/>
              <a:t>04/07/2025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3942560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F6976-A7D5-4AC9-B4C0-1455D2CC0CF1}" type="datetimeFigureOut">
              <a:rPr lang="en-GB" smtClean="0"/>
              <a:t>04/07/2025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02526632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F6976-A7D5-4AC9-B4C0-1455D2CC0CF1}" type="datetimeFigureOut">
              <a:rPr lang="en-GB" smtClean="0"/>
              <a:t>04/07/2025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12946324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04/07/2025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8913218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04/07/2025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65113805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28600"/>
            <a:ext cx="7772400" cy="4571999"/>
          </a:xfrm>
        </p:spPr>
        <p:txBody>
          <a:bodyPr anchor="ctr">
            <a:noAutofit/>
          </a:bodyPr>
          <a:lstStyle>
            <a:lvl1pPr>
              <a:lnSpc>
                <a:spcPct val="100000"/>
              </a:lnSpc>
              <a:defRPr sz="8800" spc="-8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457200" y="4800600"/>
            <a:ext cx="6858000" cy="914400"/>
          </a:xfrm>
        </p:spPr>
        <p:txBody>
          <a:bodyPr/>
          <a:lstStyle>
            <a:lvl1pPr marL="0" indent="0" algn="l">
              <a:buNone/>
              <a:defRPr b="0" cap="all" spc="120" baseline="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July 4,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33F43-3E86-47E4-BFBB-2476D384E1C6}"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1447800"/>
            <a:ext cx="7772400" cy="4321175"/>
          </a:xfrm>
        </p:spPr>
        <p:txBody>
          <a:bodyPr anchor="ctr">
            <a:noAutofit/>
          </a:bodyPr>
          <a:lstStyle>
            <a:lvl1pPr algn="l">
              <a:lnSpc>
                <a:spcPct val="100000"/>
              </a:lnSpc>
              <a:defRPr sz="8800" b="0" cap="all" spc="-80" baseline="0">
                <a:solidFill>
                  <a:schemeClr val="tx1"/>
                </a:solidFill>
              </a:defRPr>
            </a:lvl1pPr>
          </a:lstStyle>
          <a:p>
            <a:r>
              <a:rPr lang="en-US"/>
              <a:t>Click to edit Master title style</a:t>
            </a:r>
            <a:endParaRPr lang="en-US" dirty="0"/>
          </a:p>
        </p:txBody>
      </p:sp>
      <p:sp>
        <p:nvSpPr>
          <p:cNvPr id="3" name="Text Placeholder 2"/>
          <p:cNvSpPr>
            <a:spLocks noGrp="1"/>
          </p:cNvSpPr>
          <p:nvPr>
            <p:ph type="body" idx="1"/>
          </p:nvPr>
        </p:nvSpPr>
        <p:spPr>
          <a:xfrm>
            <a:off x="457200" y="228601"/>
            <a:ext cx="7772400" cy="1066800"/>
          </a:xfrm>
        </p:spPr>
        <p:txBody>
          <a:bodyPr anchor="b"/>
          <a:lstStyle>
            <a:lvl1pPr marL="0" indent="0">
              <a:buNone/>
              <a:defRPr sz="2000" b="0" cap="all" spc="12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751663BA-01FC-4367-B6F3-ABB2645D55F1}" type="datetime4">
              <a:rPr lang="en-US" smtClean="0"/>
              <a:pPr/>
              <a:t>July 4, 2025</a:t>
            </a:fld>
            <a:endParaRPr lang="en-US" dirty="0"/>
          </a:p>
        </p:txBody>
      </p:sp>
      <p:sp>
        <p:nvSpPr>
          <p:cNvPr id="8" name="Slide Number Placeholder 7"/>
          <p:cNvSpPr>
            <a:spLocks noGrp="1"/>
          </p:cNvSpPr>
          <p:nvPr>
            <p:ph type="sldNum" sz="quarter" idx="11"/>
          </p:nvPr>
        </p:nvSpPr>
        <p:spPr/>
        <p:txBody>
          <a:bodyPr/>
          <a:lstStyle/>
          <a:p>
            <a:fld id="{F38DF745-7D3F-47F4-83A3-874385CFAA69}"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63068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9016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19C71-EC74-44AF-B27E-FC7DC3C3A61D}" type="datetime4">
              <a:rPr lang="en-US" smtClean="0"/>
              <a:pPr/>
              <a:t>July 4,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627632" y="1572768"/>
            <a:ext cx="3291840" cy="639762"/>
          </a:xfrm>
        </p:spPr>
        <p:txBody>
          <a:bodyPr anchor="b">
            <a:noAutofit/>
          </a:bodyPr>
          <a:lstStyle>
            <a:lvl1pPr marL="0" indent="0">
              <a:buNone/>
              <a:defRPr sz="1800" b="0" cap="all" spc="1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627632"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93208" y="1572768"/>
            <a:ext cx="3291840" cy="639762"/>
          </a:xfrm>
        </p:spPr>
        <p:txBody>
          <a:bodyPr anchor="b">
            <a:noAutofit/>
          </a:bodyPr>
          <a:lstStyle>
            <a:lvl1pPr marL="0" indent="0">
              <a:buNone/>
              <a:defRPr lang="en-US" sz="1800" b="0" kern="1200" cap="all" spc="100" baseline="0" dirty="0" smtClean="0">
                <a:solidFill>
                  <a:schemeClr val="tx1"/>
                </a:solidFill>
                <a:latin typeface="+mj-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spcBef>
                <a:spcPct val="20000"/>
              </a:spcBef>
              <a:buFont typeface="Arial" pitchFamily="34" charset="0"/>
              <a:buNone/>
            </a:pPr>
            <a:r>
              <a:rPr lang="en-US"/>
              <a:t>Click to edit Master text styles</a:t>
            </a:r>
          </a:p>
        </p:txBody>
      </p:sp>
      <p:sp>
        <p:nvSpPr>
          <p:cNvPr id="6" name="Content Placeholder 5"/>
          <p:cNvSpPr>
            <a:spLocks noGrp="1"/>
          </p:cNvSpPr>
          <p:nvPr>
            <p:ph sz="quarter" idx="4"/>
          </p:nvPr>
        </p:nvSpPr>
        <p:spPr>
          <a:xfrm>
            <a:off x="5093208"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CDA29-3CBE-48EA-92AE-A996835462BA}" type="datetime4">
              <a:rPr lang="en-US" smtClean="0"/>
              <a:pPr/>
              <a:t>July 4,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July 4,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July 4,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5050" y="1600200"/>
            <a:ext cx="5111750" cy="44805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1600200"/>
            <a:ext cx="3008313" cy="448056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July 4,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 y="0"/>
            <a:ext cx="9000877" cy="4846320"/>
          </a:xfrm>
          <a:solidFill>
            <a:schemeClr val="bg1">
              <a:lumMod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457200" y="5715000"/>
            <a:ext cx="8153400" cy="457200"/>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July 4,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
        <p:nvSpPr>
          <p:cNvPr id="8" name="Title 7"/>
          <p:cNvSpPr>
            <a:spLocks noGrp="1"/>
          </p:cNvSpPr>
          <p:nvPr>
            <p:ph type="title"/>
          </p:nvPr>
        </p:nvSpPr>
        <p:spPr>
          <a:xfrm>
            <a:off x="457200" y="4953000"/>
            <a:ext cx="8153400" cy="762000"/>
          </a:xfrm>
        </p:spPr>
        <p:txBody>
          <a:bodyPr anchor="t">
            <a:normAutofit/>
          </a:bodyPr>
          <a:lstStyle>
            <a:lvl1pPr>
              <a:defRPr sz="3200"/>
            </a:lvl1pPr>
          </a:lstStyle>
          <a:p>
            <a:r>
              <a:rPr lang="en-US"/>
              <a:t>Click to edit Master title style</a:t>
            </a:r>
            <a:endParaRPr lang="en-US" dirty="0"/>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131F9E-604E-4343-9F29-EF72E8231CAD}"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A8E1CE-37F8-4102-8DF9-852A0A51F293}"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04/07/2025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78105428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04/07/2025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82951515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9F6976-A7D5-4AC9-B4C0-1455D2CC0CF1}" type="datetimeFigureOut">
              <a:rPr lang="en-GB" smtClean="0"/>
              <a:t>04/07/2025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353079064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69F6976-A7D5-4AC9-B4C0-1455D2CC0CF1}" type="datetimeFigureOut">
              <a:rPr lang="en-GB" smtClean="0"/>
              <a:t>04/07/2025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423120438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69F6976-A7D5-4AC9-B4C0-1455D2CC0CF1}" type="datetimeFigureOut">
              <a:rPr lang="en-GB" smtClean="0"/>
              <a:t>04/07/2025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03624998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69F6976-A7D5-4AC9-B4C0-1455D2CC0CF1}" type="datetimeFigureOut">
              <a:rPr lang="en-GB" smtClean="0"/>
              <a:t>04/07/2025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388713424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9F6976-A7D5-4AC9-B4C0-1455D2CC0CF1}" type="datetimeFigureOut">
              <a:rPr lang="en-GB" smtClean="0"/>
              <a:t>04/07/2025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3942560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F6976-A7D5-4AC9-B4C0-1455D2CC0CF1}" type="datetimeFigureOut">
              <a:rPr lang="en-GB" smtClean="0"/>
              <a:t>04/07/2025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02526632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F6976-A7D5-4AC9-B4C0-1455D2CC0CF1}" type="datetimeFigureOut">
              <a:rPr lang="en-GB" smtClean="0"/>
              <a:t>04/07/2025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12946324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04/07/2025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89132183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04/07/2025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65113805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subtitle style</a:t>
            </a:r>
            <a:endParaRPr lang="en-US" dirty="0"/>
          </a:p>
        </p:txBody>
      </p:sp>
      <p:sp>
        <p:nvSpPr>
          <p:cNvPr id="4" name="Date Placeholder 3"/>
          <p:cNvSpPr>
            <a:spLocks noGrp="1"/>
          </p:cNvSpPr>
          <p:nvPr>
            <p:ph type="dt" sz="half" idx="10"/>
          </p:nvPr>
        </p:nvSpPr>
        <p:spPr/>
        <p:txBody>
          <a:bodyPr/>
          <a:lstStyle/>
          <a:p>
            <a:fld id="{7D0065BE-0657-4A47-90AD-C21C55E16B19}"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7BB8AF-C16A-4836-A92D-61834B5F0BA5}"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text styles</a:t>
            </a:r>
          </a:p>
        </p:txBody>
      </p:sp>
      <p:sp>
        <p:nvSpPr>
          <p:cNvPr id="4" name="Date Placeholder 3"/>
          <p:cNvSpPr>
            <a:spLocks noGrp="1"/>
          </p:cNvSpPr>
          <p:nvPr>
            <p:ph type="dt" sz="half" idx="10"/>
          </p:nvPr>
        </p:nvSpPr>
        <p:spPr/>
        <p:txBody>
          <a:bodyPr/>
          <a:lstStyle/>
          <a:p>
            <a:fld id="{647D2193-4505-4A75-99BB-880C6989A757}"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3A18F4-33C3-445B-924C-31108C51719C}" type="datetime4">
              <a:rPr lang="en-US" smtClean="0"/>
              <a:pPr/>
              <a:t>July 4,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AF7543A-E259-478F-9E0D-57BA40E442B7}" type="datetime4">
              <a:rPr lang="en-US" smtClean="0"/>
              <a:pPr/>
              <a:t>July 4,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EFB012D-77A1-44B0-BB26-329BA1EE55C9}" type="datetime4">
              <a:rPr lang="en-US" smtClean="0"/>
              <a:pPr/>
              <a:t>July 4,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B7499E-3031-413E-B01E-B94970708CAA}" type="datetime4">
              <a:rPr lang="en-US" smtClean="0"/>
              <a:pPr/>
              <a:t>July 4,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a:t>Click to edit Master text styles</a:t>
            </a:r>
          </a:p>
        </p:txBody>
      </p:sp>
      <p:sp>
        <p:nvSpPr>
          <p:cNvPr id="5" name="Date Placeholder 4"/>
          <p:cNvSpPr>
            <a:spLocks noGrp="1"/>
          </p:cNvSpPr>
          <p:nvPr>
            <p:ph type="dt" sz="half" idx="10"/>
          </p:nvPr>
        </p:nvSpPr>
        <p:spPr/>
        <p:txBody>
          <a:bodyPr/>
          <a:lstStyle/>
          <a:p>
            <a:fld id="{DC7EAB0C-2220-4D0E-A0DD-DB7FA0F742F4}" type="datetime4">
              <a:rPr lang="en-US" smtClean="0"/>
              <a:pPr/>
              <a:t>July 4, 2025</a:t>
            </a:fld>
            <a:endParaRPr lang="en-US"/>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2754ED01-E2A0-4C1E-8E21-014B99041579}" type="slidenum">
              <a:rPr lang="en-US" smtClean="0"/>
              <a:pPr/>
              <a:t>‹#›</a:t>
            </a:fld>
            <a:endParaRPr lang="en-US" dirty="0"/>
          </a:p>
        </p:txBody>
      </p:sp>
    </p:spTree>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3416D63-31BF-4B94-B6C5-E20B2C63F515}" type="datetime4">
              <a:rPr lang="en-US" smtClean="0"/>
              <a:pPr/>
              <a:t>July 4,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16C3AA4-67BE-44F7-809A-3582401494AF}"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5172EEB-1769-4776-AD69-E7C1260563EB}"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subtitle style</a:t>
            </a:r>
            <a:endParaRPr lang="en-US" dirty="0"/>
          </a:p>
        </p:txBody>
      </p:sp>
      <p:sp>
        <p:nvSpPr>
          <p:cNvPr id="4" name="Date Placeholder 3"/>
          <p:cNvSpPr>
            <a:spLocks noGrp="1"/>
          </p:cNvSpPr>
          <p:nvPr>
            <p:ph type="dt" sz="half" idx="10"/>
          </p:nvPr>
        </p:nvSpPr>
        <p:spPr/>
        <p:txBody>
          <a:bodyPr/>
          <a:lstStyle/>
          <a:p>
            <a:fld id="{7D0065BE-0657-4A47-90AD-C21C55E16B19}"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7BB8AF-C16A-4836-A92D-61834B5F0BA5}"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text styles</a:t>
            </a:r>
          </a:p>
        </p:txBody>
      </p:sp>
      <p:sp>
        <p:nvSpPr>
          <p:cNvPr id="4" name="Date Placeholder 3"/>
          <p:cNvSpPr>
            <a:spLocks noGrp="1"/>
          </p:cNvSpPr>
          <p:nvPr>
            <p:ph type="dt" sz="half" idx="10"/>
          </p:nvPr>
        </p:nvSpPr>
        <p:spPr/>
        <p:txBody>
          <a:bodyPr/>
          <a:lstStyle/>
          <a:p>
            <a:fld id="{647D2193-4505-4A75-99BB-880C6989A757}"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3A18F4-33C3-445B-924C-31108C51719C}" type="datetime4">
              <a:rPr lang="en-US" smtClean="0"/>
              <a:pPr/>
              <a:t>July 4,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AF7543A-E259-478F-9E0D-57BA40E442B7}" type="datetime4">
              <a:rPr lang="en-US" smtClean="0"/>
              <a:pPr/>
              <a:t>July 4,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EFB012D-77A1-44B0-BB26-329BA1EE55C9}" type="datetime4">
              <a:rPr lang="en-US" smtClean="0"/>
              <a:pPr/>
              <a:t>July 4,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B7499E-3031-413E-B01E-B94970708CAA}" type="datetime4">
              <a:rPr lang="en-US" smtClean="0"/>
              <a:pPr/>
              <a:t>July 4,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a:t>Click to edit Master text styles</a:t>
            </a:r>
          </a:p>
        </p:txBody>
      </p:sp>
      <p:sp>
        <p:nvSpPr>
          <p:cNvPr id="5" name="Date Placeholder 4"/>
          <p:cNvSpPr>
            <a:spLocks noGrp="1"/>
          </p:cNvSpPr>
          <p:nvPr>
            <p:ph type="dt" sz="half" idx="10"/>
          </p:nvPr>
        </p:nvSpPr>
        <p:spPr/>
        <p:txBody>
          <a:bodyPr/>
          <a:lstStyle/>
          <a:p>
            <a:fld id="{DC7EAB0C-2220-4D0E-A0DD-DB7FA0F742F4}" type="datetime4">
              <a:rPr lang="en-US" smtClean="0"/>
              <a:pPr/>
              <a:t>July 4, 2025</a:t>
            </a:fld>
            <a:endParaRPr lang="en-US"/>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2754ED01-E2A0-4C1E-8E21-014B99041579}" type="slidenum">
              <a:rPr lang="en-US" smtClean="0"/>
              <a:pPr/>
              <a:t>‹#›</a:t>
            </a:fld>
            <a:endParaRPr lang="en-US" dirty="0"/>
          </a:p>
        </p:txBody>
      </p:sp>
    </p:spTree>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3416D63-31BF-4B94-B6C5-E20B2C63F515}" type="datetime4">
              <a:rPr lang="en-US" smtClean="0"/>
              <a:pPr/>
              <a:t>July 4,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16C3AA4-67BE-44F7-809A-3582401494AF}"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5172EEB-1769-4776-AD69-E7C1260563EB}"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July 4,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dirty="0"/>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3333F43-3E86-47E4-BFBB-2476D384E1C6}"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1663BA-01FC-4367-B6F3-ABB2645D55F1}" type="datetime4">
              <a:rPr lang="en-US" smtClean="0"/>
              <a:pPr/>
              <a:t>July 4,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dirty="0"/>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19C71-EC74-44AF-B27E-FC7DC3C3A61D}" type="datetime4">
              <a:rPr lang="en-US" smtClean="0"/>
              <a:pPr/>
              <a:t>July 4,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CDA29-3CBE-48EA-92AE-A996835462BA}" type="datetime4">
              <a:rPr lang="en-US" smtClean="0"/>
              <a:pPr/>
              <a:t>July 4,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July 4,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July 4,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July 4,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July 4,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dirty="0"/>
          </a:p>
        </p:txBody>
      </p:sp>
    </p:spTree>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131F9E-604E-4343-9F29-EF72E8231CAD}"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A8E1CE-37F8-4102-8DF9-852A0A51F293}"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451DEABC-D766-4322-8E78-B830FAE35C72}" type="datetime4">
              <a:rPr lang="en-US" smtClean="0"/>
              <a:pPr/>
              <a:t>July 4, 2025</a:t>
            </a:fld>
            <a:endParaRPr lang="en-US" dirty="0"/>
          </a:p>
        </p:txBody>
      </p:sp>
      <p:sp>
        <p:nvSpPr>
          <p:cNvPr id="17" name="Footer Placeholder 16"/>
          <p:cNvSpPr>
            <a:spLocks noGrp="1"/>
          </p:cNvSpPr>
          <p:nvPr>
            <p:ph type="ftr" sz="quarter" idx="11"/>
          </p:nvPr>
        </p:nvSpPr>
        <p:spPr/>
        <p:txBody>
          <a:bodyPr/>
          <a:lstStyle/>
          <a:p>
            <a:endParaRPr lang="en-US" dirty="0"/>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F38DF745-7D3F-47F4-83A3-874385CFAA69}" type="slidenum">
              <a:rPr lang="en-US" smtClean="0"/>
              <a:pPr/>
              <a:t>‹#›</a:t>
            </a:fld>
            <a:endParaRPr lang="en-US" dirty="0"/>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1200"/>
            <a:ext cx="8290800" cy="1371600"/>
          </a:xfrm>
        </p:spPr>
        <p:txBody>
          <a:bodyPr anchor="ctr" anchorCtr="0"/>
          <a:lstStyle/>
          <a:p>
            <a:r>
              <a:rPr kumimoji="0" lang="en-US" dirty="0"/>
              <a:t>Click to edit Master title style</a:t>
            </a:r>
          </a:p>
        </p:txBody>
      </p:sp>
      <p:sp>
        <p:nvSpPr>
          <p:cNvPr id="4" name="Date Placeholder 3"/>
          <p:cNvSpPr>
            <a:spLocks noGrp="1"/>
          </p:cNvSpPr>
          <p:nvPr>
            <p:ph type="dt" sz="half" idx="10"/>
          </p:nvPr>
        </p:nvSpPr>
        <p:spPr/>
        <p:txBody>
          <a:bodyPr/>
          <a:lstStyle/>
          <a:p>
            <a:fld id="{93333F43-3E86-47E4-BFBB-2476D384E1C6}"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
        <p:nvSpPr>
          <p:cNvPr id="8" name="Content Placeholder 7"/>
          <p:cNvSpPr>
            <a:spLocks noGrp="1"/>
          </p:cNvSpPr>
          <p:nvPr>
            <p:ph sz="quarter" idx="1"/>
          </p:nvPr>
        </p:nvSpPr>
        <p:spPr>
          <a:xfrm>
            <a:off x="914400" y="1447800"/>
            <a:ext cx="7772400" cy="4572000"/>
          </a:xfrm>
        </p:spPr>
        <p:txBody>
          <a:bodyPr vert="horz"/>
          <a:lstStyle>
            <a:lvl1pPr>
              <a:lnSpc>
                <a:spcPct val="100000"/>
              </a:lnSpc>
              <a:defRPr/>
            </a:lvl1pPr>
            <a:lvl2pPr marL="548640" indent="-228600">
              <a:lnSpc>
                <a:spcPct val="100000"/>
              </a:lnSpc>
              <a:buSzPct val="75000"/>
              <a:buFont typeface="Wingdings" panose="05000000000000000000" pitchFamily="2" charset="2"/>
              <a:buChar char="Ø"/>
              <a:defRPr/>
            </a:lvl2pPr>
            <a:lvl3pPr marL="822960" indent="-228600">
              <a:lnSpc>
                <a:spcPct val="100000"/>
              </a:lnSpc>
              <a:buClr>
                <a:schemeClr val="accent2">
                  <a:lumMod val="60000"/>
                  <a:lumOff val="40000"/>
                </a:schemeClr>
              </a:buClr>
              <a:buSzPct val="70000"/>
              <a:buFont typeface="Wingdings" panose="05000000000000000000" pitchFamily="2" charset="2"/>
              <a:buChar char="ü"/>
              <a:defRPr/>
            </a:lvl3pPr>
            <a:lvl4pPr marL="1097280" indent="-228600">
              <a:lnSpc>
                <a:spcPct val="100000"/>
              </a:lnSpc>
              <a:buSzPct val="65000"/>
              <a:buFont typeface="Courier New" panose="02070309020205020404" pitchFamily="49" charset="0"/>
              <a:buChar char="o"/>
              <a:defRPr/>
            </a:lvl4pPr>
            <a:lvl5pPr>
              <a:lnSpc>
                <a:spcPct val="100000"/>
              </a:lnSpc>
              <a:defRPr/>
            </a:lvl5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endParaRPr kumimoji="0" lang="en-US" dirty="0"/>
          </a:p>
        </p:txBody>
      </p:sp>
      <p:cxnSp>
        <p:nvCxnSpPr>
          <p:cNvPr id="7" name="Straight Connector 6"/>
          <p:cNvCxnSpPr/>
          <p:nvPr userDrawn="1"/>
        </p:nvCxnSpPr>
        <p:spPr>
          <a:xfrm>
            <a:off x="88454" y="1412776"/>
            <a:ext cx="8964000" cy="0"/>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a:t>Click to edit Master title style</a:t>
            </a:r>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751663BA-01FC-4367-B6F3-ABB2645D55F1}" type="datetime4">
              <a:rPr lang="en-US" smtClean="0"/>
              <a:pPr/>
              <a:t>July 4, 2025</a:t>
            </a:fld>
            <a:endParaRPr lang="en-US" dirty="0"/>
          </a:p>
        </p:txBody>
      </p:sp>
      <p:sp>
        <p:nvSpPr>
          <p:cNvPr id="5" name="Footer Placeholder 4"/>
          <p:cNvSpPr>
            <a:spLocks noGrp="1"/>
          </p:cNvSpPr>
          <p:nvPr>
            <p:ph type="ftr" sz="quarter" idx="11"/>
          </p:nvPr>
        </p:nvSpPr>
        <p:spPr>
          <a:xfrm>
            <a:off x="800100" y="6172200"/>
            <a:ext cx="4000500" cy="457200"/>
          </a:xfrm>
        </p:spPr>
        <p:txBody>
          <a:bodyPr/>
          <a:lstStyle/>
          <a:p>
            <a:endParaRPr lang="en-US" dirty="0"/>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F38DF745-7D3F-47F4-83A3-874385CFAA69}" type="slidenum">
              <a:rPr lang="en-US" smtClean="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dirty="0"/>
              <a:t>Click to edit Master title style</a:t>
            </a:r>
          </a:p>
        </p:txBody>
      </p:sp>
      <p:sp>
        <p:nvSpPr>
          <p:cNvPr id="5" name="Date Placeholder 4"/>
          <p:cNvSpPr>
            <a:spLocks noGrp="1"/>
          </p:cNvSpPr>
          <p:nvPr>
            <p:ph type="dt" sz="half" idx="10"/>
          </p:nvPr>
        </p:nvSpPr>
        <p:spPr/>
        <p:txBody>
          <a:bodyPr/>
          <a:lstStyle/>
          <a:p>
            <a:fld id="{79B19C71-EC74-44AF-B27E-FC7DC3C3A61D}" type="datetime4">
              <a:rPr lang="en-US" smtClean="0"/>
              <a:pPr/>
              <a:t>July 4,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a:t>Click to edit Master title style</a:t>
            </a:r>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6A5CDA29-3CBE-48EA-92AE-A996835462BA}" type="datetime4">
              <a:rPr lang="en-US" smtClean="0"/>
              <a:pPr/>
              <a:t>July 4,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July 4,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July 4,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a:t>Click to edit Master title style</a:t>
            </a:r>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July 4,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a:t>Click to edit Master title style</a:t>
            </a:r>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July 4, 2025</a:t>
            </a:fld>
            <a:endParaRPr lang="en-US"/>
          </a:p>
        </p:txBody>
      </p:sp>
      <p:sp>
        <p:nvSpPr>
          <p:cNvPr id="6" name="Footer Placeholder 5"/>
          <p:cNvSpPr>
            <a:spLocks noGrp="1"/>
          </p:cNvSpPr>
          <p:nvPr>
            <p:ph type="ftr" sz="quarter" idx="11"/>
          </p:nvPr>
        </p:nvSpPr>
        <p:spPr>
          <a:xfrm>
            <a:off x="914400" y="6172200"/>
            <a:ext cx="3886200" cy="457200"/>
          </a:xfrm>
        </p:spPr>
        <p:txBody>
          <a:bodyPr/>
          <a:lstStyle/>
          <a:p>
            <a:endParaRPr lang="en-US"/>
          </a:p>
        </p:txBody>
      </p:sp>
      <p:sp>
        <p:nvSpPr>
          <p:cNvPr id="7" name="Slide Number Placeholder 6"/>
          <p:cNvSpPr>
            <a:spLocks noGrp="1"/>
          </p:cNvSpPr>
          <p:nvPr>
            <p:ph type="sldNum" sz="quarter" idx="12"/>
          </p:nvPr>
        </p:nvSpPr>
        <p:spPr>
          <a:xfrm>
            <a:off x="146304" y="6208776"/>
            <a:ext cx="457200" cy="457200"/>
          </a:xfrm>
        </p:spPr>
        <p:txBody>
          <a:bodyPr/>
          <a:lstStyle/>
          <a:p>
            <a:fld id="{F38DF745-7D3F-47F4-83A3-874385CFAA69}" type="slidenum">
              <a:rPr lang="en-US" smtClean="0"/>
              <a:pPr/>
              <a:t>‹#›</a:t>
            </a:fld>
            <a:endParaRPr lang="en-US" dirty="0"/>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3131F9E-604E-4343-9F29-EF72E8231CAD}"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4A8E1CE-37F8-4102-8DF9-852A0A51F293}"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4.xml"/><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theme" Target="../theme/theme7.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85.xml"/><Relationship Id="rId3" Type="http://schemas.openxmlformats.org/officeDocument/2006/relationships/slideLayout" Target="../slideLayouts/slideLayout80.xml"/><Relationship Id="rId7" Type="http://schemas.openxmlformats.org/officeDocument/2006/relationships/slideLayout" Target="../slideLayouts/slideLayout84.xml"/><Relationship Id="rId12" Type="http://schemas.openxmlformats.org/officeDocument/2006/relationships/theme" Target="../theme/theme8.xml"/><Relationship Id="rId2" Type="http://schemas.openxmlformats.org/officeDocument/2006/relationships/slideLayout" Target="../slideLayouts/slideLayout79.xml"/><Relationship Id="rId1" Type="http://schemas.openxmlformats.org/officeDocument/2006/relationships/slideLayout" Target="../slideLayouts/slideLayout78.xml"/><Relationship Id="rId6" Type="http://schemas.openxmlformats.org/officeDocument/2006/relationships/slideLayout" Target="../slideLayouts/slideLayout83.xml"/><Relationship Id="rId11" Type="http://schemas.openxmlformats.org/officeDocument/2006/relationships/slideLayout" Target="../slideLayouts/slideLayout88.xml"/><Relationship Id="rId5" Type="http://schemas.openxmlformats.org/officeDocument/2006/relationships/slideLayout" Target="../slideLayouts/slideLayout82.xml"/><Relationship Id="rId10" Type="http://schemas.openxmlformats.org/officeDocument/2006/relationships/slideLayout" Target="../slideLayouts/slideLayout87.xml"/><Relationship Id="rId4" Type="http://schemas.openxmlformats.org/officeDocument/2006/relationships/slideLayout" Target="../slideLayouts/slideLayout81.xml"/><Relationship Id="rId9" Type="http://schemas.openxmlformats.org/officeDocument/2006/relationships/slideLayout" Target="../slideLayouts/slideLayout86.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96.xml"/><Relationship Id="rId3" Type="http://schemas.openxmlformats.org/officeDocument/2006/relationships/slideLayout" Target="../slideLayouts/slideLayout91.xml"/><Relationship Id="rId7" Type="http://schemas.openxmlformats.org/officeDocument/2006/relationships/slideLayout" Target="../slideLayouts/slideLayout95.xml"/><Relationship Id="rId12" Type="http://schemas.openxmlformats.org/officeDocument/2006/relationships/theme" Target="../theme/theme9.xml"/><Relationship Id="rId2" Type="http://schemas.openxmlformats.org/officeDocument/2006/relationships/slideLayout" Target="../slideLayouts/slideLayout90.xml"/><Relationship Id="rId1" Type="http://schemas.openxmlformats.org/officeDocument/2006/relationships/slideLayout" Target="../slideLayouts/slideLayout89.xml"/><Relationship Id="rId6" Type="http://schemas.openxmlformats.org/officeDocument/2006/relationships/slideLayout" Target="../slideLayouts/slideLayout94.xml"/><Relationship Id="rId11" Type="http://schemas.openxmlformats.org/officeDocument/2006/relationships/slideLayout" Target="../slideLayouts/slideLayout99.xml"/><Relationship Id="rId5" Type="http://schemas.openxmlformats.org/officeDocument/2006/relationships/slideLayout" Target="../slideLayouts/slideLayout93.xml"/><Relationship Id="rId10" Type="http://schemas.openxmlformats.org/officeDocument/2006/relationships/slideLayout" Target="../slideLayouts/slideLayout98.xml"/><Relationship Id="rId4" Type="http://schemas.openxmlformats.org/officeDocument/2006/relationships/slideLayout" Target="../slideLayouts/slideLayout92.xml"/><Relationship Id="rId9" Type="http://schemas.openxmlformats.org/officeDocument/2006/relationships/slideLayout" Target="../slideLayouts/slideLayout9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152718"/>
            <a:ext cx="5791200" cy="1371600"/>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p:cNvSpPr>
            <a:spLocks noGrp="1"/>
          </p:cNvSpPr>
          <p:nvPr>
            <p:ph type="body" idx="1"/>
          </p:nvPr>
        </p:nvSpPr>
        <p:spPr>
          <a:xfrm>
            <a:off x="457200" y="1752600"/>
            <a:ext cx="7620000" cy="43735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6172201"/>
            <a:ext cx="3429000" cy="304800"/>
          </a:xfrm>
          <a:prstGeom prst="rect">
            <a:avLst/>
          </a:prstGeom>
        </p:spPr>
        <p:txBody>
          <a:bodyPr vert="horz" lIns="91440" tIns="45720" rIns="91440" bIns="0" rtlCol="0" anchor="b"/>
          <a:lstStyle>
            <a:lvl1pPr algn="l">
              <a:defRPr sz="1000">
                <a:solidFill>
                  <a:schemeClr val="tx1"/>
                </a:solidFill>
              </a:defRPr>
            </a:lvl1pPr>
          </a:lstStyle>
          <a:p>
            <a:fld id="{17D0EFEE-2756-4A20-BF2A-63F0A94F99AC}" type="datetime4">
              <a:rPr lang="en-US" smtClean="0"/>
              <a:pPr/>
              <a:t>July 4, 2025</a:t>
            </a:fld>
            <a:endParaRPr lang="en-US" dirty="0"/>
          </a:p>
        </p:txBody>
      </p:sp>
      <p:sp>
        <p:nvSpPr>
          <p:cNvPr id="5" name="Footer Placeholder 4"/>
          <p:cNvSpPr>
            <a:spLocks noGrp="1"/>
          </p:cNvSpPr>
          <p:nvPr>
            <p:ph type="ftr" sz="quarter" idx="3"/>
          </p:nvPr>
        </p:nvSpPr>
        <p:spPr>
          <a:xfrm>
            <a:off x="457200" y="6492875"/>
            <a:ext cx="3429000" cy="283845"/>
          </a:xfrm>
          <a:prstGeom prst="rect">
            <a:avLst/>
          </a:prstGeom>
        </p:spPr>
        <p:txBody>
          <a:bodyPr vert="horz" lIns="91440" tIns="45720" rIns="91440" bIns="45720" rtlCol="0" anchor="t"/>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rot="16200000">
            <a:off x="8227377" y="5885497"/>
            <a:ext cx="1315721" cy="365125"/>
          </a:xfrm>
          <a:prstGeom prst="rect">
            <a:avLst/>
          </a:prstGeom>
        </p:spPr>
        <p:txBody>
          <a:bodyPr vert="horz" lIns="91440" tIns="45720" rIns="91440" bIns="45720" rtlCol="0" anchor="ctr"/>
          <a:lstStyle>
            <a:lvl1pPr algn="l">
              <a:defRPr sz="2400" b="1">
                <a:solidFill>
                  <a:schemeClr val="tx2"/>
                </a:solidFill>
              </a:defRPr>
            </a:lvl1pPr>
          </a:lstStyle>
          <a:p>
            <a:fld id="{F38DF745-7D3F-47F4-83A3-874385CFAA69}" type="slidenum">
              <a:rPr lang="en-US" smtClean="0"/>
              <a:pPr/>
              <a:t>‹#›</a:t>
            </a:fld>
            <a:endParaRPr lang="en-US" dirty="0"/>
          </a:p>
        </p:txBody>
      </p:sp>
      <p:sp>
        <p:nvSpPr>
          <p:cNvPr id="7" name="Rectangle 6"/>
          <p:cNvSpPr/>
          <p:nvPr/>
        </p:nvSpPr>
        <p:spPr>
          <a:xfrm>
            <a:off x="9001124" y="0"/>
            <a:ext cx="142876" cy="1371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001124" y="1371600"/>
            <a:ext cx="142876"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hdr="0" ftr="0" dt="0"/>
  <p:txStyles>
    <p:titleStyle>
      <a:lvl1pPr algn="l" defTabSz="914400" rtl="0" eaLnBrk="1" latinLnBrk="0" hangingPunct="1">
        <a:spcBef>
          <a:spcPct val="0"/>
        </a:spcBef>
        <a:buNone/>
        <a:defRPr sz="3600" kern="1200" cap="all" spc="-60" baseline="0">
          <a:solidFill>
            <a:schemeClr val="tx2"/>
          </a:solidFill>
          <a:latin typeface="+mj-lt"/>
          <a:ea typeface="+mj-ea"/>
          <a:cs typeface="+mj-cs"/>
        </a:defRPr>
      </a:lvl1pPr>
    </p:titleStyle>
    <p:bodyStyle>
      <a:lvl1pPr marL="0" indent="0" algn="l" defTabSz="914400" rtl="0" eaLnBrk="1" latinLnBrk="0" hangingPunct="1">
        <a:spcBef>
          <a:spcPct val="20000"/>
        </a:spcBef>
        <a:spcAft>
          <a:spcPts val="600"/>
        </a:spcAft>
        <a:buFont typeface="Arial" pitchFamily="34" charset="0"/>
        <a:buNone/>
        <a:defRPr sz="2000" b="1" kern="1200">
          <a:solidFill>
            <a:schemeClr val="tx1"/>
          </a:solidFill>
          <a:latin typeface="+mn-lt"/>
          <a:ea typeface="+mn-ea"/>
          <a:cs typeface="+mn-cs"/>
        </a:defRPr>
      </a:lvl1pPr>
      <a:lvl2pPr marL="457200" indent="-182880" algn="l" defTabSz="914400" rtl="0" eaLnBrk="1" latinLnBrk="0" hangingPunct="1">
        <a:spcBef>
          <a:spcPct val="20000"/>
        </a:spcBef>
        <a:buClr>
          <a:schemeClr val="tx2"/>
        </a:buClr>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Clr>
          <a:schemeClr val="tx2"/>
        </a:buClr>
        <a:buFont typeface="Arial" pitchFamily="34" charset="0"/>
        <a:buChar char="•"/>
        <a:defRPr sz="1800" kern="1200" baseline="0">
          <a:solidFill>
            <a:schemeClr val="tx1"/>
          </a:solidFill>
          <a:latin typeface="+mn-lt"/>
          <a:ea typeface="+mn-ea"/>
          <a:cs typeface="+mn-cs"/>
        </a:defRPr>
      </a:lvl5pPr>
      <a:lvl6pPr marL="25146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152718"/>
            <a:ext cx="57912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752600"/>
            <a:ext cx="7620000" cy="43735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6172201"/>
            <a:ext cx="3429000" cy="304800"/>
          </a:xfrm>
          <a:prstGeom prst="rect">
            <a:avLst/>
          </a:prstGeom>
        </p:spPr>
        <p:txBody>
          <a:bodyPr vert="horz" lIns="91440" tIns="45720" rIns="91440" bIns="0" rtlCol="0" anchor="b"/>
          <a:lstStyle>
            <a:lvl1pPr algn="l">
              <a:defRPr sz="1000">
                <a:solidFill>
                  <a:schemeClr val="tx1"/>
                </a:solidFill>
              </a:defRPr>
            </a:lvl1pPr>
          </a:lstStyle>
          <a:p>
            <a:fld id="{17D0EFEE-2756-4A20-BF2A-63F0A94F99AC}" type="datetime4">
              <a:rPr lang="en-US" smtClean="0"/>
              <a:pPr/>
              <a:t>July 4, 2025</a:t>
            </a:fld>
            <a:endParaRPr lang="en-US" dirty="0"/>
          </a:p>
        </p:txBody>
      </p:sp>
      <p:sp>
        <p:nvSpPr>
          <p:cNvPr id="5" name="Footer Placeholder 4"/>
          <p:cNvSpPr>
            <a:spLocks noGrp="1"/>
          </p:cNvSpPr>
          <p:nvPr>
            <p:ph type="ftr" sz="quarter" idx="3"/>
          </p:nvPr>
        </p:nvSpPr>
        <p:spPr>
          <a:xfrm>
            <a:off x="457200" y="6492875"/>
            <a:ext cx="3429000" cy="283845"/>
          </a:xfrm>
          <a:prstGeom prst="rect">
            <a:avLst/>
          </a:prstGeom>
        </p:spPr>
        <p:txBody>
          <a:bodyPr vert="horz" lIns="91440" tIns="45720" rIns="91440" bIns="45720" rtlCol="0" anchor="t"/>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rot="16200000">
            <a:off x="8227377" y="5885497"/>
            <a:ext cx="1315721" cy="365125"/>
          </a:xfrm>
          <a:prstGeom prst="rect">
            <a:avLst/>
          </a:prstGeom>
        </p:spPr>
        <p:txBody>
          <a:bodyPr vert="horz" lIns="91440" tIns="45720" rIns="91440" bIns="45720" rtlCol="0" anchor="ctr"/>
          <a:lstStyle>
            <a:lvl1pPr algn="l">
              <a:defRPr sz="2400" b="1">
                <a:solidFill>
                  <a:schemeClr val="tx2"/>
                </a:solidFill>
              </a:defRPr>
            </a:lvl1pPr>
          </a:lstStyle>
          <a:p>
            <a:fld id="{F38DF745-7D3F-47F4-83A3-874385CFAA69}" type="slidenum">
              <a:rPr lang="en-US" smtClean="0"/>
              <a:pPr/>
              <a:t>‹#›</a:t>
            </a:fld>
            <a:endParaRPr lang="en-US" dirty="0"/>
          </a:p>
        </p:txBody>
      </p:sp>
      <p:sp>
        <p:nvSpPr>
          <p:cNvPr id="7" name="Rectangle 6"/>
          <p:cNvSpPr/>
          <p:nvPr/>
        </p:nvSpPr>
        <p:spPr>
          <a:xfrm>
            <a:off x="9001124" y="0"/>
            <a:ext cx="142876" cy="1371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001124" y="1371600"/>
            <a:ext cx="142876"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hf hdr="0" ftr="0" dt="0"/>
  <p:txStyles>
    <p:titleStyle>
      <a:lvl1pPr algn="l" defTabSz="914400" rtl="0" eaLnBrk="1" latinLnBrk="0" hangingPunct="1">
        <a:spcBef>
          <a:spcPct val="0"/>
        </a:spcBef>
        <a:buNone/>
        <a:defRPr sz="3600" kern="1200" cap="all" spc="-60" baseline="0">
          <a:solidFill>
            <a:schemeClr val="tx2"/>
          </a:solidFill>
          <a:latin typeface="+mj-lt"/>
          <a:ea typeface="+mj-ea"/>
          <a:cs typeface="+mj-cs"/>
        </a:defRPr>
      </a:lvl1pPr>
    </p:titleStyle>
    <p:bodyStyle>
      <a:lvl1pPr marL="0" indent="0" algn="l" defTabSz="914400" rtl="0" eaLnBrk="1" latinLnBrk="0" hangingPunct="1">
        <a:spcBef>
          <a:spcPct val="20000"/>
        </a:spcBef>
        <a:spcAft>
          <a:spcPts val="600"/>
        </a:spcAft>
        <a:buFont typeface="Arial" pitchFamily="34" charset="0"/>
        <a:buNone/>
        <a:defRPr sz="2000" b="1" kern="1200">
          <a:solidFill>
            <a:schemeClr val="tx1"/>
          </a:solidFill>
          <a:latin typeface="+mn-lt"/>
          <a:ea typeface="+mn-ea"/>
          <a:cs typeface="+mn-cs"/>
        </a:defRPr>
      </a:lvl1pPr>
      <a:lvl2pPr marL="457200" indent="-182880" algn="l" defTabSz="914400" rtl="0" eaLnBrk="1" latinLnBrk="0" hangingPunct="1">
        <a:spcBef>
          <a:spcPct val="20000"/>
        </a:spcBef>
        <a:buClr>
          <a:schemeClr val="tx2"/>
        </a:buClr>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Clr>
          <a:schemeClr val="tx2"/>
        </a:buClr>
        <a:buFont typeface="Arial" pitchFamily="34" charset="0"/>
        <a:buChar char="•"/>
        <a:defRPr sz="1800" kern="1200" baseline="0">
          <a:solidFill>
            <a:schemeClr val="tx1"/>
          </a:solidFill>
          <a:latin typeface="+mn-lt"/>
          <a:ea typeface="+mn-ea"/>
          <a:cs typeface="+mn-cs"/>
        </a:defRPr>
      </a:lvl5pPr>
      <a:lvl6pPr marL="25146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9F6976-A7D5-4AC9-B4C0-1455D2CC0CF1}" type="datetimeFigureOut">
              <a:rPr lang="en-GB" smtClean="0"/>
              <a:t>04/07/2025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390199-F09D-4888-AF36-92E4F4A2B291}" type="slidenum">
              <a:rPr lang="en-GB" smtClean="0"/>
              <a:t>‹#›</a:t>
            </a:fld>
            <a:endParaRPr lang="en-GB"/>
          </a:p>
        </p:txBody>
      </p:sp>
    </p:spTree>
    <p:extLst>
      <p:ext uri="{BB962C8B-B14F-4D97-AF65-F5344CB8AC3E}">
        <p14:creationId xmlns:p14="http://schemas.microsoft.com/office/powerpoint/2010/main" val="2767126688"/>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152718"/>
            <a:ext cx="57912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752600"/>
            <a:ext cx="7620000" cy="43735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6172201"/>
            <a:ext cx="3429000" cy="304800"/>
          </a:xfrm>
          <a:prstGeom prst="rect">
            <a:avLst/>
          </a:prstGeom>
        </p:spPr>
        <p:txBody>
          <a:bodyPr vert="horz" lIns="91440" tIns="45720" rIns="91440" bIns="0" rtlCol="0" anchor="b"/>
          <a:lstStyle>
            <a:lvl1pPr algn="l">
              <a:defRPr sz="1000">
                <a:solidFill>
                  <a:schemeClr val="tx1"/>
                </a:solidFill>
              </a:defRPr>
            </a:lvl1pPr>
          </a:lstStyle>
          <a:p>
            <a:fld id="{17D0EFEE-2756-4A20-BF2A-63F0A94F99AC}" type="datetime4">
              <a:rPr lang="en-US" smtClean="0"/>
              <a:pPr/>
              <a:t>July 4, 2025</a:t>
            </a:fld>
            <a:endParaRPr lang="en-US" dirty="0"/>
          </a:p>
        </p:txBody>
      </p:sp>
      <p:sp>
        <p:nvSpPr>
          <p:cNvPr id="5" name="Footer Placeholder 4"/>
          <p:cNvSpPr>
            <a:spLocks noGrp="1"/>
          </p:cNvSpPr>
          <p:nvPr>
            <p:ph type="ftr" sz="quarter" idx="3"/>
          </p:nvPr>
        </p:nvSpPr>
        <p:spPr>
          <a:xfrm>
            <a:off x="457200" y="6492875"/>
            <a:ext cx="3429000" cy="283845"/>
          </a:xfrm>
          <a:prstGeom prst="rect">
            <a:avLst/>
          </a:prstGeom>
        </p:spPr>
        <p:txBody>
          <a:bodyPr vert="horz" lIns="91440" tIns="45720" rIns="91440" bIns="45720" rtlCol="0" anchor="t"/>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rot="16200000">
            <a:off x="8227377" y="5885497"/>
            <a:ext cx="1315721" cy="365125"/>
          </a:xfrm>
          <a:prstGeom prst="rect">
            <a:avLst/>
          </a:prstGeom>
        </p:spPr>
        <p:txBody>
          <a:bodyPr vert="horz" lIns="91440" tIns="45720" rIns="91440" bIns="45720" rtlCol="0" anchor="ctr"/>
          <a:lstStyle>
            <a:lvl1pPr algn="l">
              <a:defRPr sz="2400" b="1">
                <a:solidFill>
                  <a:schemeClr val="tx2"/>
                </a:solidFill>
              </a:defRPr>
            </a:lvl1pPr>
          </a:lstStyle>
          <a:p>
            <a:fld id="{F38DF745-7D3F-47F4-83A3-874385CFAA69}" type="slidenum">
              <a:rPr lang="en-US" smtClean="0"/>
              <a:pPr/>
              <a:t>‹#›</a:t>
            </a:fld>
            <a:endParaRPr lang="en-US" dirty="0"/>
          </a:p>
        </p:txBody>
      </p:sp>
      <p:sp>
        <p:nvSpPr>
          <p:cNvPr id="7" name="Rectangle 6"/>
          <p:cNvSpPr/>
          <p:nvPr/>
        </p:nvSpPr>
        <p:spPr>
          <a:xfrm>
            <a:off x="9001124" y="0"/>
            <a:ext cx="142876" cy="1371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001124" y="1371600"/>
            <a:ext cx="142876"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hf hdr="0" ftr="0" dt="0"/>
  <p:txStyles>
    <p:titleStyle>
      <a:lvl1pPr algn="l" defTabSz="914400" rtl="0" eaLnBrk="1" latinLnBrk="0" hangingPunct="1">
        <a:spcBef>
          <a:spcPct val="0"/>
        </a:spcBef>
        <a:buNone/>
        <a:defRPr sz="3600" kern="1200" cap="all" spc="-60" baseline="0">
          <a:solidFill>
            <a:schemeClr val="tx2"/>
          </a:solidFill>
          <a:latin typeface="+mj-lt"/>
          <a:ea typeface="+mj-ea"/>
          <a:cs typeface="+mj-cs"/>
        </a:defRPr>
      </a:lvl1pPr>
    </p:titleStyle>
    <p:bodyStyle>
      <a:lvl1pPr marL="0" indent="0" algn="l" defTabSz="914400" rtl="0" eaLnBrk="1" latinLnBrk="0" hangingPunct="1">
        <a:spcBef>
          <a:spcPct val="20000"/>
        </a:spcBef>
        <a:spcAft>
          <a:spcPts val="600"/>
        </a:spcAft>
        <a:buFont typeface="Arial" pitchFamily="34" charset="0"/>
        <a:buNone/>
        <a:defRPr sz="2000" b="1" kern="1200">
          <a:solidFill>
            <a:schemeClr val="tx1"/>
          </a:solidFill>
          <a:latin typeface="+mn-lt"/>
          <a:ea typeface="+mn-ea"/>
          <a:cs typeface="+mn-cs"/>
        </a:defRPr>
      </a:lvl1pPr>
      <a:lvl2pPr marL="457200" indent="-182880" algn="l" defTabSz="914400" rtl="0" eaLnBrk="1" latinLnBrk="0" hangingPunct="1">
        <a:spcBef>
          <a:spcPct val="20000"/>
        </a:spcBef>
        <a:buClr>
          <a:schemeClr val="tx2"/>
        </a:buClr>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Clr>
          <a:schemeClr val="tx2"/>
        </a:buClr>
        <a:buFont typeface="Arial" pitchFamily="34" charset="0"/>
        <a:buChar char="•"/>
        <a:defRPr sz="1800" kern="1200" baseline="0">
          <a:solidFill>
            <a:schemeClr val="tx1"/>
          </a:solidFill>
          <a:latin typeface="+mn-lt"/>
          <a:ea typeface="+mn-ea"/>
          <a:cs typeface="+mn-cs"/>
        </a:defRPr>
      </a:lvl5pPr>
      <a:lvl6pPr marL="25146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9F6976-A7D5-4AC9-B4C0-1455D2CC0CF1}" type="datetimeFigureOut">
              <a:rPr lang="en-GB" smtClean="0"/>
              <a:t>04/07/2025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390199-F09D-4888-AF36-92E4F4A2B291}" type="slidenum">
              <a:rPr lang="en-GB" smtClean="0"/>
              <a:t>‹#›</a:t>
            </a:fld>
            <a:endParaRPr lang="en-GB"/>
          </a:p>
        </p:txBody>
      </p:sp>
    </p:spTree>
    <p:extLst>
      <p:ext uri="{BB962C8B-B14F-4D97-AF65-F5344CB8AC3E}">
        <p14:creationId xmlns:p14="http://schemas.microsoft.com/office/powerpoint/2010/main" val="2767126688"/>
      </p:ext>
    </p:extLst>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62B1B13E-D5AF-485E-81A1-82A140076526}" type="datetime4">
              <a:rPr lang="en-US" smtClean="0"/>
              <a:pPr/>
              <a:t>July 4, 2025</a:t>
            </a:fld>
            <a:endParaRPr lang="en-US" dirty="0"/>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2754ED01-E2A0-4C1E-8E21-014B9904157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Lst>
  <p:hf hdr="0" ftr="0" dt="0"/>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62B1B13E-D5AF-485E-81A1-82A140076526}" type="datetime4">
              <a:rPr lang="en-US" smtClean="0"/>
              <a:pPr/>
              <a:t>July 4, 2025</a:t>
            </a:fld>
            <a:endParaRPr lang="en-US" dirty="0"/>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2754ED01-E2A0-4C1E-8E21-014B9904157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hdr="0" ftr="0" dt="0"/>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17D0EFEE-2756-4A20-BF2A-63F0A94F99AC}" type="datetime4">
              <a:rPr lang="en-US" smtClean="0"/>
              <a:pPr/>
              <a:t>July 4, 2025</a:t>
            </a:fld>
            <a:endParaRPr lang="en-US" dirty="0"/>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dirty="0"/>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F38DF745-7D3F-47F4-83A3-874385CFAA6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hf hdr="0" ftr="0" dt="0"/>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dirty="0"/>
              <a:t>Click to edit Master title style</a:t>
            </a:r>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17D0EFEE-2756-4A20-BF2A-63F0A94F99AC}" type="datetime4">
              <a:rPr lang="en-US" smtClean="0"/>
              <a:pPr/>
              <a:t>July 4, 2025</a:t>
            </a:fld>
            <a:endParaRPr lang="en-US" dirty="0"/>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US" dirty="0"/>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F38DF745-7D3F-47F4-83A3-874385CFAA6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Lst>
  <p:hf hdr="0" ftr="0" dt="0"/>
  <p:txStyles>
    <p:titleStyle>
      <a:lvl1pPr algn="l" rtl="0" eaLnBrk="1" latinLnBrk="0" hangingPunct="1">
        <a:spcBef>
          <a:spcPct val="0"/>
        </a:spcBef>
        <a:buNone/>
        <a:defRPr kumimoji="0" sz="3500" kern="1200" baseline="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1.xml"/></Relationships>
</file>

<file path=ppt/slides/_rels/slide3.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9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9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0.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9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4000" dirty="0"/>
              <a:t>Financial Crisis 2007-2008</a:t>
            </a:r>
            <a:endParaRPr lang="en-GB" sz="4800" dirty="0"/>
          </a:p>
        </p:txBody>
      </p:sp>
      <p:sp>
        <p:nvSpPr>
          <p:cNvPr id="6" name="Subtitle 2"/>
          <p:cNvSpPr>
            <a:spLocks noGrp="1"/>
          </p:cNvSpPr>
          <p:nvPr>
            <p:ph type="subTitle" idx="1"/>
          </p:nvPr>
        </p:nvSpPr>
        <p:spPr>
          <a:xfrm>
            <a:off x="1295400" y="3200400"/>
            <a:ext cx="6400800" cy="2892896"/>
          </a:xfrm>
        </p:spPr>
        <p:txBody>
          <a:bodyPr>
            <a:normAutofit fontScale="85000" lnSpcReduction="20000"/>
          </a:bodyPr>
          <a:lstStyle/>
          <a:p>
            <a:r>
              <a:rPr lang="en-GB" dirty="0"/>
              <a:t>What went wrong, why it went wrong, and what can be learned</a:t>
            </a:r>
          </a:p>
          <a:p>
            <a:endParaRPr lang="en-GB" dirty="0"/>
          </a:p>
          <a:p>
            <a:endParaRPr lang="en-GB" dirty="0"/>
          </a:p>
          <a:p>
            <a:endParaRPr lang="en-GB" dirty="0"/>
          </a:p>
          <a:p>
            <a:endParaRPr lang="en-GB" dirty="0"/>
          </a:p>
          <a:p>
            <a:r>
              <a:rPr lang="en-GB" dirty="0"/>
              <a:t>Xicheng Liu</a:t>
            </a:r>
          </a:p>
          <a:p>
            <a:r>
              <a:rPr lang="en-GB" dirty="0" err="1"/>
              <a:t>X.Liu</a:t>
            </a:r>
            <a:r>
              <a:rPr lang="en-GB" dirty="0"/>
              <a:t>@</a:t>
            </a:r>
            <a:r>
              <a:rPr lang="en-US" altLang="zh-CN" dirty="0" err="1"/>
              <a:t>uwtsd</a:t>
            </a:r>
            <a:r>
              <a:rPr lang="en-GB" dirty="0"/>
              <a:t>.ac.uk</a:t>
            </a:r>
          </a:p>
        </p:txBody>
      </p:sp>
    </p:spTree>
    <p:extLst>
      <p:ext uri="{BB962C8B-B14F-4D97-AF65-F5344CB8AC3E}">
        <p14:creationId xmlns:p14="http://schemas.microsoft.com/office/powerpoint/2010/main" val="35224732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1. The US Housing Market</a:t>
            </a:r>
          </a:p>
        </p:txBody>
      </p:sp>
      <p:sp>
        <p:nvSpPr>
          <p:cNvPr id="3" name="Text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12"/>
          </p:nvPr>
        </p:nvSpPr>
        <p:spPr/>
        <p:txBody>
          <a:bodyPr/>
          <a:lstStyle/>
          <a:p>
            <a:fld id="{F38DF745-7D3F-47F4-83A3-874385CFAA69}" type="slidenum">
              <a:rPr lang="en-US" smtClean="0"/>
              <a:pPr/>
              <a:t>2</a:t>
            </a:fld>
            <a:endParaRPr lang="en-US" dirty="0"/>
          </a:p>
        </p:txBody>
      </p:sp>
    </p:spTree>
    <p:extLst>
      <p:ext uri="{BB962C8B-B14F-4D97-AF65-F5344CB8AC3E}">
        <p14:creationId xmlns:p14="http://schemas.microsoft.com/office/powerpoint/2010/main" val="24009835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718"/>
            <a:ext cx="7355160" cy="1371600"/>
          </a:xfrm>
        </p:spPr>
        <p:txBody>
          <a:bodyPr/>
          <a:lstStyle/>
          <a:p>
            <a:r>
              <a:rPr lang="en-GB" dirty="0"/>
              <a:t>1.1 Home Price</a:t>
            </a:r>
          </a:p>
        </p:txBody>
      </p:sp>
      <p:sp>
        <p:nvSpPr>
          <p:cNvPr id="4" name="Slide Number Placeholder 3"/>
          <p:cNvSpPr>
            <a:spLocks noGrp="1"/>
          </p:cNvSpPr>
          <p:nvPr>
            <p:ph type="sldNum" sz="quarter" idx="12"/>
          </p:nvPr>
        </p:nvSpPr>
        <p:spPr/>
        <p:txBody>
          <a:bodyPr/>
          <a:lstStyle/>
          <a:p>
            <a:fld id="{F38DF745-7D3F-47F4-83A3-874385CFAA69}" type="slidenum">
              <a:rPr lang="en-US" smtClean="0"/>
              <a:pPr/>
              <a:t>3</a:t>
            </a:fld>
            <a:endParaRPr lang="en-US" dirty="0"/>
          </a:p>
        </p:txBody>
      </p:sp>
      <p:sp>
        <p:nvSpPr>
          <p:cNvPr id="6" name="Content Placeholder 5"/>
          <p:cNvSpPr>
            <a:spLocks noGrp="1"/>
          </p:cNvSpPr>
          <p:nvPr>
            <p:ph sz="quarter" idx="1"/>
          </p:nvPr>
        </p:nvSpPr>
        <p:spPr>
          <a:xfrm>
            <a:off x="914400" y="1447800"/>
            <a:ext cx="7772400" cy="5221560"/>
          </a:xfrm>
        </p:spPr>
        <p:txBody>
          <a:bodyPr>
            <a:normAutofit/>
          </a:bodyPr>
          <a:lstStyle/>
          <a:p>
            <a:r>
              <a:rPr lang="en-GB" altLang="en-US" dirty="0"/>
              <a:t>Case-</a:t>
            </a:r>
            <a:r>
              <a:rPr lang="en-GB" altLang="en-US" dirty="0" err="1"/>
              <a:t>Shiller</a:t>
            </a:r>
            <a:r>
              <a:rPr lang="en-GB" altLang="en-US" dirty="0"/>
              <a:t> Composite Price Index US</a:t>
            </a:r>
          </a:p>
          <a:p>
            <a:pPr lvl="1"/>
            <a:endParaRPr lang="en-GB" altLang="en-US" dirty="0"/>
          </a:p>
          <a:p>
            <a:pPr lvl="1"/>
            <a:endParaRPr lang="en-GB" altLang="en-US" dirty="0"/>
          </a:p>
          <a:p>
            <a:pPr lvl="1"/>
            <a:endParaRPr lang="en-GB" altLang="en-US" dirty="0"/>
          </a:p>
          <a:p>
            <a:pPr lvl="1"/>
            <a:endParaRPr lang="en-GB" altLang="en-US" dirty="0"/>
          </a:p>
          <a:p>
            <a:pPr lvl="2"/>
            <a:endParaRPr lang="en-GB" altLang="en-US" dirty="0"/>
          </a:p>
          <a:p>
            <a:pPr lvl="2"/>
            <a:endParaRPr lang="en-GB" altLang="en-US" dirty="0"/>
          </a:p>
          <a:p>
            <a:pPr lvl="2"/>
            <a:endParaRPr lang="en-GB" altLang="en-US" dirty="0"/>
          </a:p>
          <a:p>
            <a:pPr lvl="1"/>
            <a:r>
              <a:rPr lang="en-GB" altLang="en-US" dirty="0"/>
              <a:t>The index tracks house prices for ten major metropolitan areas in the US</a:t>
            </a:r>
          </a:p>
          <a:p>
            <a:pPr lvl="1"/>
            <a:r>
              <a:rPr lang="en-GB" altLang="en-US" dirty="0"/>
              <a:t>What caused the house price bubble?</a:t>
            </a:r>
          </a:p>
          <a:p>
            <a:pPr lvl="2"/>
            <a:r>
              <a:rPr lang="en-GB" altLang="en-US" dirty="0"/>
              <a:t>Low interest rates 2000-2005</a:t>
            </a:r>
          </a:p>
          <a:p>
            <a:pPr lvl="2"/>
            <a:r>
              <a:rPr lang="en-GB" altLang="en-US" dirty="0"/>
              <a:t>Easy lending?</a:t>
            </a:r>
          </a:p>
        </p:txBody>
      </p:sp>
      <p:graphicFrame>
        <p:nvGraphicFramePr>
          <p:cNvPr id="5" name="Chart 4"/>
          <p:cNvGraphicFramePr>
            <a:graphicFrameLocks/>
          </p:cNvGraphicFramePr>
          <p:nvPr>
            <p:extLst>
              <p:ext uri="{D42A27DB-BD31-4B8C-83A1-F6EECF244321}">
                <p14:modId xmlns:p14="http://schemas.microsoft.com/office/powerpoint/2010/main" val="869553229"/>
              </p:ext>
            </p:extLst>
          </p:nvPr>
        </p:nvGraphicFramePr>
        <p:xfrm>
          <a:off x="2411760" y="2060848"/>
          <a:ext cx="4536504" cy="2448272"/>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8213911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718"/>
            <a:ext cx="7355160" cy="1371600"/>
          </a:xfrm>
        </p:spPr>
        <p:txBody>
          <a:bodyPr/>
          <a:lstStyle/>
          <a:p>
            <a:r>
              <a:rPr lang="en-GB" dirty="0"/>
              <a:t>1.2 Mortgage Lending Standards</a:t>
            </a:r>
          </a:p>
        </p:txBody>
      </p:sp>
      <p:sp>
        <p:nvSpPr>
          <p:cNvPr id="4" name="Slide Number Placeholder 3"/>
          <p:cNvSpPr>
            <a:spLocks noGrp="1"/>
          </p:cNvSpPr>
          <p:nvPr>
            <p:ph type="sldNum" sz="quarter" idx="12"/>
          </p:nvPr>
        </p:nvSpPr>
        <p:spPr/>
        <p:txBody>
          <a:bodyPr/>
          <a:lstStyle/>
          <a:p>
            <a:fld id="{F38DF745-7D3F-47F4-83A3-874385CFAA69}" type="slidenum">
              <a:rPr lang="en-US" smtClean="0"/>
              <a:pPr/>
              <a:t>4</a:t>
            </a:fld>
            <a:endParaRPr lang="en-US" dirty="0"/>
          </a:p>
        </p:txBody>
      </p:sp>
      <p:sp>
        <p:nvSpPr>
          <p:cNvPr id="6" name="Content Placeholder 5"/>
          <p:cNvSpPr>
            <a:spLocks noGrp="1"/>
          </p:cNvSpPr>
          <p:nvPr>
            <p:ph sz="quarter" idx="1"/>
          </p:nvPr>
        </p:nvSpPr>
        <p:spPr>
          <a:xfrm>
            <a:off x="914400" y="1447800"/>
            <a:ext cx="7772400" cy="5221560"/>
          </a:xfrm>
        </p:spPr>
        <p:txBody>
          <a:bodyPr>
            <a:normAutofit/>
          </a:bodyPr>
          <a:lstStyle/>
          <a:p>
            <a:r>
              <a:rPr lang="en-GB" altLang="en-US" dirty="0"/>
              <a:t>Lending standard was relaxed in 2000</a:t>
            </a:r>
          </a:p>
          <a:p>
            <a:r>
              <a:rPr lang="en-GB" altLang="en-US" dirty="0"/>
              <a:t>Some evidence:</a:t>
            </a:r>
          </a:p>
          <a:p>
            <a:pPr lvl="1"/>
            <a:r>
              <a:rPr lang="en-GB" altLang="en-US" dirty="0"/>
              <a:t> </a:t>
            </a:r>
            <a:r>
              <a:rPr lang="en-GB" altLang="en-US" dirty="0" err="1"/>
              <a:t>Ariccia</a:t>
            </a:r>
            <a:r>
              <a:rPr lang="en-GB" altLang="en-US" dirty="0"/>
              <a:t> et al. (2008) focused on loan denial rates and loan-to-income ratios in subprime mortgage markets</a:t>
            </a:r>
          </a:p>
          <a:p>
            <a:pPr lvl="1"/>
            <a:r>
              <a:rPr lang="da-DK" altLang="en-US" dirty="0"/>
              <a:t> Foote et al. (2008), Sanders (2008), and Keys et al. (2009) confirm relaxed lending standards and increases in LTV (loan-to-value) ratio</a:t>
            </a:r>
          </a:p>
          <a:p>
            <a:r>
              <a:rPr lang="da-DK" altLang="en-US" dirty="0"/>
              <a:t>This made house purchases possible for many families previously considered to be not sufficiently creidtworthy</a:t>
            </a:r>
            <a:endParaRPr lang="en-GB" altLang="en-US" dirty="0"/>
          </a:p>
        </p:txBody>
      </p:sp>
      <p:sp>
        <p:nvSpPr>
          <p:cNvPr id="3" name="Rectangle 2"/>
          <p:cNvSpPr/>
          <p:nvPr/>
        </p:nvSpPr>
        <p:spPr>
          <a:xfrm>
            <a:off x="1835696" y="5445224"/>
            <a:ext cx="1656184" cy="8640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More mortgage available</a:t>
            </a:r>
          </a:p>
        </p:txBody>
      </p:sp>
      <p:sp>
        <p:nvSpPr>
          <p:cNvPr id="7" name="Rectangle 6"/>
          <p:cNvSpPr/>
          <p:nvPr/>
        </p:nvSpPr>
        <p:spPr>
          <a:xfrm>
            <a:off x="4067944" y="5445224"/>
            <a:ext cx="1656184" cy="8640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Demand for more real estate</a:t>
            </a:r>
          </a:p>
        </p:txBody>
      </p:sp>
      <p:sp>
        <p:nvSpPr>
          <p:cNvPr id="8" name="Rectangle 7"/>
          <p:cNvSpPr/>
          <p:nvPr/>
        </p:nvSpPr>
        <p:spPr>
          <a:xfrm>
            <a:off x="6300192" y="5445224"/>
            <a:ext cx="1656184" cy="8640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Rise in house prices</a:t>
            </a:r>
          </a:p>
        </p:txBody>
      </p:sp>
      <p:cxnSp>
        <p:nvCxnSpPr>
          <p:cNvPr id="10" name="Straight Arrow Connector 9"/>
          <p:cNvCxnSpPr>
            <a:stCxn id="3" idx="3"/>
            <a:endCxn id="7" idx="1"/>
          </p:cNvCxnSpPr>
          <p:nvPr/>
        </p:nvCxnSpPr>
        <p:spPr>
          <a:xfrm>
            <a:off x="3491880" y="5877272"/>
            <a:ext cx="576064" cy="0"/>
          </a:xfrm>
          <a:prstGeom prst="straightConnector1">
            <a:avLst/>
          </a:prstGeom>
          <a:ln w="15875">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a:stCxn id="7" idx="3"/>
            <a:endCxn id="8" idx="1"/>
          </p:cNvCxnSpPr>
          <p:nvPr/>
        </p:nvCxnSpPr>
        <p:spPr>
          <a:xfrm>
            <a:off x="5724128" y="5877272"/>
            <a:ext cx="576064" cy="0"/>
          </a:xfrm>
          <a:prstGeom prst="straightConnector1">
            <a:avLst/>
          </a:prstGeom>
          <a:ln w="15875">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119256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718"/>
            <a:ext cx="7355160" cy="1371600"/>
          </a:xfrm>
        </p:spPr>
        <p:txBody>
          <a:bodyPr/>
          <a:lstStyle/>
          <a:p>
            <a:r>
              <a:rPr lang="en-GB" dirty="0"/>
              <a:t>1.2 Mortgage Lending Standards</a:t>
            </a:r>
          </a:p>
        </p:txBody>
      </p:sp>
      <p:sp>
        <p:nvSpPr>
          <p:cNvPr id="4" name="Slide Number Placeholder 3"/>
          <p:cNvSpPr>
            <a:spLocks noGrp="1"/>
          </p:cNvSpPr>
          <p:nvPr>
            <p:ph type="sldNum" sz="quarter" idx="12"/>
          </p:nvPr>
        </p:nvSpPr>
        <p:spPr/>
        <p:txBody>
          <a:bodyPr/>
          <a:lstStyle/>
          <a:p>
            <a:fld id="{F38DF745-7D3F-47F4-83A3-874385CFAA69}" type="slidenum">
              <a:rPr lang="en-US" smtClean="0"/>
              <a:pPr/>
              <a:t>5</a:t>
            </a:fld>
            <a:endParaRPr lang="en-US" dirty="0"/>
          </a:p>
        </p:txBody>
      </p:sp>
      <p:sp>
        <p:nvSpPr>
          <p:cNvPr id="6" name="Content Placeholder 5"/>
          <p:cNvSpPr>
            <a:spLocks noGrp="1"/>
          </p:cNvSpPr>
          <p:nvPr>
            <p:ph sz="quarter" idx="1"/>
          </p:nvPr>
        </p:nvSpPr>
        <p:spPr>
          <a:xfrm>
            <a:off x="914400" y="1447800"/>
            <a:ext cx="7772400" cy="5221560"/>
          </a:xfrm>
        </p:spPr>
        <p:txBody>
          <a:bodyPr>
            <a:normAutofit/>
          </a:bodyPr>
          <a:lstStyle/>
          <a:p>
            <a:r>
              <a:rPr lang="en-GB" altLang="en-US" dirty="0"/>
              <a:t>But rising house price makes it more difficult for first-time buyers to afford a home</a:t>
            </a:r>
          </a:p>
          <a:p>
            <a:endParaRPr lang="en-GB" altLang="en-US" dirty="0"/>
          </a:p>
          <a:p>
            <a:r>
              <a:rPr lang="en-GB" altLang="en-US" dirty="0"/>
              <a:t>How do mortgage lenders attract more borrowers?</a:t>
            </a:r>
          </a:p>
          <a:p>
            <a:pPr lvl="1"/>
            <a:r>
              <a:rPr lang="en-GB" altLang="en-US" dirty="0"/>
              <a:t>Adjustable rate mortgage (ARMs)</a:t>
            </a:r>
          </a:p>
          <a:p>
            <a:pPr lvl="2"/>
            <a:r>
              <a:rPr lang="en-GB" altLang="en-US" dirty="0"/>
              <a:t>Low “teaser” rate at the beginning, and the rates are reset to a higher level after a couple of years.</a:t>
            </a:r>
          </a:p>
          <a:p>
            <a:pPr lvl="2"/>
            <a:r>
              <a:rPr lang="en-GB" altLang="en-US" dirty="0"/>
              <a:t>1-2% teaser rate (2 years) </a:t>
            </a:r>
            <a:r>
              <a:rPr lang="en-GB" altLang="en-US" dirty="0">
                <a:sym typeface="Wingdings" panose="05000000000000000000" pitchFamily="2" charset="2"/>
              </a:rPr>
              <a:t> standard rate 6-month LIBOR + 6% (28 years)</a:t>
            </a:r>
            <a:endParaRPr lang="en-GB" altLang="en-US" dirty="0"/>
          </a:p>
          <a:p>
            <a:pPr lvl="1"/>
            <a:r>
              <a:rPr lang="en-GB" altLang="en-US" dirty="0"/>
              <a:t>Even lower lending standard</a:t>
            </a:r>
          </a:p>
          <a:p>
            <a:pPr lvl="2"/>
            <a:r>
              <a:rPr lang="en-GB" altLang="en-US" dirty="0"/>
              <a:t>Forget about credit check.</a:t>
            </a:r>
          </a:p>
          <a:p>
            <a:pPr lvl="2"/>
            <a:r>
              <a:rPr lang="en-GB" altLang="en-US" dirty="0"/>
              <a:t>“Back in 2004-5, if you could afford a mirror, you could get a mortgage” – an estate agent in California, USA</a:t>
            </a:r>
          </a:p>
        </p:txBody>
      </p:sp>
    </p:spTree>
    <p:extLst>
      <p:ext uri="{BB962C8B-B14F-4D97-AF65-F5344CB8AC3E}">
        <p14:creationId xmlns:p14="http://schemas.microsoft.com/office/powerpoint/2010/main" val="18947796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2. Securitisation</a:t>
            </a:r>
          </a:p>
        </p:txBody>
      </p:sp>
      <p:sp>
        <p:nvSpPr>
          <p:cNvPr id="3" name="Text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12"/>
          </p:nvPr>
        </p:nvSpPr>
        <p:spPr/>
        <p:txBody>
          <a:bodyPr/>
          <a:lstStyle/>
          <a:p>
            <a:fld id="{F38DF745-7D3F-47F4-83A3-874385CFAA69}" type="slidenum">
              <a:rPr lang="en-US" smtClean="0"/>
              <a:pPr/>
              <a:t>6</a:t>
            </a:fld>
            <a:endParaRPr lang="en-US" dirty="0"/>
          </a:p>
        </p:txBody>
      </p:sp>
    </p:spTree>
    <p:extLst>
      <p:ext uri="{BB962C8B-B14F-4D97-AF65-F5344CB8AC3E}">
        <p14:creationId xmlns:p14="http://schemas.microsoft.com/office/powerpoint/2010/main" val="23056791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718"/>
            <a:ext cx="7355160" cy="1371600"/>
          </a:xfrm>
        </p:spPr>
        <p:txBody>
          <a:bodyPr/>
          <a:lstStyle/>
          <a:p>
            <a:r>
              <a:rPr lang="en-GB" dirty="0"/>
              <a:t>2.1 Introduction</a:t>
            </a:r>
          </a:p>
        </p:txBody>
      </p:sp>
      <p:sp>
        <p:nvSpPr>
          <p:cNvPr id="4" name="Slide Number Placeholder 3"/>
          <p:cNvSpPr>
            <a:spLocks noGrp="1"/>
          </p:cNvSpPr>
          <p:nvPr>
            <p:ph type="sldNum" sz="quarter" idx="12"/>
          </p:nvPr>
        </p:nvSpPr>
        <p:spPr/>
        <p:txBody>
          <a:bodyPr/>
          <a:lstStyle/>
          <a:p>
            <a:fld id="{F38DF745-7D3F-47F4-83A3-874385CFAA69}" type="slidenum">
              <a:rPr lang="en-US" smtClean="0"/>
              <a:pPr/>
              <a:t>7</a:t>
            </a:fld>
            <a:endParaRPr lang="en-US" dirty="0"/>
          </a:p>
        </p:txBody>
      </p:sp>
      <p:sp>
        <p:nvSpPr>
          <p:cNvPr id="6" name="Content Placeholder 5"/>
          <p:cNvSpPr>
            <a:spLocks noGrp="1"/>
          </p:cNvSpPr>
          <p:nvPr>
            <p:ph sz="quarter" idx="1"/>
          </p:nvPr>
        </p:nvSpPr>
        <p:spPr>
          <a:xfrm>
            <a:off x="914400" y="1447800"/>
            <a:ext cx="7772400" cy="5221560"/>
          </a:xfrm>
        </p:spPr>
        <p:txBody>
          <a:bodyPr>
            <a:normAutofit/>
          </a:bodyPr>
          <a:lstStyle/>
          <a:p>
            <a:r>
              <a:rPr lang="en-GB" altLang="en-US" dirty="0"/>
              <a:t>We now know the extraordinary relaxation in mortgage lending standard during most of the 2000s</a:t>
            </a:r>
          </a:p>
          <a:p>
            <a:r>
              <a:rPr lang="en-GB" altLang="en-US" dirty="0"/>
              <a:t>But we also know that credit check is fundamental to the lending business</a:t>
            </a:r>
          </a:p>
          <a:p>
            <a:r>
              <a:rPr lang="en-GB" altLang="en-US" dirty="0"/>
              <a:t>When borrowers default, they exert pressure on the liquidity and the liability side of the balance </a:t>
            </a:r>
            <a:r>
              <a:rPr lang="en-GB" altLang="en-US" dirty="0" err="1"/>
              <a:t>shee</a:t>
            </a:r>
            <a:r>
              <a:rPr lang="en-GB" altLang="en-US" dirty="0"/>
              <a:t>, right?</a:t>
            </a:r>
          </a:p>
          <a:p>
            <a:r>
              <a:rPr lang="en-GB" altLang="en-US" b="1" dirty="0"/>
              <a:t>WRONG!</a:t>
            </a:r>
            <a:endParaRPr lang="en-GB" altLang="en-US" dirty="0"/>
          </a:p>
          <a:p>
            <a:r>
              <a:rPr lang="en-GB" altLang="en-US" b="1" dirty="0"/>
              <a:t>Lenders didn’t care if people ever pay their mortgage, because those loans did not stay in the mortgage company’s book</a:t>
            </a:r>
          </a:p>
        </p:txBody>
      </p:sp>
    </p:spTree>
    <p:extLst>
      <p:ext uri="{BB962C8B-B14F-4D97-AF65-F5344CB8AC3E}">
        <p14:creationId xmlns:p14="http://schemas.microsoft.com/office/powerpoint/2010/main" val="13198385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718"/>
            <a:ext cx="7355160" cy="1371600"/>
          </a:xfrm>
        </p:spPr>
        <p:txBody>
          <a:bodyPr/>
          <a:lstStyle/>
          <a:p>
            <a:r>
              <a:rPr lang="en-GB" dirty="0"/>
              <a:t>2.1 Introduction</a:t>
            </a:r>
          </a:p>
        </p:txBody>
      </p:sp>
      <p:sp>
        <p:nvSpPr>
          <p:cNvPr id="4" name="Slide Number Placeholder 3"/>
          <p:cNvSpPr>
            <a:spLocks noGrp="1"/>
          </p:cNvSpPr>
          <p:nvPr>
            <p:ph type="sldNum" sz="quarter" idx="12"/>
          </p:nvPr>
        </p:nvSpPr>
        <p:spPr/>
        <p:txBody>
          <a:bodyPr/>
          <a:lstStyle/>
          <a:p>
            <a:fld id="{F38DF745-7D3F-47F4-83A3-874385CFAA69}" type="slidenum">
              <a:rPr lang="en-US" smtClean="0"/>
              <a:pPr/>
              <a:t>8</a:t>
            </a:fld>
            <a:endParaRPr lang="en-US" dirty="0"/>
          </a:p>
        </p:txBody>
      </p:sp>
      <p:sp>
        <p:nvSpPr>
          <p:cNvPr id="6" name="Content Placeholder 5"/>
          <p:cNvSpPr>
            <a:spLocks noGrp="1"/>
          </p:cNvSpPr>
          <p:nvPr>
            <p:ph sz="quarter" idx="1"/>
          </p:nvPr>
        </p:nvSpPr>
        <p:spPr>
          <a:xfrm>
            <a:off x="914400" y="1447800"/>
            <a:ext cx="7772400" cy="5221560"/>
          </a:xfrm>
        </p:spPr>
        <p:txBody>
          <a:bodyPr>
            <a:normAutofit fontScale="92500" lnSpcReduction="10000"/>
          </a:bodyPr>
          <a:lstStyle/>
          <a:p>
            <a:r>
              <a:rPr lang="en-GB" altLang="en-US" dirty="0"/>
              <a:t>Mortgage companies balance sheet</a:t>
            </a:r>
          </a:p>
          <a:p>
            <a:endParaRPr lang="en-GB" altLang="en-US" dirty="0"/>
          </a:p>
          <a:p>
            <a:endParaRPr lang="en-GB" altLang="en-US" dirty="0"/>
          </a:p>
          <a:p>
            <a:endParaRPr lang="en-GB" altLang="en-US" dirty="0"/>
          </a:p>
          <a:p>
            <a:endParaRPr lang="en-GB" altLang="en-US" dirty="0"/>
          </a:p>
          <a:p>
            <a:r>
              <a:rPr lang="en-GB" altLang="en-US" dirty="0"/>
              <a:t>Securitisation – simplified illustration</a:t>
            </a:r>
          </a:p>
          <a:p>
            <a:pPr lvl="1"/>
            <a:endParaRPr lang="en-GB" altLang="en-US" dirty="0"/>
          </a:p>
          <a:p>
            <a:pPr lvl="1"/>
            <a:endParaRPr lang="en-GB" altLang="en-US" dirty="0"/>
          </a:p>
          <a:p>
            <a:pPr lvl="1"/>
            <a:endParaRPr lang="en-GB" altLang="en-US" dirty="0"/>
          </a:p>
          <a:p>
            <a:pPr lvl="1"/>
            <a:endParaRPr lang="en-GB" altLang="en-US" dirty="0"/>
          </a:p>
          <a:p>
            <a:pPr lvl="1"/>
            <a:r>
              <a:rPr lang="en-GB" altLang="en-US" dirty="0"/>
              <a:t>Mortgage companies make a profit by selling these mortgages</a:t>
            </a:r>
          </a:p>
          <a:p>
            <a:pPr lvl="1"/>
            <a:r>
              <a:rPr lang="en-GB" altLang="en-US" dirty="0"/>
              <a:t>In this process, credit check became irrelevant when mortgages were securitised</a:t>
            </a:r>
          </a:p>
        </p:txBody>
      </p:sp>
      <p:graphicFrame>
        <p:nvGraphicFramePr>
          <p:cNvPr id="7" name="Table 6"/>
          <p:cNvGraphicFramePr>
            <a:graphicFrameLocks noGrp="1"/>
          </p:cNvGraphicFramePr>
          <p:nvPr>
            <p:extLst>
              <p:ext uri="{D42A27DB-BD31-4B8C-83A1-F6EECF244321}">
                <p14:modId xmlns:p14="http://schemas.microsoft.com/office/powerpoint/2010/main" val="149686285"/>
              </p:ext>
            </p:extLst>
          </p:nvPr>
        </p:nvGraphicFramePr>
        <p:xfrm>
          <a:off x="1403648" y="2017106"/>
          <a:ext cx="6096000" cy="1483360"/>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370840">
                <a:tc>
                  <a:txBody>
                    <a:bodyPr/>
                    <a:lstStyle/>
                    <a:p>
                      <a:pPr algn="ctr"/>
                      <a:r>
                        <a:rPr lang="en-GB" dirty="0"/>
                        <a:t>Liability</a:t>
                      </a:r>
                    </a:p>
                  </a:txBody>
                  <a:tcPr/>
                </a:tc>
                <a:tc>
                  <a:txBody>
                    <a:bodyPr/>
                    <a:lstStyle/>
                    <a:p>
                      <a:pPr algn="ctr"/>
                      <a:r>
                        <a:rPr lang="en-GB" dirty="0"/>
                        <a:t>Asset</a:t>
                      </a:r>
                    </a:p>
                  </a:txBody>
                  <a:tcPr/>
                </a:tc>
                <a:extLst>
                  <a:ext uri="{0D108BD9-81ED-4DB2-BD59-A6C34878D82A}">
                    <a16:rowId xmlns:a16="http://schemas.microsoft.com/office/drawing/2014/main" val="10000"/>
                  </a:ext>
                </a:extLst>
              </a:tr>
              <a:tr h="370840">
                <a:tc>
                  <a:txBody>
                    <a:bodyPr/>
                    <a:lstStyle/>
                    <a:p>
                      <a:pPr algn="ctr"/>
                      <a:r>
                        <a:rPr lang="en-GB" dirty="0"/>
                        <a:t>Borrowed funds</a:t>
                      </a:r>
                    </a:p>
                  </a:txBody>
                  <a:tcPr/>
                </a:tc>
                <a:tc>
                  <a:txBody>
                    <a:bodyPr/>
                    <a:lstStyle/>
                    <a:p>
                      <a:pPr algn="ctr"/>
                      <a:r>
                        <a:rPr lang="en-GB" dirty="0"/>
                        <a:t>Mortgage</a:t>
                      </a:r>
                      <a:r>
                        <a:rPr lang="en-GB" baseline="0" dirty="0"/>
                        <a:t> lending</a:t>
                      </a:r>
                      <a:endParaRPr lang="en-GB" dirty="0"/>
                    </a:p>
                  </a:txBody>
                  <a:tcPr/>
                </a:tc>
                <a:extLst>
                  <a:ext uri="{0D108BD9-81ED-4DB2-BD59-A6C34878D82A}">
                    <a16:rowId xmlns:a16="http://schemas.microsoft.com/office/drawing/2014/main" val="10001"/>
                  </a:ext>
                </a:extLst>
              </a:tr>
              <a:tr h="370840">
                <a:tc>
                  <a:txBody>
                    <a:bodyPr/>
                    <a:lstStyle/>
                    <a:p>
                      <a:pPr algn="ctr"/>
                      <a:r>
                        <a:rPr lang="en-GB" dirty="0"/>
                        <a:t>Commercial papers</a:t>
                      </a:r>
                    </a:p>
                  </a:txBody>
                  <a:tcPr/>
                </a:tc>
                <a:tc>
                  <a:txBody>
                    <a:bodyPr/>
                    <a:lstStyle/>
                    <a:p>
                      <a:pPr algn="ctr"/>
                      <a:r>
                        <a:rPr lang="en-GB" dirty="0"/>
                        <a:t>Cash</a:t>
                      </a:r>
                    </a:p>
                  </a:txBody>
                  <a:tcPr/>
                </a:tc>
                <a:extLst>
                  <a:ext uri="{0D108BD9-81ED-4DB2-BD59-A6C34878D82A}">
                    <a16:rowId xmlns:a16="http://schemas.microsoft.com/office/drawing/2014/main" val="10002"/>
                  </a:ext>
                </a:extLst>
              </a:tr>
              <a:tr h="370840">
                <a:tc>
                  <a:txBody>
                    <a:bodyPr/>
                    <a:lstStyle/>
                    <a:p>
                      <a:pPr algn="ctr"/>
                      <a:endParaRPr lang="en-GB" dirty="0"/>
                    </a:p>
                  </a:txBody>
                  <a:tcPr/>
                </a:tc>
                <a:tc>
                  <a:txBody>
                    <a:bodyPr/>
                    <a:lstStyle/>
                    <a:p>
                      <a:pPr algn="ctr"/>
                      <a:r>
                        <a:rPr lang="en-GB" dirty="0"/>
                        <a:t>Other Securities</a:t>
                      </a:r>
                    </a:p>
                  </a:txBody>
                  <a:tcPr/>
                </a:tc>
                <a:extLst>
                  <a:ext uri="{0D108BD9-81ED-4DB2-BD59-A6C34878D82A}">
                    <a16:rowId xmlns:a16="http://schemas.microsoft.com/office/drawing/2014/main" val="10003"/>
                  </a:ext>
                </a:extLst>
              </a:tr>
            </a:tbl>
          </a:graphicData>
        </a:graphic>
      </p:graphicFrame>
      <p:sp>
        <p:nvSpPr>
          <p:cNvPr id="8" name="Rectangle 7"/>
          <p:cNvSpPr/>
          <p:nvPr/>
        </p:nvSpPr>
        <p:spPr>
          <a:xfrm>
            <a:off x="827584" y="4241694"/>
            <a:ext cx="1504968" cy="105427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Mortgage company</a:t>
            </a:r>
          </a:p>
        </p:txBody>
      </p:sp>
      <p:sp>
        <p:nvSpPr>
          <p:cNvPr id="9" name="Rectangle 8"/>
          <p:cNvSpPr/>
          <p:nvPr/>
        </p:nvSpPr>
        <p:spPr>
          <a:xfrm>
            <a:off x="3990519" y="4241694"/>
            <a:ext cx="1504968" cy="105427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Security company A</a:t>
            </a:r>
          </a:p>
        </p:txBody>
      </p:sp>
      <p:cxnSp>
        <p:nvCxnSpPr>
          <p:cNvPr id="11" name="Straight Arrow Connector 10"/>
          <p:cNvCxnSpPr/>
          <p:nvPr/>
        </p:nvCxnSpPr>
        <p:spPr>
          <a:xfrm>
            <a:off x="2342352" y="4575884"/>
            <a:ext cx="1640967"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H="1">
            <a:off x="2342352" y="5079940"/>
            <a:ext cx="1640967"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2332552" y="4226204"/>
            <a:ext cx="1657967" cy="369332"/>
          </a:xfrm>
          <a:prstGeom prst="rect">
            <a:avLst/>
          </a:prstGeom>
          <a:noFill/>
        </p:spPr>
        <p:txBody>
          <a:bodyPr wrap="square" rtlCol="0">
            <a:spAutoFit/>
          </a:bodyPr>
          <a:lstStyle/>
          <a:p>
            <a:pPr algn="ctr"/>
            <a:r>
              <a:rPr lang="en-GB" dirty="0"/>
              <a:t>Mortgage IOUs</a:t>
            </a:r>
          </a:p>
        </p:txBody>
      </p:sp>
      <p:sp>
        <p:nvSpPr>
          <p:cNvPr id="16" name="TextBox 15"/>
          <p:cNvSpPr txBox="1"/>
          <p:nvPr/>
        </p:nvSpPr>
        <p:spPr>
          <a:xfrm>
            <a:off x="2336152" y="5021790"/>
            <a:ext cx="1657967" cy="369332"/>
          </a:xfrm>
          <a:prstGeom prst="rect">
            <a:avLst/>
          </a:prstGeom>
          <a:noFill/>
        </p:spPr>
        <p:txBody>
          <a:bodyPr wrap="square" rtlCol="0">
            <a:spAutoFit/>
          </a:bodyPr>
          <a:lstStyle/>
          <a:p>
            <a:pPr algn="ctr"/>
            <a:r>
              <a:rPr lang="en-GB" dirty="0"/>
              <a:t>Cash</a:t>
            </a:r>
          </a:p>
        </p:txBody>
      </p:sp>
      <p:sp>
        <p:nvSpPr>
          <p:cNvPr id="17" name="Rectangle 16"/>
          <p:cNvSpPr/>
          <p:nvPr/>
        </p:nvSpPr>
        <p:spPr>
          <a:xfrm>
            <a:off x="7167147" y="4241694"/>
            <a:ext cx="1504968" cy="105427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Investors</a:t>
            </a:r>
          </a:p>
        </p:txBody>
      </p:sp>
      <p:cxnSp>
        <p:nvCxnSpPr>
          <p:cNvPr id="18" name="Straight Arrow Connector 17"/>
          <p:cNvCxnSpPr/>
          <p:nvPr/>
        </p:nvCxnSpPr>
        <p:spPr>
          <a:xfrm>
            <a:off x="5508921" y="4577099"/>
            <a:ext cx="1640967"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flipH="1">
            <a:off x="5508921" y="5081155"/>
            <a:ext cx="1640967"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0" name="TextBox 19"/>
          <p:cNvSpPr txBox="1"/>
          <p:nvPr/>
        </p:nvSpPr>
        <p:spPr>
          <a:xfrm>
            <a:off x="5499121" y="4227419"/>
            <a:ext cx="1657967" cy="369332"/>
          </a:xfrm>
          <a:prstGeom prst="rect">
            <a:avLst/>
          </a:prstGeom>
          <a:noFill/>
        </p:spPr>
        <p:txBody>
          <a:bodyPr wrap="square" rtlCol="0">
            <a:spAutoFit/>
          </a:bodyPr>
          <a:lstStyle/>
          <a:p>
            <a:pPr algn="ctr"/>
            <a:r>
              <a:rPr lang="en-GB" dirty="0"/>
              <a:t>Mortgage IOUs</a:t>
            </a:r>
          </a:p>
        </p:txBody>
      </p:sp>
      <p:sp>
        <p:nvSpPr>
          <p:cNvPr id="21" name="TextBox 20"/>
          <p:cNvSpPr txBox="1"/>
          <p:nvPr/>
        </p:nvSpPr>
        <p:spPr>
          <a:xfrm>
            <a:off x="5502721" y="5023005"/>
            <a:ext cx="1657967" cy="369332"/>
          </a:xfrm>
          <a:prstGeom prst="rect">
            <a:avLst/>
          </a:prstGeom>
          <a:noFill/>
        </p:spPr>
        <p:txBody>
          <a:bodyPr wrap="square" rtlCol="0">
            <a:spAutoFit/>
          </a:bodyPr>
          <a:lstStyle/>
          <a:p>
            <a:pPr algn="ctr"/>
            <a:r>
              <a:rPr lang="en-GB" dirty="0"/>
              <a:t>Cash</a:t>
            </a:r>
          </a:p>
        </p:txBody>
      </p:sp>
    </p:spTree>
    <p:extLst>
      <p:ext uri="{BB962C8B-B14F-4D97-AF65-F5344CB8AC3E}">
        <p14:creationId xmlns:p14="http://schemas.microsoft.com/office/powerpoint/2010/main" val="29351254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718"/>
            <a:ext cx="7355160" cy="1371600"/>
          </a:xfrm>
        </p:spPr>
        <p:txBody>
          <a:bodyPr/>
          <a:lstStyle/>
          <a:p>
            <a:r>
              <a:rPr lang="en-GB" dirty="0"/>
              <a:t>2.2 Asset-Backed Securities</a:t>
            </a:r>
          </a:p>
        </p:txBody>
      </p:sp>
      <p:sp>
        <p:nvSpPr>
          <p:cNvPr id="4" name="Slide Number Placeholder 3"/>
          <p:cNvSpPr>
            <a:spLocks noGrp="1"/>
          </p:cNvSpPr>
          <p:nvPr>
            <p:ph type="sldNum" sz="quarter" idx="12"/>
          </p:nvPr>
        </p:nvSpPr>
        <p:spPr/>
        <p:txBody>
          <a:bodyPr/>
          <a:lstStyle/>
          <a:p>
            <a:fld id="{F38DF745-7D3F-47F4-83A3-874385CFAA69}" type="slidenum">
              <a:rPr lang="en-US" smtClean="0"/>
              <a:pPr/>
              <a:t>9</a:t>
            </a:fld>
            <a:endParaRPr lang="en-US" dirty="0"/>
          </a:p>
        </p:txBody>
      </p:sp>
      <p:sp>
        <p:nvSpPr>
          <p:cNvPr id="6" name="Content Placeholder 5"/>
          <p:cNvSpPr>
            <a:spLocks noGrp="1"/>
          </p:cNvSpPr>
          <p:nvPr>
            <p:ph sz="quarter" idx="1"/>
          </p:nvPr>
        </p:nvSpPr>
        <p:spPr>
          <a:xfrm>
            <a:off x="914400" y="1447800"/>
            <a:ext cx="7772400" cy="5221560"/>
          </a:xfrm>
        </p:spPr>
        <p:txBody>
          <a:bodyPr>
            <a:normAutofit/>
          </a:bodyPr>
          <a:lstStyle/>
          <a:p>
            <a:r>
              <a:rPr lang="en-GB" altLang="en-US" dirty="0"/>
              <a:t>Security created from the cash flow of financial assets</a:t>
            </a:r>
          </a:p>
          <a:p>
            <a:endParaRPr lang="en-GB" altLang="en-US" dirty="0"/>
          </a:p>
          <a:p>
            <a:r>
              <a:rPr lang="en-GB" altLang="en-US" dirty="0"/>
              <a:t>These assets include loans, bonds, credit card receivables, mortgage, auto loans, aircraft leases (lecture 4), etc. </a:t>
            </a:r>
          </a:p>
        </p:txBody>
      </p:sp>
    </p:spTree>
    <p:extLst>
      <p:ext uri="{BB962C8B-B14F-4D97-AF65-F5344CB8AC3E}">
        <p14:creationId xmlns:p14="http://schemas.microsoft.com/office/powerpoint/2010/main" val="26337275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718"/>
            <a:ext cx="7355160" cy="1371600"/>
          </a:xfrm>
        </p:spPr>
        <p:txBody>
          <a:bodyPr/>
          <a:lstStyle/>
          <a:p>
            <a:r>
              <a:rPr lang="en-GB" dirty="0"/>
              <a:t>2.2 Asset-Backed Securities</a:t>
            </a:r>
          </a:p>
        </p:txBody>
      </p:sp>
      <p:sp>
        <p:nvSpPr>
          <p:cNvPr id="4" name="Slide Number Placeholder 3"/>
          <p:cNvSpPr>
            <a:spLocks noGrp="1"/>
          </p:cNvSpPr>
          <p:nvPr>
            <p:ph type="sldNum" sz="quarter" idx="12"/>
          </p:nvPr>
        </p:nvSpPr>
        <p:spPr/>
        <p:txBody>
          <a:bodyPr/>
          <a:lstStyle/>
          <a:p>
            <a:fld id="{F38DF745-7D3F-47F4-83A3-874385CFAA69}" type="slidenum">
              <a:rPr lang="en-US" smtClean="0"/>
              <a:pPr/>
              <a:t>10</a:t>
            </a:fld>
            <a:endParaRPr lang="en-US" dirty="0"/>
          </a:p>
        </p:txBody>
      </p:sp>
      <p:sp>
        <p:nvSpPr>
          <p:cNvPr id="3" name="Rectangle 2"/>
          <p:cNvSpPr/>
          <p:nvPr/>
        </p:nvSpPr>
        <p:spPr>
          <a:xfrm>
            <a:off x="1301957" y="1901411"/>
            <a:ext cx="1629326" cy="2772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Car loan 1</a:t>
            </a:r>
          </a:p>
        </p:txBody>
      </p:sp>
      <p:sp>
        <p:nvSpPr>
          <p:cNvPr id="7" name="Rectangle 6"/>
          <p:cNvSpPr/>
          <p:nvPr/>
        </p:nvSpPr>
        <p:spPr>
          <a:xfrm>
            <a:off x="1301957" y="2200297"/>
            <a:ext cx="1629326" cy="2772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Car loan 2</a:t>
            </a:r>
          </a:p>
        </p:txBody>
      </p:sp>
      <p:sp>
        <p:nvSpPr>
          <p:cNvPr id="8" name="Rectangle 7"/>
          <p:cNvSpPr/>
          <p:nvPr/>
        </p:nvSpPr>
        <p:spPr>
          <a:xfrm>
            <a:off x="1301957" y="2494524"/>
            <a:ext cx="1629326" cy="2772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Credit card receivable 1</a:t>
            </a:r>
          </a:p>
        </p:txBody>
      </p:sp>
      <p:sp>
        <p:nvSpPr>
          <p:cNvPr id="9" name="Rectangle 8"/>
          <p:cNvSpPr/>
          <p:nvPr/>
        </p:nvSpPr>
        <p:spPr>
          <a:xfrm>
            <a:off x="1299241" y="2793944"/>
            <a:ext cx="1629326" cy="2772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Credit card receivable 2</a:t>
            </a:r>
          </a:p>
        </p:txBody>
      </p:sp>
      <p:sp>
        <p:nvSpPr>
          <p:cNvPr id="10" name="Rectangle 9"/>
          <p:cNvSpPr/>
          <p:nvPr/>
        </p:nvSpPr>
        <p:spPr>
          <a:xfrm>
            <a:off x="1299241" y="3092830"/>
            <a:ext cx="1629326" cy="2772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Corporate loan 1</a:t>
            </a:r>
          </a:p>
        </p:txBody>
      </p:sp>
      <p:sp>
        <p:nvSpPr>
          <p:cNvPr id="11" name="Rectangle 10"/>
          <p:cNvSpPr/>
          <p:nvPr/>
        </p:nvSpPr>
        <p:spPr>
          <a:xfrm>
            <a:off x="1299241" y="3395221"/>
            <a:ext cx="1629326" cy="2772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Corporate loan 2</a:t>
            </a:r>
          </a:p>
        </p:txBody>
      </p:sp>
      <p:sp>
        <p:nvSpPr>
          <p:cNvPr id="12" name="Rectangle 11"/>
          <p:cNvSpPr/>
          <p:nvPr/>
        </p:nvSpPr>
        <p:spPr>
          <a:xfrm>
            <a:off x="1299058" y="3695079"/>
            <a:ext cx="1629326" cy="2772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Mortgage 1</a:t>
            </a:r>
          </a:p>
        </p:txBody>
      </p:sp>
      <p:sp>
        <p:nvSpPr>
          <p:cNvPr id="13" name="Rectangle 12"/>
          <p:cNvSpPr/>
          <p:nvPr/>
        </p:nvSpPr>
        <p:spPr>
          <a:xfrm>
            <a:off x="1299058" y="4002673"/>
            <a:ext cx="1629326" cy="2772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Mortgage 2</a:t>
            </a:r>
          </a:p>
        </p:txBody>
      </p:sp>
      <p:sp>
        <p:nvSpPr>
          <p:cNvPr id="14" name="Rectangle 13"/>
          <p:cNvSpPr/>
          <p:nvPr/>
        </p:nvSpPr>
        <p:spPr>
          <a:xfrm>
            <a:off x="1299058" y="4304520"/>
            <a:ext cx="1629326" cy="2772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Subprime Mortgage 1</a:t>
            </a:r>
          </a:p>
        </p:txBody>
      </p:sp>
      <p:sp>
        <p:nvSpPr>
          <p:cNvPr id="15" name="Rectangle 14"/>
          <p:cNvSpPr/>
          <p:nvPr/>
        </p:nvSpPr>
        <p:spPr>
          <a:xfrm>
            <a:off x="1304506" y="4603396"/>
            <a:ext cx="1629326" cy="2772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Subprime Mortgage 2</a:t>
            </a:r>
          </a:p>
        </p:txBody>
      </p:sp>
      <p:sp>
        <p:nvSpPr>
          <p:cNvPr id="16" name="Rectangle 15"/>
          <p:cNvSpPr/>
          <p:nvPr/>
        </p:nvSpPr>
        <p:spPr>
          <a:xfrm>
            <a:off x="1304506" y="4910446"/>
            <a:ext cx="1629326" cy="2772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Other asset 1</a:t>
            </a:r>
          </a:p>
        </p:txBody>
      </p:sp>
      <p:sp>
        <p:nvSpPr>
          <p:cNvPr id="17" name="Rectangle 16"/>
          <p:cNvSpPr/>
          <p:nvPr/>
        </p:nvSpPr>
        <p:spPr>
          <a:xfrm>
            <a:off x="1304506" y="5212293"/>
            <a:ext cx="1629326" cy="2772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Other asset 2</a:t>
            </a:r>
          </a:p>
        </p:txBody>
      </p:sp>
      <p:sp>
        <p:nvSpPr>
          <p:cNvPr id="20" name="Rectangle 19"/>
          <p:cNvSpPr/>
          <p:nvPr/>
        </p:nvSpPr>
        <p:spPr>
          <a:xfrm>
            <a:off x="1301957" y="6121155"/>
            <a:ext cx="1629326" cy="2772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Other asset </a:t>
            </a:r>
            <a:r>
              <a:rPr lang="en-GB" sz="1200" i="1" dirty="0"/>
              <a:t>N</a:t>
            </a:r>
          </a:p>
        </p:txBody>
      </p:sp>
      <p:sp>
        <p:nvSpPr>
          <p:cNvPr id="5" name="TextBox 4"/>
          <p:cNvSpPr txBox="1"/>
          <p:nvPr/>
        </p:nvSpPr>
        <p:spPr>
          <a:xfrm>
            <a:off x="1401168" y="5578784"/>
            <a:ext cx="1440160" cy="461665"/>
          </a:xfrm>
          <a:prstGeom prst="rect">
            <a:avLst/>
          </a:prstGeom>
          <a:noFill/>
        </p:spPr>
        <p:txBody>
          <a:bodyPr wrap="square" rtlCol="0">
            <a:spAutoFit/>
          </a:bodyPr>
          <a:lstStyle/>
          <a:p>
            <a:pPr algn="ctr"/>
            <a:r>
              <a:rPr lang="en-GB" sz="1200" dirty="0"/>
              <a:t>…</a:t>
            </a:r>
          </a:p>
          <a:p>
            <a:pPr algn="ctr"/>
            <a:r>
              <a:rPr lang="en-GB" sz="1200" dirty="0"/>
              <a:t>…</a:t>
            </a:r>
          </a:p>
        </p:txBody>
      </p:sp>
      <p:sp>
        <p:nvSpPr>
          <p:cNvPr id="21" name="TextBox 20"/>
          <p:cNvSpPr txBox="1"/>
          <p:nvPr/>
        </p:nvSpPr>
        <p:spPr>
          <a:xfrm>
            <a:off x="1301957" y="6454663"/>
            <a:ext cx="1638070" cy="276999"/>
          </a:xfrm>
          <a:prstGeom prst="rect">
            <a:avLst/>
          </a:prstGeom>
          <a:noFill/>
        </p:spPr>
        <p:txBody>
          <a:bodyPr wrap="square" rtlCol="0">
            <a:spAutoFit/>
          </a:bodyPr>
          <a:lstStyle/>
          <a:p>
            <a:r>
              <a:rPr lang="en-GB" sz="1200" dirty="0"/>
              <a:t>Principal : $100 million</a:t>
            </a:r>
          </a:p>
        </p:txBody>
      </p:sp>
      <p:sp>
        <p:nvSpPr>
          <p:cNvPr id="22" name="Right Brace 21"/>
          <p:cNvSpPr/>
          <p:nvPr/>
        </p:nvSpPr>
        <p:spPr>
          <a:xfrm>
            <a:off x="3007088" y="1949260"/>
            <a:ext cx="288032" cy="4421169"/>
          </a:xfrm>
          <a:prstGeom prst="rightBrace">
            <a:avLst>
              <a:gd name="adj1" fmla="val 144390"/>
              <a:gd name="adj2" fmla="val 50000"/>
            </a:avLst>
          </a:prstGeom>
          <a:ln w="158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3" name="Right Brace 22"/>
          <p:cNvSpPr/>
          <p:nvPr/>
        </p:nvSpPr>
        <p:spPr>
          <a:xfrm rot="10800000">
            <a:off x="951891" y="1940500"/>
            <a:ext cx="288032" cy="4421169"/>
          </a:xfrm>
          <a:prstGeom prst="rightBrace">
            <a:avLst>
              <a:gd name="adj1" fmla="val 144390"/>
              <a:gd name="adj2" fmla="val 50000"/>
            </a:avLst>
          </a:prstGeom>
          <a:ln w="158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4" name="TextBox 23"/>
          <p:cNvSpPr txBox="1"/>
          <p:nvPr/>
        </p:nvSpPr>
        <p:spPr>
          <a:xfrm>
            <a:off x="34027" y="3893583"/>
            <a:ext cx="973163" cy="523220"/>
          </a:xfrm>
          <a:prstGeom prst="rect">
            <a:avLst/>
          </a:prstGeom>
          <a:noFill/>
        </p:spPr>
        <p:txBody>
          <a:bodyPr wrap="square" rtlCol="0">
            <a:spAutoFit/>
          </a:bodyPr>
          <a:lstStyle/>
          <a:p>
            <a:pPr algn="ctr"/>
            <a:r>
              <a:rPr lang="en-GB" sz="1400" b="1" dirty="0"/>
              <a:t>Financial Claims</a:t>
            </a:r>
          </a:p>
        </p:txBody>
      </p:sp>
      <p:sp>
        <p:nvSpPr>
          <p:cNvPr id="25" name="Rectangle 24"/>
          <p:cNvSpPr/>
          <p:nvPr/>
        </p:nvSpPr>
        <p:spPr>
          <a:xfrm>
            <a:off x="3587315" y="3929637"/>
            <a:ext cx="554462" cy="460414"/>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SPV</a:t>
            </a:r>
          </a:p>
        </p:txBody>
      </p:sp>
      <p:cxnSp>
        <p:nvCxnSpPr>
          <p:cNvPr id="27" name="Straight Arrow Connector 26"/>
          <p:cNvCxnSpPr>
            <a:stCxn id="22" idx="1"/>
            <a:endCxn id="25" idx="1"/>
          </p:cNvCxnSpPr>
          <p:nvPr/>
        </p:nvCxnSpPr>
        <p:spPr>
          <a:xfrm flipV="1">
            <a:off x="3295120" y="4159844"/>
            <a:ext cx="292195" cy="1"/>
          </a:xfrm>
          <a:prstGeom prst="straightConnector1">
            <a:avLst/>
          </a:prstGeom>
          <a:ln w="15875">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a:off x="148324" y="4551201"/>
            <a:ext cx="843417" cy="1200329"/>
          </a:xfrm>
          <a:prstGeom prst="rect">
            <a:avLst/>
          </a:prstGeom>
          <a:noFill/>
          <a:ln w="15875">
            <a:solidFill>
              <a:srgbClr val="0070C0"/>
            </a:solidFill>
          </a:ln>
        </p:spPr>
        <p:txBody>
          <a:bodyPr wrap="square" rtlCol="0">
            <a:spAutoFit/>
          </a:bodyPr>
          <a:lstStyle/>
          <a:p>
            <a:pPr algn="ctr"/>
            <a:r>
              <a:rPr lang="en-GB" sz="1200" dirty="0"/>
              <a:t>Streams of future cash flows from various assets or claims</a:t>
            </a:r>
          </a:p>
        </p:txBody>
      </p:sp>
      <p:sp>
        <p:nvSpPr>
          <p:cNvPr id="30" name="TextBox 29"/>
          <p:cNvSpPr txBox="1"/>
          <p:nvPr/>
        </p:nvSpPr>
        <p:spPr>
          <a:xfrm>
            <a:off x="3466346" y="4657881"/>
            <a:ext cx="796400" cy="1015663"/>
          </a:xfrm>
          <a:prstGeom prst="rect">
            <a:avLst/>
          </a:prstGeom>
          <a:noFill/>
          <a:ln w="15875">
            <a:solidFill>
              <a:srgbClr val="0070C0"/>
            </a:solidFill>
          </a:ln>
        </p:spPr>
        <p:txBody>
          <a:bodyPr wrap="square" rtlCol="0">
            <a:spAutoFit/>
          </a:bodyPr>
          <a:lstStyle/>
          <a:p>
            <a:pPr algn="ctr"/>
            <a:r>
              <a:rPr lang="en-GB" sz="1200" dirty="0"/>
              <a:t>These assets are sold to SPV by originators</a:t>
            </a:r>
          </a:p>
        </p:txBody>
      </p:sp>
      <p:sp>
        <p:nvSpPr>
          <p:cNvPr id="31" name="Rectangle 30"/>
          <p:cNvSpPr/>
          <p:nvPr/>
        </p:nvSpPr>
        <p:spPr>
          <a:xfrm>
            <a:off x="4566558" y="2472246"/>
            <a:ext cx="1800200" cy="844798"/>
          </a:xfrm>
          <a:prstGeom prst="rect">
            <a:avLst/>
          </a:prstGeom>
          <a:gradFill>
            <a:gsLst>
              <a:gs pos="0">
                <a:srgbClr val="000082"/>
              </a:gs>
              <a:gs pos="72000">
                <a:srgbClr val="66008F"/>
              </a:gs>
              <a:gs pos="100000">
                <a:srgbClr val="FF00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Senior tranche</a:t>
            </a:r>
          </a:p>
          <a:p>
            <a:pPr algn="ctr"/>
            <a:r>
              <a:rPr lang="en-GB" sz="1400" dirty="0"/>
              <a:t>Principal: $75 million</a:t>
            </a:r>
          </a:p>
          <a:p>
            <a:pPr algn="ctr"/>
            <a:r>
              <a:rPr lang="en-GB" sz="1400" dirty="0"/>
              <a:t>Return = 6%</a:t>
            </a:r>
          </a:p>
        </p:txBody>
      </p:sp>
      <p:sp>
        <p:nvSpPr>
          <p:cNvPr id="32" name="Rectangle 31"/>
          <p:cNvSpPr/>
          <p:nvPr/>
        </p:nvSpPr>
        <p:spPr>
          <a:xfrm>
            <a:off x="4566558" y="3737446"/>
            <a:ext cx="1800200" cy="844798"/>
          </a:xfrm>
          <a:prstGeom prst="rect">
            <a:avLst/>
          </a:prstGeom>
          <a:gradFill>
            <a:gsLst>
              <a:gs pos="100000">
                <a:srgbClr val="EC0012"/>
              </a:gs>
              <a:gs pos="12000">
                <a:srgbClr val="D90024"/>
              </a:gs>
              <a:gs pos="53000">
                <a:srgbClr val="B30048"/>
              </a:gs>
              <a:gs pos="100000">
                <a:srgbClr val="FF00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Mezzanine</a:t>
            </a:r>
            <a:r>
              <a:rPr lang="en-GB" sz="1400" dirty="0"/>
              <a:t> </a:t>
            </a:r>
            <a:r>
              <a:rPr lang="en-GB" sz="1400" b="1" dirty="0"/>
              <a:t>tranche</a:t>
            </a:r>
          </a:p>
          <a:p>
            <a:pPr algn="ctr"/>
            <a:r>
              <a:rPr lang="en-GB" sz="1400" dirty="0"/>
              <a:t>Principal: $20 million</a:t>
            </a:r>
          </a:p>
          <a:p>
            <a:pPr algn="ctr"/>
            <a:r>
              <a:rPr lang="en-GB" sz="1400" dirty="0"/>
              <a:t>Return = 10%</a:t>
            </a:r>
          </a:p>
        </p:txBody>
      </p:sp>
      <p:sp>
        <p:nvSpPr>
          <p:cNvPr id="33" name="Rectangle 32"/>
          <p:cNvSpPr/>
          <p:nvPr/>
        </p:nvSpPr>
        <p:spPr>
          <a:xfrm>
            <a:off x="4566558" y="4974194"/>
            <a:ext cx="1800200" cy="844798"/>
          </a:xfrm>
          <a:prstGeom prst="rect">
            <a:avLst/>
          </a:prstGeom>
          <a:gradFill>
            <a:gsLst>
              <a:gs pos="27000">
                <a:srgbClr val="FF4100"/>
              </a:gs>
              <a:gs pos="58000">
                <a:srgbClr val="FF82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Equity tranche</a:t>
            </a:r>
          </a:p>
          <a:p>
            <a:pPr algn="ctr"/>
            <a:r>
              <a:rPr lang="en-GB" sz="1400" dirty="0"/>
              <a:t>Principal: $5 million</a:t>
            </a:r>
          </a:p>
          <a:p>
            <a:pPr algn="ctr"/>
            <a:r>
              <a:rPr lang="en-GB" sz="1400" dirty="0"/>
              <a:t>Return = 30%</a:t>
            </a:r>
          </a:p>
        </p:txBody>
      </p:sp>
      <p:cxnSp>
        <p:nvCxnSpPr>
          <p:cNvPr id="35" name="Straight Arrow Connector 34"/>
          <p:cNvCxnSpPr>
            <a:stCxn id="25" idx="3"/>
            <a:endCxn id="31" idx="1"/>
          </p:cNvCxnSpPr>
          <p:nvPr/>
        </p:nvCxnSpPr>
        <p:spPr>
          <a:xfrm flipV="1">
            <a:off x="4141777" y="2894645"/>
            <a:ext cx="424781" cy="1265199"/>
          </a:xfrm>
          <a:prstGeom prst="straightConnector1">
            <a:avLst/>
          </a:prstGeom>
          <a:ln w="158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7" name="Straight Arrow Connector 36"/>
          <p:cNvCxnSpPr>
            <a:stCxn id="25" idx="3"/>
            <a:endCxn id="32" idx="1"/>
          </p:cNvCxnSpPr>
          <p:nvPr/>
        </p:nvCxnSpPr>
        <p:spPr>
          <a:xfrm>
            <a:off x="4141777" y="4159844"/>
            <a:ext cx="424781" cy="1"/>
          </a:xfrm>
          <a:prstGeom prst="straightConnector1">
            <a:avLst/>
          </a:prstGeom>
          <a:ln w="158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44" name="Straight Arrow Connector 43"/>
          <p:cNvCxnSpPr>
            <a:stCxn id="25" idx="3"/>
            <a:endCxn id="33" idx="1"/>
          </p:cNvCxnSpPr>
          <p:nvPr/>
        </p:nvCxnSpPr>
        <p:spPr>
          <a:xfrm>
            <a:off x="4141777" y="4159844"/>
            <a:ext cx="424781" cy="1236749"/>
          </a:xfrm>
          <a:prstGeom prst="straightConnector1">
            <a:avLst/>
          </a:prstGeom>
          <a:ln w="15875">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45" name="TextBox 44"/>
          <p:cNvSpPr txBox="1"/>
          <p:nvPr/>
        </p:nvSpPr>
        <p:spPr>
          <a:xfrm>
            <a:off x="4980076" y="1771884"/>
            <a:ext cx="973163" cy="400110"/>
          </a:xfrm>
          <a:prstGeom prst="rect">
            <a:avLst/>
          </a:prstGeom>
          <a:noFill/>
        </p:spPr>
        <p:txBody>
          <a:bodyPr wrap="square" rtlCol="0">
            <a:spAutoFit/>
          </a:bodyPr>
          <a:lstStyle/>
          <a:p>
            <a:pPr algn="ctr"/>
            <a:r>
              <a:rPr lang="en-GB" sz="2000" b="1" dirty="0"/>
              <a:t>ABS</a:t>
            </a:r>
          </a:p>
        </p:txBody>
      </p:sp>
      <p:sp>
        <p:nvSpPr>
          <p:cNvPr id="46" name="TextBox 45"/>
          <p:cNvSpPr txBox="1"/>
          <p:nvPr/>
        </p:nvSpPr>
        <p:spPr>
          <a:xfrm>
            <a:off x="6192670" y="1633307"/>
            <a:ext cx="1777733" cy="646331"/>
          </a:xfrm>
          <a:prstGeom prst="rect">
            <a:avLst/>
          </a:prstGeom>
          <a:noFill/>
          <a:ln w="15875">
            <a:solidFill>
              <a:srgbClr val="0070C0"/>
            </a:solidFill>
          </a:ln>
        </p:spPr>
        <p:txBody>
          <a:bodyPr wrap="square" rtlCol="0">
            <a:spAutoFit/>
          </a:bodyPr>
          <a:lstStyle/>
          <a:p>
            <a:pPr algn="ctr"/>
            <a:r>
              <a:rPr lang="en-GB" sz="1200" dirty="0"/>
              <a:t>Interest &amp; principal are repaid using cash flow from assets as separate “waterfall”</a:t>
            </a:r>
          </a:p>
        </p:txBody>
      </p:sp>
      <p:sp>
        <p:nvSpPr>
          <p:cNvPr id="49" name="Down Arrow 48"/>
          <p:cNvSpPr/>
          <p:nvPr/>
        </p:nvSpPr>
        <p:spPr>
          <a:xfrm>
            <a:off x="6584404" y="2470996"/>
            <a:ext cx="360040" cy="3347996"/>
          </a:xfrm>
          <a:prstGeom prst="downArrow">
            <a:avLst/>
          </a:prstGeom>
          <a:gradFill>
            <a:gsLst>
              <a:gs pos="0">
                <a:srgbClr val="000082"/>
              </a:gs>
              <a:gs pos="13000">
                <a:srgbClr val="66008F"/>
              </a:gs>
              <a:gs pos="36000">
                <a:srgbClr val="BA0066"/>
              </a:gs>
              <a:gs pos="62000">
                <a:srgbClr val="FF0000"/>
              </a:gs>
              <a:gs pos="100000">
                <a:srgbClr val="FF82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Down Arrow 49"/>
          <p:cNvSpPr/>
          <p:nvPr/>
        </p:nvSpPr>
        <p:spPr>
          <a:xfrm>
            <a:off x="7239332" y="2470996"/>
            <a:ext cx="360040" cy="3347996"/>
          </a:xfrm>
          <a:prstGeom prst="downArrow">
            <a:avLst/>
          </a:prstGeom>
          <a:gradFill>
            <a:gsLst>
              <a:gs pos="0">
                <a:srgbClr val="000082"/>
              </a:gs>
              <a:gs pos="13000">
                <a:srgbClr val="66008F"/>
              </a:gs>
              <a:gs pos="36000">
                <a:srgbClr val="BA0066"/>
              </a:gs>
              <a:gs pos="62000">
                <a:srgbClr val="FF0000"/>
              </a:gs>
              <a:gs pos="100000">
                <a:srgbClr val="FF82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TextBox 50"/>
          <p:cNvSpPr txBox="1"/>
          <p:nvPr/>
        </p:nvSpPr>
        <p:spPr>
          <a:xfrm>
            <a:off x="6417528" y="5909928"/>
            <a:ext cx="694489" cy="461665"/>
          </a:xfrm>
          <a:prstGeom prst="rect">
            <a:avLst/>
          </a:prstGeom>
          <a:noFill/>
        </p:spPr>
        <p:txBody>
          <a:bodyPr wrap="square" rtlCol="0">
            <a:spAutoFit/>
          </a:bodyPr>
          <a:lstStyle/>
          <a:p>
            <a:pPr algn="ctr"/>
            <a:r>
              <a:rPr lang="en-GB" sz="1200" dirty="0"/>
              <a:t>Interest Payment</a:t>
            </a:r>
          </a:p>
        </p:txBody>
      </p:sp>
      <p:sp>
        <p:nvSpPr>
          <p:cNvPr id="52" name="TextBox 51"/>
          <p:cNvSpPr txBox="1"/>
          <p:nvPr/>
        </p:nvSpPr>
        <p:spPr>
          <a:xfrm>
            <a:off x="6980009" y="5911589"/>
            <a:ext cx="896672" cy="461665"/>
          </a:xfrm>
          <a:prstGeom prst="rect">
            <a:avLst/>
          </a:prstGeom>
          <a:noFill/>
        </p:spPr>
        <p:txBody>
          <a:bodyPr wrap="square" rtlCol="0">
            <a:spAutoFit/>
          </a:bodyPr>
          <a:lstStyle/>
          <a:p>
            <a:pPr algn="ctr"/>
            <a:r>
              <a:rPr lang="en-GB" sz="1200" dirty="0"/>
              <a:t>Principal Payment</a:t>
            </a:r>
          </a:p>
        </p:txBody>
      </p:sp>
      <p:sp>
        <p:nvSpPr>
          <p:cNvPr id="53" name="Down Arrow 52"/>
          <p:cNvSpPr/>
          <p:nvPr/>
        </p:nvSpPr>
        <p:spPr>
          <a:xfrm rot="10800000">
            <a:off x="8046289" y="2471704"/>
            <a:ext cx="360040" cy="3347996"/>
          </a:xfrm>
          <a:prstGeom prst="downArrow">
            <a:avLst/>
          </a:prstGeom>
          <a:gradFill>
            <a:gsLst>
              <a:gs pos="0">
                <a:srgbClr val="000082"/>
              </a:gs>
              <a:gs pos="13000">
                <a:srgbClr val="66008F"/>
              </a:gs>
              <a:gs pos="36000">
                <a:srgbClr val="BA0066"/>
              </a:gs>
              <a:gs pos="62000">
                <a:srgbClr val="FF0000"/>
              </a:gs>
              <a:gs pos="100000">
                <a:srgbClr val="FF82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TextBox 53"/>
          <p:cNvSpPr txBox="1"/>
          <p:nvPr/>
        </p:nvSpPr>
        <p:spPr>
          <a:xfrm>
            <a:off x="8100392" y="5910280"/>
            <a:ext cx="936424" cy="461665"/>
          </a:xfrm>
          <a:prstGeom prst="rect">
            <a:avLst/>
          </a:prstGeom>
          <a:noFill/>
          <a:ln w="15875">
            <a:solidFill>
              <a:srgbClr val="0070C0"/>
            </a:solidFill>
          </a:ln>
        </p:spPr>
        <p:txBody>
          <a:bodyPr wrap="square" rtlCol="0">
            <a:spAutoFit/>
          </a:bodyPr>
          <a:lstStyle/>
          <a:p>
            <a:pPr algn="ctr"/>
            <a:r>
              <a:rPr lang="en-GB" sz="1200" dirty="0"/>
              <a:t>Principal loss absorption</a:t>
            </a:r>
          </a:p>
        </p:txBody>
      </p:sp>
      <p:sp>
        <p:nvSpPr>
          <p:cNvPr id="55" name="TextBox 54"/>
          <p:cNvSpPr txBox="1"/>
          <p:nvPr/>
        </p:nvSpPr>
        <p:spPr>
          <a:xfrm>
            <a:off x="8375847" y="5120075"/>
            <a:ext cx="531108" cy="461665"/>
          </a:xfrm>
          <a:prstGeom prst="rect">
            <a:avLst/>
          </a:prstGeom>
          <a:noFill/>
          <a:ln w="15875">
            <a:noFill/>
          </a:ln>
        </p:spPr>
        <p:txBody>
          <a:bodyPr wrap="square" rtlCol="0">
            <a:spAutoFit/>
          </a:bodyPr>
          <a:lstStyle/>
          <a:p>
            <a:pPr algn="ctr"/>
            <a:r>
              <a:rPr lang="en-GB" sz="1200" b="1" dirty="0"/>
              <a:t>First 5%</a:t>
            </a:r>
          </a:p>
        </p:txBody>
      </p:sp>
      <p:sp>
        <p:nvSpPr>
          <p:cNvPr id="56" name="TextBox 55"/>
          <p:cNvSpPr txBox="1"/>
          <p:nvPr/>
        </p:nvSpPr>
        <p:spPr>
          <a:xfrm>
            <a:off x="8375847" y="3914869"/>
            <a:ext cx="531108" cy="461665"/>
          </a:xfrm>
          <a:prstGeom prst="rect">
            <a:avLst/>
          </a:prstGeom>
          <a:noFill/>
          <a:ln w="15875">
            <a:noFill/>
          </a:ln>
        </p:spPr>
        <p:txBody>
          <a:bodyPr wrap="square" rtlCol="0">
            <a:spAutoFit/>
          </a:bodyPr>
          <a:lstStyle/>
          <a:p>
            <a:pPr algn="ctr"/>
            <a:r>
              <a:rPr lang="en-GB" sz="1200" b="1" dirty="0"/>
              <a:t>Next 20%</a:t>
            </a:r>
          </a:p>
        </p:txBody>
      </p:sp>
      <p:sp>
        <p:nvSpPr>
          <p:cNvPr id="57" name="TextBox 56"/>
          <p:cNvSpPr txBox="1"/>
          <p:nvPr/>
        </p:nvSpPr>
        <p:spPr>
          <a:xfrm>
            <a:off x="8375847" y="2663812"/>
            <a:ext cx="531108" cy="461665"/>
          </a:xfrm>
          <a:prstGeom prst="rect">
            <a:avLst/>
          </a:prstGeom>
          <a:noFill/>
          <a:ln w="15875">
            <a:noFill/>
          </a:ln>
        </p:spPr>
        <p:txBody>
          <a:bodyPr wrap="square" rtlCol="0">
            <a:spAutoFit/>
          </a:bodyPr>
          <a:lstStyle/>
          <a:p>
            <a:pPr algn="ctr"/>
            <a:r>
              <a:rPr lang="en-GB" sz="1200" b="1" dirty="0"/>
              <a:t>Last 75%</a:t>
            </a:r>
          </a:p>
        </p:txBody>
      </p:sp>
    </p:spTree>
    <p:extLst>
      <p:ext uri="{BB962C8B-B14F-4D97-AF65-F5344CB8AC3E}">
        <p14:creationId xmlns:p14="http://schemas.microsoft.com/office/powerpoint/2010/main" val="11063842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718"/>
            <a:ext cx="7355160" cy="1371600"/>
          </a:xfrm>
        </p:spPr>
        <p:txBody>
          <a:bodyPr/>
          <a:lstStyle/>
          <a:p>
            <a:r>
              <a:rPr lang="en-GB" dirty="0"/>
              <a:t>2.2 Asset-Backed Securities</a:t>
            </a:r>
          </a:p>
        </p:txBody>
      </p:sp>
      <p:sp>
        <p:nvSpPr>
          <p:cNvPr id="4" name="Slide Number Placeholder 3"/>
          <p:cNvSpPr>
            <a:spLocks noGrp="1"/>
          </p:cNvSpPr>
          <p:nvPr>
            <p:ph type="sldNum" sz="quarter" idx="12"/>
          </p:nvPr>
        </p:nvSpPr>
        <p:spPr/>
        <p:txBody>
          <a:bodyPr/>
          <a:lstStyle/>
          <a:p>
            <a:fld id="{F38DF745-7D3F-47F4-83A3-874385CFAA69}" type="slidenum">
              <a:rPr lang="en-US" smtClean="0"/>
              <a:pPr/>
              <a:t>11</a:t>
            </a:fld>
            <a:endParaRPr lang="en-US" dirty="0"/>
          </a:p>
        </p:txBody>
      </p:sp>
      <p:sp>
        <p:nvSpPr>
          <p:cNvPr id="31" name="Rectangle 30"/>
          <p:cNvSpPr/>
          <p:nvPr/>
        </p:nvSpPr>
        <p:spPr>
          <a:xfrm>
            <a:off x="1043608" y="2472246"/>
            <a:ext cx="1800200" cy="844798"/>
          </a:xfrm>
          <a:prstGeom prst="rect">
            <a:avLst/>
          </a:prstGeom>
          <a:gradFill>
            <a:gsLst>
              <a:gs pos="0">
                <a:srgbClr val="000082"/>
              </a:gs>
              <a:gs pos="72000">
                <a:srgbClr val="66008F"/>
              </a:gs>
              <a:gs pos="100000">
                <a:srgbClr val="FF00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Senior tranche</a:t>
            </a:r>
          </a:p>
          <a:p>
            <a:pPr algn="ctr"/>
            <a:r>
              <a:rPr lang="en-GB" sz="1400" dirty="0"/>
              <a:t>Principal: $75 million</a:t>
            </a:r>
          </a:p>
          <a:p>
            <a:pPr algn="ctr"/>
            <a:r>
              <a:rPr lang="en-GB" sz="1400" dirty="0"/>
              <a:t>Return = 6%</a:t>
            </a:r>
          </a:p>
        </p:txBody>
      </p:sp>
      <p:sp>
        <p:nvSpPr>
          <p:cNvPr id="32" name="Rectangle 31"/>
          <p:cNvSpPr/>
          <p:nvPr/>
        </p:nvSpPr>
        <p:spPr>
          <a:xfrm>
            <a:off x="1043608" y="3737446"/>
            <a:ext cx="1800200" cy="844798"/>
          </a:xfrm>
          <a:prstGeom prst="rect">
            <a:avLst/>
          </a:prstGeom>
          <a:gradFill>
            <a:gsLst>
              <a:gs pos="100000">
                <a:srgbClr val="EC0012"/>
              </a:gs>
              <a:gs pos="12000">
                <a:srgbClr val="D90024"/>
              </a:gs>
              <a:gs pos="53000">
                <a:srgbClr val="B30048"/>
              </a:gs>
              <a:gs pos="100000">
                <a:srgbClr val="FF00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Mezzanine</a:t>
            </a:r>
            <a:r>
              <a:rPr lang="en-GB" sz="1400" dirty="0"/>
              <a:t> </a:t>
            </a:r>
            <a:r>
              <a:rPr lang="en-GB" sz="1400" b="1" dirty="0"/>
              <a:t>tranche</a:t>
            </a:r>
          </a:p>
          <a:p>
            <a:pPr algn="ctr"/>
            <a:r>
              <a:rPr lang="en-GB" sz="1400" dirty="0"/>
              <a:t>Principal: $20 million</a:t>
            </a:r>
          </a:p>
          <a:p>
            <a:pPr algn="ctr"/>
            <a:r>
              <a:rPr lang="en-GB" sz="1400" dirty="0"/>
              <a:t>Return = 10%</a:t>
            </a:r>
          </a:p>
        </p:txBody>
      </p:sp>
      <p:sp>
        <p:nvSpPr>
          <p:cNvPr id="33" name="Rectangle 32"/>
          <p:cNvSpPr/>
          <p:nvPr/>
        </p:nvSpPr>
        <p:spPr>
          <a:xfrm>
            <a:off x="1043608" y="4974194"/>
            <a:ext cx="1800200" cy="844798"/>
          </a:xfrm>
          <a:prstGeom prst="rect">
            <a:avLst/>
          </a:prstGeom>
          <a:gradFill>
            <a:gsLst>
              <a:gs pos="27000">
                <a:srgbClr val="FF4100"/>
              </a:gs>
              <a:gs pos="58000">
                <a:srgbClr val="FF82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Equity tranche</a:t>
            </a:r>
          </a:p>
          <a:p>
            <a:pPr algn="ctr"/>
            <a:r>
              <a:rPr lang="en-GB" sz="1400" dirty="0"/>
              <a:t>Principal: $5 million</a:t>
            </a:r>
          </a:p>
          <a:p>
            <a:pPr algn="ctr"/>
            <a:r>
              <a:rPr lang="en-GB" sz="1400" dirty="0"/>
              <a:t>Return = 30%</a:t>
            </a:r>
          </a:p>
        </p:txBody>
      </p:sp>
      <p:sp>
        <p:nvSpPr>
          <p:cNvPr id="45" name="TextBox 44"/>
          <p:cNvSpPr txBox="1"/>
          <p:nvPr/>
        </p:nvSpPr>
        <p:spPr>
          <a:xfrm>
            <a:off x="1457126" y="1771884"/>
            <a:ext cx="973163" cy="400110"/>
          </a:xfrm>
          <a:prstGeom prst="rect">
            <a:avLst/>
          </a:prstGeom>
          <a:noFill/>
        </p:spPr>
        <p:txBody>
          <a:bodyPr wrap="square" rtlCol="0">
            <a:spAutoFit/>
          </a:bodyPr>
          <a:lstStyle/>
          <a:p>
            <a:pPr algn="ctr"/>
            <a:r>
              <a:rPr lang="en-GB" sz="2000" b="1" dirty="0"/>
              <a:t>ABS</a:t>
            </a:r>
          </a:p>
        </p:txBody>
      </p:sp>
      <p:sp>
        <p:nvSpPr>
          <p:cNvPr id="49" name="Down Arrow 48"/>
          <p:cNvSpPr/>
          <p:nvPr/>
        </p:nvSpPr>
        <p:spPr>
          <a:xfrm>
            <a:off x="3061454" y="2470996"/>
            <a:ext cx="360040" cy="3347996"/>
          </a:xfrm>
          <a:prstGeom prst="downArrow">
            <a:avLst/>
          </a:prstGeom>
          <a:gradFill>
            <a:gsLst>
              <a:gs pos="0">
                <a:srgbClr val="000082"/>
              </a:gs>
              <a:gs pos="13000">
                <a:srgbClr val="66008F"/>
              </a:gs>
              <a:gs pos="36000">
                <a:srgbClr val="BA0066"/>
              </a:gs>
              <a:gs pos="62000">
                <a:srgbClr val="FF0000"/>
              </a:gs>
              <a:gs pos="100000">
                <a:srgbClr val="FF82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Down Arrow 49"/>
          <p:cNvSpPr/>
          <p:nvPr/>
        </p:nvSpPr>
        <p:spPr>
          <a:xfrm>
            <a:off x="3716382" y="2470996"/>
            <a:ext cx="360040" cy="3347996"/>
          </a:xfrm>
          <a:prstGeom prst="downArrow">
            <a:avLst/>
          </a:prstGeom>
          <a:gradFill>
            <a:gsLst>
              <a:gs pos="0">
                <a:srgbClr val="000082"/>
              </a:gs>
              <a:gs pos="13000">
                <a:srgbClr val="66008F"/>
              </a:gs>
              <a:gs pos="36000">
                <a:srgbClr val="BA0066"/>
              </a:gs>
              <a:gs pos="62000">
                <a:srgbClr val="FF0000"/>
              </a:gs>
              <a:gs pos="100000">
                <a:srgbClr val="FF82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TextBox 50"/>
          <p:cNvSpPr txBox="1"/>
          <p:nvPr/>
        </p:nvSpPr>
        <p:spPr>
          <a:xfrm>
            <a:off x="2894578" y="5900296"/>
            <a:ext cx="694489" cy="461665"/>
          </a:xfrm>
          <a:prstGeom prst="rect">
            <a:avLst/>
          </a:prstGeom>
          <a:noFill/>
        </p:spPr>
        <p:txBody>
          <a:bodyPr wrap="square" rtlCol="0">
            <a:spAutoFit/>
          </a:bodyPr>
          <a:lstStyle/>
          <a:p>
            <a:pPr algn="ctr"/>
            <a:r>
              <a:rPr lang="en-GB" sz="1200" dirty="0"/>
              <a:t>Interest Payment</a:t>
            </a:r>
          </a:p>
        </p:txBody>
      </p:sp>
      <p:sp>
        <p:nvSpPr>
          <p:cNvPr id="52" name="TextBox 51"/>
          <p:cNvSpPr txBox="1"/>
          <p:nvPr/>
        </p:nvSpPr>
        <p:spPr>
          <a:xfrm>
            <a:off x="3448895" y="5901957"/>
            <a:ext cx="896672" cy="461665"/>
          </a:xfrm>
          <a:prstGeom prst="rect">
            <a:avLst/>
          </a:prstGeom>
          <a:noFill/>
        </p:spPr>
        <p:txBody>
          <a:bodyPr wrap="square" rtlCol="0">
            <a:spAutoFit/>
          </a:bodyPr>
          <a:lstStyle/>
          <a:p>
            <a:pPr algn="ctr"/>
            <a:r>
              <a:rPr lang="en-GB" sz="1200" dirty="0"/>
              <a:t>Principal Payment</a:t>
            </a:r>
          </a:p>
        </p:txBody>
      </p:sp>
      <p:sp>
        <p:nvSpPr>
          <p:cNvPr id="53" name="Down Arrow 52"/>
          <p:cNvSpPr/>
          <p:nvPr/>
        </p:nvSpPr>
        <p:spPr>
          <a:xfrm rot="10800000">
            <a:off x="4523339" y="2471704"/>
            <a:ext cx="360040" cy="3347996"/>
          </a:xfrm>
          <a:prstGeom prst="downArrow">
            <a:avLst/>
          </a:prstGeom>
          <a:gradFill>
            <a:gsLst>
              <a:gs pos="0">
                <a:srgbClr val="000082"/>
              </a:gs>
              <a:gs pos="13000">
                <a:srgbClr val="66008F"/>
              </a:gs>
              <a:gs pos="36000">
                <a:srgbClr val="BA0066"/>
              </a:gs>
              <a:gs pos="62000">
                <a:srgbClr val="FF0000"/>
              </a:gs>
              <a:gs pos="100000">
                <a:srgbClr val="FF82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TextBox 53"/>
          <p:cNvSpPr txBox="1"/>
          <p:nvPr/>
        </p:nvSpPr>
        <p:spPr>
          <a:xfrm>
            <a:off x="4577442" y="5910280"/>
            <a:ext cx="936424" cy="461665"/>
          </a:xfrm>
          <a:prstGeom prst="rect">
            <a:avLst/>
          </a:prstGeom>
          <a:noFill/>
          <a:ln w="15875">
            <a:solidFill>
              <a:srgbClr val="0070C0"/>
            </a:solidFill>
          </a:ln>
        </p:spPr>
        <p:txBody>
          <a:bodyPr wrap="square" rtlCol="0">
            <a:spAutoFit/>
          </a:bodyPr>
          <a:lstStyle/>
          <a:p>
            <a:pPr algn="ctr"/>
            <a:r>
              <a:rPr lang="en-GB" sz="1200" dirty="0"/>
              <a:t>Principal loss absorption</a:t>
            </a:r>
          </a:p>
        </p:txBody>
      </p:sp>
      <p:sp>
        <p:nvSpPr>
          <p:cNvPr id="55" name="TextBox 54"/>
          <p:cNvSpPr txBox="1"/>
          <p:nvPr/>
        </p:nvSpPr>
        <p:spPr>
          <a:xfrm>
            <a:off x="4852897" y="5120075"/>
            <a:ext cx="531108" cy="461665"/>
          </a:xfrm>
          <a:prstGeom prst="rect">
            <a:avLst/>
          </a:prstGeom>
          <a:noFill/>
          <a:ln w="15875">
            <a:noFill/>
          </a:ln>
        </p:spPr>
        <p:txBody>
          <a:bodyPr wrap="square" rtlCol="0">
            <a:spAutoFit/>
          </a:bodyPr>
          <a:lstStyle/>
          <a:p>
            <a:pPr algn="ctr"/>
            <a:r>
              <a:rPr lang="en-GB" sz="1200" b="1" dirty="0"/>
              <a:t>First 5%</a:t>
            </a:r>
          </a:p>
        </p:txBody>
      </p:sp>
      <p:sp>
        <p:nvSpPr>
          <p:cNvPr id="56" name="TextBox 55"/>
          <p:cNvSpPr txBox="1"/>
          <p:nvPr/>
        </p:nvSpPr>
        <p:spPr>
          <a:xfrm>
            <a:off x="4852897" y="3914869"/>
            <a:ext cx="531108" cy="461665"/>
          </a:xfrm>
          <a:prstGeom prst="rect">
            <a:avLst/>
          </a:prstGeom>
          <a:noFill/>
          <a:ln w="15875">
            <a:noFill/>
          </a:ln>
        </p:spPr>
        <p:txBody>
          <a:bodyPr wrap="square" rtlCol="0">
            <a:spAutoFit/>
          </a:bodyPr>
          <a:lstStyle/>
          <a:p>
            <a:pPr algn="ctr"/>
            <a:r>
              <a:rPr lang="en-GB" sz="1200" b="1" dirty="0"/>
              <a:t>Next 20%</a:t>
            </a:r>
          </a:p>
        </p:txBody>
      </p:sp>
      <p:sp>
        <p:nvSpPr>
          <p:cNvPr id="57" name="TextBox 56"/>
          <p:cNvSpPr txBox="1"/>
          <p:nvPr/>
        </p:nvSpPr>
        <p:spPr>
          <a:xfrm>
            <a:off x="4852897" y="2663812"/>
            <a:ext cx="531108" cy="461665"/>
          </a:xfrm>
          <a:prstGeom prst="rect">
            <a:avLst/>
          </a:prstGeom>
          <a:noFill/>
          <a:ln w="15875">
            <a:noFill/>
          </a:ln>
        </p:spPr>
        <p:txBody>
          <a:bodyPr wrap="square" rtlCol="0">
            <a:spAutoFit/>
          </a:bodyPr>
          <a:lstStyle/>
          <a:p>
            <a:pPr algn="ctr"/>
            <a:r>
              <a:rPr lang="en-GB" sz="1200" b="1" dirty="0"/>
              <a:t>Last 75%</a:t>
            </a:r>
          </a:p>
        </p:txBody>
      </p:sp>
      <p:sp>
        <p:nvSpPr>
          <p:cNvPr id="6" name="TextBox 5"/>
          <p:cNvSpPr txBox="1"/>
          <p:nvPr/>
        </p:nvSpPr>
        <p:spPr>
          <a:xfrm>
            <a:off x="5625860" y="2709979"/>
            <a:ext cx="862584" cy="276999"/>
          </a:xfrm>
          <a:prstGeom prst="rect">
            <a:avLst/>
          </a:prstGeom>
          <a:noFill/>
        </p:spPr>
        <p:txBody>
          <a:bodyPr wrap="square" rtlCol="0">
            <a:spAutoFit/>
          </a:bodyPr>
          <a:lstStyle/>
          <a:p>
            <a:pPr algn="ctr"/>
            <a:r>
              <a:rPr lang="en-GB" sz="1200" dirty="0"/>
              <a:t>AAA</a:t>
            </a:r>
          </a:p>
        </p:txBody>
      </p:sp>
      <p:sp>
        <p:nvSpPr>
          <p:cNvPr id="47" name="TextBox 46"/>
          <p:cNvSpPr txBox="1"/>
          <p:nvPr/>
        </p:nvSpPr>
        <p:spPr>
          <a:xfrm>
            <a:off x="5625860" y="3961036"/>
            <a:ext cx="862584" cy="276999"/>
          </a:xfrm>
          <a:prstGeom prst="rect">
            <a:avLst/>
          </a:prstGeom>
          <a:noFill/>
        </p:spPr>
        <p:txBody>
          <a:bodyPr wrap="square" rtlCol="0">
            <a:spAutoFit/>
          </a:bodyPr>
          <a:lstStyle/>
          <a:p>
            <a:pPr algn="ctr"/>
            <a:r>
              <a:rPr lang="en-GB" sz="1200" dirty="0"/>
              <a:t>BBB</a:t>
            </a:r>
          </a:p>
        </p:txBody>
      </p:sp>
      <p:sp>
        <p:nvSpPr>
          <p:cNvPr id="48" name="TextBox 47"/>
          <p:cNvSpPr txBox="1"/>
          <p:nvPr/>
        </p:nvSpPr>
        <p:spPr>
          <a:xfrm>
            <a:off x="5625860" y="5165760"/>
            <a:ext cx="862584" cy="461665"/>
          </a:xfrm>
          <a:prstGeom prst="rect">
            <a:avLst/>
          </a:prstGeom>
          <a:noFill/>
        </p:spPr>
        <p:txBody>
          <a:bodyPr wrap="square" rtlCol="0" anchor="ctr" anchorCtr="0">
            <a:spAutoFit/>
          </a:bodyPr>
          <a:lstStyle/>
          <a:p>
            <a:pPr algn="ctr"/>
            <a:r>
              <a:rPr lang="en-GB" sz="1200" dirty="0"/>
              <a:t>Negotiated ratings</a:t>
            </a:r>
          </a:p>
        </p:txBody>
      </p:sp>
      <p:sp>
        <p:nvSpPr>
          <p:cNvPr id="58" name="TextBox 57"/>
          <p:cNvSpPr txBox="1"/>
          <p:nvPr/>
        </p:nvSpPr>
        <p:spPr>
          <a:xfrm>
            <a:off x="5608816" y="1989451"/>
            <a:ext cx="896672" cy="461665"/>
          </a:xfrm>
          <a:prstGeom prst="rect">
            <a:avLst/>
          </a:prstGeom>
          <a:noFill/>
        </p:spPr>
        <p:txBody>
          <a:bodyPr wrap="square" rtlCol="0">
            <a:spAutoFit/>
          </a:bodyPr>
          <a:lstStyle/>
          <a:p>
            <a:pPr algn="ctr"/>
            <a:r>
              <a:rPr lang="en-GB" sz="1200" dirty="0"/>
              <a:t>Typical Ratings</a:t>
            </a:r>
          </a:p>
        </p:txBody>
      </p:sp>
      <p:sp>
        <p:nvSpPr>
          <p:cNvPr id="59" name="TextBox 58"/>
          <p:cNvSpPr txBox="1"/>
          <p:nvPr/>
        </p:nvSpPr>
        <p:spPr>
          <a:xfrm>
            <a:off x="2668604" y="1633307"/>
            <a:ext cx="1777733" cy="646331"/>
          </a:xfrm>
          <a:prstGeom prst="rect">
            <a:avLst/>
          </a:prstGeom>
          <a:noFill/>
          <a:ln w="15875">
            <a:solidFill>
              <a:srgbClr val="0070C0"/>
            </a:solidFill>
          </a:ln>
        </p:spPr>
        <p:txBody>
          <a:bodyPr wrap="square" rtlCol="0">
            <a:spAutoFit/>
          </a:bodyPr>
          <a:lstStyle/>
          <a:p>
            <a:pPr algn="ctr"/>
            <a:r>
              <a:rPr lang="en-GB" sz="1200" dirty="0"/>
              <a:t>Interest &amp; principal are repaid using cash flow from assets as separate “waterfall”</a:t>
            </a:r>
          </a:p>
        </p:txBody>
      </p:sp>
      <p:sp>
        <p:nvSpPr>
          <p:cNvPr id="18" name="TextBox 17"/>
          <p:cNvSpPr txBox="1"/>
          <p:nvPr/>
        </p:nvSpPr>
        <p:spPr>
          <a:xfrm>
            <a:off x="6782692" y="2408750"/>
            <a:ext cx="2232248" cy="3539430"/>
          </a:xfrm>
          <a:prstGeom prst="rect">
            <a:avLst/>
          </a:prstGeom>
          <a:noFill/>
        </p:spPr>
        <p:txBody>
          <a:bodyPr wrap="square" rtlCol="0">
            <a:spAutoFit/>
          </a:bodyPr>
          <a:lstStyle/>
          <a:p>
            <a:r>
              <a:rPr lang="en-GB" sz="1400" dirty="0"/>
              <a:t>Points to remember:</a:t>
            </a:r>
          </a:p>
          <a:p>
            <a:endParaRPr lang="en-GB" sz="1400" dirty="0"/>
          </a:p>
          <a:p>
            <a:pPr marL="285750" indent="-285750">
              <a:buFontTx/>
              <a:buChar char="-"/>
            </a:pPr>
            <a:r>
              <a:rPr lang="en-GB" sz="1400" dirty="0"/>
              <a:t>The objective of the creator of ABS is to make the senior tranche as big as possible without losing its AA credit rating</a:t>
            </a:r>
          </a:p>
          <a:p>
            <a:pPr marL="285750" indent="-285750">
              <a:buFontTx/>
              <a:buChar char="-"/>
            </a:pPr>
            <a:endParaRPr lang="en-GB" sz="1400" dirty="0"/>
          </a:p>
          <a:p>
            <a:pPr marL="285750" indent="-285750">
              <a:buFontTx/>
              <a:buChar char="-"/>
            </a:pPr>
            <a:r>
              <a:rPr lang="en-GB" sz="1400" dirty="0"/>
              <a:t>The creator of the ABS makes a profit because the weighted average return on the assets in the underlying portfolio is greater than the weighted average return offered to the tranches</a:t>
            </a:r>
          </a:p>
        </p:txBody>
      </p:sp>
      <p:sp>
        <p:nvSpPr>
          <p:cNvPr id="19" name="Rectangle 18"/>
          <p:cNvSpPr/>
          <p:nvPr/>
        </p:nvSpPr>
        <p:spPr>
          <a:xfrm>
            <a:off x="5652654" y="1956472"/>
            <a:ext cx="828342" cy="3863229"/>
          </a:xfrm>
          <a:prstGeom prst="rect">
            <a:avLst/>
          </a:prstGeom>
          <a:noFill/>
          <a:ln w="15875">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216013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718"/>
            <a:ext cx="8363272" cy="1371600"/>
          </a:xfrm>
        </p:spPr>
        <p:txBody>
          <a:bodyPr/>
          <a:lstStyle/>
          <a:p>
            <a:r>
              <a:rPr lang="en-GB" dirty="0"/>
              <a:t>2.3 ABS CDOs and Financial Engineering</a:t>
            </a:r>
          </a:p>
        </p:txBody>
      </p:sp>
      <p:sp>
        <p:nvSpPr>
          <p:cNvPr id="4" name="Slide Number Placeholder 3"/>
          <p:cNvSpPr>
            <a:spLocks noGrp="1"/>
          </p:cNvSpPr>
          <p:nvPr>
            <p:ph type="sldNum" sz="quarter" idx="12"/>
          </p:nvPr>
        </p:nvSpPr>
        <p:spPr/>
        <p:txBody>
          <a:bodyPr/>
          <a:lstStyle/>
          <a:p>
            <a:fld id="{F38DF745-7D3F-47F4-83A3-874385CFAA69}" type="slidenum">
              <a:rPr lang="en-US" smtClean="0"/>
              <a:pPr/>
              <a:t>12</a:t>
            </a:fld>
            <a:endParaRPr lang="en-US" dirty="0"/>
          </a:p>
        </p:txBody>
      </p:sp>
      <p:sp>
        <p:nvSpPr>
          <p:cNvPr id="3" name="Rectangle 2"/>
          <p:cNvSpPr/>
          <p:nvPr/>
        </p:nvSpPr>
        <p:spPr>
          <a:xfrm>
            <a:off x="1301957" y="1901411"/>
            <a:ext cx="1629326" cy="2772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Subprime Mortgage 1</a:t>
            </a:r>
          </a:p>
        </p:txBody>
      </p:sp>
      <p:sp>
        <p:nvSpPr>
          <p:cNvPr id="7" name="Rectangle 6"/>
          <p:cNvSpPr/>
          <p:nvPr/>
        </p:nvSpPr>
        <p:spPr>
          <a:xfrm>
            <a:off x="1301957" y="2200297"/>
            <a:ext cx="1629326" cy="2772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Subprime Mortgage 2</a:t>
            </a:r>
          </a:p>
        </p:txBody>
      </p:sp>
      <p:sp>
        <p:nvSpPr>
          <p:cNvPr id="8" name="Rectangle 7"/>
          <p:cNvSpPr/>
          <p:nvPr/>
        </p:nvSpPr>
        <p:spPr>
          <a:xfrm>
            <a:off x="1301957" y="2494524"/>
            <a:ext cx="1629326" cy="2772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Subprime Mortgage 3</a:t>
            </a:r>
          </a:p>
        </p:txBody>
      </p:sp>
      <p:sp>
        <p:nvSpPr>
          <p:cNvPr id="9" name="Rectangle 8"/>
          <p:cNvSpPr/>
          <p:nvPr/>
        </p:nvSpPr>
        <p:spPr>
          <a:xfrm>
            <a:off x="1299241" y="2793944"/>
            <a:ext cx="1629326" cy="2772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Subprime Mortgage 4</a:t>
            </a:r>
          </a:p>
        </p:txBody>
      </p:sp>
      <p:sp>
        <p:nvSpPr>
          <p:cNvPr id="10" name="Rectangle 9"/>
          <p:cNvSpPr/>
          <p:nvPr/>
        </p:nvSpPr>
        <p:spPr>
          <a:xfrm>
            <a:off x="1299241" y="3092830"/>
            <a:ext cx="1629326" cy="2772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Subprime Mortgage 5</a:t>
            </a:r>
          </a:p>
        </p:txBody>
      </p:sp>
      <p:sp>
        <p:nvSpPr>
          <p:cNvPr id="11" name="Rectangle 10"/>
          <p:cNvSpPr/>
          <p:nvPr/>
        </p:nvSpPr>
        <p:spPr>
          <a:xfrm>
            <a:off x="1299241" y="3395221"/>
            <a:ext cx="1629326" cy="2772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Subprime Mortgage 6</a:t>
            </a:r>
          </a:p>
        </p:txBody>
      </p:sp>
      <p:sp>
        <p:nvSpPr>
          <p:cNvPr id="12" name="Rectangle 11"/>
          <p:cNvSpPr/>
          <p:nvPr/>
        </p:nvSpPr>
        <p:spPr>
          <a:xfrm>
            <a:off x="1299058" y="3695079"/>
            <a:ext cx="1629326" cy="2772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Subprime Mortgage 7</a:t>
            </a:r>
          </a:p>
        </p:txBody>
      </p:sp>
      <p:sp>
        <p:nvSpPr>
          <p:cNvPr id="13" name="Rectangle 12"/>
          <p:cNvSpPr/>
          <p:nvPr/>
        </p:nvSpPr>
        <p:spPr>
          <a:xfrm>
            <a:off x="1299058" y="4002673"/>
            <a:ext cx="1629326" cy="2772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Subprime Mortgage 8</a:t>
            </a:r>
          </a:p>
        </p:txBody>
      </p:sp>
      <p:sp>
        <p:nvSpPr>
          <p:cNvPr id="14" name="Rectangle 13"/>
          <p:cNvSpPr/>
          <p:nvPr/>
        </p:nvSpPr>
        <p:spPr>
          <a:xfrm>
            <a:off x="1299058" y="4304520"/>
            <a:ext cx="1629326" cy="2772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Subprime Mortgage 9</a:t>
            </a:r>
          </a:p>
        </p:txBody>
      </p:sp>
      <p:sp>
        <p:nvSpPr>
          <p:cNvPr id="15" name="Rectangle 14"/>
          <p:cNvSpPr/>
          <p:nvPr/>
        </p:nvSpPr>
        <p:spPr>
          <a:xfrm>
            <a:off x="1304506" y="4603396"/>
            <a:ext cx="1629326" cy="2772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Subprime Mortgage 10</a:t>
            </a:r>
          </a:p>
        </p:txBody>
      </p:sp>
      <p:sp>
        <p:nvSpPr>
          <p:cNvPr id="16" name="Rectangle 15"/>
          <p:cNvSpPr/>
          <p:nvPr/>
        </p:nvSpPr>
        <p:spPr>
          <a:xfrm>
            <a:off x="1304506" y="4910446"/>
            <a:ext cx="1629326" cy="2772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Subprime Mortgage 11</a:t>
            </a:r>
          </a:p>
        </p:txBody>
      </p:sp>
      <p:sp>
        <p:nvSpPr>
          <p:cNvPr id="17" name="Rectangle 16"/>
          <p:cNvSpPr/>
          <p:nvPr/>
        </p:nvSpPr>
        <p:spPr>
          <a:xfrm>
            <a:off x="1304506" y="5212293"/>
            <a:ext cx="1629326" cy="2772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Subprime Mortgage 12</a:t>
            </a:r>
          </a:p>
        </p:txBody>
      </p:sp>
      <p:sp>
        <p:nvSpPr>
          <p:cNvPr id="20" name="Rectangle 19"/>
          <p:cNvSpPr/>
          <p:nvPr/>
        </p:nvSpPr>
        <p:spPr>
          <a:xfrm>
            <a:off x="1301957" y="6121155"/>
            <a:ext cx="1629326" cy="2772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Subprime Mortgage </a:t>
            </a:r>
            <a:r>
              <a:rPr lang="en-GB" sz="1200" i="1" dirty="0"/>
              <a:t>N</a:t>
            </a:r>
          </a:p>
        </p:txBody>
      </p:sp>
      <p:sp>
        <p:nvSpPr>
          <p:cNvPr id="5" name="TextBox 4"/>
          <p:cNvSpPr txBox="1"/>
          <p:nvPr/>
        </p:nvSpPr>
        <p:spPr>
          <a:xfrm>
            <a:off x="1401168" y="5578784"/>
            <a:ext cx="1440160" cy="461665"/>
          </a:xfrm>
          <a:prstGeom prst="rect">
            <a:avLst/>
          </a:prstGeom>
          <a:noFill/>
        </p:spPr>
        <p:txBody>
          <a:bodyPr wrap="square" rtlCol="0">
            <a:spAutoFit/>
          </a:bodyPr>
          <a:lstStyle/>
          <a:p>
            <a:pPr algn="ctr"/>
            <a:r>
              <a:rPr lang="en-GB" sz="1200" dirty="0"/>
              <a:t>…</a:t>
            </a:r>
          </a:p>
          <a:p>
            <a:pPr algn="ctr"/>
            <a:r>
              <a:rPr lang="en-GB" sz="1200" dirty="0"/>
              <a:t>…</a:t>
            </a:r>
          </a:p>
        </p:txBody>
      </p:sp>
      <p:sp>
        <p:nvSpPr>
          <p:cNvPr id="21" name="TextBox 20"/>
          <p:cNvSpPr txBox="1"/>
          <p:nvPr/>
        </p:nvSpPr>
        <p:spPr>
          <a:xfrm>
            <a:off x="1301957" y="6454663"/>
            <a:ext cx="1638070" cy="276999"/>
          </a:xfrm>
          <a:prstGeom prst="rect">
            <a:avLst/>
          </a:prstGeom>
          <a:noFill/>
        </p:spPr>
        <p:txBody>
          <a:bodyPr wrap="square" rtlCol="0">
            <a:spAutoFit/>
          </a:bodyPr>
          <a:lstStyle/>
          <a:p>
            <a:r>
              <a:rPr lang="en-GB" sz="1200" dirty="0"/>
              <a:t>Principal : $100 million</a:t>
            </a:r>
          </a:p>
        </p:txBody>
      </p:sp>
      <p:sp>
        <p:nvSpPr>
          <p:cNvPr id="22" name="Right Brace 21"/>
          <p:cNvSpPr/>
          <p:nvPr/>
        </p:nvSpPr>
        <p:spPr>
          <a:xfrm>
            <a:off x="3007088" y="1949260"/>
            <a:ext cx="288032" cy="4421169"/>
          </a:xfrm>
          <a:prstGeom prst="rightBrace">
            <a:avLst>
              <a:gd name="adj1" fmla="val 144390"/>
              <a:gd name="adj2" fmla="val 50000"/>
            </a:avLst>
          </a:prstGeom>
          <a:ln w="158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5" name="Rectangle 24"/>
          <p:cNvSpPr/>
          <p:nvPr/>
        </p:nvSpPr>
        <p:spPr>
          <a:xfrm>
            <a:off x="3587315" y="3929637"/>
            <a:ext cx="554462" cy="460414"/>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SPV</a:t>
            </a:r>
          </a:p>
        </p:txBody>
      </p:sp>
      <p:cxnSp>
        <p:nvCxnSpPr>
          <p:cNvPr id="27" name="Straight Arrow Connector 26"/>
          <p:cNvCxnSpPr>
            <a:stCxn id="22" idx="1"/>
            <a:endCxn id="25" idx="1"/>
          </p:cNvCxnSpPr>
          <p:nvPr/>
        </p:nvCxnSpPr>
        <p:spPr>
          <a:xfrm flipV="1">
            <a:off x="3295120" y="4159844"/>
            <a:ext cx="292195" cy="1"/>
          </a:xfrm>
          <a:prstGeom prst="straightConnector1">
            <a:avLst/>
          </a:prstGeom>
          <a:ln w="15875">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31" name="Rectangle 30"/>
          <p:cNvSpPr/>
          <p:nvPr/>
        </p:nvSpPr>
        <p:spPr>
          <a:xfrm>
            <a:off x="4566558" y="2472246"/>
            <a:ext cx="1800200" cy="844798"/>
          </a:xfrm>
          <a:prstGeom prst="rect">
            <a:avLst/>
          </a:prstGeom>
          <a:gradFill>
            <a:gsLst>
              <a:gs pos="0">
                <a:srgbClr val="000082"/>
              </a:gs>
              <a:gs pos="72000">
                <a:srgbClr val="66008F"/>
              </a:gs>
              <a:gs pos="100000">
                <a:srgbClr val="FF00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Senior tranche</a:t>
            </a:r>
          </a:p>
          <a:p>
            <a:pPr algn="ctr"/>
            <a:r>
              <a:rPr lang="en-GB" sz="1400" dirty="0"/>
              <a:t>Principal: 75%</a:t>
            </a:r>
          </a:p>
          <a:p>
            <a:pPr algn="ctr"/>
            <a:r>
              <a:rPr lang="en-GB" sz="1400" dirty="0"/>
              <a:t>Return = 6%</a:t>
            </a:r>
          </a:p>
        </p:txBody>
      </p:sp>
      <p:sp>
        <p:nvSpPr>
          <p:cNvPr id="32" name="Rectangle 31"/>
          <p:cNvSpPr/>
          <p:nvPr/>
        </p:nvSpPr>
        <p:spPr>
          <a:xfrm>
            <a:off x="4566558" y="3737446"/>
            <a:ext cx="1800200" cy="844798"/>
          </a:xfrm>
          <a:prstGeom prst="rect">
            <a:avLst/>
          </a:prstGeom>
          <a:gradFill>
            <a:gsLst>
              <a:gs pos="100000">
                <a:srgbClr val="EC0012"/>
              </a:gs>
              <a:gs pos="12000">
                <a:srgbClr val="D90024"/>
              </a:gs>
              <a:gs pos="53000">
                <a:srgbClr val="B30048"/>
              </a:gs>
              <a:gs pos="100000">
                <a:srgbClr val="FF00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Mezzanine</a:t>
            </a:r>
            <a:r>
              <a:rPr lang="en-GB" sz="1400" dirty="0"/>
              <a:t> </a:t>
            </a:r>
            <a:r>
              <a:rPr lang="en-GB" sz="1400" b="1" dirty="0"/>
              <a:t>tranche</a:t>
            </a:r>
          </a:p>
          <a:p>
            <a:pPr algn="ctr"/>
            <a:r>
              <a:rPr lang="en-GB" sz="1400" dirty="0"/>
              <a:t>Principal: 20%</a:t>
            </a:r>
          </a:p>
          <a:p>
            <a:pPr algn="ctr"/>
            <a:r>
              <a:rPr lang="en-GB" sz="1400" dirty="0"/>
              <a:t>Return = 10%</a:t>
            </a:r>
          </a:p>
        </p:txBody>
      </p:sp>
      <p:sp>
        <p:nvSpPr>
          <p:cNvPr id="33" name="Rectangle 32"/>
          <p:cNvSpPr/>
          <p:nvPr/>
        </p:nvSpPr>
        <p:spPr>
          <a:xfrm>
            <a:off x="4566558" y="4974194"/>
            <a:ext cx="1800200" cy="844798"/>
          </a:xfrm>
          <a:prstGeom prst="rect">
            <a:avLst/>
          </a:prstGeom>
          <a:gradFill>
            <a:gsLst>
              <a:gs pos="27000">
                <a:srgbClr val="FF4100"/>
              </a:gs>
              <a:gs pos="58000">
                <a:srgbClr val="FF82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Equity tranche</a:t>
            </a:r>
          </a:p>
          <a:p>
            <a:pPr algn="ctr"/>
            <a:r>
              <a:rPr lang="en-GB" sz="1400" dirty="0"/>
              <a:t>Principal: 5%</a:t>
            </a:r>
          </a:p>
          <a:p>
            <a:pPr algn="ctr"/>
            <a:r>
              <a:rPr lang="en-GB" sz="1400" dirty="0"/>
              <a:t>Return = 30%</a:t>
            </a:r>
          </a:p>
        </p:txBody>
      </p:sp>
      <p:cxnSp>
        <p:nvCxnSpPr>
          <p:cNvPr id="35" name="Straight Arrow Connector 34"/>
          <p:cNvCxnSpPr>
            <a:stCxn id="25" idx="3"/>
            <a:endCxn id="31" idx="1"/>
          </p:cNvCxnSpPr>
          <p:nvPr/>
        </p:nvCxnSpPr>
        <p:spPr>
          <a:xfrm flipV="1">
            <a:off x="4141777" y="2894645"/>
            <a:ext cx="424781" cy="1265199"/>
          </a:xfrm>
          <a:prstGeom prst="straightConnector1">
            <a:avLst/>
          </a:prstGeom>
          <a:ln w="158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7" name="Straight Arrow Connector 36"/>
          <p:cNvCxnSpPr>
            <a:stCxn id="25" idx="3"/>
            <a:endCxn id="32" idx="1"/>
          </p:cNvCxnSpPr>
          <p:nvPr/>
        </p:nvCxnSpPr>
        <p:spPr>
          <a:xfrm>
            <a:off x="4141777" y="4159844"/>
            <a:ext cx="424781" cy="1"/>
          </a:xfrm>
          <a:prstGeom prst="straightConnector1">
            <a:avLst/>
          </a:prstGeom>
          <a:ln w="158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44" name="Straight Arrow Connector 43"/>
          <p:cNvCxnSpPr>
            <a:stCxn id="25" idx="3"/>
            <a:endCxn id="33" idx="1"/>
          </p:cNvCxnSpPr>
          <p:nvPr/>
        </p:nvCxnSpPr>
        <p:spPr>
          <a:xfrm>
            <a:off x="4141777" y="4159844"/>
            <a:ext cx="424781" cy="1236749"/>
          </a:xfrm>
          <a:prstGeom prst="straightConnector1">
            <a:avLst/>
          </a:prstGeom>
          <a:ln w="15875">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45" name="TextBox 44"/>
          <p:cNvSpPr txBox="1"/>
          <p:nvPr/>
        </p:nvSpPr>
        <p:spPr>
          <a:xfrm>
            <a:off x="4980076" y="1771884"/>
            <a:ext cx="973163" cy="400110"/>
          </a:xfrm>
          <a:prstGeom prst="rect">
            <a:avLst/>
          </a:prstGeom>
          <a:noFill/>
        </p:spPr>
        <p:txBody>
          <a:bodyPr wrap="square" rtlCol="0">
            <a:spAutoFit/>
          </a:bodyPr>
          <a:lstStyle/>
          <a:p>
            <a:pPr algn="ctr"/>
            <a:r>
              <a:rPr lang="en-GB" sz="2000" b="1" dirty="0"/>
              <a:t>ABS</a:t>
            </a:r>
          </a:p>
        </p:txBody>
      </p:sp>
      <p:sp>
        <p:nvSpPr>
          <p:cNvPr id="55" name="TextBox 54"/>
          <p:cNvSpPr txBox="1"/>
          <p:nvPr/>
        </p:nvSpPr>
        <p:spPr>
          <a:xfrm>
            <a:off x="6491948" y="5073427"/>
            <a:ext cx="1377560" cy="646331"/>
          </a:xfrm>
          <a:prstGeom prst="rect">
            <a:avLst/>
          </a:prstGeom>
          <a:noFill/>
          <a:ln w="15875">
            <a:noFill/>
          </a:ln>
        </p:spPr>
        <p:txBody>
          <a:bodyPr wrap="square" rtlCol="0">
            <a:spAutoFit/>
          </a:bodyPr>
          <a:lstStyle/>
          <a:p>
            <a:pPr algn="ctr"/>
            <a:r>
              <a:rPr lang="en-GB" sz="1200" dirty="0"/>
              <a:t>Either retained by originator or sold to hedge funds</a:t>
            </a:r>
          </a:p>
        </p:txBody>
      </p:sp>
      <p:sp>
        <p:nvSpPr>
          <p:cNvPr id="56" name="TextBox 55"/>
          <p:cNvSpPr txBox="1"/>
          <p:nvPr/>
        </p:nvSpPr>
        <p:spPr>
          <a:xfrm>
            <a:off x="6483581" y="3910455"/>
            <a:ext cx="1377560" cy="461665"/>
          </a:xfrm>
          <a:prstGeom prst="rect">
            <a:avLst/>
          </a:prstGeom>
          <a:noFill/>
          <a:ln w="15875">
            <a:noFill/>
          </a:ln>
        </p:spPr>
        <p:txBody>
          <a:bodyPr wrap="square" rtlCol="0">
            <a:spAutoFit/>
          </a:bodyPr>
          <a:lstStyle/>
          <a:p>
            <a:pPr algn="ctr"/>
            <a:r>
              <a:rPr lang="en-GB" sz="1200" dirty="0"/>
              <a:t>Difficult to find investors</a:t>
            </a:r>
          </a:p>
        </p:txBody>
      </p:sp>
      <p:sp>
        <p:nvSpPr>
          <p:cNvPr id="57" name="TextBox 56"/>
          <p:cNvSpPr txBox="1"/>
          <p:nvPr/>
        </p:nvSpPr>
        <p:spPr>
          <a:xfrm>
            <a:off x="6491746" y="2701726"/>
            <a:ext cx="1377560" cy="461665"/>
          </a:xfrm>
          <a:prstGeom prst="rect">
            <a:avLst/>
          </a:prstGeom>
          <a:noFill/>
          <a:ln w="15875">
            <a:noFill/>
          </a:ln>
        </p:spPr>
        <p:txBody>
          <a:bodyPr wrap="square" rtlCol="0">
            <a:spAutoFit/>
          </a:bodyPr>
          <a:lstStyle/>
          <a:p>
            <a:pPr algn="ctr"/>
            <a:r>
              <a:rPr lang="en-GB" sz="1200" dirty="0"/>
              <a:t>Sold to AAA rated asset investors</a:t>
            </a:r>
          </a:p>
        </p:txBody>
      </p:sp>
      <p:sp>
        <p:nvSpPr>
          <p:cNvPr id="47" name="TextBox 46"/>
          <p:cNvSpPr txBox="1"/>
          <p:nvPr/>
        </p:nvSpPr>
        <p:spPr>
          <a:xfrm>
            <a:off x="7596336" y="1505124"/>
            <a:ext cx="1405211" cy="400110"/>
          </a:xfrm>
          <a:prstGeom prst="rect">
            <a:avLst/>
          </a:prstGeom>
          <a:noFill/>
          <a:ln w="25400">
            <a:solidFill>
              <a:srgbClr val="FF0000"/>
            </a:solidFill>
          </a:ln>
        </p:spPr>
        <p:txBody>
          <a:bodyPr wrap="square" rtlCol="0">
            <a:spAutoFit/>
          </a:bodyPr>
          <a:lstStyle/>
          <a:p>
            <a:pPr algn="ctr"/>
            <a:r>
              <a:rPr lang="en-GB" sz="2000" b="1" dirty="0"/>
              <a:t>Step 1 of 2</a:t>
            </a:r>
          </a:p>
        </p:txBody>
      </p:sp>
    </p:spTree>
    <p:extLst>
      <p:ext uri="{BB962C8B-B14F-4D97-AF65-F5344CB8AC3E}">
        <p14:creationId xmlns:p14="http://schemas.microsoft.com/office/powerpoint/2010/main" val="12245690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718"/>
            <a:ext cx="8147248" cy="1371600"/>
          </a:xfrm>
        </p:spPr>
        <p:txBody>
          <a:bodyPr/>
          <a:lstStyle/>
          <a:p>
            <a:r>
              <a:rPr lang="en-GB" dirty="0"/>
              <a:t>2.3 ABS CDOs and Financial Engineering</a:t>
            </a:r>
          </a:p>
        </p:txBody>
      </p:sp>
      <p:sp>
        <p:nvSpPr>
          <p:cNvPr id="45" name="TextBox 44"/>
          <p:cNvSpPr txBox="1"/>
          <p:nvPr/>
        </p:nvSpPr>
        <p:spPr>
          <a:xfrm>
            <a:off x="5569029" y="1905433"/>
            <a:ext cx="2592288" cy="584775"/>
          </a:xfrm>
          <a:prstGeom prst="rect">
            <a:avLst/>
          </a:prstGeom>
          <a:noFill/>
        </p:spPr>
        <p:txBody>
          <a:bodyPr wrap="square" rtlCol="0">
            <a:spAutoFit/>
          </a:bodyPr>
          <a:lstStyle/>
          <a:p>
            <a:pPr algn="ctr"/>
            <a:r>
              <a:rPr lang="en-GB" sz="1600" b="1" dirty="0"/>
              <a:t>ABS CDOs </a:t>
            </a:r>
            <a:r>
              <a:rPr lang="en-GB" sz="1600" dirty="0"/>
              <a:t>(built from mezzanine tranches)</a:t>
            </a:r>
          </a:p>
        </p:txBody>
      </p:sp>
      <p:sp>
        <p:nvSpPr>
          <p:cNvPr id="31" name="Rectangle 30"/>
          <p:cNvSpPr/>
          <p:nvPr/>
        </p:nvSpPr>
        <p:spPr>
          <a:xfrm>
            <a:off x="2889059" y="1807187"/>
            <a:ext cx="1117782" cy="476866"/>
          </a:xfrm>
          <a:prstGeom prst="rect">
            <a:avLst/>
          </a:prstGeom>
          <a:gradFill>
            <a:gsLst>
              <a:gs pos="0">
                <a:srgbClr val="000082"/>
              </a:gs>
              <a:gs pos="72000">
                <a:srgbClr val="66008F"/>
              </a:gs>
              <a:gs pos="100000">
                <a:srgbClr val="FF00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b="1" dirty="0"/>
              <a:t>Senior tranche</a:t>
            </a:r>
          </a:p>
          <a:p>
            <a:pPr algn="ctr"/>
            <a:r>
              <a:rPr lang="en-GB" sz="900" dirty="0"/>
              <a:t>Principal: 75%</a:t>
            </a:r>
          </a:p>
          <a:p>
            <a:pPr algn="ctr"/>
            <a:r>
              <a:rPr lang="en-GB" sz="900" dirty="0"/>
              <a:t>Return = 6%</a:t>
            </a:r>
          </a:p>
        </p:txBody>
      </p:sp>
      <p:sp>
        <p:nvSpPr>
          <p:cNvPr id="33" name="Rectangle 32"/>
          <p:cNvSpPr/>
          <p:nvPr/>
        </p:nvSpPr>
        <p:spPr>
          <a:xfrm>
            <a:off x="2889059" y="2817944"/>
            <a:ext cx="1117782" cy="476866"/>
          </a:xfrm>
          <a:prstGeom prst="rect">
            <a:avLst/>
          </a:prstGeom>
          <a:gradFill>
            <a:gsLst>
              <a:gs pos="27000">
                <a:srgbClr val="FF4100"/>
              </a:gs>
              <a:gs pos="58000">
                <a:srgbClr val="FF82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b="1" dirty="0"/>
              <a:t>Equity tranche</a:t>
            </a:r>
          </a:p>
          <a:p>
            <a:pPr algn="ctr"/>
            <a:r>
              <a:rPr lang="en-GB" sz="900" dirty="0"/>
              <a:t>Principal: 5%</a:t>
            </a:r>
          </a:p>
          <a:p>
            <a:pPr algn="ctr"/>
            <a:r>
              <a:rPr lang="en-GB" sz="900" dirty="0"/>
              <a:t>Return = 30%</a:t>
            </a:r>
          </a:p>
        </p:txBody>
      </p:sp>
      <p:sp>
        <p:nvSpPr>
          <p:cNvPr id="34" name="Rectangle 33"/>
          <p:cNvSpPr/>
          <p:nvPr/>
        </p:nvSpPr>
        <p:spPr>
          <a:xfrm>
            <a:off x="2844046" y="1745989"/>
            <a:ext cx="1199644" cy="1615364"/>
          </a:xfrm>
          <a:prstGeom prst="rect">
            <a:avLst/>
          </a:prstGeom>
          <a:noFill/>
          <a:ln w="15875">
            <a:solidFill>
              <a:schemeClr val="tx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Rectangle 37"/>
          <p:cNvSpPr/>
          <p:nvPr/>
        </p:nvSpPr>
        <p:spPr>
          <a:xfrm>
            <a:off x="2889059" y="3474503"/>
            <a:ext cx="1117782" cy="476866"/>
          </a:xfrm>
          <a:prstGeom prst="rect">
            <a:avLst/>
          </a:prstGeom>
          <a:gradFill>
            <a:gsLst>
              <a:gs pos="0">
                <a:srgbClr val="000082"/>
              </a:gs>
              <a:gs pos="72000">
                <a:srgbClr val="66008F"/>
              </a:gs>
              <a:gs pos="100000">
                <a:srgbClr val="FF00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b="1" dirty="0"/>
              <a:t>Senior tranche</a:t>
            </a:r>
          </a:p>
          <a:p>
            <a:pPr algn="ctr"/>
            <a:r>
              <a:rPr lang="en-GB" sz="900" dirty="0"/>
              <a:t>Principal: 75%</a:t>
            </a:r>
          </a:p>
          <a:p>
            <a:pPr algn="ctr"/>
            <a:r>
              <a:rPr lang="en-GB" sz="900" dirty="0"/>
              <a:t>Return = 6%</a:t>
            </a:r>
          </a:p>
        </p:txBody>
      </p:sp>
      <p:sp>
        <p:nvSpPr>
          <p:cNvPr id="40" name="Rectangle 39"/>
          <p:cNvSpPr/>
          <p:nvPr/>
        </p:nvSpPr>
        <p:spPr>
          <a:xfrm>
            <a:off x="2889059" y="4485260"/>
            <a:ext cx="1117782" cy="476866"/>
          </a:xfrm>
          <a:prstGeom prst="rect">
            <a:avLst/>
          </a:prstGeom>
          <a:gradFill>
            <a:gsLst>
              <a:gs pos="27000">
                <a:srgbClr val="FF4100"/>
              </a:gs>
              <a:gs pos="58000">
                <a:srgbClr val="FF82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b="1" dirty="0"/>
              <a:t>Equity tranche</a:t>
            </a:r>
          </a:p>
          <a:p>
            <a:pPr algn="ctr"/>
            <a:r>
              <a:rPr lang="en-GB" sz="900" dirty="0"/>
              <a:t>Principal: 5 %</a:t>
            </a:r>
          </a:p>
          <a:p>
            <a:pPr algn="ctr"/>
            <a:r>
              <a:rPr lang="en-GB" sz="900" dirty="0"/>
              <a:t>Return = 30%</a:t>
            </a:r>
          </a:p>
        </p:txBody>
      </p:sp>
      <p:sp>
        <p:nvSpPr>
          <p:cNvPr id="41" name="Rectangle 40"/>
          <p:cNvSpPr/>
          <p:nvPr/>
        </p:nvSpPr>
        <p:spPr>
          <a:xfrm>
            <a:off x="2844046" y="3413305"/>
            <a:ext cx="1199644" cy="1615364"/>
          </a:xfrm>
          <a:prstGeom prst="rect">
            <a:avLst/>
          </a:prstGeom>
          <a:noFill/>
          <a:ln w="15875">
            <a:solidFill>
              <a:schemeClr val="tx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Rectangle 42"/>
          <p:cNvSpPr/>
          <p:nvPr/>
        </p:nvSpPr>
        <p:spPr>
          <a:xfrm>
            <a:off x="2893141" y="5147015"/>
            <a:ext cx="1117782" cy="476866"/>
          </a:xfrm>
          <a:prstGeom prst="rect">
            <a:avLst/>
          </a:prstGeom>
          <a:gradFill>
            <a:gsLst>
              <a:gs pos="0">
                <a:srgbClr val="000082"/>
              </a:gs>
              <a:gs pos="72000">
                <a:srgbClr val="66008F"/>
              </a:gs>
              <a:gs pos="100000">
                <a:srgbClr val="FF00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b="1" dirty="0"/>
              <a:t>Senior tranche</a:t>
            </a:r>
          </a:p>
          <a:p>
            <a:pPr algn="ctr"/>
            <a:r>
              <a:rPr lang="en-GB" sz="900" dirty="0"/>
              <a:t>Principal: 75%</a:t>
            </a:r>
          </a:p>
          <a:p>
            <a:pPr algn="ctr"/>
            <a:r>
              <a:rPr lang="en-GB" sz="900" dirty="0"/>
              <a:t>Return = 6%</a:t>
            </a:r>
          </a:p>
        </p:txBody>
      </p:sp>
      <p:sp>
        <p:nvSpPr>
          <p:cNvPr id="47" name="Rectangle 46"/>
          <p:cNvSpPr/>
          <p:nvPr/>
        </p:nvSpPr>
        <p:spPr>
          <a:xfrm>
            <a:off x="2893141" y="6157772"/>
            <a:ext cx="1117782" cy="476866"/>
          </a:xfrm>
          <a:prstGeom prst="rect">
            <a:avLst/>
          </a:prstGeom>
          <a:gradFill>
            <a:gsLst>
              <a:gs pos="27000">
                <a:srgbClr val="FF4100"/>
              </a:gs>
              <a:gs pos="58000">
                <a:srgbClr val="FF82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b="1" dirty="0"/>
              <a:t>Equity tranche</a:t>
            </a:r>
          </a:p>
          <a:p>
            <a:pPr algn="ctr"/>
            <a:r>
              <a:rPr lang="en-GB" sz="900" dirty="0"/>
              <a:t>Principal: 5%</a:t>
            </a:r>
          </a:p>
          <a:p>
            <a:pPr algn="ctr"/>
            <a:r>
              <a:rPr lang="en-GB" sz="900" dirty="0"/>
              <a:t>Return = 30%</a:t>
            </a:r>
          </a:p>
        </p:txBody>
      </p:sp>
      <p:sp>
        <p:nvSpPr>
          <p:cNvPr id="48" name="Rectangle 47"/>
          <p:cNvSpPr/>
          <p:nvPr/>
        </p:nvSpPr>
        <p:spPr>
          <a:xfrm>
            <a:off x="2848128" y="5085817"/>
            <a:ext cx="1199644" cy="1615364"/>
          </a:xfrm>
          <a:prstGeom prst="rect">
            <a:avLst/>
          </a:prstGeom>
          <a:noFill/>
          <a:ln w="15875">
            <a:solidFill>
              <a:schemeClr val="tx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Rectangle 31"/>
          <p:cNvSpPr/>
          <p:nvPr/>
        </p:nvSpPr>
        <p:spPr>
          <a:xfrm>
            <a:off x="3150096" y="2309538"/>
            <a:ext cx="1117782" cy="476866"/>
          </a:xfrm>
          <a:prstGeom prst="rect">
            <a:avLst/>
          </a:prstGeom>
          <a:gradFill>
            <a:gsLst>
              <a:gs pos="100000">
                <a:srgbClr val="EC0012"/>
              </a:gs>
              <a:gs pos="12000">
                <a:srgbClr val="D90024"/>
              </a:gs>
              <a:gs pos="53000">
                <a:srgbClr val="B30048"/>
              </a:gs>
              <a:gs pos="100000">
                <a:srgbClr val="FF00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b="1" dirty="0"/>
              <a:t>Mezzanine</a:t>
            </a:r>
            <a:r>
              <a:rPr lang="en-GB" sz="900" dirty="0"/>
              <a:t> </a:t>
            </a:r>
            <a:r>
              <a:rPr lang="en-GB" sz="900" b="1" dirty="0"/>
              <a:t>tranche</a:t>
            </a:r>
          </a:p>
          <a:p>
            <a:pPr algn="ctr"/>
            <a:r>
              <a:rPr lang="en-GB" sz="900" dirty="0"/>
              <a:t>Principal: 20%</a:t>
            </a:r>
          </a:p>
          <a:p>
            <a:pPr algn="ctr"/>
            <a:r>
              <a:rPr lang="en-GB" sz="900" dirty="0"/>
              <a:t>Return = 10%</a:t>
            </a:r>
          </a:p>
        </p:txBody>
      </p:sp>
      <p:sp>
        <p:nvSpPr>
          <p:cNvPr id="39" name="Rectangle 38"/>
          <p:cNvSpPr/>
          <p:nvPr/>
        </p:nvSpPr>
        <p:spPr>
          <a:xfrm>
            <a:off x="3150096" y="3976854"/>
            <a:ext cx="1117782" cy="476866"/>
          </a:xfrm>
          <a:prstGeom prst="rect">
            <a:avLst/>
          </a:prstGeom>
          <a:gradFill>
            <a:gsLst>
              <a:gs pos="100000">
                <a:srgbClr val="EC0012"/>
              </a:gs>
              <a:gs pos="12000">
                <a:srgbClr val="D90024"/>
              </a:gs>
              <a:gs pos="53000">
                <a:srgbClr val="B30048"/>
              </a:gs>
              <a:gs pos="100000">
                <a:srgbClr val="FF00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b="1" dirty="0"/>
              <a:t>Mezzanine</a:t>
            </a:r>
            <a:r>
              <a:rPr lang="en-GB" sz="900" dirty="0"/>
              <a:t> </a:t>
            </a:r>
            <a:r>
              <a:rPr lang="en-GB" sz="900" b="1" dirty="0"/>
              <a:t>tranche</a:t>
            </a:r>
          </a:p>
          <a:p>
            <a:pPr algn="ctr"/>
            <a:r>
              <a:rPr lang="en-GB" sz="900" dirty="0"/>
              <a:t>Principal: 20%</a:t>
            </a:r>
          </a:p>
          <a:p>
            <a:pPr algn="ctr"/>
            <a:r>
              <a:rPr lang="en-GB" sz="900" dirty="0"/>
              <a:t>Return = 10%</a:t>
            </a:r>
          </a:p>
        </p:txBody>
      </p:sp>
      <p:sp>
        <p:nvSpPr>
          <p:cNvPr id="46" name="Rectangle 45"/>
          <p:cNvSpPr/>
          <p:nvPr/>
        </p:nvSpPr>
        <p:spPr>
          <a:xfrm>
            <a:off x="3150096" y="5649366"/>
            <a:ext cx="1117782" cy="476866"/>
          </a:xfrm>
          <a:prstGeom prst="rect">
            <a:avLst/>
          </a:prstGeom>
          <a:gradFill>
            <a:gsLst>
              <a:gs pos="100000">
                <a:srgbClr val="EC0012"/>
              </a:gs>
              <a:gs pos="12000">
                <a:srgbClr val="D90024"/>
              </a:gs>
              <a:gs pos="53000">
                <a:srgbClr val="B30048"/>
              </a:gs>
              <a:gs pos="100000">
                <a:srgbClr val="FF00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b="1" dirty="0"/>
              <a:t>Mezzanine</a:t>
            </a:r>
            <a:r>
              <a:rPr lang="en-GB" sz="900" dirty="0"/>
              <a:t> </a:t>
            </a:r>
            <a:r>
              <a:rPr lang="en-GB" sz="900" b="1" dirty="0"/>
              <a:t>tranche</a:t>
            </a:r>
          </a:p>
          <a:p>
            <a:pPr algn="ctr"/>
            <a:r>
              <a:rPr lang="en-GB" sz="900" dirty="0"/>
              <a:t>Principal: 20%</a:t>
            </a:r>
          </a:p>
          <a:p>
            <a:pPr algn="ctr"/>
            <a:r>
              <a:rPr lang="en-GB" sz="900" dirty="0"/>
              <a:t>Return = 10%</a:t>
            </a:r>
          </a:p>
        </p:txBody>
      </p:sp>
      <p:sp>
        <p:nvSpPr>
          <p:cNvPr id="60" name="Rectangle 59"/>
          <p:cNvSpPr/>
          <p:nvPr/>
        </p:nvSpPr>
        <p:spPr>
          <a:xfrm>
            <a:off x="4545198" y="3987540"/>
            <a:ext cx="554462" cy="455494"/>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SPV</a:t>
            </a:r>
          </a:p>
        </p:txBody>
      </p:sp>
      <p:cxnSp>
        <p:nvCxnSpPr>
          <p:cNvPr id="23" name="Curved Connector 22"/>
          <p:cNvCxnSpPr>
            <a:stCxn id="32" idx="3"/>
            <a:endCxn id="60" idx="0"/>
          </p:cNvCxnSpPr>
          <p:nvPr/>
        </p:nvCxnSpPr>
        <p:spPr>
          <a:xfrm>
            <a:off x="4267878" y="2547971"/>
            <a:ext cx="554551" cy="1439569"/>
          </a:xfrm>
          <a:prstGeom prst="curvedConnector2">
            <a:avLst/>
          </a:prstGeom>
          <a:ln w="158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73" name="Straight Arrow Connector 72"/>
          <p:cNvCxnSpPr>
            <a:stCxn id="39" idx="3"/>
            <a:endCxn id="60" idx="1"/>
          </p:cNvCxnSpPr>
          <p:nvPr/>
        </p:nvCxnSpPr>
        <p:spPr>
          <a:xfrm>
            <a:off x="4267878" y="4215287"/>
            <a:ext cx="277320" cy="0"/>
          </a:xfrm>
          <a:prstGeom prst="straightConnector1">
            <a:avLst/>
          </a:prstGeom>
          <a:ln w="158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77" name="Curved Connector 76"/>
          <p:cNvCxnSpPr>
            <a:stCxn id="46" idx="3"/>
            <a:endCxn id="60" idx="2"/>
          </p:cNvCxnSpPr>
          <p:nvPr/>
        </p:nvCxnSpPr>
        <p:spPr>
          <a:xfrm flipV="1">
            <a:off x="4267878" y="4443034"/>
            <a:ext cx="554551" cy="1444765"/>
          </a:xfrm>
          <a:prstGeom prst="curvedConnector2">
            <a:avLst/>
          </a:prstGeom>
          <a:ln w="15875">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80" name="Rectangle 79"/>
          <p:cNvSpPr/>
          <p:nvPr/>
        </p:nvSpPr>
        <p:spPr>
          <a:xfrm>
            <a:off x="5776053" y="2518783"/>
            <a:ext cx="2178242" cy="844798"/>
          </a:xfrm>
          <a:prstGeom prst="rect">
            <a:avLst/>
          </a:prstGeom>
          <a:gradFill>
            <a:gsLst>
              <a:gs pos="25000">
                <a:srgbClr val="000040"/>
              </a:gs>
              <a:gs pos="56000">
                <a:srgbClr val="400040"/>
              </a:gs>
              <a:gs pos="100000">
                <a:srgbClr val="8F004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Senior tranche</a:t>
            </a:r>
          </a:p>
          <a:p>
            <a:pPr algn="ctr"/>
            <a:r>
              <a:rPr lang="en-GB" sz="1400" dirty="0"/>
              <a:t>Principal: 75%</a:t>
            </a:r>
          </a:p>
          <a:p>
            <a:pPr algn="ctr"/>
            <a:r>
              <a:rPr lang="en-GB" sz="1400" dirty="0"/>
              <a:t>Return = 6%</a:t>
            </a:r>
          </a:p>
        </p:txBody>
      </p:sp>
      <p:sp>
        <p:nvSpPr>
          <p:cNvPr id="81" name="Rectangle 80"/>
          <p:cNvSpPr/>
          <p:nvPr/>
        </p:nvSpPr>
        <p:spPr>
          <a:xfrm>
            <a:off x="5776052" y="3792888"/>
            <a:ext cx="2178242" cy="844798"/>
          </a:xfrm>
          <a:prstGeom prst="rect">
            <a:avLst/>
          </a:prstGeom>
          <a:gradFill>
            <a:gsLst>
              <a:gs pos="57000">
                <a:srgbClr val="AD3A20"/>
              </a:gs>
              <a:gs pos="0">
                <a:srgbClr val="680040"/>
              </a:gs>
              <a:gs pos="93000">
                <a:srgbClr val="F273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Mezzanine</a:t>
            </a:r>
            <a:r>
              <a:rPr lang="en-GB" sz="1400" dirty="0"/>
              <a:t> </a:t>
            </a:r>
            <a:r>
              <a:rPr lang="en-GB" sz="1400" b="1" dirty="0"/>
              <a:t>tranche</a:t>
            </a:r>
          </a:p>
          <a:p>
            <a:pPr algn="ctr"/>
            <a:r>
              <a:rPr lang="en-GB" sz="1400" dirty="0"/>
              <a:t>Principal: 20%</a:t>
            </a:r>
          </a:p>
          <a:p>
            <a:pPr algn="ctr"/>
            <a:r>
              <a:rPr lang="en-GB" sz="1400" dirty="0"/>
              <a:t>Return = 10%</a:t>
            </a:r>
          </a:p>
        </p:txBody>
      </p:sp>
      <p:sp>
        <p:nvSpPr>
          <p:cNvPr id="82" name="Rectangle 81"/>
          <p:cNvSpPr/>
          <p:nvPr/>
        </p:nvSpPr>
        <p:spPr>
          <a:xfrm>
            <a:off x="5776053" y="5020731"/>
            <a:ext cx="2178242" cy="844798"/>
          </a:xfrm>
          <a:prstGeom prst="rect">
            <a:avLst/>
          </a:prstGeom>
          <a:gradFill>
            <a:gsLst>
              <a:gs pos="0">
                <a:srgbClr val="F27300"/>
              </a:gs>
              <a:gs pos="89000">
                <a:srgbClr val="FFBF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Equity tranche</a:t>
            </a:r>
          </a:p>
          <a:p>
            <a:pPr algn="ctr"/>
            <a:r>
              <a:rPr lang="en-GB" sz="1400" dirty="0"/>
              <a:t>Principal: 5%</a:t>
            </a:r>
          </a:p>
          <a:p>
            <a:pPr algn="ctr"/>
            <a:r>
              <a:rPr lang="en-GB" sz="1400" dirty="0"/>
              <a:t>Return = 30%</a:t>
            </a:r>
          </a:p>
        </p:txBody>
      </p:sp>
      <p:cxnSp>
        <p:nvCxnSpPr>
          <p:cNvPr id="84" name="Straight Arrow Connector 83"/>
          <p:cNvCxnSpPr>
            <a:stCxn id="60" idx="3"/>
            <a:endCxn id="80" idx="1"/>
          </p:cNvCxnSpPr>
          <p:nvPr/>
        </p:nvCxnSpPr>
        <p:spPr>
          <a:xfrm flipV="1">
            <a:off x="5099660" y="2941182"/>
            <a:ext cx="676393" cy="1274105"/>
          </a:xfrm>
          <a:prstGeom prst="straightConnector1">
            <a:avLst/>
          </a:prstGeom>
          <a:ln w="158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86" name="Straight Arrow Connector 85"/>
          <p:cNvCxnSpPr>
            <a:stCxn id="60" idx="3"/>
            <a:endCxn id="81" idx="1"/>
          </p:cNvCxnSpPr>
          <p:nvPr/>
        </p:nvCxnSpPr>
        <p:spPr>
          <a:xfrm>
            <a:off x="5099660" y="4215287"/>
            <a:ext cx="676392" cy="0"/>
          </a:xfrm>
          <a:prstGeom prst="straightConnector1">
            <a:avLst/>
          </a:prstGeom>
          <a:ln w="158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88" name="Straight Arrow Connector 87"/>
          <p:cNvCxnSpPr>
            <a:stCxn id="60" idx="3"/>
            <a:endCxn id="82" idx="1"/>
          </p:cNvCxnSpPr>
          <p:nvPr/>
        </p:nvCxnSpPr>
        <p:spPr>
          <a:xfrm>
            <a:off x="5099660" y="4215287"/>
            <a:ext cx="676393" cy="1227843"/>
          </a:xfrm>
          <a:prstGeom prst="straightConnector1">
            <a:avLst/>
          </a:prstGeom>
          <a:ln w="15875">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92" name="TextBox 91"/>
          <p:cNvSpPr txBox="1"/>
          <p:nvPr/>
        </p:nvSpPr>
        <p:spPr>
          <a:xfrm>
            <a:off x="2950765" y="1431826"/>
            <a:ext cx="973163" cy="338554"/>
          </a:xfrm>
          <a:prstGeom prst="rect">
            <a:avLst/>
          </a:prstGeom>
          <a:noFill/>
        </p:spPr>
        <p:txBody>
          <a:bodyPr wrap="square" rtlCol="0">
            <a:spAutoFit/>
          </a:bodyPr>
          <a:lstStyle/>
          <a:p>
            <a:pPr algn="ctr"/>
            <a:r>
              <a:rPr lang="en-GB" sz="1600" b="1" dirty="0"/>
              <a:t>ABSs</a:t>
            </a:r>
          </a:p>
        </p:txBody>
      </p:sp>
      <p:sp>
        <p:nvSpPr>
          <p:cNvPr id="102" name="Rectangle 101"/>
          <p:cNvSpPr/>
          <p:nvPr/>
        </p:nvSpPr>
        <p:spPr>
          <a:xfrm>
            <a:off x="653101" y="1806016"/>
            <a:ext cx="1224136" cy="1893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Subprime Mortgage 1</a:t>
            </a:r>
          </a:p>
        </p:txBody>
      </p:sp>
      <p:sp>
        <p:nvSpPr>
          <p:cNvPr id="103" name="Rectangle 102"/>
          <p:cNvSpPr/>
          <p:nvPr/>
        </p:nvSpPr>
        <p:spPr>
          <a:xfrm>
            <a:off x="653101" y="2022718"/>
            <a:ext cx="1224136" cy="1893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Subprime Mortgage 2</a:t>
            </a:r>
          </a:p>
        </p:txBody>
      </p:sp>
      <p:sp>
        <p:nvSpPr>
          <p:cNvPr id="104" name="Rectangle 103"/>
          <p:cNvSpPr/>
          <p:nvPr/>
        </p:nvSpPr>
        <p:spPr>
          <a:xfrm>
            <a:off x="653101" y="2235305"/>
            <a:ext cx="1224136" cy="1893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Subprime Mortgage 3</a:t>
            </a:r>
          </a:p>
        </p:txBody>
      </p:sp>
      <p:sp>
        <p:nvSpPr>
          <p:cNvPr id="105" name="Rectangle 104"/>
          <p:cNvSpPr/>
          <p:nvPr/>
        </p:nvSpPr>
        <p:spPr>
          <a:xfrm>
            <a:off x="650385" y="2445380"/>
            <a:ext cx="1224136" cy="1893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Subprime Mortgage 4</a:t>
            </a:r>
          </a:p>
        </p:txBody>
      </p:sp>
      <p:sp>
        <p:nvSpPr>
          <p:cNvPr id="106" name="Rectangle 105"/>
          <p:cNvSpPr/>
          <p:nvPr/>
        </p:nvSpPr>
        <p:spPr>
          <a:xfrm>
            <a:off x="650385" y="2665052"/>
            <a:ext cx="1224136" cy="1893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Subprime Mortgage 5</a:t>
            </a:r>
          </a:p>
        </p:txBody>
      </p:sp>
      <p:sp>
        <p:nvSpPr>
          <p:cNvPr id="107" name="Rectangle 106"/>
          <p:cNvSpPr/>
          <p:nvPr/>
        </p:nvSpPr>
        <p:spPr>
          <a:xfrm>
            <a:off x="650385" y="2881076"/>
            <a:ext cx="1224136" cy="1893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Subprime Mortgage 6</a:t>
            </a:r>
          </a:p>
        </p:txBody>
      </p:sp>
      <p:sp>
        <p:nvSpPr>
          <p:cNvPr id="108" name="Rectangle 107"/>
          <p:cNvSpPr/>
          <p:nvPr/>
        </p:nvSpPr>
        <p:spPr>
          <a:xfrm>
            <a:off x="650202" y="3097100"/>
            <a:ext cx="1224136" cy="1893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Subprime Mortgage 7</a:t>
            </a:r>
          </a:p>
        </p:txBody>
      </p:sp>
      <p:sp>
        <p:nvSpPr>
          <p:cNvPr id="112" name="Rectangle 111"/>
          <p:cNvSpPr/>
          <p:nvPr/>
        </p:nvSpPr>
        <p:spPr>
          <a:xfrm>
            <a:off x="656000" y="3492432"/>
            <a:ext cx="1224136" cy="189352"/>
          </a:xfrm>
          <a:prstGeom prst="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Subprime Mortgage 1</a:t>
            </a:r>
          </a:p>
        </p:txBody>
      </p:sp>
      <p:sp>
        <p:nvSpPr>
          <p:cNvPr id="113" name="Rectangle 112"/>
          <p:cNvSpPr/>
          <p:nvPr/>
        </p:nvSpPr>
        <p:spPr>
          <a:xfrm>
            <a:off x="656000" y="3701514"/>
            <a:ext cx="1224136" cy="189352"/>
          </a:xfrm>
          <a:prstGeom prst="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Subprime Mortgage 2</a:t>
            </a:r>
          </a:p>
        </p:txBody>
      </p:sp>
      <p:sp>
        <p:nvSpPr>
          <p:cNvPr id="114" name="Rectangle 113"/>
          <p:cNvSpPr/>
          <p:nvPr/>
        </p:nvSpPr>
        <p:spPr>
          <a:xfrm>
            <a:off x="656000" y="3914101"/>
            <a:ext cx="1224136" cy="189352"/>
          </a:xfrm>
          <a:prstGeom prst="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Subprime Mortgage 3</a:t>
            </a:r>
          </a:p>
        </p:txBody>
      </p:sp>
      <p:sp>
        <p:nvSpPr>
          <p:cNvPr id="115" name="Rectangle 114"/>
          <p:cNvSpPr/>
          <p:nvPr/>
        </p:nvSpPr>
        <p:spPr>
          <a:xfrm>
            <a:off x="653284" y="4131796"/>
            <a:ext cx="1224136" cy="189352"/>
          </a:xfrm>
          <a:prstGeom prst="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Subprime Mortgage 4</a:t>
            </a:r>
          </a:p>
        </p:txBody>
      </p:sp>
      <p:sp>
        <p:nvSpPr>
          <p:cNvPr id="116" name="Rectangle 115"/>
          <p:cNvSpPr/>
          <p:nvPr/>
        </p:nvSpPr>
        <p:spPr>
          <a:xfrm>
            <a:off x="653284" y="4351468"/>
            <a:ext cx="1224136" cy="189352"/>
          </a:xfrm>
          <a:prstGeom prst="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Subprime Mortgage 5</a:t>
            </a:r>
          </a:p>
        </p:txBody>
      </p:sp>
      <p:sp>
        <p:nvSpPr>
          <p:cNvPr id="117" name="Rectangle 116"/>
          <p:cNvSpPr/>
          <p:nvPr/>
        </p:nvSpPr>
        <p:spPr>
          <a:xfrm>
            <a:off x="653284" y="4567492"/>
            <a:ext cx="1224136" cy="189352"/>
          </a:xfrm>
          <a:prstGeom prst="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Subprime Mortgage 6</a:t>
            </a:r>
          </a:p>
        </p:txBody>
      </p:sp>
      <p:sp>
        <p:nvSpPr>
          <p:cNvPr id="118" name="Rectangle 117"/>
          <p:cNvSpPr/>
          <p:nvPr/>
        </p:nvSpPr>
        <p:spPr>
          <a:xfrm>
            <a:off x="653101" y="4783516"/>
            <a:ext cx="1224136" cy="189352"/>
          </a:xfrm>
          <a:prstGeom prst="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Subprime Mortgage 7</a:t>
            </a:r>
          </a:p>
        </p:txBody>
      </p:sp>
      <p:sp>
        <p:nvSpPr>
          <p:cNvPr id="119" name="Rectangle 118"/>
          <p:cNvSpPr/>
          <p:nvPr/>
        </p:nvSpPr>
        <p:spPr>
          <a:xfrm>
            <a:off x="650202" y="5188476"/>
            <a:ext cx="1224136" cy="189352"/>
          </a:xfrm>
          <a:prstGeom prst="rect">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Subprime Mortgage 1</a:t>
            </a:r>
          </a:p>
        </p:txBody>
      </p:sp>
      <p:sp>
        <p:nvSpPr>
          <p:cNvPr id="120" name="Rectangle 119"/>
          <p:cNvSpPr/>
          <p:nvPr/>
        </p:nvSpPr>
        <p:spPr>
          <a:xfrm>
            <a:off x="650202" y="5405178"/>
            <a:ext cx="1224136" cy="189352"/>
          </a:xfrm>
          <a:prstGeom prst="rect">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Subprime Mortgage 2</a:t>
            </a:r>
          </a:p>
        </p:txBody>
      </p:sp>
      <p:sp>
        <p:nvSpPr>
          <p:cNvPr id="121" name="Rectangle 120"/>
          <p:cNvSpPr/>
          <p:nvPr/>
        </p:nvSpPr>
        <p:spPr>
          <a:xfrm>
            <a:off x="650202" y="5617765"/>
            <a:ext cx="1224136" cy="189352"/>
          </a:xfrm>
          <a:prstGeom prst="rect">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Subprime Mortgage 3</a:t>
            </a:r>
          </a:p>
        </p:txBody>
      </p:sp>
      <p:sp>
        <p:nvSpPr>
          <p:cNvPr id="122" name="Rectangle 121"/>
          <p:cNvSpPr/>
          <p:nvPr/>
        </p:nvSpPr>
        <p:spPr>
          <a:xfrm>
            <a:off x="647486" y="5827840"/>
            <a:ext cx="1224136" cy="189352"/>
          </a:xfrm>
          <a:prstGeom prst="rect">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Subprime Mortgage 4</a:t>
            </a:r>
          </a:p>
        </p:txBody>
      </p:sp>
      <p:sp>
        <p:nvSpPr>
          <p:cNvPr id="123" name="Rectangle 122"/>
          <p:cNvSpPr/>
          <p:nvPr/>
        </p:nvSpPr>
        <p:spPr>
          <a:xfrm>
            <a:off x="647486" y="6047512"/>
            <a:ext cx="1224136" cy="189352"/>
          </a:xfrm>
          <a:prstGeom prst="rect">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Subprime Mortgage 5</a:t>
            </a:r>
          </a:p>
        </p:txBody>
      </p:sp>
      <p:sp>
        <p:nvSpPr>
          <p:cNvPr id="124" name="Rectangle 123"/>
          <p:cNvSpPr/>
          <p:nvPr/>
        </p:nvSpPr>
        <p:spPr>
          <a:xfrm>
            <a:off x="647486" y="6263536"/>
            <a:ext cx="1224136" cy="189352"/>
          </a:xfrm>
          <a:prstGeom prst="rect">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Subprime Mortgage 6</a:t>
            </a:r>
          </a:p>
        </p:txBody>
      </p:sp>
      <p:sp>
        <p:nvSpPr>
          <p:cNvPr id="125" name="Rectangle 124"/>
          <p:cNvSpPr/>
          <p:nvPr/>
        </p:nvSpPr>
        <p:spPr>
          <a:xfrm>
            <a:off x="647303" y="6479560"/>
            <a:ext cx="1224136" cy="189352"/>
          </a:xfrm>
          <a:prstGeom prst="rect">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Subprime Mortgage 7</a:t>
            </a:r>
          </a:p>
        </p:txBody>
      </p:sp>
      <p:sp>
        <p:nvSpPr>
          <p:cNvPr id="126" name="Slide Number Placeholder 3"/>
          <p:cNvSpPr>
            <a:spLocks noGrp="1"/>
          </p:cNvSpPr>
          <p:nvPr>
            <p:ph type="sldNum" sz="quarter" idx="12"/>
          </p:nvPr>
        </p:nvSpPr>
        <p:spPr>
          <a:xfrm>
            <a:off x="146304" y="6210300"/>
            <a:ext cx="457200" cy="457200"/>
          </a:xfrm>
        </p:spPr>
        <p:txBody>
          <a:bodyPr/>
          <a:lstStyle/>
          <a:p>
            <a:fld id="{F38DF745-7D3F-47F4-83A3-874385CFAA69}" type="slidenum">
              <a:rPr lang="en-US" smtClean="0"/>
              <a:pPr/>
              <a:t>13</a:t>
            </a:fld>
            <a:endParaRPr lang="en-US" dirty="0"/>
          </a:p>
        </p:txBody>
      </p:sp>
      <p:sp>
        <p:nvSpPr>
          <p:cNvPr id="127" name="Rectangle 126"/>
          <p:cNvSpPr/>
          <p:nvPr/>
        </p:nvSpPr>
        <p:spPr>
          <a:xfrm>
            <a:off x="2160908" y="2440120"/>
            <a:ext cx="410334" cy="227746"/>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b="1" dirty="0"/>
              <a:t>SPV</a:t>
            </a:r>
          </a:p>
        </p:txBody>
      </p:sp>
      <p:sp>
        <p:nvSpPr>
          <p:cNvPr id="128" name="Rectangle 127"/>
          <p:cNvSpPr/>
          <p:nvPr/>
        </p:nvSpPr>
        <p:spPr>
          <a:xfrm>
            <a:off x="2160908" y="4115467"/>
            <a:ext cx="410334" cy="227746"/>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b="1" dirty="0"/>
              <a:t>SPV</a:t>
            </a:r>
          </a:p>
        </p:txBody>
      </p:sp>
      <p:sp>
        <p:nvSpPr>
          <p:cNvPr id="129" name="Rectangle 128"/>
          <p:cNvSpPr/>
          <p:nvPr/>
        </p:nvSpPr>
        <p:spPr>
          <a:xfrm>
            <a:off x="2160908" y="5808643"/>
            <a:ext cx="410334" cy="227746"/>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b="1" dirty="0"/>
              <a:t>SPV</a:t>
            </a:r>
          </a:p>
        </p:txBody>
      </p:sp>
      <p:sp>
        <p:nvSpPr>
          <p:cNvPr id="130" name="Right Brace 129"/>
          <p:cNvSpPr/>
          <p:nvPr/>
        </p:nvSpPr>
        <p:spPr>
          <a:xfrm>
            <a:off x="1894414" y="1807380"/>
            <a:ext cx="229314" cy="1479266"/>
          </a:xfrm>
          <a:prstGeom prst="rightBrace">
            <a:avLst>
              <a:gd name="adj1" fmla="val 144390"/>
              <a:gd name="adj2" fmla="val 50000"/>
            </a:avLst>
          </a:prstGeom>
          <a:ln w="158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31" name="Right Brace 130"/>
          <p:cNvSpPr/>
          <p:nvPr/>
        </p:nvSpPr>
        <p:spPr>
          <a:xfrm>
            <a:off x="1894414" y="3493090"/>
            <a:ext cx="229314" cy="1479266"/>
          </a:xfrm>
          <a:prstGeom prst="rightBrace">
            <a:avLst>
              <a:gd name="adj1" fmla="val 144390"/>
              <a:gd name="adj2" fmla="val 50000"/>
            </a:avLst>
          </a:prstGeom>
          <a:ln w="158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32" name="Right Brace 131"/>
          <p:cNvSpPr/>
          <p:nvPr/>
        </p:nvSpPr>
        <p:spPr>
          <a:xfrm>
            <a:off x="1894414" y="5190094"/>
            <a:ext cx="229314" cy="1479266"/>
          </a:xfrm>
          <a:prstGeom prst="rightBrace">
            <a:avLst>
              <a:gd name="adj1" fmla="val 144390"/>
              <a:gd name="adj2" fmla="val 50000"/>
            </a:avLst>
          </a:prstGeom>
          <a:ln w="158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cxnSp>
        <p:nvCxnSpPr>
          <p:cNvPr id="134" name="Straight Arrow Connector 133"/>
          <p:cNvCxnSpPr>
            <a:stCxn id="127" idx="3"/>
          </p:cNvCxnSpPr>
          <p:nvPr/>
        </p:nvCxnSpPr>
        <p:spPr>
          <a:xfrm flipV="1">
            <a:off x="2571242" y="2054752"/>
            <a:ext cx="272804" cy="499241"/>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36" name="Straight Arrow Connector 135"/>
          <p:cNvCxnSpPr>
            <a:stCxn id="127" idx="3"/>
            <a:endCxn id="34" idx="1"/>
          </p:cNvCxnSpPr>
          <p:nvPr/>
        </p:nvCxnSpPr>
        <p:spPr>
          <a:xfrm flipV="1">
            <a:off x="2571242" y="2553671"/>
            <a:ext cx="272804" cy="322"/>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40" name="Straight Arrow Connector 139"/>
          <p:cNvCxnSpPr>
            <a:stCxn id="127" idx="3"/>
          </p:cNvCxnSpPr>
          <p:nvPr/>
        </p:nvCxnSpPr>
        <p:spPr>
          <a:xfrm>
            <a:off x="2571242" y="2553993"/>
            <a:ext cx="272804" cy="543107"/>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41" name="Straight Arrow Connector 140"/>
          <p:cNvCxnSpPr/>
          <p:nvPr/>
        </p:nvCxnSpPr>
        <p:spPr>
          <a:xfrm flipV="1">
            <a:off x="2570065" y="3731321"/>
            <a:ext cx="272804" cy="499241"/>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42" name="Straight Arrow Connector 141"/>
          <p:cNvCxnSpPr/>
          <p:nvPr/>
        </p:nvCxnSpPr>
        <p:spPr>
          <a:xfrm flipV="1">
            <a:off x="2570065" y="4230240"/>
            <a:ext cx="272804" cy="322"/>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43" name="Straight Arrow Connector 142"/>
          <p:cNvCxnSpPr/>
          <p:nvPr/>
        </p:nvCxnSpPr>
        <p:spPr>
          <a:xfrm>
            <a:off x="2570065" y="4230562"/>
            <a:ext cx="272804" cy="543107"/>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44" name="Straight Arrow Connector 143"/>
          <p:cNvCxnSpPr/>
          <p:nvPr/>
        </p:nvCxnSpPr>
        <p:spPr>
          <a:xfrm flipV="1">
            <a:off x="2575767" y="5425277"/>
            <a:ext cx="272804" cy="499241"/>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45" name="Straight Arrow Connector 144"/>
          <p:cNvCxnSpPr/>
          <p:nvPr/>
        </p:nvCxnSpPr>
        <p:spPr>
          <a:xfrm flipV="1">
            <a:off x="2575767" y="5924196"/>
            <a:ext cx="272804" cy="322"/>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46" name="Straight Arrow Connector 145"/>
          <p:cNvCxnSpPr/>
          <p:nvPr/>
        </p:nvCxnSpPr>
        <p:spPr>
          <a:xfrm>
            <a:off x="2575767" y="5924518"/>
            <a:ext cx="272804" cy="543107"/>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47" name="TextBox 146"/>
          <p:cNvSpPr txBox="1"/>
          <p:nvPr/>
        </p:nvSpPr>
        <p:spPr>
          <a:xfrm>
            <a:off x="266378" y="1431826"/>
            <a:ext cx="2042547" cy="338554"/>
          </a:xfrm>
          <a:prstGeom prst="rect">
            <a:avLst/>
          </a:prstGeom>
          <a:noFill/>
        </p:spPr>
        <p:txBody>
          <a:bodyPr wrap="square" rtlCol="0">
            <a:spAutoFit/>
          </a:bodyPr>
          <a:lstStyle/>
          <a:p>
            <a:pPr algn="ctr"/>
            <a:r>
              <a:rPr lang="en-GB" sz="1600" b="1" dirty="0"/>
              <a:t>Subprime Mortgages </a:t>
            </a:r>
          </a:p>
        </p:txBody>
      </p:sp>
      <p:sp>
        <p:nvSpPr>
          <p:cNvPr id="149" name="TextBox 148"/>
          <p:cNvSpPr txBox="1"/>
          <p:nvPr/>
        </p:nvSpPr>
        <p:spPr>
          <a:xfrm>
            <a:off x="8074194" y="2839558"/>
            <a:ext cx="862584" cy="276999"/>
          </a:xfrm>
          <a:prstGeom prst="rect">
            <a:avLst/>
          </a:prstGeom>
          <a:noFill/>
        </p:spPr>
        <p:txBody>
          <a:bodyPr wrap="square" rtlCol="0">
            <a:spAutoFit/>
          </a:bodyPr>
          <a:lstStyle/>
          <a:p>
            <a:pPr algn="ctr"/>
            <a:r>
              <a:rPr lang="en-GB" sz="1200" dirty="0"/>
              <a:t>AAA</a:t>
            </a:r>
          </a:p>
        </p:txBody>
      </p:sp>
      <p:sp>
        <p:nvSpPr>
          <p:cNvPr id="150" name="TextBox 149"/>
          <p:cNvSpPr txBox="1"/>
          <p:nvPr/>
        </p:nvSpPr>
        <p:spPr>
          <a:xfrm>
            <a:off x="8074194" y="4090615"/>
            <a:ext cx="862584" cy="276999"/>
          </a:xfrm>
          <a:prstGeom prst="rect">
            <a:avLst/>
          </a:prstGeom>
          <a:noFill/>
        </p:spPr>
        <p:txBody>
          <a:bodyPr wrap="square" rtlCol="0">
            <a:spAutoFit/>
          </a:bodyPr>
          <a:lstStyle/>
          <a:p>
            <a:pPr algn="ctr"/>
            <a:r>
              <a:rPr lang="en-GB" sz="1200" dirty="0"/>
              <a:t>BBB</a:t>
            </a:r>
          </a:p>
        </p:txBody>
      </p:sp>
      <p:sp>
        <p:nvSpPr>
          <p:cNvPr id="151" name="TextBox 150"/>
          <p:cNvSpPr txBox="1"/>
          <p:nvPr/>
        </p:nvSpPr>
        <p:spPr>
          <a:xfrm>
            <a:off x="8074194" y="5295339"/>
            <a:ext cx="862584" cy="461665"/>
          </a:xfrm>
          <a:prstGeom prst="rect">
            <a:avLst/>
          </a:prstGeom>
          <a:noFill/>
        </p:spPr>
        <p:txBody>
          <a:bodyPr wrap="square" rtlCol="0" anchor="ctr" anchorCtr="0">
            <a:spAutoFit/>
          </a:bodyPr>
          <a:lstStyle/>
          <a:p>
            <a:pPr algn="ctr"/>
            <a:r>
              <a:rPr lang="en-GB" sz="1200" dirty="0"/>
              <a:t>Negotiated ratings</a:t>
            </a:r>
          </a:p>
        </p:txBody>
      </p:sp>
      <p:sp>
        <p:nvSpPr>
          <p:cNvPr id="152" name="TextBox 151"/>
          <p:cNvSpPr txBox="1"/>
          <p:nvPr/>
        </p:nvSpPr>
        <p:spPr>
          <a:xfrm>
            <a:off x="8057150" y="2119030"/>
            <a:ext cx="896672" cy="461665"/>
          </a:xfrm>
          <a:prstGeom prst="rect">
            <a:avLst/>
          </a:prstGeom>
          <a:noFill/>
        </p:spPr>
        <p:txBody>
          <a:bodyPr wrap="square" rtlCol="0">
            <a:spAutoFit/>
          </a:bodyPr>
          <a:lstStyle/>
          <a:p>
            <a:pPr algn="ctr"/>
            <a:r>
              <a:rPr lang="en-GB" sz="1200" dirty="0"/>
              <a:t>Typical Ratings</a:t>
            </a:r>
          </a:p>
        </p:txBody>
      </p:sp>
      <p:sp>
        <p:nvSpPr>
          <p:cNvPr id="153" name="Rectangle 152"/>
          <p:cNvSpPr/>
          <p:nvPr/>
        </p:nvSpPr>
        <p:spPr>
          <a:xfrm>
            <a:off x="8100988" y="2086051"/>
            <a:ext cx="828342" cy="3863229"/>
          </a:xfrm>
          <a:prstGeom prst="rect">
            <a:avLst/>
          </a:prstGeom>
          <a:noFill/>
          <a:ln w="15875">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4" name="TextBox 153"/>
          <p:cNvSpPr txBox="1"/>
          <p:nvPr/>
        </p:nvSpPr>
        <p:spPr>
          <a:xfrm>
            <a:off x="4730691" y="5967457"/>
            <a:ext cx="4099306" cy="738664"/>
          </a:xfrm>
          <a:prstGeom prst="rect">
            <a:avLst/>
          </a:prstGeom>
          <a:noFill/>
        </p:spPr>
        <p:txBody>
          <a:bodyPr wrap="square" rtlCol="0">
            <a:spAutoFit/>
          </a:bodyPr>
          <a:lstStyle/>
          <a:p>
            <a:r>
              <a:rPr lang="en-GB" sz="1400" dirty="0"/>
              <a:t>Question:</a:t>
            </a:r>
          </a:p>
          <a:p>
            <a:r>
              <a:rPr lang="en-GB" sz="1400" dirty="0"/>
              <a:t>Take the 3</a:t>
            </a:r>
            <a:r>
              <a:rPr lang="en-GB" sz="1400" baseline="30000" dirty="0"/>
              <a:t>rd</a:t>
            </a:r>
            <a:r>
              <a:rPr lang="en-GB" sz="1400" dirty="0"/>
              <a:t> ABS as an example, what is total proportion of AAA-rated instruments that is created in this arrangement?</a:t>
            </a:r>
          </a:p>
        </p:txBody>
      </p:sp>
      <p:sp>
        <p:nvSpPr>
          <p:cNvPr id="155" name="TextBox 154"/>
          <p:cNvSpPr txBox="1"/>
          <p:nvPr/>
        </p:nvSpPr>
        <p:spPr>
          <a:xfrm rot="16200000">
            <a:off x="-200633" y="2439019"/>
            <a:ext cx="1181921" cy="276999"/>
          </a:xfrm>
          <a:prstGeom prst="rect">
            <a:avLst/>
          </a:prstGeom>
          <a:noFill/>
        </p:spPr>
        <p:txBody>
          <a:bodyPr wrap="square" rtlCol="0">
            <a:spAutoFit/>
          </a:bodyPr>
          <a:lstStyle/>
          <a:p>
            <a:pPr algn="ctr"/>
            <a:r>
              <a:rPr lang="en-GB" sz="1200" b="1" dirty="0"/>
              <a:t>$ 100 million</a:t>
            </a:r>
          </a:p>
        </p:txBody>
      </p:sp>
      <p:sp>
        <p:nvSpPr>
          <p:cNvPr id="156" name="TextBox 155"/>
          <p:cNvSpPr txBox="1"/>
          <p:nvPr/>
        </p:nvSpPr>
        <p:spPr>
          <a:xfrm rot="16200000">
            <a:off x="-200940" y="4025477"/>
            <a:ext cx="1181921" cy="276999"/>
          </a:xfrm>
          <a:prstGeom prst="rect">
            <a:avLst/>
          </a:prstGeom>
          <a:noFill/>
        </p:spPr>
        <p:txBody>
          <a:bodyPr wrap="square" rtlCol="0">
            <a:spAutoFit/>
          </a:bodyPr>
          <a:lstStyle/>
          <a:p>
            <a:pPr algn="ctr"/>
            <a:r>
              <a:rPr lang="en-GB" sz="1200" b="1" dirty="0"/>
              <a:t>$ 100 million</a:t>
            </a:r>
          </a:p>
        </p:txBody>
      </p:sp>
      <p:sp>
        <p:nvSpPr>
          <p:cNvPr id="157" name="TextBox 156"/>
          <p:cNvSpPr txBox="1"/>
          <p:nvPr/>
        </p:nvSpPr>
        <p:spPr>
          <a:xfrm rot="16200000">
            <a:off x="-189909" y="5579860"/>
            <a:ext cx="1181921" cy="276999"/>
          </a:xfrm>
          <a:prstGeom prst="rect">
            <a:avLst/>
          </a:prstGeom>
          <a:noFill/>
        </p:spPr>
        <p:txBody>
          <a:bodyPr wrap="square" rtlCol="0">
            <a:spAutoFit/>
          </a:bodyPr>
          <a:lstStyle/>
          <a:p>
            <a:pPr algn="ctr"/>
            <a:r>
              <a:rPr lang="en-GB" sz="1200" b="1" dirty="0"/>
              <a:t>$ 100 million</a:t>
            </a:r>
          </a:p>
        </p:txBody>
      </p:sp>
      <p:sp>
        <p:nvSpPr>
          <p:cNvPr id="158" name="TextBox 157"/>
          <p:cNvSpPr txBox="1"/>
          <p:nvPr/>
        </p:nvSpPr>
        <p:spPr>
          <a:xfrm>
            <a:off x="7596336" y="1505124"/>
            <a:ext cx="1405211" cy="400110"/>
          </a:xfrm>
          <a:prstGeom prst="rect">
            <a:avLst/>
          </a:prstGeom>
          <a:noFill/>
          <a:ln w="25400">
            <a:solidFill>
              <a:srgbClr val="FF0000"/>
            </a:solidFill>
          </a:ln>
        </p:spPr>
        <p:txBody>
          <a:bodyPr wrap="square" rtlCol="0">
            <a:spAutoFit/>
          </a:bodyPr>
          <a:lstStyle/>
          <a:p>
            <a:pPr algn="ctr"/>
            <a:r>
              <a:rPr lang="en-GB" sz="2000" b="1" dirty="0"/>
              <a:t>Step 2 of 2</a:t>
            </a:r>
          </a:p>
        </p:txBody>
      </p:sp>
    </p:spTree>
    <p:extLst>
      <p:ext uri="{BB962C8B-B14F-4D97-AF65-F5344CB8AC3E}">
        <p14:creationId xmlns:p14="http://schemas.microsoft.com/office/powerpoint/2010/main" val="22606239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718"/>
            <a:ext cx="8147248" cy="1371600"/>
          </a:xfrm>
        </p:spPr>
        <p:txBody>
          <a:bodyPr/>
          <a:lstStyle/>
          <a:p>
            <a:r>
              <a:rPr lang="en-GB" dirty="0"/>
              <a:t>2.3 ABS CDOs and Financial Engineering</a:t>
            </a:r>
          </a:p>
        </p:txBody>
      </p:sp>
      <p:sp>
        <p:nvSpPr>
          <p:cNvPr id="45" name="TextBox 44"/>
          <p:cNvSpPr txBox="1"/>
          <p:nvPr/>
        </p:nvSpPr>
        <p:spPr>
          <a:xfrm>
            <a:off x="5569029" y="1905433"/>
            <a:ext cx="2592288" cy="584775"/>
          </a:xfrm>
          <a:prstGeom prst="rect">
            <a:avLst/>
          </a:prstGeom>
          <a:noFill/>
        </p:spPr>
        <p:txBody>
          <a:bodyPr wrap="square" rtlCol="0">
            <a:spAutoFit/>
          </a:bodyPr>
          <a:lstStyle/>
          <a:p>
            <a:pPr algn="ctr"/>
            <a:r>
              <a:rPr lang="en-GB" sz="1600" b="1" dirty="0"/>
              <a:t>ABS CDOs </a:t>
            </a:r>
            <a:r>
              <a:rPr lang="en-GB" sz="1600" dirty="0"/>
              <a:t>(built from mezzanine tranches)</a:t>
            </a:r>
          </a:p>
        </p:txBody>
      </p:sp>
      <p:sp>
        <p:nvSpPr>
          <p:cNvPr id="43" name="Rectangle 42"/>
          <p:cNvSpPr/>
          <p:nvPr/>
        </p:nvSpPr>
        <p:spPr>
          <a:xfrm>
            <a:off x="2893141" y="5147015"/>
            <a:ext cx="1117782" cy="476866"/>
          </a:xfrm>
          <a:prstGeom prst="rect">
            <a:avLst/>
          </a:prstGeom>
          <a:gradFill>
            <a:gsLst>
              <a:gs pos="0">
                <a:srgbClr val="000082"/>
              </a:gs>
              <a:gs pos="72000">
                <a:srgbClr val="66008F"/>
              </a:gs>
              <a:gs pos="100000">
                <a:srgbClr val="FF00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b="1" dirty="0"/>
              <a:t>Senior tranche</a:t>
            </a:r>
          </a:p>
          <a:p>
            <a:pPr algn="ctr"/>
            <a:r>
              <a:rPr lang="en-GB" sz="900" dirty="0"/>
              <a:t>Principal: 75%</a:t>
            </a:r>
          </a:p>
          <a:p>
            <a:pPr algn="ctr"/>
            <a:r>
              <a:rPr lang="en-GB" sz="900" dirty="0"/>
              <a:t>Return = 6%</a:t>
            </a:r>
          </a:p>
        </p:txBody>
      </p:sp>
      <p:sp>
        <p:nvSpPr>
          <p:cNvPr id="47" name="Rectangle 46"/>
          <p:cNvSpPr/>
          <p:nvPr/>
        </p:nvSpPr>
        <p:spPr>
          <a:xfrm>
            <a:off x="2893141" y="6157772"/>
            <a:ext cx="1117782" cy="476866"/>
          </a:xfrm>
          <a:prstGeom prst="rect">
            <a:avLst/>
          </a:prstGeom>
          <a:gradFill>
            <a:gsLst>
              <a:gs pos="27000">
                <a:srgbClr val="FF4100"/>
              </a:gs>
              <a:gs pos="58000">
                <a:srgbClr val="FF82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b="1" dirty="0"/>
              <a:t>Equity tranche</a:t>
            </a:r>
          </a:p>
          <a:p>
            <a:pPr algn="ctr"/>
            <a:r>
              <a:rPr lang="en-GB" sz="900" dirty="0"/>
              <a:t>Principal: 5%</a:t>
            </a:r>
          </a:p>
          <a:p>
            <a:pPr algn="ctr"/>
            <a:r>
              <a:rPr lang="en-GB" sz="900" dirty="0"/>
              <a:t>Return = 30%</a:t>
            </a:r>
          </a:p>
        </p:txBody>
      </p:sp>
      <p:sp>
        <p:nvSpPr>
          <p:cNvPr id="48" name="Rectangle 47"/>
          <p:cNvSpPr/>
          <p:nvPr/>
        </p:nvSpPr>
        <p:spPr>
          <a:xfrm>
            <a:off x="2848128" y="5085817"/>
            <a:ext cx="1199644" cy="1615364"/>
          </a:xfrm>
          <a:prstGeom prst="rect">
            <a:avLst/>
          </a:prstGeom>
          <a:noFill/>
          <a:ln w="15875">
            <a:solidFill>
              <a:schemeClr val="tx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p:cNvSpPr/>
          <p:nvPr/>
        </p:nvSpPr>
        <p:spPr>
          <a:xfrm>
            <a:off x="3150096" y="5649366"/>
            <a:ext cx="1117782" cy="476866"/>
          </a:xfrm>
          <a:prstGeom prst="rect">
            <a:avLst/>
          </a:prstGeom>
          <a:gradFill>
            <a:gsLst>
              <a:gs pos="100000">
                <a:srgbClr val="EC0012"/>
              </a:gs>
              <a:gs pos="12000">
                <a:srgbClr val="D90024"/>
              </a:gs>
              <a:gs pos="53000">
                <a:srgbClr val="B30048"/>
              </a:gs>
              <a:gs pos="100000">
                <a:srgbClr val="FF00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b="1" dirty="0"/>
              <a:t>Mezzanine</a:t>
            </a:r>
            <a:r>
              <a:rPr lang="en-GB" sz="900" dirty="0"/>
              <a:t> </a:t>
            </a:r>
            <a:r>
              <a:rPr lang="en-GB" sz="900" b="1" dirty="0"/>
              <a:t>tranche</a:t>
            </a:r>
          </a:p>
          <a:p>
            <a:pPr algn="ctr"/>
            <a:r>
              <a:rPr lang="en-GB" sz="900" dirty="0"/>
              <a:t>Principal: 20%</a:t>
            </a:r>
          </a:p>
          <a:p>
            <a:pPr algn="ctr"/>
            <a:r>
              <a:rPr lang="en-GB" sz="900" dirty="0"/>
              <a:t>Return = 10%</a:t>
            </a:r>
          </a:p>
        </p:txBody>
      </p:sp>
      <p:sp>
        <p:nvSpPr>
          <p:cNvPr id="60" name="Rectangle 59"/>
          <p:cNvSpPr/>
          <p:nvPr/>
        </p:nvSpPr>
        <p:spPr>
          <a:xfrm>
            <a:off x="4545198" y="3987540"/>
            <a:ext cx="554462" cy="455494"/>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SPV</a:t>
            </a:r>
          </a:p>
        </p:txBody>
      </p:sp>
      <p:cxnSp>
        <p:nvCxnSpPr>
          <p:cNvPr id="77" name="Curved Connector 76"/>
          <p:cNvCxnSpPr>
            <a:stCxn id="46" idx="3"/>
            <a:endCxn id="60" idx="2"/>
          </p:cNvCxnSpPr>
          <p:nvPr/>
        </p:nvCxnSpPr>
        <p:spPr>
          <a:xfrm flipV="1">
            <a:off x="4267878" y="4443034"/>
            <a:ext cx="554551" cy="1444765"/>
          </a:xfrm>
          <a:prstGeom prst="curvedConnector2">
            <a:avLst/>
          </a:prstGeom>
          <a:ln w="15875">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80" name="Rectangle 79"/>
          <p:cNvSpPr/>
          <p:nvPr/>
        </p:nvSpPr>
        <p:spPr>
          <a:xfrm>
            <a:off x="5776053" y="2518783"/>
            <a:ext cx="2178242" cy="844798"/>
          </a:xfrm>
          <a:prstGeom prst="rect">
            <a:avLst/>
          </a:prstGeom>
          <a:gradFill>
            <a:gsLst>
              <a:gs pos="25000">
                <a:srgbClr val="000040"/>
              </a:gs>
              <a:gs pos="56000">
                <a:srgbClr val="400040"/>
              </a:gs>
              <a:gs pos="100000">
                <a:srgbClr val="8F004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Senior tranche</a:t>
            </a:r>
          </a:p>
          <a:p>
            <a:pPr algn="ctr"/>
            <a:r>
              <a:rPr lang="en-GB" sz="1400" dirty="0"/>
              <a:t>Principal: 75%</a:t>
            </a:r>
          </a:p>
          <a:p>
            <a:pPr algn="ctr"/>
            <a:r>
              <a:rPr lang="en-GB" sz="1400" dirty="0"/>
              <a:t>Return = 6%</a:t>
            </a:r>
          </a:p>
        </p:txBody>
      </p:sp>
      <p:sp>
        <p:nvSpPr>
          <p:cNvPr id="81" name="Rectangle 80"/>
          <p:cNvSpPr/>
          <p:nvPr/>
        </p:nvSpPr>
        <p:spPr>
          <a:xfrm>
            <a:off x="5776052" y="3792888"/>
            <a:ext cx="2178242" cy="844798"/>
          </a:xfrm>
          <a:prstGeom prst="rect">
            <a:avLst/>
          </a:prstGeom>
          <a:gradFill>
            <a:gsLst>
              <a:gs pos="57000">
                <a:srgbClr val="AD3A20"/>
              </a:gs>
              <a:gs pos="0">
                <a:srgbClr val="680040"/>
              </a:gs>
              <a:gs pos="93000">
                <a:srgbClr val="F273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Mezzanine</a:t>
            </a:r>
            <a:r>
              <a:rPr lang="en-GB" sz="1400" dirty="0"/>
              <a:t> </a:t>
            </a:r>
            <a:r>
              <a:rPr lang="en-GB" sz="1400" b="1" dirty="0"/>
              <a:t>tranche</a:t>
            </a:r>
          </a:p>
          <a:p>
            <a:pPr algn="ctr"/>
            <a:r>
              <a:rPr lang="en-GB" sz="1400" dirty="0"/>
              <a:t>Principal: 20%</a:t>
            </a:r>
          </a:p>
          <a:p>
            <a:pPr algn="ctr"/>
            <a:r>
              <a:rPr lang="en-GB" sz="1400" dirty="0"/>
              <a:t>Return = 10%</a:t>
            </a:r>
          </a:p>
        </p:txBody>
      </p:sp>
      <p:sp>
        <p:nvSpPr>
          <p:cNvPr id="82" name="Rectangle 81"/>
          <p:cNvSpPr/>
          <p:nvPr/>
        </p:nvSpPr>
        <p:spPr>
          <a:xfrm>
            <a:off x="5776053" y="5020731"/>
            <a:ext cx="2178242" cy="844798"/>
          </a:xfrm>
          <a:prstGeom prst="rect">
            <a:avLst/>
          </a:prstGeom>
          <a:gradFill>
            <a:gsLst>
              <a:gs pos="0">
                <a:srgbClr val="F27300"/>
              </a:gs>
              <a:gs pos="89000">
                <a:srgbClr val="FFBF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Equity tranche</a:t>
            </a:r>
          </a:p>
          <a:p>
            <a:pPr algn="ctr"/>
            <a:r>
              <a:rPr lang="en-GB" sz="1400" dirty="0"/>
              <a:t>Principal: 5%</a:t>
            </a:r>
          </a:p>
          <a:p>
            <a:pPr algn="ctr"/>
            <a:r>
              <a:rPr lang="en-GB" sz="1400" dirty="0"/>
              <a:t>Return = 30%</a:t>
            </a:r>
          </a:p>
        </p:txBody>
      </p:sp>
      <p:cxnSp>
        <p:nvCxnSpPr>
          <p:cNvPr id="84" name="Straight Arrow Connector 83"/>
          <p:cNvCxnSpPr>
            <a:stCxn id="60" idx="3"/>
            <a:endCxn id="80" idx="1"/>
          </p:cNvCxnSpPr>
          <p:nvPr/>
        </p:nvCxnSpPr>
        <p:spPr>
          <a:xfrm flipV="1">
            <a:off x="5099660" y="2941182"/>
            <a:ext cx="676393" cy="1274105"/>
          </a:xfrm>
          <a:prstGeom prst="straightConnector1">
            <a:avLst/>
          </a:prstGeom>
          <a:ln w="158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86" name="Straight Arrow Connector 85"/>
          <p:cNvCxnSpPr>
            <a:stCxn id="60" idx="3"/>
            <a:endCxn id="81" idx="1"/>
          </p:cNvCxnSpPr>
          <p:nvPr/>
        </p:nvCxnSpPr>
        <p:spPr>
          <a:xfrm>
            <a:off x="5099660" y="4215287"/>
            <a:ext cx="676392" cy="0"/>
          </a:xfrm>
          <a:prstGeom prst="straightConnector1">
            <a:avLst/>
          </a:prstGeom>
          <a:ln w="158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88" name="Straight Arrow Connector 87"/>
          <p:cNvCxnSpPr>
            <a:stCxn id="60" idx="3"/>
            <a:endCxn id="82" idx="1"/>
          </p:cNvCxnSpPr>
          <p:nvPr/>
        </p:nvCxnSpPr>
        <p:spPr>
          <a:xfrm>
            <a:off x="5099660" y="4215287"/>
            <a:ext cx="676393" cy="1227843"/>
          </a:xfrm>
          <a:prstGeom prst="straightConnector1">
            <a:avLst/>
          </a:prstGeom>
          <a:ln w="15875">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19" name="Rectangle 118"/>
          <p:cNvSpPr/>
          <p:nvPr/>
        </p:nvSpPr>
        <p:spPr>
          <a:xfrm>
            <a:off x="650202" y="5188476"/>
            <a:ext cx="1224136" cy="189352"/>
          </a:xfrm>
          <a:prstGeom prst="rect">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Subprime Mortgage 1</a:t>
            </a:r>
          </a:p>
        </p:txBody>
      </p:sp>
      <p:sp>
        <p:nvSpPr>
          <p:cNvPr id="120" name="Rectangle 119"/>
          <p:cNvSpPr/>
          <p:nvPr/>
        </p:nvSpPr>
        <p:spPr>
          <a:xfrm>
            <a:off x="650202" y="5405178"/>
            <a:ext cx="1224136" cy="189352"/>
          </a:xfrm>
          <a:prstGeom prst="rect">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Subprime Mortgage 2</a:t>
            </a:r>
          </a:p>
        </p:txBody>
      </p:sp>
      <p:sp>
        <p:nvSpPr>
          <p:cNvPr id="121" name="Rectangle 120"/>
          <p:cNvSpPr/>
          <p:nvPr/>
        </p:nvSpPr>
        <p:spPr>
          <a:xfrm>
            <a:off x="650202" y="5617765"/>
            <a:ext cx="1224136" cy="189352"/>
          </a:xfrm>
          <a:prstGeom prst="rect">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Subprime Mortgage 3</a:t>
            </a:r>
          </a:p>
        </p:txBody>
      </p:sp>
      <p:sp>
        <p:nvSpPr>
          <p:cNvPr id="122" name="Rectangle 121"/>
          <p:cNvSpPr/>
          <p:nvPr/>
        </p:nvSpPr>
        <p:spPr>
          <a:xfrm>
            <a:off x="647486" y="5827840"/>
            <a:ext cx="1224136" cy="189352"/>
          </a:xfrm>
          <a:prstGeom prst="rect">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Subprime Mortgage 4</a:t>
            </a:r>
          </a:p>
        </p:txBody>
      </p:sp>
      <p:sp>
        <p:nvSpPr>
          <p:cNvPr id="123" name="Rectangle 122"/>
          <p:cNvSpPr/>
          <p:nvPr/>
        </p:nvSpPr>
        <p:spPr>
          <a:xfrm>
            <a:off x="647486" y="6047512"/>
            <a:ext cx="1224136" cy="189352"/>
          </a:xfrm>
          <a:prstGeom prst="rect">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Subprime Mortgage 5</a:t>
            </a:r>
          </a:p>
        </p:txBody>
      </p:sp>
      <p:sp>
        <p:nvSpPr>
          <p:cNvPr id="124" name="Rectangle 123"/>
          <p:cNvSpPr/>
          <p:nvPr/>
        </p:nvSpPr>
        <p:spPr>
          <a:xfrm>
            <a:off x="647486" y="6263536"/>
            <a:ext cx="1224136" cy="189352"/>
          </a:xfrm>
          <a:prstGeom prst="rect">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Subprime Mortgage 6</a:t>
            </a:r>
          </a:p>
        </p:txBody>
      </p:sp>
      <p:sp>
        <p:nvSpPr>
          <p:cNvPr id="125" name="Rectangle 124"/>
          <p:cNvSpPr/>
          <p:nvPr/>
        </p:nvSpPr>
        <p:spPr>
          <a:xfrm>
            <a:off x="647303" y="6479560"/>
            <a:ext cx="1224136" cy="189352"/>
          </a:xfrm>
          <a:prstGeom prst="rect">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Subprime Mortgage 7</a:t>
            </a:r>
          </a:p>
        </p:txBody>
      </p:sp>
      <p:sp>
        <p:nvSpPr>
          <p:cNvPr id="126" name="Slide Number Placeholder 3"/>
          <p:cNvSpPr>
            <a:spLocks noGrp="1"/>
          </p:cNvSpPr>
          <p:nvPr>
            <p:ph type="sldNum" sz="quarter" idx="12"/>
          </p:nvPr>
        </p:nvSpPr>
        <p:spPr>
          <a:xfrm>
            <a:off x="146304" y="6210300"/>
            <a:ext cx="457200" cy="457200"/>
          </a:xfrm>
        </p:spPr>
        <p:txBody>
          <a:bodyPr/>
          <a:lstStyle/>
          <a:p>
            <a:fld id="{F38DF745-7D3F-47F4-83A3-874385CFAA69}" type="slidenum">
              <a:rPr lang="en-US" smtClean="0"/>
              <a:pPr/>
              <a:t>14</a:t>
            </a:fld>
            <a:endParaRPr lang="en-US" dirty="0"/>
          </a:p>
        </p:txBody>
      </p:sp>
      <p:sp>
        <p:nvSpPr>
          <p:cNvPr id="129" name="Rectangle 128"/>
          <p:cNvSpPr/>
          <p:nvPr/>
        </p:nvSpPr>
        <p:spPr>
          <a:xfrm>
            <a:off x="2160908" y="5808643"/>
            <a:ext cx="410334" cy="227746"/>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b="1" dirty="0"/>
              <a:t>SPV</a:t>
            </a:r>
          </a:p>
        </p:txBody>
      </p:sp>
      <p:sp>
        <p:nvSpPr>
          <p:cNvPr id="132" name="Right Brace 131"/>
          <p:cNvSpPr/>
          <p:nvPr/>
        </p:nvSpPr>
        <p:spPr>
          <a:xfrm>
            <a:off x="1894414" y="5190094"/>
            <a:ext cx="229314" cy="1479266"/>
          </a:xfrm>
          <a:prstGeom prst="rightBrace">
            <a:avLst>
              <a:gd name="adj1" fmla="val 144390"/>
              <a:gd name="adj2" fmla="val 50000"/>
            </a:avLst>
          </a:prstGeom>
          <a:ln w="158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cxnSp>
        <p:nvCxnSpPr>
          <p:cNvPr id="144" name="Straight Arrow Connector 143"/>
          <p:cNvCxnSpPr/>
          <p:nvPr/>
        </p:nvCxnSpPr>
        <p:spPr>
          <a:xfrm flipV="1">
            <a:off x="2575767" y="5425277"/>
            <a:ext cx="272804" cy="499241"/>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45" name="Straight Arrow Connector 144"/>
          <p:cNvCxnSpPr/>
          <p:nvPr/>
        </p:nvCxnSpPr>
        <p:spPr>
          <a:xfrm flipV="1">
            <a:off x="2575767" y="5924196"/>
            <a:ext cx="272804" cy="322"/>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46" name="Straight Arrow Connector 145"/>
          <p:cNvCxnSpPr/>
          <p:nvPr/>
        </p:nvCxnSpPr>
        <p:spPr>
          <a:xfrm>
            <a:off x="2575767" y="5924518"/>
            <a:ext cx="272804" cy="543107"/>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49" name="TextBox 148"/>
          <p:cNvSpPr txBox="1"/>
          <p:nvPr/>
        </p:nvSpPr>
        <p:spPr>
          <a:xfrm>
            <a:off x="8074194" y="2839558"/>
            <a:ext cx="862584" cy="276999"/>
          </a:xfrm>
          <a:prstGeom prst="rect">
            <a:avLst/>
          </a:prstGeom>
          <a:noFill/>
        </p:spPr>
        <p:txBody>
          <a:bodyPr wrap="square" rtlCol="0">
            <a:spAutoFit/>
          </a:bodyPr>
          <a:lstStyle/>
          <a:p>
            <a:pPr algn="ctr"/>
            <a:r>
              <a:rPr lang="en-GB" sz="1200" dirty="0"/>
              <a:t>AAA</a:t>
            </a:r>
          </a:p>
        </p:txBody>
      </p:sp>
      <p:sp>
        <p:nvSpPr>
          <p:cNvPr id="150" name="TextBox 149"/>
          <p:cNvSpPr txBox="1"/>
          <p:nvPr/>
        </p:nvSpPr>
        <p:spPr>
          <a:xfrm>
            <a:off x="8074194" y="4090615"/>
            <a:ext cx="862584" cy="276999"/>
          </a:xfrm>
          <a:prstGeom prst="rect">
            <a:avLst/>
          </a:prstGeom>
          <a:noFill/>
        </p:spPr>
        <p:txBody>
          <a:bodyPr wrap="square" rtlCol="0">
            <a:spAutoFit/>
          </a:bodyPr>
          <a:lstStyle/>
          <a:p>
            <a:pPr algn="ctr"/>
            <a:r>
              <a:rPr lang="en-GB" sz="1200" dirty="0"/>
              <a:t>BBB</a:t>
            </a:r>
          </a:p>
        </p:txBody>
      </p:sp>
      <p:sp>
        <p:nvSpPr>
          <p:cNvPr id="151" name="TextBox 150"/>
          <p:cNvSpPr txBox="1"/>
          <p:nvPr/>
        </p:nvSpPr>
        <p:spPr>
          <a:xfrm>
            <a:off x="8074194" y="5295339"/>
            <a:ext cx="862584" cy="461665"/>
          </a:xfrm>
          <a:prstGeom prst="rect">
            <a:avLst/>
          </a:prstGeom>
          <a:noFill/>
        </p:spPr>
        <p:txBody>
          <a:bodyPr wrap="square" rtlCol="0" anchor="ctr" anchorCtr="0">
            <a:spAutoFit/>
          </a:bodyPr>
          <a:lstStyle/>
          <a:p>
            <a:pPr algn="ctr"/>
            <a:r>
              <a:rPr lang="en-GB" sz="1200" dirty="0"/>
              <a:t>Negotiated ratings</a:t>
            </a:r>
          </a:p>
        </p:txBody>
      </p:sp>
      <p:sp>
        <p:nvSpPr>
          <p:cNvPr id="152" name="TextBox 151"/>
          <p:cNvSpPr txBox="1"/>
          <p:nvPr/>
        </p:nvSpPr>
        <p:spPr>
          <a:xfrm>
            <a:off x="8057150" y="2119030"/>
            <a:ext cx="896672" cy="461665"/>
          </a:xfrm>
          <a:prstGeom prst="rect">
            <a:avLst/>
          </a:prstGeom>
          <a:noFill/>
        </p:spPr>
        <p:txBody>
          <a:bodyPr wrap="square" rtlCol="0">
            <a:spAutoFit/>
          </a:bodyPr>
          <a:lstStyle/>
          <a:p>
            <a:pPr algn="ctr"/>
            <a:r>
              <a:rPr lang="en-GB" sz="1200" dirty="0"/>
              <a:t>Typical Ratings</a:t>
            </a:r>
          </a:p>
        </p:txBody>
      </p:sp>
      <p:sp>
        <p:nvSpPr>
          <p:cNvPr id="153" name="Rectangle 152"/>
          <p:cNvSpPr/>
          <p:nvPr/>
        </p:nvSpPr>
        <p:spPr>
          <a:xfrm>
            <a:off x="8100988" y="2086051"/>
            <a:ext cx="828342" cy="3863229"/>
          </a:xfrm>
          <a:prstGeom prst="rect">
            <a:avLst/>
          </a:prstGeom>
          <a:noFill/>
          <a:ln w="15875">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7" name="TextBox 156"/>
          <p:cNvSpPr txBox="1"/>
          <p:nvPr/>
        </p:nvSpPr>
        <p:spPr>
          <a:xfrm rot="16200000">
            <a:off x="-189909" y="5579860"/>
            <a:ext cx="1181921" cy="276999"/>
          </a:xfrm>
          <a:prstGeom prst="rect">
            <a:avLst/>
          </a:prstGeom>
          <a:noFill/>
        </p:spPr>
        <p:txBody>
          <a:bodyPr wrap="square" rtlCol="0">
            <a:spAutoFit/>
          </a:bodyPr>
          <a:lstStyle/>
          <a:p>
            <a:pPr algn="ctr"/>
            <a:r>
              <a:rPr lang="en-GB" sz="1200" b="1" dirty="0"/>
              <a:t>$ 100 million</a:t>
            </a:r>
          </a:p>
        </p:txBody>
      </p:sp>
      <p:sp>
        <p:nvSpPr>
          <p:cNvPr id="75" name="TextBox 74"/>
          <p:cNvSpPr txBox="1"/>
          <p:nvPr/>
        </p:nvSpPr>
        <p:spPr>
          <a:xfrm>
            <a:off x="636558" y="1546387"/>
            <a:ext cx="3411213" cy="2246769"/>
          </a:xfrm>
          <a:prstGeom prst="rect">
            <a:avLst/>
          </a:prstGeom>
          <a:noFill/>
        </p:spPr>
        <p:txBody>
          <a:bodyPr wrap="square" rtlCol="0">
            <a:spAutoFit/>
          </a:bodyPr>
          <a:lstStyle/>
          <a:p>
            <a:pPr marL="285750" indent="-285750">
              <a:buFontTx/>
              <a:buChar char="-"/>
            </a:pPr>
            <a:r>
              <a:rPr lang="en-GB" sz="1400" dirty="0"/>
              <a:t>The AAA rated tranche of the ABS still receives the promised return if losses on the underlying subprime mortgage portfolio are less than 25%</a:t>
            </a:r>
          </a:p>
          <a:p>
            <a:pPr marL="285750" indent="-285750">
              <a:buFontTx/>
              <a:buChar char="-"/>
            </a:pPr>
            <a:endParaRPr lang="en-GB" sz="1400" dirty="0"/>
          </a:p>
          <a:p>
            <a:pPr marL="285750" indent="-285750">
              <a:buFontTx/>
              <a:buChar char="-"/>
            </a:pPr>
            <a:r>
              <a:rPr lang="en-GB" sz="1400" dirty="0"/>
              <a:t>The AAA rated tranche of the ABS CDO is </a:t>
            </a:r>
            <a:r>
              <a:rPr lang="en-GB" sz="1400" b="1" dirty="0"/>
              <a:t>much more risky</a:t>
            </a:r>
            <a:r>
              <a:rPr lang="en-GB" sz="1400" dirty="0"/>
              <a:t>. It will only get paid the promised return if losses on the underlying subprime mortgage portfolio are less than 10%, i.e. (1- 75% - 75% x 20%)</a:t>
            </a:r>
          </a:p>
        </p:txBody>
      </p:sp>
      <p:sp>
        <p:nvSpPr>
          <p:cNvPr id="76" name="TextBox 75"/>
          <p:cNvSpPr txBox="1"/>
          <p:nvPr/>
        </p:nvSpPr>
        <p:spPr>
          <a:xfrm>
            <a:off x="2950765" y="4741297"/>
            <a:ext cx="973163" cy="338554"/>
          </a:xfrm>
          <a:prstGeom prst="rect">
            <a:avLst/>
          </a:prstGeom>
          <a:noFill/>
        </p:spPr>
        <p:txBody>
          <a:bodyPr wrap="square" rtlCol="0">
            <a:spAutoFit/>
          </a:bodyPr>
          <a:lstStyle/>
          <a:p>
            <a:pPr algn="ctr"/>
            <a:r>
              <a:rPr lang="en-GB" sz="1600" b="1" dirty="0"/>
              <a:t>ABSs</a:t>
            </a:r>
          </a:p>
        </p:txBody>
      </p:sp>
    </p:spTree>
    <p:extLst>
      <p:ext uri="{BB962C8B-B14F-4D97-AF65-F5344CB8AC3E}">
        <p14:creationId xmlns:p14="http://schemas.microsoft.com/office/powerpoint/2010/main" val="30015331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718"/>
            <a:ext cx="8435280" cy="1371600"/>
          </a:xfrm>
        </p:spPr>
        <p:txBody>
          <a:bodyPr/>
          <a:lstStyle/>
          <a:p>
            <a:r>
              <a:rPr lang="en-GB" dirty="0"/>
              <a:t>2.3 ABS CDOs and Financial Engineering</a:t>
            </a:r>
          </a:p>
        </p:txBody>
      </p:sp>
      <p:sp>
        <p:nvSpPr>
          <p:cNvPr id="4" name="Slide Number Placeholder 3"/>
          <p:cNvSpPr>
            <a:spLocks noGrp="1"/>
          </p:cNvSpPr>
          <p:nvPr>
            <p:ph type="sldNum" sz="quarter" idx="12"/>
          </p:nvPr>
        </p:nvSpPr>
        <p:spPr/>
        <p:txBody>
          <a:bodyPr/>
          <a:lstStyle/>
          <a:p>
            <a:fld id="{F38DF745-7D3F-47F4-83A3-874385CFAA69}" type="slidenum">
              <a:rPr lang="en-US" smtClean="0"/>
              <a:pPr/>
              <a:t>15</a:t>
            </a:fld>
            <a:endParaRPr lang="en-US" dirty="0"/>
          </a:p>
        </p:txBody>
      </p:sp>
      <p:sp>
        <p:nvSpPr>
          <p:cNvPr id="6" name="Content Placeholder 5"/>
          <p:cNvSpPr>
            <a:spLocks noGrp="1"/>
          </p:cNvSpPr>
          <p:nvPr>
            <p:ph sz="quarter" idx="1"/>
          </p:nvPr>
        </p:nvSpPr>
        <p:spPr>
          <a:xfrm>
            <a:off x="914400" y="1447800"/>
            <a:ext cx="7772400" cy="5221560"/>
          </a:xfrm>
        </p:spPr>
        <p:txBody>
          <a:bodyPr>
            <a:normAutofit/>
          </a:bodyPr>
          <a:lstStyle/>
          <a:p>
            <a:r>
              <a:rPr lang="en-GB" altLang="en-US" dirty="0"/>
              <a:t>Losses to tranches of ABS CDO</a:t>
            </a:r>
          </a:p>
          <a:p>
            <a:endParaRPr lang="en-GB" altLang="en-US" dirty="0"/>
          </a:p>
          <a:p>
            <a:endParaRPr lang="en-GB" altLang="en-US" dirty="0"/>
          </a:p>
          <a:p>
            <a:endParaRPr lang="en-GB" altLang="en-US" dirty="0"/>
          </a:p>
          <a:p>
            <a:endParaRPr lang="en-GB" altLang="en-US" dirty="0"/>
          </a:p>
          <a:p>
            <a:endParaRPr lang="en-GB" altLang="en-US" dirty="0"/>
          </a:p>
          <a:p>
            <a:endParaRPr lang="en-GB" altLang="en-US" dirty="0"/>
          </a:p>
          <a:p>
            <a:r>
              <a:rPr lang="en-GB" altLang="en-US" dirty="0"/>
              <a:t>The riskiness increases as ABS is repackaged further.</a:t>
            </a:r>
          </a:p>
          <a:p>
            <a:r>
              <a:rPr lang="en-GB" altLang="en-US" dirty="0"/>
              <a:t>It becomes easier and easier to lose the principal down the repackaging line</a:t>
            </a:r>
          </a:p>
          <a:p>
            <a:pPr lvl="1"/>
            <a:r>
              <a:rPr lang="en-GB" altLang="en-US" dirty="0"/>
              <a:t>E.g. CDO of CDO</a:t>
            </a:r>
          </a:p>
        </p:txBody>
      </p:sp>
      <p:graphicFrame>
        <p:nvGraphicFramePr>
          <p:cNvPr id="3" name="Table 2"/>
          <p:cNvGraphicFramePr>
            <a:graphicFrameLocks noGrp="1"/>
          </p:cNvGraphicFramePr>
          <p:nvPr>
            <p:extLst>
              <p:ext uri="{D42A27DB-BD31-4B8C-83A1-F6EECF244321}">
                <p14:modId xmlns:p14="http://schemas.microsoft.com/office/powerpoint/2010/main" val="2118868040"/>
              </p:ext>
            </p:extLst>
          </p:nvPr>
        </p:nvGraphicFramePr>
        <p:xfrm>
          <a:off x="368108" y="2093504"/>
          <a:ext cx="8424935" cy="2214880"/>
        </p:xfrm>
        <a:graphic>
          <a:graphicData uri="http://schemas.openxmlformats.org/drawingml/2006/table">
            <a:tbl>
              <a:tblPr firstRow="1" bandRow="1">
                <a:tableStyleId>{5C22544A-7EE6-4342-B048-85BDC9FD1C3A}</a:tableStyleId>
              </a:tblPr>
              <a:tblGrid>
                <a:gridCol w="1684987">
                  <a:extLst>
                    <a:ext uri="{9D8B030D-6E8A-4147-A177-3AD203B41FA5}">
                      <a16:colId xmlns:a16="http://schemas.microsoft.com/office/drawing/2014/main" val="20000"/>
                    </a:ext>
                  </a:extLst>
                </a:gridCol>
                <a:gridCol w="1684987">
                  <a:extLst>
                    <a:ext uri="{9D8B030D-6E8A-4147-A177-3AD203B41FA5}">
                      <a16:colId xmlns:a16="http://schemas.microsoft.com/office/drawing/2014/main" val="20001"/>
                    </a:ext>
                  </a:extLst>
                </a:gridCol>
                <a:gridCol w="1684987">
                  <a:extLst>
                    <a:ext uri="{9D8B030D-6E8A-4147-A177-3AD203B41FA5}">
                      <a16:colId xmlns:a16="http://schemas.microsoft.com/office/drawing/2014/main" val="20002"/>
                    </a:ext>
                  </a:extLst>
                </a:gridCol>
                <a:gridCol w="1684987">
                  <a:extLst>
                    <a:ext uri="{9D8B030D-6E8A-4147-A177-3AD203B41FA5}">
                      <a16:colId xmlns:a16="http://schemas.microsoft.com/office/drawing/2014/main" val="20003"/>
                    </a:ext>
                  </a:extLst>
                </a:gridCol>
                <a:gridCol w="1684987">
                  <a:extLst>
                    <a:ext uri="{9D8B030D-6E8A-4147-A177-3AD203B41FA5}">
                      <a16:colId xmlns:a16="http://schemas.microsoft.com/office/drawing/2014/main" val="20004"/>
                    </a:ext>
                  </a:extLst>
                </a:gridCol>
              </a:tblGrid>
              <a:tr h="370840">
                <a:tc>
                  <a:txBody>
                    <a:bodyPr/>
                    <a:lstStyle/>
                    <a:p>
                      <a:r>
                        <a:rPr lang="en-GB" sz="1400" dirty="0"/>
                        <a:t>Losses to Subprime Portfolios</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a:t>Losses to Mezzanine Tranche of ABS</a:t>
                      </a:r>
                    </a:p>
                  </a:txBody>
                  <a:tcPr/>
                </a:tc>
                <a:tc>
                  <a:txBody>
                    <a:bodyPr/>
                    <a:lstStyle/>
                    <a:p>
                      <a:r>
                        <a:rPr lang="en-GB" sz="1400" dirty="0"/>
                        <a:t>Losses to Senior Tranche of ABS CDO</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a:t>Losses to Mezzanine Tranche of ABS CDO</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a:t>Losses to Equity Tranche of ABS CDO</a:t>
                      </a:r>
                    </a:p>
                  </a:txBody>
                  <a:tcPr/>
                </a:tc>
                <a:extLst>
                  <a:ext uri="{0D108BD9-81ED-4DB2-BD59-A6C34878D82A}">
                    <a16:rowId xmlns:a16="http://schemas.microsoft.com/office/drawing/2014/main" val="10000"/>
                  </a:ext>
                </a:extLst>
              </a:tr>
              <a:tr h="370840">
                <a:tc>
                  <a:txBody>
                    <a:bodyPr/>
                    <a:lstStyle/>
                    <a:p>
                      <a:r>
                        <a:rPr lang="en-GB" sz="1400" dirty="0"/>
                        <a:t>10%</a:t>
                      </a:r>
                    </a:p>
                  </a:txBody>
                  <a:tcPr/>
                </a:tc>
                <a:tc>
                  <a:txBody>
                    <a:bodyPr/>
                    <a:lstStyle/>
                    <a:p>
                      <a:r>
                        <a:rPr lang="en-GB" sz="1400" dirty="0"/>
                        <a:t>25%</a:t>
                      </a:r>
                    </a:p>
                  </a:txBody>
                  <a:tcPr/>
                </a:tc>
                <a:tc>
                  <a:txBody>
                    <a:bodyPr/>
                    <a:lstStyle/>
                    <a:p>
                      <a:r>
                        <a:rPr lang="en-GB" sz="1400" dirty="0"/>
                        <a:t>0%</a:t>
                      </a:r>
                    </a:p>
                  </a:txBody>
                  <a:tcPr/>
                </a:tc>
                <a:tc>
                  <a:txBody>
                    <a:bodyPr/>
                    <a:lstStyle/>
                    <a:p>
                      <a:r>
                        <a:rPr lang="en-GB" sz="1400" dirty="0"/>
                        <a:t>100%</a:t>
                      </a:r>
                    </a:p>
                  </a:txBody>
                  <a:tcPr/>
                </a:tc>
                <a:tc>
                  <a:txBody>
                    <a:bodyPr/>
                    <a:lstStyle/>
                    <a:p>
                      <a:r>
                        <a:rPr lang="en-GB" sz="1400"/>
                        <a:t>100%</a:t>
                      </a:r>
                      <a:endParaRPr lang="en-GB" sz="1400" dirty="0"/>
                    </a:p>
                  </a:txBody>
                  <a:tcPr/>
                </a:tc>
                <a:extLst>
                  <a:ext uri="{0D108BD9-81ED-4DB2-BD59-A6C34878D82A}">
                    <a16:rowId xmlns:a16="http://schemas.microsoft.com/office/drawing/2014/main" val="10001"/>
                  </a:ext>
                </a:extLst>
              </a:tr>
              <a:tr h="370840">
                <a:tc>
                  <a:txBody>
                    <a:bodyPr/>
                    <a:lstStyle/>
                    <a:p>
                      <a:r>
                        <a:rPr lang="en-GB" sz="1400" dirty="0"/>
                        <a:t>15%</a:t>
                      </a:r>
                    </a:p>
                  </a:txBody>
                  <a:tcPr/>
                </a:tc>
                <a:tc>
                  <a:txBody>
                    <a:bodyPr/>
                    <a:lstStyle/>
                    <a:p>
                      <a:r>
                        <a:rPr lang="en-GB" sz="1400" dirty="0"/>
                        <a:t>50%</a:t>
                      </a:r>
                    </a:p>
                  </a:txBody>
                  <a:tcPr/>
                </a:tc>
                <a:tc>
                  <a:txBody>
                    <a:bodyPr/>
                    <a:lstStyle/>
                    <a:p>
                      <a:r>
                        <a:rPr lang="en-GB" sz="1400" dirty="0"/>
                        <a:t>33%</a:t>
                      </a:r>
                    </a:p>
                  </a:txBody>
                  <a:tcPr/>
                </a:tc>
                <a:tc>
                  <a:txBody>
                    <a:bodyPr/>
                    <a:lstStyle/>
                    <a:p>
                      <a:r>
                        <a:rPr lang="en-GB" sz="1400" dirty="0"/>
                        <a:t>100%</a:t>
                      </a:r>
                    </a:p>
                  </a:txBody>
                  <a:tcPr/>
                </a:tc>
                <a:tc>
                  <a:txBody>
                    <a:bodyPr/>
                    <a:lstStyle/>
                    <a:p>
                      <a:r>
                        <a:rPr lang="en-GB" sz="1400"/>
                        <a:t>100%</a:t>
                      </a:r>
                      <a:endParaRPr lang="en-GB" sz="1400" dirty="0"/>
                    </a:p>
                  </a:txBody>
                  <a:tcPr/>
                </a:tc>
                <a:extLst>
                  <a:ext uri="{0D108BD9-81ED-4DB2-BD59-A6C34878D82A}">
                    <a16:rowId xmlns:a16="http://schemas.microsoft.com/office/drawing/2014/main" val="10002"/>
                  </a:ext>
                </a:extLst>
              </a:tr>
              <a:tr h="370840">
                <a:tc>
                  <a:txBody>
                    <a:bodyPr/>
                    <a:lstStyle/>
                    <a:p>
                      <a:r>
                        <a:rPr lang="en-GB" sz="1400" dirty="0"/>
                        <a:t>20%</a:t>
                      </a:r>
                    </a:p>
                  </a:txBody>
                  <a:tcPr/>
                </a:tc>
                <a:tc>
                  <a:txBody>
                    <a:bodyPr/>
                    <a:lstStyle/>
                    <a:p>
                      <a:r>
                        <a:rPr lang="en-GB" sz="1400" dirty="0"/>
                        <a:t>75%</a:t>
                      </a:r>
                    </a:p>
                  </a:txBody>
                  <a:tcPr/>
                </a:tc>
                <a:tc>
                  <a:txBody>
                    <a:bodyPr/>
                    <a:lstStyle/>
                    <a:p>
                      <a:r>
                        <a:rPr lang="en-GB" sz="1400" dirty="0"/>
                        <a:t>67%</a:t>
                      </a:r>
                    </a:p>
                  </a:txBody>
                  <a:tcPr/>
                </a:tc>
                <a:tc>
                  <a:txBody>
                    <a:bodyPr/>
                    <a:lstStyle/>
                    <a:p>
                      <a:r>
                        <a:rPr lang="en-GB" sz="1400"/>
                        <a:t>100%</a:t>
                      </a:r>
                      <a:endParaRPr lang="en-GB" sz="1400" dirty="0"/>
                    </a:p>
                  </a:txBody>
                  <a:tcPr/>
                </a:tc>
                <a:tc>
                  <a:txBody>
                    <a:bodyPr/>
                    <a:lstStyle/>
                    <a:p>
                      <a:r>
                        <a:rPr lang="en-GB" sz="1400"/>
                        <a:t>100%</a:t>
                      </a:r>
                      <a:endParaRPr lang="en-GB" sz="1400" dirty="0"/>
                    </a:p>
                  </a:txBody>
                  <a:tcPr/>
                </a:tc>
                <a:extLst>
                  <a:ext uri="{0D108BD9-81ED-4DB2-BD59-A6C34878D82A}">
                    <a16:rowId xmlns:a16="http://schemas.microsoft.com/office/drawing/2014/main" val="10003"/>
                  </a:ext>
                </a:extLst>
              </a:tr>
              <a:tr h="370840">
                <a:tc>
                  <a:txBody>
                    <a:bodyPr/>
                    <a:lstStyle/>
                    <a:p>
                      <a:r>
                        <a:rPr lang="en-GB" sz="1400" dirty="0"/>
                        <a:t>25%</a:t>
                      </a:r>
                    </a:p>
                  </a:txBody>
                  <a:tcPr/>
                </a:tc>
                <a:tc>
                  <a:txBody>
                    <a:bodyPr/>
                    <a:lstStyle/>
                    <a:p>
                      <a:r>
                        <a:rPr lang="en-GB" sz="1400" dirty="0"/>
                        <a:t>100%</a:t>
                      </a:r>
                    </a:p>
                  </a:txBody>
                  <a:tcPr/>
                </a:tc>
                <a:tc>
                  <a:txBody>
                    <a:bodyPr/>
                    <a:lstStyle/>
                    <a:p>
                      <a:r>
                        <a:rPr lang="en-GB" sz="1400" dirty="0"/>
                        <a:t>100%</a:t>
                      </a:r>
                    </a:p>
                  </a:txBody>
                  <a:tcPr/>
                </a:tc>
                <a:tc>
                  <a:txBody>
                    <a:bodyPr/>
                    <a:lstStyle/>
                    <a:p>
                      <a:r>
                        <a:rPr lang="en-GB" sz="1400"/>
                        <a:t>100%</a:t>
                      </a:r>
                      <a:endParaRPr lang="en-GB" sz="1400" dirty="0"/>
                    </a:p>
                  </a:txBody>
                  <a:tcPr/>
                </a:tc>
                <a:tc>
                  <a:txBody>
                    <a:bodyPr/>
                    <a:lstStyle/>
                    <a:p>
                      <a:r>
                        <a:rPr lang="en-GB" sz="1400" dirty="0"/>
                        <a:t>100%</a:t>
                      </a:r>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2111902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718"/>
            <a:ext cx="8435280" cy="1371600"/>
          </a:xfrm>
        </p:spPr>
        <p:txBody>
          <a:bodyPr/>
          <a:lstStyle/>
          <a:p>
            <a:r>
              <a:rPr lang="en-GB" dirty="0"/>
              <a:t>2.3 ABS CDOs and Financial Engineering</a:t>
            </a:r>
          </a:p>
        </p:txBody>
      </p:sp>
      <p:sp>
        <p:nvSpPr>
          <p:cNvPr id="4" name="Slide Number Placeholder 3"/>
          <p:cNvSpPr>
            <a:spLocks noGrp="1"/>
          </p:cNvSpPr>
          <p:nvPr>
            <p:ph type="sldNum" sz="quarter" idx="12"/>
          </p:nvPr>
        </p:nvSpPr>
        <p:spPr/>
        <p:txBody>
          <a:bodyPr/>
          <a:lstStyle/>
          <a:p>
            <a:fld id="{F38DF745-7D3F-47F4-83A3-874385CFAA69}" type="slidenum">
              <a:rPr lang="en-US" smtClean="0"/>
              <a:pPr/>
              <a:t>16</a:t>
            </a:fld>
            <a:endParaRPr lang="en-US" dirty="0"/>
          </a:p>
        </p:txBody>
      </p:sp>
      <p:sp>
        <p:nvSpPr>
          <p:cNvPr id="6" name="Content Placeholder 5"/>
          <p:cNvSpPr>
            <a:spLocks noGrp="1"/>
          </p:cNvSpPr>
          <p:nvPr>
            <p:ph sz="quarter" idx="1"/>
          </p:nvPr>
        </p:nvSpPr>
        <p:spPr>
          <a:xfrm>
            <a:off x="914400" y="1447800"/>
            <a:ext cx="7772400" cy="5221560"/>
          </a:xfrm>
        </p:spPr>
        <p:txBody>
          <a:bodyPr>
            <a:normAutofit/>
          </a:bodyPr>
          <a:lstStyle/>
          <a:p>
            <a:r>
              <a:rPr lang="en-GB" altLang="en-US" dirty="0"/>
              <a:t>Investors and rating agencies underestimated the riskiness of these assets.</a:t>
            </a:r>
          </a:p>
          <a:p>
            <a:r>
              <a:rPr lang="en-GB" altLang="en-US" dirty="0"/>
              <a:t>The riskiness (and therefore the value) of the tranches depend on the default correlation of the underlying mortgage.</a:t>
            </a:r>
          </a:p>
          <a:p>
            <a:pPr lvl="1"/>
            <a:r>
              <a:rPr lang="en-GB" altLang="en-US" dirty="0"/>
              <a:t>Recall modern portfolio theory</a:t>
            </a:r>
          </a:p>
          <a:p>
            <a:r>
              <a:rPr lang="en-GB" altLang="en-US" dirty="0"/>
              <a:t>In theory, if the underlying mortgages exhibit very low default correlation, there is very little chance of a high overall default rate and the AAA-rated tranches of both ABSs and ABS CDOs are safe.</a:t>
            </a:r>
          </a:p>
          <a:p>
            <a:pPr lvl="1"/>
            <a:r>
              <a:rPr lang="en-GB" altLang="en-US" dirty="0"/>
              <a:t>However, correlation increase in stressed market condition</a:t>
            </a:r>
          </a:p>
          <a:p>
            <a:pPr lvl="1"/>
            <a:r>
              <a:rPr lang="en-GB" altLang="en-US" dirty="0"/>
              <a:t>Investors used too low correlation assumption in their model</a:t>
            </a:r>
          </a:p>
        </p:txBody>
      </p:sp>
    </p:spTree>
    <p:extLst>
      <p:ext uri="{BB962C8B-B14F-4D97-AF65-F5344CB8AC3E}">
        <p14:creationId xmlns:p14="http://schemas.microsoft.com/office/powerpoint/2010/main" val="33380183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3. The Crisis</a:t>
            </a:r>
          </a:p>
        </p:txBody>
      </p:sp>
      <p:sp>
        <p:nvSpPr>
          <p:cNvPr id="3" name="Text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12"/>
          </p:nvPr>
        </p:nvSpPr>
        <p:spPr/>
        <p:txBody>
          <a:bodyPr/>
          <a:lstStyle/>
          <a:p>
            <a:fld id="{F38DF745-7D3F-47F4-83A3-874385CFAA69}" type="slidenum">
              <a:rPr lang="en-US" smtClean="0"/>
              <a:pPr/>
              <a:t>17</a:t>
            </a:fld>
            <a:endParaRPr lang="en-US" dirty="0"/>
          </a:p>
        </p:txBody>
      </p:sp>
    </p:spTree>
    <p:extLst>
      <p:ext uri="{BB962C8B-B14F-4D97-AF65-F5344CB8AC3E}">
        <p14:creationId xmlns:p14="http://schemas.microsoft.com/office/powerpoint/2010/main" val="26446520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718"/>
            <a:ext cx="7355160" cy="1371600"/>
          </a:xfrm>
        </p:spPr>
        <p:txBody>
          <a:bodyPr/>
          <a:lstStyle/>
          <a:p>
            <a:r>
              <a:rPr lang="en-GB" dirty="0"/>
              <a:t>3.1 The Toxic Product</a:t>
            </a:r>
          </a:p>
        </p:txBody>
      </p:sp>
      <p:sp>
        <p:nvSpPr>
          <p:cNvPr id="4" name="Slide Number Placeholder 3"/>
          <p:cNvSpPr>
            <a:spLocks noGrp="1"/>
          </p:cNvSpPr>
          <p:nvPr>
            <p:ph type="sldNum" sz="quarter" idx="12"/>
          </p:nvPr>
        </p:nvSpPr>
        <p:spPr/>
        <p:txBody>
          <a:bodyPr/>
          <a:lstStyle/>
          <a:p>
            <a:fld id="{F38DF745-7D3F-47F4-83A3-874385CFAA69}" type="slidenum">
              <a:rPr lang="en-US" smtClean="0"/>
              <a:pPr/>
              <a:t>18</a:t>
            </a:fld>
            <a:endParaRPr lang="en-US" dirty="0"/>
          </a:p>
        </p:txBody>
      </p:sp>
      <p:sp>
        <p:nvSpPr>
          <p:cNvPr id="6" name="Content Placeholder 5"/>
          <p:cNvSpPr>
            <a:spLocks noGrp="1"/>
          </p:cNvSpPr>
          <p:nvPr>
            <p:ph sz="quarter" idx="1"/>
          </p:nvPr>
        </p:nvSpPr>
        <p:spPr>
          <a:xfrm>
            <a:off x="914400" y="1447800"/>
            <a:ext cx="7772400" cy="5221560"/>
          </a:xfrm>
        </p:spPr>
        <p:txBody>
          <a:bodyPr>
            <a:normAutofit/>
          </a:bodyPr>
          <a:lstStyle/>
          <a:p>
            <a:r>
              <a:rPr lang="en-GB" altLang="en-US" dirty="0"/>
              <a:t>As mentioned earlier, mortgage lending standard is relaxed as the government encouraged more home ownership in the US</a:t>
            </a:r>
          </a:p>
          <a:p>
            <a:r>
              <a:rPr lang="en-GB" altLang="en-US" dirty="0"/>
              <a:t>Many of the mortgage loans were extremely complex, and the terms were hidden from the borrowers.</a:t>
            </a:r>
          </a:p>
          <a:p>
            <a:r>
              <a:rPr lang="en-GB" altLang="en-US" dirty="0"/>
              <a:t>Consequently the most complex mortgages were sold to the least sophisticated borrowers.</a:t>
            </a:r>
          </a:p>
          <a:p>
            <a:r>
              <a:rPr lang="en-GB" altLang="en-US" dirty="0"/>
              <a:t>“</a:t>
            </a:r>
            <a:r>
              <a:rPr lang="en-GB" altLang="en-US" i="1" dirty="0"/>
              <a:t>There were mortgages that were given to 70-year old people who were living on a fixed income, whose income was never going to increase but that market [i.e. the interest rate] was going to reset within a few years</a:t>
            </a:r>
            <a:r>
              <a:rPr lang="en-GB" altLang="en-US" dirty="0"/>
              <a:t>”</a:t>
            </a:r>
          </a:p>
          <a:p>
            <a:pPr marL="0" indent="0" algn="r">
              <a:buNone/>
            </a:pPr>
            <a:r>
              <a:rPr lang="en-GB" altLang="en-US" sz="1800" dirty="0"/>
              <a:t>- Maxine Waters, Congresswoman of US House of Representative</a:t>
            </a:r>
          </a:p>
          <a:p>
            <a:pPr lvl="1"/>
            <a:r>
              <a:rPr lang="en-GB" altLang="en-US" dirty="0"/>
              <a:t>Where is that money going to come from?</a:t>
            </a:r>
          </a:p>
        </p:txBody>
      </p:sp>
    </p:spTree>
    <p:extLst>
      <p:ext uri="{BB962C8B-B14F-4D97-AF65-F5344CB8AC3E}">
        <p14:creationId xmlns:p14="http://schemas.microsoft.com/office/powerpoint/2010/main" val="20916418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718"/>
            <a:ext cx="8579296" cy="1371600"/>
          </a:xfrm>
        </p:spPr>
        <p:txBody>
          <a:bodyPr/>
          <a:lstStyle/>
          <a:p>
            <a:r>
              <a:rPr lang="en-GB" dirty="0"/>
              <a:t>3.2 Spread of “Cancer” &amp; Lack of Regulation</a:t>
            </a:r>
          </a:p>
        </p:txBody>
      </p:sp>
      <p:sp>
        <p:nvSpPr>
          <p:cNvPr id="4" name="Slide Number Placeholder 3"/>
          <p:cNvSpPr>
            <a:spLocks noGrp="1"/>
          </p:cNvSpPr>
          <p:nvPr>
            <p:ph type="sldNum" sz="quarter" idx="12"/>
          </p:nvPr>
        </p:nvSpPr>
        <p:spPr/>
        <p:txBody>
          <a:bodyPr/>
          <a:lstStyle/>
          <a:p>
            <a:fld id="{F38DF745-7D3F-47F4-83A3-874385CFAA69}" type="slidenum">
              <a:rPr lang="en-US" smtClean="0"/>
              <a:pPr/>
              <a:t>19</a:t>
            </a:fld>
            <a:endParaRPr lang="en-US" dirty="0"/>
          </a:p>
        </p:txBody>
      </p:sp>
      <p:sp>
        <p:nvSpPr>
          <p:cNvPr id="6" name="Content Placeholder 5"/>
          <p:cNvSpPr>
            <a:spLocks noGrp="1"/>
          </p:cNvSpPr>
          <p:nvPr>
            <p:ph sz="quarter" idx="1"/>
          </p:nvPr>
        </p:nvSpPr>
        <p:spPr>
          <a:xfrm>
            <a:off x="914400" y="1447800"/>
            <a:ext cx="7772400" cy="5221560"/>
          </a:xfrm>
        </p:spPr>
        <p:txBody>
          <a:bodyPr>
            <a:normAutofit/>
          </a:bodyPr>
          <a:lstStyle/>
          <a:p>
            <a:r>
              <a:rPr lang="en-GB" altLang="en-US" dirty="0"/>
              <a:t>Start off in the US:</a:t>
            </a:r>
          </a:p>
          <a:p>
            <a:pPr lvl="1"/>
            <a:r>
              <a:rPr lang="en-GB" altLang="en-US" dirty="0"/>
              <a:t>As shown earlier, instead of staying on mortgages companies’ book, mortgages were bundled together with other loans across the country, and moved to wall street</a:t>
            </a:r>
          </a:p>
          <a:p>
            <a:pPr lvl="1"/>
            <a:r>
              <a:rPr lang="en-GB" altLang="en-US" dirty="0"/>
              <a:t>There, they were packaged up into complex, new financial product.</a:t>
            </a:r>
          </a:p>
        </p:txBody>
      </p:sp>
      <p:pic>
        <p:nvPicPr>
          <p:cNvPr id="2051"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24902" t="16514" r="14083" b="9907"/>
          <a:stretch/>
        </p:blipFill>
        <p:spPr bwMode="auto">
          <a:xfrm>
            <a:off x="5427712" y="4758858"/>
            <a:ext cx="1224136" cy="8303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8"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24902" t="16514" r="14083" b="9907"/>
          <a:stretch/>
        </p:blipFill>
        <p:spPr bwMode="auto">
          <a:xfrm>
            <a:off x="6804248" y="4758858"/>
            <a:ext cx="1224136" cy="8303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9"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24902" t="16514" r="14083" b="9907"/>
          <a:stretch/>
        </p:blipFill>
        <p:spPr bwMode="auto">
          <a:xfrm>
            <a:off x="5427712" y="3822754"/>
            <a:ext cx="1224136" cy="8303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24902" t="16514" r="14083" b="9907"/>
          <a:stretch/>
        </p:blipFill>
        <p:spPr bwMode="auto">
          <a:xfrm>
            <a:off x="6804248" y="3822754"/>
            <a:ext cx="1224136" cy="8303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1" name="Content Placeholder 5"/>
          <p:cNvSpPr txBox="1">
            <a:spLocks/>
          </p:cNvSpPr>
          <p:nvPr/>
        </p:nvSpPr>
        <p:spPr>
          <a:xfrm>
            <a:off x="911167" y="3969753"/>
            <a:ext cx="4308905" cy="2322748"/>
          </a:xfrm>
          <a:prstGeom prst="rect">
            <a:avLst/>
          </a:prstGeom>
        </p:spPr>
        <p:txBody>
          <a:bodyPr vert="horz">
            <a:normAutofit/>
          </a:bodyPr>
          <a:lstStyle>
            <a:lvl1pPr marL="274320" indent="-274320" algn="l" rtl="0" eaLnBrk="1" latinLnBrk="0" hangingPunct="1">
              <a:lnSpc>
                <a:spcPct val="100000"/>
              </a:lnSpc>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lnSpc>
                <a:spcPct val="100000"/>
              </a:lnSpc>
              <a:spcBef>
                <a:spcPts val="370"/>
              </a:spcBef>
              <a:buClr>
                <a:schemeClr val="accent2"/>
              </a:buClr>
              <a:buSzPct val="75000"/>
              <a:buFont typeface="Wingdings" panose="05000000000000000000" pitchFamily="2" charset="2"/>
              <a:buChar char="Ø"/>
              <a:defRPr kumimoji="0" sz="2400" kern="1200">
                <a:solidFill>
                  <a:schemeClr val="tx1"/>
                </a:solidFill>
                <a:latin typeface="+mn-lt"/>
                <a:ea typeface="+mn-ea"/>
                <a:cs typeface="+mn-cs"/>
              </a:defRPr>
            </a:lvl2pPr>
            <a:lvl3pPr marL="822960" indent="-228600" algn="l" rtl="0" eaLnBrk="1" latinLnBrk="0" hangingPunct="1">
              <a:lnSpc>
                <a:spcPct val="100000"/>
              </a:lnSpc>
              <a:spcBef>
                <a:spcPts val="370"/>
              </a:spcBef>
              <a:buClr>
                <a:schemeClr val="accent2">
                  <a:lumMod val="60000"/>
                  <a:lumOff val="40000"/>
                </a:schemeClr>
              </a:buClr>
              <a:buSzPct val="70000"/>
              <a:buFont typeface="Wingdings" panose="05000000000000000000" pitchFamily="2" charset="2"/>
              <a:buChar char="ü"/>
              <a:defRPr kumimoji="0" sz="2000" kern="1200">
                <a:solidFill>
                  <a:schemeClr val="tx1"/>
                </a:solidFill>
                <a:latin typeface="+mn-lt"/>
                <a:ea typeface="+mn-ea"/>
                <a:cs typeface="+mn-cs"/>
              </a:defRPr>
            </a:lvl3pPr>
            <a:lvl4pPr marL="1097280" indent="-228600" algn="l" rtl="0" eaLnBrk="1" latinLnBrk="0" hangingPunct="1">
              <a:lnSpc>
                <a:spcPct val="100000"/>
              </a:lnSpc>
              <a:spcBef>
                <a:spcPts val="370"/>
              </a:spcBef>
              <a:buClr>
                <a:schemeClr val="accent3"/>
              </a:buClr>
              <a:buSzPct val="65000"/>
              <a:buFont typeface="Courier New" panose="02070309020205020404" pitchFamily="49" charset="0"/>
              <a:buChar char="o"/>
              <a:defRPr kumimoji="0" sz="2000" kern="1200">
                <a:solidFill>
                  <a:schemeClr val="tx1"/>
                </a:solidFill>
                <a:latin typeface="+mn-lt"/>
                <a:ea typeface="+mn-ea"/>
                <a:cs typeface="+mn-cs"/>
              </a:defRPr>
            </a:lvl4pPr>
            <a:lvl5pPr marL="1371600" indent="-228600" algn="l" rtl="0" eaLnBrk="1" latinLnBrk="0" hangingPunct="1">
              <a:lnSpc>
                <a:spcPct val="100000"/>
              </a:lnSpc>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a:lstStyle>
          <a:p>
            <a:pPr lvl="1"/>
            <a:r>
              <a:rPr lang="en-GB" altLang="en-US" dirty="0"/>
              <a:t>No government regulation in this particular market</a:t>
            </a:r>
          </a:p>
          <a:p>
            <a:pPr lvl="1"/>
            <a:r>
              <a:rPr lang="en-GB" altLang="en-US" dirty="0"/>
              <a:t>For a while, anybody who touched the mortgage made money.</a:t>
            </a:r>
          </a:p>
          <a:p>
            <a:endParaRPr lang="en-GB" altLang="en-US" dirty="0"/>
          </a:p>
        </p:txBody>
      </p:sp>
    </p:spTree>
    <p:extLst>
      <p:ext uri="{BB962C8B-B14F-4D97-AF65-F5344CB8AC3E}">
        <p14:creationId xmlns:p14="http://schemas.microsoft.com/office/powerpoint/2010/main" val="40694825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718"/>
            <a:ext cx="8579296" cy="1371600"/>
          </a:xfrm>
        </p:spPr>
        <p:txBody>
          <a:bodyPr/>
          <a:lstStyle/>
          <a:p>
            <a:r>
              <a:rPr lang="en-GB" dirty="0"/>
              <a:t>3.2 Spread of “Cancer” &amp; Lack of Regulation</a:t>
            </a:r>
          </a:p>
        </p:txBody>
      </p:sp>
      <p:sp>
        <p:nvSpPr>
          <p:cNvPr id="4" name="Slide Number Placeholder 3"/>
          <p:cNvSpPr>
            <a:spLocks noGrp="1"/>
          </p:cNvSpPr>
          <p:nvPr>
            <p:ph type="sldNum" sz="quarter" idx="12"/>
          </p:nvPr>
        </p:nvSpPr>
        <p:spPr/>
        <p:txBody>
          <a:bodyPr/>
          <a:lstStyle/>
          <a:p>
            <a:fld id="{F38DF745-7D3F-47F4-83A3-874385CFAA69}" type="slidenum">
              <a:rPr lang="en-US" smtClean="0"/>
              <a:pPr/>
              <a:t>20</a:t>
            </a:fld>
            <a:endParaRPr lang="en-US" dirty="0"/>
          </a:p>
        </p:txBody>
      </p:sp>
      <p:sp>
        <p:nvSpPr>
          <p:cNvPr id="6" name="Content Placeholder 5"/>
          <p:cNvSpPr>
            <a:spLocks noGrp="1"/>
          </p:cNvSpPr>
          <p:nvPr>
            <p:ph sz="quarter" idx="1"/>
          </p:nvPr>
        </p:nvSpPr>
        <p:spPr>
          <a:xfrm>
            <a:off x="914400" y="1447800"/>
            <a:ext cx="7772400" cy="5221560"/>
          </a:xfrm>
        </p:spPr>
        <p:txBody>
          <a:bodyPr>
            <a:normAutofit/>
          </a:bodyPr>
          <a:lstStyle/>
          <a:p>
            <a:pPr lvl="1"/>
            <a:r>
              <a:rPr lang="en-GB" altLang="en-US" dirty="0"/>
              <a:t>Through buying and selling these products, there were always ways to make fee income and to package up these streams of supposed cash flows to investors.</a:t>
            </a:r>
          </a:p>
          <a:p>
            <a:pPr lvl="1"/>
            <a:r>
              <a:rPr lang="en-GB" altLang="en-US" dirty="0"/>
              <a:t>But in essence, these are just bunch of IOUs owed by people with insufficient credit.</a:t>
            </a:r>
          </a:p>
          <a:p>
            <a:pPr lvl="1"/>
            <a:r>
              <a:rPr lang="en-GB" altLang="en-US" dirty="0"/>
              <a:t>The cancer was then injected into the financial institutions all over the world.</a:t>
            </a:r>
          </a:p>
        </p:txBody>
      </p:sp>
    </p:spTree>
    <p:extLst>
      <p:ext uri="{BB962C8B-B14F-4D97-AF65-F5344CB8AC3E}">
        <p14:creationId xmlns:p14="http://schemas.microsoft.com/office/powerpoint/2010/main" val="20958975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718"/>
            <a:ext cx="8579296" cy="1371600"/>
          </a:xfrm>
        </p:spPr>
        <p:txBody>
          <a:bodyPr/>
          <a:lstStyle/>
          <a:p>
            <a:r>
              <a:rPr lang="en-GB" dirty="0"/>
              <a:t>3.2 Spread of “Cancer” &amp; Lack of Regulation</a:t>
            </a:r>
          </a:p>
        </p:txBody>
      </p:sp>
      <p:sp>
        <p:nvSpPr>
          <p:cNvPr id="4" name="Slide Number Placeholder 3"/>
          <p:cNvSpPr>
            <a:spLocks noGrp="1"/>
          </p:cNvSpPr>
          <p:nvPr>
            <p:ph type="sldNum" sz="quarter" idx="12"/>
          </p:nvPr>
        </p:nvSpPr>
        <p:spPr/>
        <p:txBody>
          <a:bodyPr/>
          <a:lstStyle/>
          <a:p>
            <a:fld id="{F38DF745-7D3F-47F4-83A3-874385CFAA69}" type="slidenum">
              <a:rPr lang="en-US" smtClean="0"/>
              <a:pPr/>
              <a:t>21</a:t>
            </a:fld>
            <a:endParaRPr lang="en-US" dirty="0"/>
          </a:p>
        </p:txBody>
      </p:sp>
      <p:sp>
        <p:nvSpPr>
          <p:cNvPr id="6" name="Content Placeholder 5"/>
          <p:cNvSpPr>
            <a:spLocks noGrp="1"/>
          </p:cNvSpPr>
          <p:nvPr>
            <p:ph sz="quarter" idx="1"/>
          </p:nvPr>
        </p:nvSpPr>
        <p:spPr>
          <a:xfrm>
            <a:off x="914400" y="1447800"/>
            <a:ext cx="7772400" cy="5221560"/>
          </a:xfrm>
        </p:spPr>
        <p:txBody>
          <a:bodyPr>
            <a:normAutofit/>
          </a:bodyPr>
          <a:lstStyle/>
          <a:p>
            <a:r>
              <a:rPr lang="en-GB" altLang="en-US" dirty="0"/>
              <a:t>The City of London, UK</a:t>
            </a:r>
          </a:p>
          <a:p>
            <a:pPr lvl="1"/>
            <a:r>
              <a:rPr lang="en-GB" altLang="en-US" dirty="0"/>
              <a:t>One of the 1</a:t>
            </a:r>
            <a:r>
              <a:rPr lang="en-GB" altLang="en-US" baseline="30000" dirty="0"/>
              <a:t>st</a:t>
            </a:r>
            <a:r>
              <a:rPr lang="en-GB" altLang="en-US" dirty="0"/>
              <a:t> places these toxic products landed</a:t>
            </a:r>
          </a:p>
          <a:p>
            <a:pPr lvl="1"/>
            <a:r>
              <a:rPr lang="en-GB" altLang="en-US" dirty="0"/>
              <a:t>Fierce competition with New York </a:t>
            </a:r>
            <a:r>
              <a:rPr lang="en-GB" altLang="en-US"/>
              <a:t>to become </a:t>
            </a:r>
            <a:r>
              <a:rPr lang="en-GB" altLang="en-US" dirty="0"/>
              <a:t>the world’s no. 1 financial centre.</a:t>
            </a:r>
          </a:p>
          <a:p>
            <a:pPr lvl="1"/>
            <a:r>
              <a:rPr lang="en-GB" altLang="en-US" dirty="0"/>
              <a:t>The former Chancellor of the Exchequer Gordon Brown eased financial regulation through the so-called “</a:t>
            </a:r>
            <a:r>
              <a:rPr lang="en-GB" altLang="en-US" b="1" dirty="0"/>
              <a:t>light touch</a:t>
            </a:r>
            <a:r>
              <a:rPr lang="en-GB" altLang="en-US" dirty="0"/>
              <a:t>” approach</a:t>
            </a:r>
          </a:p>
          <a:p>
            <a:pPr lvl="1"/>
            <a:r>
              <a:rPr lang="en-GB" altLang="en-US" dirty="0"/>
              <a:t>How to become no. 1 and attract global investors?</a:t>
            </a:r>
          </a:p>
          <a:p>
            <a:pPr lvl="1"/>
            <a:r>
              <a:rPr lang="en-GB" altLang="en-US" dirty="0"/>
              <a:t>Regulatory arbitrage</a:t>
            </a:r>
          </a:p>
          <a:p>
            <a:pPr lvl="2"/>
            <a:r>
              <a:rPr lang="en-GB" altLang="en-US" dirty="0"/>
              <a:t>Low regulatory capital requirement</a:t>
            </a:r>
          </a:p>
          <a:p>
            <a:pPr lvl="2"/>
            <a:r>
              <a:rPr lang="en-GB" altLang="en-US" dirty="0"/>
              <a:t>Banking book vs trading book</a:t>
            </a:r>
          </a:p>
        </p:txBody>
      </p:sp>
    </p:spTree>
    <p:extLst>
      <p:ext uri="{BB962C8B-B14F-4D97-AF65-F5344CB8AC3E}">
        <p14:creationId xmlns:p14="http://schemas.microsoft.com/office/powerpoint/2010/main" val="12806664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718"/>
            <a:ext cx="8579296" cy="1371600"/>
          </a:xfrm>
        </p:spPr>
        <p:txBody>
          <a:bodyPr/>
          <a:lstStyle/>
          <a:p>
            <a:r>
              <a:rPr lang="en-GB" dirty="0"/>
              <a:t>3.2 Spread of “Cancer” &amp; Lack of Regulation</a:t>
            </a:r>
          </a:p>
        </p:txBody>
      </p:sp>
      <p:sp>
        <p:nvSpPr>
          <p:cNvPr id="4" name="Slide Number Placeholder 3"/>
          <p:cNvSpPr>
            <a:spLocks noGrp="1"/>
          </p:cNvSpPr>
          <p:nvPr>
            <p:ph type="sldNum" sz="quarter" idx="12"/>
          </p:nvPr>
        </p:nvSpPr>
        <p:spPr/>
        <p:txBody>
          <a:bodyPr/>
          <a:lstStyle/>
          <a:p>
            <a:fld id="{F38DF745-7D3F-47F4-83A3-874385CFAA69}" type="slidenum">
              <a:rPr lang="en-US" smtClean="0"/>
              <a:pPr/>
              <a:t>22</a:t>
            </a:fld>
            <a:endParaRPr lang="en-US" dirty="0"/>
          </a:p>
        </p:txBody>
      </p:sp>
      <p:sp>
        <p:nvSpPr>
          <p:cNvPr id="6" name="Content Placeholder 5"/>
          <p:cNvSpPr>
            <a:spLocks noGrp="1"/>
          </p:cNvSpPr>
          <p:nvPr>
            <p:ph sz="quarter" idx="1"/>
          </p:nvPr>
        </p:nvSpPr>
        <p:spPr>
          <a:xfrm>
            <a:off x="914400" y="1447800"/>
            <a:ext cx="7772400" cy="5221560"/>
          </a:xfrm>
        </p:spPr>
        <p:txBody>
          <a:bodyPr>
            <a:normAutofit/>
          </a:bodyPr>
          <a:lstStyle/>
          <a:p>
            <a:pPr lvl="1"/>
            <a:r>
              <a:rPr lang="en-GB" altLang="en-US" dirty="0"/>
              <a:t>Trading toxic products</a:t>
            </a:r>
          </a:p>
          <a:p>
            <a:pPr lvl="1"/>
            <a:r>
              <a:rPr lang="en-GB" altLang="en-US" dirty="0"/>
              <a:t>“</a:t>
            </a:r>
            <a:r>
              <a:rPr lang="en-GB" altLang="en-US" i="1" dirty="0"/>
              <a:t>All you have to do in the City, is to present a view and present it strongly and pretend that you believe in it…the whole game is to increase your bonus. You don’t go into the office to do the world some good, you go in there to make as much money as possible, as quickly as you can. If that means lying, cheating and stealing, that’s what you do…</a:t>
            </a:r>
            <a:r>
              <a:rPr lang="en-GB" altLang="en-US" dirty="0"/>
              <a:t>”</a:t>
            </a:r>
          </a:p>
          <a:p>
            <a:pPr marL="320040" lvl="1" indent="0" algn="r">
              <a:buNone/>
            </a:pPr>
            <a:r>
              <a:rPr lang="en-GB" altLang="en-US" sz="1800" dirty="0"/>
              <a:t>- Geraint Anderson, former trader at the “City”</a:t>
            </a:r>
          </a:p>
          <a:p>
            <a:pPr lvl="1"/>
            <a:r>
              <a:rPr lang="en-GB" altLang="en-US" dirty="0"/>
              <a:t>The prevailing culture was the one that the market will always go up, there is easy way to make money, and fat analyst earning</a:t>
            </a:r>
          </a:p>
          <a:p>
            <a:r>
              <a:rPr lang="en-GB" altLang="en-US" dirty="0"/>
              <a:t>The rest of the world</a:t>
            </a:r>
          </a:p>
          <a:p>
            <a:pPr lvl="1"/>
            <a:r>
              <a:rPr lang="en-GB" altLang="en-US" dirty="0"/>
              <a:t>The Anglo-American risky financial model was quickly spreading around the world</a:t>
            </a:r>
          </a:p>
        </p:txBody>
      </p:sp>
    </p:spTree>
    <p:extLst>
      <p:ext uri="{BB962C8B-B14F-4D97-AF65-F5344CB8AC3E}">
        <p14:creationId xmlns:p14="http://schemas.microsoft.com/office/powerpoint/2010/main" val="34601687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718"/>
            <a:ext cx="8579296" cy="1371600"/>
          </a:xfrm>
        </p:spPr>
        <p:txBody>
          <a:bodyPr/>
          <a:lstStyle/>
          <a:p>
            <a:r>
              <a:rPr lang="en-GB" dirty="0"/>
              <a:t>3.3 When the House Prices Dropped…</a:t>
            </a:r>
          </a:p>
        </p:txBody>
      </p:sp>
      <p:sp>
        <p:nvSpPr>
          <p:cNvPr id="4" name="Slide Number Placeholder 3"/>
          <p:cNvSpPr>
            <a:spLocks noGrp="1"/>
          </p:cNvSpPr>
          <p:nvPr>
            <p:ph type="sldNum" sz="quarter" idx="12"/>
          </p:nvPr>
        </p:nvSpPr>
        <p:spPr/>
        <p:txBody>
          <a:bodyPr/>
          <a:lstStyle/>
          <a:p>
            <a:fld id="{F38DF745-7D3F-47F4-83A3-874385CFAA69}" type="slidenum">
              <a:rPr lang="en-US" smtClean="0"/>
              <a:pPr/>
              <a:t>23</a:t>
            </a:fld>
            <a:endParaRPr lang="en-US" dirty="0"/>
          </a:p>
        </p:txBody>
      </p:sp>
      <p:sp>
        <p:nvSpPr>
          <p:cNvPr id="6" name="Content Placeholder 5"/>
          <p:cNvSpPr>
            <a:spLocks noGrp="1"/>
          </p:cNvSpPr>
          <p:nvPr>
            <p:ph sz="quarter" idx="1"/>
          </p:nvPr>
        </p:nvSpPr>
        <p:spPr>
          <a:xfrm>
            <a:off x="914400" y="1447800"/>
            <a:ext cx="7772400" cy="5410200"/>
          </a:xfrm>
        </p:spPr>
        <p:txBody>
          <a:bodyPr>
            <a:normAutofit/>
          </a:bodyPr>
          <a:lstStyle/>
          <a:p>
            <a:r>
              <a:rPr lang="en-GB" altLang="en-US" dirty="0"/>
              <a:t>What happened to the mortgage borrowers:</a:t>
            </a:r>
          </a:p>
          <a:p>
            <a:pPr lvl="1"/>
            <a:r>
              <a:rPr lang="en-GB" altLang="en-US" dirty="0"/>
              <a:t>Since default started to take place, demand for home dropped.</a:t>
            </a:r>
          </a:p>
          <a:p>
            <a:pPr lvl="1"/>
            <a:r>
              <a:rPr lang="en-GB" altLang="en-US" dirty="0"/>
              <a:t>Consequently, the house price in California began to slide, and sales of existing homes were down by 12% a year</a:t>
            </a:r>
          </a:p>
          <a:p>
            <a:pPr lvl="1"/>
            <a:r>
              <a:rPr lang="en-GB" altLang="en-US" dirty="0"/>
              <a:t>Many new homes were placed as collateral of the mortgage. So the drop in value of the collateral went down caused further default by over-extended home owners, which led to further house price drop…</a:t>
            </a:r>
          </a:p>
          <a:p>
            <a:pPr lvl="1"/>
            <a:endParaRPr lang="en-GB" altLang="en-US" dirty="0"/>
          </a:p>
          <a:p>
            <a:r>
              <a:rPr lang="en-GB" altLang="en-US" dirty="0"/>
              <a:t>Strong default correlation – failure of financial models</a:t>
            </a:r>
          </a:p>
        </p:txBody>
      </p:sp>
    </p:spTree>
    <p:extLst>
      <p:ext uri="{BB962C8B-B14F-4D97-AF65-F5344CB8AC3E}">
        <p14:creationId xmlns:p14="http://schemas.microsoft.com/office/powerpoint/2010/main" val="28630187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718"/>
            <a:ext cx="8579296" cy="1371600"/>
          </a:xfrm>
        </p:spPr>
        <p:txBody>
          <a:bodyPr/>
          <a:lstStyle/>
          <a:p>
            <a:r>
              <a:rPr lang="en-GB" dirty="0"/>
              <a:t>3.3 When the House Prices Dropped…</a:t>
            </a:r>
          </a:p>
        </p:txBody>
      </p:sp>
      <p:sp>
        <p:nvSpPr>
          <p:cNvPr id="4" name="Slide Number Placeholder 3"/>
          <p:cNvSpPr>
            <a:spLocks noGrp="1"/>
          </p:cNvSpPr>
          <p:nvPr>
            <p:ph type="sldNum" sz="quarter" idx="12"/>
          </p:nvPr>
        </p:nvSpPr>
        <p:spPr/>
        <p:txBody>
          <a:bodyPr/>
          <a:lstStyle/>
          <a:p>
            <a:fld id="{F38DF745-7D3F-47F4-83A3-874385CFAA69}" type="slidenum">
              <a:rPr lang="en-US" smtClean="0"/>
              <a:pPr/>
              <a:t>24</a:t>
            </a:fld>
            <a:endParaRPr lang="en-US" dirty="0"/>
          </a:p>
        </p:txBody>
      </p:sp>
      <p:sp>
        <p:nvSpPr>
          <p:cNvPr id="6" name="Content Placeholder 5"/>
          <p:cNvSpPr>
            <a:spLocks noGrp="1"/>
          </p:cNvSpPr>
          <p:nvPr>
            <p:ph sz="quarter" idx="1"/>
          </p:nvPr>
        </p:nvSpPr>
        <p:spPr>
          <a:xfrm>
            <a:off x="914400" y="1447800"/>
            <a:ext cx="7772400" cy="5410200"/>
          </a:xfrm>
        </p:spPr>
        <p:txBody>
          <a:bodyPr>
            <a:normAutofit/>
          </a:bodyPr>
          <a:lstStyle/>
          <a:p>
            <a:r>
              <a:rPr lang="en-GB" altLang="en-US" dirty="0"/>
              <a:t>What happened to investors:</a:t>
            </a:r>
          </a:p>
          <a:p>
            <a:pPr lvl="1"/>
            <a:r>
              <a:rPr lang="en-GB" altLang="en-US" dirty="0"/>
              <a:t>Recall the table on slide 15. The tranches of ABSs and ABS CDOs lose value and become worthless when mortgages default</a:t>
            </a:r>
          </a:p>
          <a:p>
            <a:endParaRPr lang="en-GB" altLang="en-US" dirty="0"/>
          </a:p>
          <a:p>
            <a:r>
              <a:rPr lang="en-GB" altLang="en-US" dirty="0"/>
              <a:t>While the rest of the world was all dancing and singing, someone in Paris blew the whistle and questioned the actual worth of these financial products</a:t>
            </a:r>
          </a:p>
        </p:txBody>
      </p:sp>
    </p:spTree>
    <p:extLst>
      <p:ext uri="{BB962C8B-B14F-4D97-AF65-F5344CB8AC3E}">
        <p14:creationId xmlns:p14="http://schemas.microsoft.com/office/powerpoint/2010/main" val="38184737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718"/>
            <a:ext cx="8579296" cy="1371600"/>
          </a:xfrm>
        </p:spPr>
        <p:txBody>
          <a:bodyPr/>
          <a:lstStyle/>
          <a:p>
            <a:r>
              <a:rPr lang="en-GB" dirty="0"/>
              <a:t>3.4 The Music has Stopped – Meltdown</a:t>
            </a:r>
          </a:p>
        </p:txBody>
      </p:sp>
      <p:sp>
        <p:nvSpPr>
          <p:cNvPr id="4" name="Slide Number Placeholder 3"/>
          <p:cNvSpPr>
            <a:spLocks noGrp="1"/>
          </p:cNvSpPr>
          <p:nvPr>
            <p:ph type="sldNum" sz="quarter" idx="12"/>
          </p:nvPr>
        </p:nvSpPr>
        <p:spPr/>
        <p:txBody>
          <a:bodyPr/>
          <a:lstStyle/>
          <a:p>
            <a:fld id="{F38DF745-7D3F-47F4-83A3-874385CFAA69}" type="slidenum">
              <a:rPr lang="en-US" smtClean="0"/>
              <a:pPr/>
              <a:t>25</a:t>
            </a:fld>
            <a:endParaRPr lang="en-US" dirty="0"/>
          </a:p>
        </p:txBody>
      </p:sp>
      <p:sp>
        <p:nvSpPr>
          <p:cNvPr id="6" name="Content Placeholder 5"/>
          <p:cNvSpPr>
            <a:spLocks noGrp="1"/>
          </p:cNvSpPr>
          <p:nvPr>
            <p:ph sz="quarter" idx="1"/>
          </p:nvPr>
        </p:nvSpPr>
        <p:spPr>
          <a:xfrm>
            <a:off x="914400" y="1447800"/>
            <a:ext cx="7772400" cy="5221560"/>
          </a:xfrm>
        </p:spPr>
        <p:txBody>
          <a:bodyPr>
            <a:normAutofit/>
          </a:bodyPr>
          <a:lstStyle/>
          <a:p>
            <a:r>
              <a:rPr lang="en-GB" altLang="en-US" dirty="0"/>
              <a:t>France</a:t>
            </a:r>
          </a:p>
          <a:p>
            <a:pPr lvl="1"/>
            <a:r>
              <a:rPr lang="en-GB" altLang="en-US" dirty="0"/>
              <a:t>The alarm sounded in Paris in August 2007.</a:t>
            </a:r>
          </a:p>
          <a:p>
            <a:pPr lvl="1"/>
            <a:r>
              <a:rPr lang="en-GB" altLang="en-US" dirty="0"/>
              <a:t>BNP Paribus started to withdraw from investment funds which were filled with toxic US securities</a:t>
            </a:r>
          </a:p>
          <a:p>
            <a:pPr lvl="1"/>
            <a:r>
              <a:rPr lang="en-GB" altLang="en-US" dirty="0"/>
              <a:t>As BNP Paribus could not value these securities, people started asking how many other companies couldn’t value their securities. What’s the value of investment managers’ portfolio? What’s the value of bank (since banks hold the same securities)?</a:t>
            </a:r>
          </a:p>
          <a:p>
            <a:r>
              <a:rPr lang="en-GB" altLang="en-US" dirty="0"/>
              <a:t>UK</a:t>
            </a:r>
          </a:p>
          <a:p>
            <a:pPr lvl="1"/>
            <a:r>
              <a:rPr lang="en-GB" altLang="en-US" dirty="0"/>
              <a:t>Northern Rock</a:t>
            </a:r>
          </a:p>
        </p:txBody>
      </p:sp>
    </p:spTree>
    <p:extLst>
      <p:ext uri="{BB962C8B-B14F-4D97-AF65-F5344CB8AC3E}">
        <p14:creationId xmlns:p14="http://schemas.microsoft.com/office/powerpoint/2010/main" val="24179640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718"/>
            <a:ext cx="8579296" cy="1371600"/>
          </a:xfrm>
        </p:spPr>
        <p:txBody>
          <a:bodyPr/>
          <a:lstStyle/>
          <a:p>
            <a:r>
              <a:rPr lang="en-GB" dirty="0"/>
              <a:t>3.4 The Music has Stopped – Meltdown</a:t>
            </a:r>
          </a:p>
        </p:txBody>
      </p:sp>
      <p:sp>
        <p:nvSpPr>
          <p:cNvPr id="4" name="Slide Number Placeholder 3"/>
          <p:cNvSpPr>
            <a:spLocks noGrp="1"/>
          </p:cNvSpPr>
          <p:nvPr>
            <p:ph type="sldNum" sz="quarter" idx="12"/>
          </p:nvPr>
        </p:nvSpPr>
        <p:spPr/>
        <p:txBody>
          <a:bodyPr/>
          <a:lstStyle/>
          <a:p>
            <a:fld id="{F38DF745-7D3F-47F4-83A3-874385CFAA69}" type="slidenum">
              <a:rPr lang="en-US" smtClean="0"/>
              <a:pPr/>
              <a:t>26</a:t>
            </a:fld>
            <a:endParaRPr lang="en-US" dirty="0"/>
          </a:p>
        </p:txBody>
      </p:sp>
      <p:sp>
        <p:nvSpPr>
          <p:cNvPr id="6" name="Content Placeholder 5"/>
          <p:cNvSpPr>
            <a:spLocks noGrp="1"/>
          </p:cNvSpPr>
          <p:nvPr>
            <p:ph sz="quarter" idx="1"/>
          </p:nvPr>
        </p:nvSpPr>
        <p:spPr>
          <a:xfrm>
            <a:off x="914400" y="1447800"/>
            <a:ext cx="7772400" cy="5221560"/>
          </a:xfrm>
        </p:spPr>
        <p:txBody>
          <a:bodyPr>
            <a:normAutofit/>
          </a:bodyPr>
          <a:lstStyle/>
          <a:p>
            <a:r>
              <a:rPr lang="en-GB" altLang="en-US" dirty="0"/>
              <a:t>Unfortunately, the collapse of the British bank was not taken seriously by Wall Street, until its own mega stars began to wobble…</a:t>
            </a:r>
          </a:p>
          <a:p>
            <a:r>
              <a:rPr lang="en-GB" altLang="en-US" dirty="0"/>
              <a:t>USA</a:t>
            </a:r>
          </a:p>
          <a:p>
            <a:pPr lvl="1"/>
            <a:r>
              <a:rPr lang="en-GB" altLang="en-US" dirty="0"/>
              <a:t>Bear Sterns</a:t>
            </a:r>
          </a:p>
          <a:p>
            <a:pPr lvl="2"/>
            <a:r>
              <a:rPr lang="en-GB" altLang="en-US" dirty="0"/>
              <a:t>Risky bet on mortgaged backed securities began to go wrong. Bear’s share was $170 a share in 2007, and it was taken over by JP Morgan in a deal backed by US government at $2 a share on 16</a:t>
            </a:r>
            <a:r>
              <a:rPr lang="en-GB" altLang="en-US" baseline="30000" dirty="0"/>
              <a:t>th</a:t>
            </a:r>
            <a:r>
              <a:rPr lang="en-GB" altLang="en-US" dirty="0"/>
              <a:t> March 2008</a:t>
            </a:r>
          </a:p>
          <a:p>
            <a:pPr lvl="1"/>
            <a:r>
              <a:rPr lang="en-GB" altLang="en-US" dirty="0"/>
              <a:t>Lehman Brothers (America’s 4</a:t>
            </a:r>
            <a:r>
              <a:rPr lang="en-GB" altLang="en-US" baseline="30000" dirty="0"/>
              <a:t>th</a:t>
            </a:r>
            <a:r>
              <a:rPr lang="en-GB" altLang="en-US" dirty="0"/>
              <a:t> largest bank)</a:t>
            </a:r>
          </a:p>
          <a:p>
            <a:pPr lvl="2"/>
            <a:r>
              <a:rPr lang="en-GB" altLang="en-US" dirty="0"/>
              <a:t>Share price plummeted on 11</a:t>
            </a:r>
            <a:r>
              <a:rPr lang="en-GB" altLang="en-US" baseline="30000" dirty="0"/>
              <a:t>th</a:t>
            </a:r>
            <a:r>
              <a:rPr lang="en-GB" altLang="en-US" dirty="0"/>
              <a:t> Sept 2008.</a:t>
            </a:r>
          </a:p>
          <a:p>
            <a:pPr lvl="2"/>
            <a:r>
              <a:rPr lang="en-GB" altLang="en-US" dirty="0"/>
              <a:t>Emergency rescue meeting on 12</a:t>
            </a:r>
            <a:r>
              <a:rPr lang="en-GB" altLang="en-US" baseline="30000" dirty="0"/>
              <a:t>th</a:t>
            </a:r>
            <a:r>
              <a:rPr lang="en-GB" altLang="en-US" dirty="0"/>
              <a:t> Dec 2008. However, the British government refused to approve Barclay buying up Lehman’s asset on the ground that “we cannot use British tax payers to take on some liability that people didn’t fully understand” (Former Chancellor Allister Darling)</a:t>
            </a:r>
          </a:p>
        </p:txBody>
      </p:sp>
    </p:spTree>
    <p:extLst>
      <p:ext uri="{BB962C8B-B14F-4D97-AF65-F5344CB8AC3E}">
        <p14:creationId xmlns:p14="http://schemas.microsoft.com/office/powerpoint/2010/main" val="4049561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718"/>
            <a:ext cx="8579296" cy="1371600"/>
          </a:xfrm>
        </p:spPr>
        <p:txBody>
          <a:bodyPr/>
          <a:lstStyle/>
          <a:p>
            <a:r>
              <a:rPr lang="en-GB" dirty="0"/>
              <a:t>3.4 The Music has Stopped – Meltdown</a:t>
            </a:r>
          </a:p>
        </p:txBody>
      </p:sp>
      <p:sp>
        <p:nvSpPr>
          <p:cNvPr id="4" name="Slide Number Placeholder 3"/>
          <p:cNvSpPr>
            <a:spLocks noGrp="1"/>
          </p:cNvSpPr>
          <p:nvPr>
            <p:ph type="sldNum" sz="quarter" idx="12"/>
          </p:nvPr>
        </p:nvSpPr>
        <p:spPr/>
        <p:txBody>
          <a:bodyPr/>
          <a:lstStyle/>
          <a:p>
            <a:fld id="{F38DF745-7D3F-47F4-83A3-874385CFAA69}" type="slidenum">
              <a:rPr lang="en-US" smtClean="0"/>
              <a:pPr/>
              <a:t>27</a:t>
            </a:fld>
            <a:endParaRPr lang="en-US" dirty="0"/>
          </a:p>
        </p:txBody>
      </p:sp>
      <p:sp>
        <p:nvSpPr>
          <p:cNvPr id="6" name="Content Placeholder 5"/>
          <p:cNvSpPr>
            <a:spLocks noGrp="1"/>
          </p:cNvSpPr>
          <p:nvPr>
            <p:ph sz="quarter" idx="1"/>
          </p:nvPr>
        </p:nvSpPr>
        <p:spPr>
          <a:xfrm>
            <a:off x="914400" y="1447800"/>
            <a:ext cx="7772400" cy="5221560"/>
          </a:xfrm>
        </p:spPr>
        <p:txBody>
          <a:bodyPr>
            <a:normAutofit/>
          </a:bodyPr>
          <a:lstStyle/>
          <a:p>
            <a:pPr lvl="1"/>
            <a:r>
              <a:rPr lang="en-GB" altLang="en-US" dirty="0"/>
              <a:t>Lehman filed for Chapter 11</a:t>
            </a:r>
          </a:p>
          <a:p>
            <a:pPr lvl="1"/>
            <a:r>
              <a:rPr lang="en-GB" altLang="en-US" dirty="0"/>
              <a:t>With $613bn in debt, millions of people around the world lost their savings and pensions</a:t>
            </a:r>
          </a:p>
          <a:p>
            <a:pPr lvl="1"/>
            <a:r>
              <a:rPr lang="en-GB" altLang="en-US" dirty="0"/>
              <a:t>Because of the interconnectedness of world financial system, the bankruptcy triggered a chain reaction</a:t>
            </a:r>
          </a:p>
          <a:p>
            <a:r>
              <a:rPr lang="en-GB" altLang="en-US" dirty="0"/>
              <a:t>Reaction of the financial institutions</a:t>
            </a:r>
          </a:p>
          <a:p>
            <a:pPr lvl="1"/>
            <a:r>
              <a:rPr lang="en-GB" altLang="en-US" dirty="0"/>
              <a:t>Banks stopped lending to each other and accepting collaterals</a:t>
            </a:r>
          </a:p>
          <a:p>
            <a:pPr lvl="1"/>
            <a:r>
              <a:rPr lang="en-GB" altLang="en-US" dirty="0"/>
              <a:t>No one is deemed to be safe</a:t>
            </a:r>
          </a:p>
          <a:p>
            <a:pPr lvl="1"/>
            <a:r>
              <a:rPr lang="en-GB" altLang="en-US" dirty="0"/>
              <a:t>The very foundation of finance capitalism stopped functioning</a:t>
            </a:r>
          </a:p>
        </p:txBody>
      </p:sp>
    </p:spTree>
    <p:extLst>
      <p:ext uri="{BB962C8B-B14F-4D97-AF65-F5344CB8AC3E}">
        <p14:creationId xmlns:p14="http://schemas.microsoft.com/office/powerpoint/2010/main" val="25349744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718"/>
            <a:ext cx="8579296" cy="1371600"/>
          </a:xfrm>
        </p:spPr>
        <p:txBody>
          <a:bodyPr/>
          <a:lstStyle/>
          <a:p>
            <a:r>
              <a:rPr lang="en-GB" dirty="0"/>
              <a:t>3.5 Should the Government Step In?</a:t>
            </a:r>
          </a:p>
        </p:txBody>
      </p:sp>
      <p:sp>
        <p:nvSpPr>
          <p:cNvPr id="4" name="Slide Number Placeholder 3"/>
          <p:cNvSpPr>
            <a:spLocks noGrp="1"/>
          </p:cNvSpPr>
          <p:nvPr>
            <p:ph type="sldNum" sz="quarter" idx="12"/>
          </p:nvPr>
        </p:nvSpPr>
        <p:spPr/>
        <p:txBody>
          <a:bodyPr/>
          <a:lstStyle/>
          <a:p>
            <a:fld id="{F38DF745-7D3F-47F4-83A3-874385CFAA69}" type="slidenum">
              <a:rPr lang="en-US" smtClean="0"/>
              <a:pPr/>
              <a:t>28</a:t>
            </a:fld>
            <a:endParaRPr lang="en-US" dirty="0"/>
          </a:p>
        </p:txBody>
      </p:sp>
      <p:sp>
        <p:nvSpPr>
          <p:cNvPr id="6" name="Content Placeholder 5"/>
          <p:cNvSpPr>
            <a:spLocks noGrp="1"/>
          </p:cNvSpPr>
          <p:nvPr>
            <p:ph sz="quarter" idx="1"/>
          </p:nvPr>
        </p:nvSpPr>
        <p:spPr>
          <a:xfrm>
            <a:off x="914400" y="1447800"/>
            <a:ext cx="7772400" cy="5221560"/>
          </a:xfrm>
        </p:spPr>
        <p:txBody>
          <a:bodyPr>
            <a:normAutofit/>
          </a:bodyPr>
          <a:lstStyle/>
          <a:p>
            <a:r>
              <a:rPr lang="en-GB" altLang="en-US" dirty="0"/>
              <a:t>Lehman was allowed to fail</a:t>
            </a:r>
          </a:p>
          <a:p>
            <a:endParaRPr lang="en-GB" altLang="en-US" dirty="0"/>
          </a:p>
          <a:p>
            <a:r>
              <a:rPr lang="en-GB" altLang="en-US" dirty="0"/>
              <a:t>Was it right? What should the government do?</a:t>
            </a:r>
          </a:p>
          <a:p>
            <a:pPr lvl="1"/>
            <a:r>
              <a:rPr lang="en-GB" altLang="en-US" dirty="0"/>
              <a:t>“</a:t>
            </a:r>
            <a:r>
              <a:rPr lang="en-GB" altLang="en-US" i="1" dirty="0"/>
              <a:t>It was not the role of government to save private businesses</a:t>
            </a:r>
            <a:r>
              <a:rPr lang="en-GB" altLang="en-US" dirty="0"/>
              <a:t>”</a:t>
            </a:r>
          </a:p>
          <a:p>
            <a:pPr marL="320040" lvl="1" indent="0" algn="r">
              <a:buNone/>
            </a:pPr>
            <a:r>
              <a:rPr lang="en-GB" altLang="en-US" sz="1800" dirty="0"/>
              <a:t>- Hank Paulson, Former US Treasury Secretary</a:t>
            </a:r>
          </a:p>
          <a:p>
            <a:pPr lvl="1"/>
            <a:r>
              <a:rPr lang="en-GB" altLang="en-US" dirty="0"/>
              <a:t>“</a:t>
            </a:r>
            <a:r>
              <a:rPr lang="en-GB" altLang="en-US" i="1" dirty="0"/>
              <a:t>[to the President] </a:t>
            </a:r>
            <a:r>
              <a:rPr lang="en-GB" i="1" dirty="0"/>
              <a:t>the United States is on the edge of a total financial meltdown, if we don’t act boldly, we could be in a depression deeper than the great depression. This is a financial equivalent to war and we are going to need wartime powers</a:t>
            </a:r>
            <a:r>
              <a:rPr lang="en-GB" altLang="en-US" dirty="0"/>
              <a:t>”</a:t>
            </a:r>
          </a:p>
          <a:p>
            <a:pPr lvl="1" algn="r">
              <a:buFontTx/>
              <a:buChar char="-"/>
            </a:pPr>
            <a:r>
              <a:rPr lang="en-GB" altLang="en-US" sz="1800" dirty="0"/>
              <a:t>Hank Paulson, Former US Treasury Secretary (again)</a:t>
            </a:r>
          </a:p>
        </p:txBody>
      </p:sp>
    </p:spTree>
    <p:extLst>
      <p:ext uri="{BB962C8B-B14F-4D97-AF65-F5344CB8AC3E}">
        <p14:creationId xmlns:p14="http://schemas.microsoft.com/office/powerpoint/2010/main" val="21248701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718"/>
            <a:ext cx="8579296" cy="1371600"/>
          </a:xfrm>
        </p:spPr>
        <p:txBody>
          <a:bodyPr/>
          <a:lstStyle/>
          <a:p>
            <a:r>
              <a:rPr lang="en-GB" dirty="0"/>
              <a:t>3.5 Should the Government Step In?</a:t>
            </a:r>
          </a:p>
        </p:txBody>
      </p:sp>
      <p:sp>
        <p:nvSpPr>
          <p:cNvPr id="4" name="Slide Number Placeholder 3"/>
          <p:cNvSpPr>
            <a:spLocks noGrp="1"/>
          </p:cNvSpPr>
          <p:nvPr>
            <p:ph type="sldNum" sz="quarter" idx="12"/>
          </p:nvPr>
        </p:nvSpPr>
        <p:spPr/>
        <p:txBody>
          <a:bodyPr/>
          <a:lstStyle/>
          <a:p>
            <a:fld id="{F38DF745-7D3F-47F4-83A3-874385CFAA69}" type="slidenum">
              <a:rPr lang="en-US" smtClean="0"/>
              <a:pPr/>
              <a:t>29</a:t>
            </a:fld>
            <a:endParaRPr lang="en-US" dirty="0"/>
          </a:p>
        </p:txBody>
      </p:sp>
      <p:sp>
        <p:nvSpPr>
          <p:cNvPr id="6" name="Content Placeholder 5"/>
          <p:cNvSpPr>
            <a:spLocks noGrp="1"/>
          </p:cNvSpPr>
          <p:nvPr>
            <p:ph sz="quarter" idx="1"/>
          </p:nvPr>
        </p:nvSpPr>
        <p:spPr>
          <a:xfrm>
            <a:off x="914400" y="1447800"/>
            <a:ext cx="7772400" cy="5221560"/>
          </a:xfrm>
        </p:spPr>
        <p:txBody>
          <a:bodyPr>
            <a:normAutofit/>
          </a:bodyPr>
          <a:lstStyle/>
          <a:p>
            <a:r>
              <a:rPr lang="en-GB" altLang="en-US" dirty="0"/>
              <a:t>As the next financial giant, AIG, went into trouble, Hank Paulson and Ben Bernanke were finally able to get the $700bn they need from the Congress to safe the economy.</a:t>
            </a:r>
          </a:p>
          <a:p>
            <a:pPr lvl="1"/>
            <a:r>
              <a:rPr lang="en-GB" altLang="en-US" dirty="0"/>
              <a:t>TARP (The Troubled Asset Relief Program)</a:t>
            </a:r>
          </a:p>
          <a:p>
            <a:pPr lvl="1"/>
            <a:r>
              <a:rPr lang="en-GB" altLang="en-US" dirty="0"/>
              <a:t>The US government would strengthen US banks using tax payers money to buy their questionable assets</a:t>
            </a:r>
          </a:p>
          <a:p>
            <a:pPr lvl="1"/>
            <a:r>
              <a:rPr lang="en-GB" altLang="en-US" dirty="0"/>
              <a:t>There is no black and white judgement on the issue of using tax payers’ money to save Wall Street banks. The situation could have been worse if the banks were allowed to fail.</a:t>
            </a:r>
          </a:p>
        </p:txBody>
      </p:sp>
    </p:spTree>
    <p:extLst>
      <p:ext uri="{BB962C8B-B14F-4D97-AF65-F5344CB8AC3E}">
        <p14:creationId xmlns:p14="http://schemas.microsoft.com/office/powerpoint/2010/main" val="14810399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4. Some Thoughts</a:t>
            </a:r>
          </a:p>
        </p:txBody>
      </p:sp>
      <p:sp>
        <p:nvSpPr>
          <p:cNvPr id="3" name="Text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12"/>
          </p:nvPr>
        </p:nvSpPr>
        <p:spPr/>
        <p:txBody>
          <a:bodyPr/>
          <a:lstStyle/>
          <a:p>
            <a:fld id="{F38DF745-7D3F-47F4-83A3-874385CFAA69}" type="slidenum">
              <a:rPr lang="en-US" smtClean="0"/>
              <a:pPr/>
              <a:t>30</a:t>
            </a:fld>
            <a:endParaRPr lang="en-US" dirty="0"/>
          </a:p>
        </p:txBody>
      </p:sp>
    </p:spTree>
    <p:extLst>
      <p:ext uri="{BB962C8B-B14F-4D97-AF65-F5344CB8AC3E}">
        <p14:creationId xmlns:p14="http://schemas.microsoft.com/office/powerpoint/2010/main" val="222829827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718"/>
            <a:ext cx="7355160" cy="1371600"/>
          </a:xfrm>
        </p:spPr>
        <p:txBody>
          <a:bodyPr/>
          <a:lstStyle/>
          <a:p>
            <a:r>
              <a:rPr lang="en-GB" dirty="0"/>
              <a:t>4.1 Financial Models</a:t>
            </a:r>
          </a:p>
        </p:txBody>
      </p:sp>
      <p:sp>
        <p:nvSpPr>
          <p:cNvPr id="4" name="Slide Number Placeholder 3"/>
          <p:cNvSpPr>
            <a:spLocks noGrp="1"/>
          </p:cNvSpPr>
          <p:nvPr>
            <p:ph type="sldNum" sz="quarter" idx="12"/>
          </p:nvPr>
        </p:nvSpPr>
        <p:spPr/>
        <p:txBody>
          <a:bodyPr/>
          <a:lstStyle/>
          <a:p>
            <a:fld id="{F38DF745-7D3F-47F4-83A3-874385CFAA69}" type="slidenum">
              <a:rPr lang="en-US" smtClean="0"/>
              <a:pPr/>
              <a:t>31</a:t>
            </a:fld>
            <a:endParaRPr lang="en-US" dirty="0"/>
          </a:p>
        </p:txBody>
      </p:sp>
      <p:sp>
        <p:nvSpPr>
          <p:cNvPr id="6" name="Content Placeholder 5"/>
          <p:cNvSpPr>
            <a:spLocks noGrp="1"/>
          </p:cNvSpPr>
          <p:nvPr>
            <p:ph sz="quarter" idx="1"/>
          </p:nvPr>
        </p:nvSpPr>
        <p:spPr>
          <a:xfrm>
            <a:off x="914400" y="1447800"/>
            <a:ext cx="7772400" cy="5221560"/>
          </a:xfrm>
        </p:spPr>
        <p:txBody>
          <a:bodyPr>
            <a:normAutofit/>
          </a:bodyPr>
          <a:lstStyle/>
          <a:p>
            <a:r>
              <a:rPr lang="en-GB" altLang="en-US" dirty="0"/>
              <a:t>Models are based on certain assumptions.</a:t>
            </a:r>
          </a:p>
          <a:p>
            <a:r>
              <a:rPr lang="en-GB" altLang="en-US" dirty="0"/>
              <a:t>Assumptions are subject to changes under different circumstances.</a:t>
            </a:r>
          </a:p>
          <a:p>
            <a:r>
              <a:rPr lang="en-GB" altLang="en-US" dirty="0"/>
              <a:t>Correlations always increase in stressed markets, therefore, correlations that are estimated from normal market conditions should not be used in considering worst case scenarios.</a:t>
            </a:r>
          </a:p>
        </p:txBody>
      </p:sp>
    </p:spTree>
    <p:extLst>
      <p:ext uri="{BB962C8B-B14F-4D97-AF65-F5344CB8AC3E}">
        <p14:creationId xmlns:p14="http://schemas.microsoft.com/office/powerpoint/2010/main" val="16396880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718"/>
            <a:ext cx="8363272" cy="1371600"/>
          </a:xfrm>
        </p:spPr>
        <p:txBody>
          <a:bodyPr/>
          <a:lstStyle/>
          <a:p>
            <a:r>
              <a:rPr lang="en-GB" dirty="0"/>
              <a:t>4.2 Professional Ethics – selling something you do not believe</a:t>
            </a:r>
          </a:p>
        </p:txBody>
      </p:sp>
      <p:sp>
        <p:nvSpPr>
          <p:cNvPr id="4" name="Slide Number Placeholder 3"/>
          <p:cNvSpPr>
            <a:spLocks noGrp="1"/>
          </p:cNvSpPr>
          <p:nvPr>
            <p:ph type="sldNum" sz="quarter" idx="12"/>
          </p:nvPr>
        </p:nvSpPr>
        <p:spPr/>
        <p:txBody>
          <a:bodyPr/>
          <a:lstStyle/>
          <a:p>
            <a:fld id="{F38DF745-7D3F-47F4-83A3-874385CFAA69}" type="slidenum">
              <a:rPr lang="en-US" smtClean="0"/>
              <a:pPr/>
              <a:t>32</a:t>
            </a:fld>
            <a:endParaRPr lang="en-US" dirty="0"/>
          </a:p>
        </p:txBody>
      </p:sp>
      <p:sp>
        <p:nvSpPr>
          <p:cNvPr id="6" name="Content Placeholder 5"/>
          <p:cNvSpPr>
            <a:spLocks noGrp="1"/>
          </p:cNvSpPr>
          <p:nvPr>
            <p:ph sz="quarter" idx="1"/>
          </p:nvPr>
        </p:nvSpPr>
        <p:spPr>
          <a:xfrm>
            <a:off x="914400" y="1447800"/>
            <a:ext cx="7772400" cy="5221560"/>
          </a:xfrm>
        </p:spPr>
        <p:txBody>
          <a:bodyPr>
            <a:normAutofit/>
          </a:bodyPr>
          <a:lstStyle/>
          <a:p>
            <a:r>
              <a:rPr lang="en-GB" altLang="en-US" dirty="0"/>
              <a:t>Two Bear Sterns’ hedge funds failed. While the two fund managers knew the seriousness of subprime losses, however, they were still marketing the funds to new investors.</a:t>
            </a:r>
          </a:p>
          <a:p>
            <a:endParaRPr lang="en-GB" altLang="en-US" dirty="0"/>
          </a:p>
          <a:p>
            <a:r>
              <a:rPr lang="en-GB" altLang="en-US" dirty="0"/>
              <a:t>Goldman Sachs was accused of betting against its own customers</a:t>
            </a:r>
          </a:p>
          <a:p>
            <a:pPr lvl="1"/>
            <a:r>
              <a:rPr lang="en-GB" altLang="en-US" dirty="0"/>
              <a:t>Goldman’s CEO Lloyd </a:t>
            </a:r>
            <a:r>
              <a:rPr lang="en-GB" altLang="en-US" dirty="0" err="1"/>
              <a:t>Blankfein’s</a:t>
            </a:r>
            <a:r>
              <a:rPr lang="en-GB" altLang="en-US" dirty="0"/>
              <a:t> argument: </a:t>
            </a:r>
            <a:r>
              <a:rPr lang="en-GB" altLang="en-US" i="1" dirty="0"/>
              <a:t>Goldman</a:t>
            </a:r>
            <a:r>
              <a:rPr lang="en-GB" i="1" dirty="0"/>
              <a:t> was simply a market maker who put together deals, matching buyers who believed the housing market would go up, and sellers who believe the housing market would go down…It is completely normal to take one side of the bet, or provide lending to the buyers or the sellers</a:t>
            </a:r>
            <a:r>
              <a:rPr lang="en-GB" dirty="0"/>
              <a:t>.</a:t>
            </a:r>
          </a:p>
        </p:txBody>
      </p:sp>
    </p:spTree>
    <p:extLst>
      <p:ext uri="{BB962C8B-B14F-4D97-AF65-F5344CB8AC3E}">
        <p14:creationId xmlns:p14="http://schemas.microsoft.com/office/powerpoint/2010/main" val="406104514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718"/>
            <a:ext cx="7355160" cy="1371600"/>
          </a:xfrm>
        </p:spPr>
        <p:txBody>
          <a:bodyPr/>
          <a:lstStyle/>
          <a:p>
            <a:r>
              <a:rPr lang="en-GB" dirty="0"/>
              <a:t>4.2 Professional Ethics</a:t>
            </a:r>
          </a:p>
        </p:txBody>
      </p:sp>
      <p:sp>
        <p:nvSpPr>
          <p:cNvPr id="4" name="Slide Number Placeholder 3"/>
          <p:cNvSpPr>
            <a:spLocks noGrp="1"/>
          </p:cNvSpPr>
          <p:nvPr>
            <p:ph type="sldNum" sz="quarter" idx="12"/>
          </p:nvPr>
        </p:nvSpPr>
        <p:spPr/>
        <p:txBody>
          <a:bodyPr/>
          <a:lstStyle/>
          <a:p>
            <a:fld id="{F38DF745-7D3F-47F4-83A3-874385CFAA69}" type="slidenum">
              <a:rPr lang="en-US" smtClean="0"/>
              <a:pPr/>
              <a:t>33</a:t>
            </a:fld>
            <a:endParaRPr lang="en-US" dirty="0"/>
          </a:p>
        </p:txBody>
      </p:sp>
      <p:sp>
        <p:nvSpPr>
          <p:cNvPr id="6" name="Content Placeholder 5"/>
          <p:cNvSpPr>
            <a:spLocks noGrp="1"/>
          </p:cNvSpPr>
          <p:nvPr>
            <p:ph sz="quarter" idx="1"/>
          </p:nvPr>
        </p:nvSpPr>
        <p:spPr>
          <a:xfrm>
            <a:off x="914400" y="1447800"/>
            <a:ext cx="7772400" cy="5221560"/>
          </a:xfrm>
        </p:spPr>
        <p:txBody>
          <a:bodyPr>
            <a:normAutofit/>
          </a:bodyPr>
          <a:lstStyle/>
          <a:p>
            <a:pPr lvl="1"/>
            <a:r>
              <a:rPr lang="en-GB" dirty="0"/>
              <a:t>However, according to </a:t>
            </a:r>
            <a:r>
              <a:rPr lang="en-GB" altLang="en-US" dirty="0"/>
              <a:t>Phil </a:t>
            </a:r>
            <a:r>
              <a:rPr lang="en-GB" altLang="en-US" dirty="0" err="1"/>
              <a:t>Angelides</a:t>
            </a:r>
            <a:r>
              <a:rPr lang="en-GB" altLang="en-US" dirty="0"/>
              <a:t>, the Chairman of the Financial Crisis Inquiry Commission,</a:t>
            </a:r>
            <a:r>
              <a:rPr lang="en-GB" altLang="en-US" i="1" dirty="0"/>
              <a:t> </a:t>
            </a:r>
            <a:r>
              <a:rPr lang="en-GB" i="1" dirty="0"/>
              <a:t>Goldman was not merely matching buyers and sellers, they were actively creating products for sale into the market place. Goldman should be responsible for it.</a:t>
            </a:r>
          </a:p>
          <a:p>
            <a:pPr lvl="1"/>
            <a:endParaRPr lang="en-GB" altLang="en-US" i="1" dirty="0"/>
          </a:p>
          <a:p>
            <a:pPr lvl="1"/>
            <a:r>
              <a:rPr lang="en-GB" altLang="en-US" dirty="0" err="1"/>
              <a:t>Blankfein</a:t>
            </a:r>
            <a:r>
              <a:rPr lang="en-GB" altLang="en-US" dirty="0"/>
              <a:t> also claimed that the investors were sophisticated and they willingly wanted the exposure. However, it was contradicted by evidence provided by a young Goldman trader, </a:t>
            </a:r>
            <a:r>
              <a:rPr lang="en-GB" dirty="0" err="1"/>
              <a:t>Fabrice</a:t>
            </a:r>
            <a:r>
              <a:rPr lang="en-GB" dirty="0"/>
              <a:t> </a:t>
            </a:r>
            <a:r>
              <a:rPr lang="en-GB" dirty="0" err="1"/>
              <a:t>Tourre</a:t>
            </a:r>
            <a:r>
              <a:rPr lang="en-GB" dirty="0"/>
              <a:t>.</a:t>
            </a:r>
          </a:p>
          <a:p>
            <a:pPr lvl="2"/>
            <a:r>
              <a:rPr lang="en-GB" altLang="en-US" dirty="0"/>
              <a:t>Email record shows that Mr. </a:t>
            </a:r>
            <a:r>
              <a:rPr lang="en-GB" altLang="en-US" dirty="0" err="1"/>
              <a:t>Tourre</a:t>
            </a:r>
            <a:r>
              <a:rPr lang="en-GB" altLang="en-US" dirty="0"/>
              <a:t> had said that he was selling the toxic product to unsophisticated investors, or as he calls them, “</a:t>
            </a:r>
            <a:r>
              <a:rPr lang="en-GB" altLang="en-US" i="1" dirty="0"/>
              <a:t>widows and orphans that I ran into at the airport</a:t>
            </a:r>
            <a:r>
              <a:rPr lang="en-GB" altLang="en-US" dirty="0"/>
              <a:t>”.</a:t>
            </a:r>
          </a:p>
        </p:txBody>
      </p:sp>
    </p:spTree>
    <p:extLst>
      <p:ext uri="{BB962C8B-B14F-4D97-AF65-F5344CB8AC3E}">
        <p14:creationId xmlns:p14="http://schemas.microsoft.com/office/powerpoint/2010/main" val="129789794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718"/>
            <a:ext cx="7355160" cy="1371600"/>
          </a:xfrm>
        </p:spPr>
        <p:txBody>
          <a:bodyPr/>
          <a:lstStyle/>
          <a:p>
            <a:r>
              <a:rPr lang="en-GB" dirty="0"/>
              <a:t>4.2 Professional Ethics</a:t>
            </a:r>
          </a:p>
        </p:txBody>
      </p:sp>
      <p:sp>
        <p:nvSpPr>
          <p:cNvPr id="4" name="Slide Number Placeholder 3"/>
          <p:cNvSpPr>
            <a:spLocks noGrp="1"/>
          </p:cNvSpPr>
          <p:nvPr>
            <p:ph type="sldNum" sz="quarter" idx="12"/>
          </p:nvPr>
        </p:nvSpPr>
        <p:spPr/>
        <p:txBody>
          <a:bodyPr/>
          <a:lstStyle/>
          <a:p>
            <a:fld id="{F38DF745-7D3F-47F4-83A3-874385CFAA69}" type="slidenum">
              <a:rPr lang="en-US" smtClean="0"/>
              <a:pPr/>
              <a:t>34</a:t>
            </a:fld>
            <a:endParaRPr lang="en-US" dirty="0"/>
          </a:p>
        </p:txBody>
      </p:sp>
      <p:sp>
        <p:nvSpPr>
          <p:cNvPr id="6" name="Content Placeholder 5"/>
          <p:cNvSpPr>
            <a:spLocks noGrp="1"/>
          </p:cNvSpPr>
          <p:nvPr>
            <p:ph sz="quarter" idx="1"/>
          </p:nvPr>
        </p:nvSpPr>
        <p:spPr>
          <a:xfrm>
            <a:off x="914400" y="1447800"/>
            <a:ext cx="7772400" cy="5221560"/>
          </a:xfrm>
        </p:spPr>
        <p:txBody>
          <a:bodyPr>
            <a:normAutofit/>
          </a:bodyPr>
          <a:lstStyle/>
          <a:p>
            <a:pPr lvl="1"/>
            <a:r>
              <a:rPr lang="en-GB" dirty="0"/>
              <a:t>In another instance, Goldman claimed that it had no idea that the US housing market was destined to collapse.</a:t>
            </a:r>
            <a:endParaRPr lang="en-GB" i="1" dirty="0"/>
          </a:p>
          <a:p>
            <a:pPr lvl="1"/>
            <a:endParaRPr lang="en-GB" altLang="en-US" dirty="0"/>
          </a:p>
          <a:p>
            <a:pPr lvl="1"/>
            <a:r>
              <a:rPr lang="en-GB" altLang="en-US" dirty="0"/>
              <a:t>But in January 2007, Mr. </a:t>
            </a:r>
            <a:r>
              <a:rPr lang="en-GB" altLang="en-US" dirty="0" err="1"/>
              <a:t>Tourre</a:t>
            </a:r>
            <a:r>
              <a:rPr lang="en-GB" altLang="en-US" dirty="0"/>
              <a:t> wrote </a:t>
            </a:r>
            <a:r>
              <a:rPr lang="en-GB" altLang="en-US" i="1" dirty="0"/>
              <a:t>“the whole building is about to collapse anytime now…only potential survivor, the fabulous Fab…standing in the middle of these complex, highly leverage, exotic trades he created.”</a:t>
            </a:r>
          </a:p>
          <a:p>
            <a:pPr lvl="1"/>
            <a:endParaRPr lang="en-GB" altLang="en-US" i="1" dirty="0"/>
          </a:p>
          <a:p>
            <a:r>
              <a:rPr lang="en-GB" altLang="en-US" dirty="0"/>
              <a:t>There are more evidence of this kind of conduct</a:t>
            </a:r>
          </a:p>
        </p:txBody>
      </p:sp>
    </p:spTree>
    <p:extLst>
      <p:ext uri="{BB962C8B-B14F-4D97-AF65-F5344CB8AC3E}">
        <p14:creationId xmlns:p14="http://schemas.microsoft.com/office/powerpoint/2010/main" val="225178134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718"/>
            <a:ext cx="7355160" cy="1371600"/>
          </a:xfrm>
        </p:spPr>
        <p:txBody>
          <a:bodyPr/>
          <a:lstStyle/>
          <a:p>
            <a:r>
              <a:rPr lang="en-GB" dirty="0"/>
              <a:t>4.3 Compensation Policy</a:t>
            </a:r>
          </a:p>
        </p:txBody>
      </p:sp>
      <p:sp>
        <p:nvSpPr>
          <p:cNvPr id="4" name="Slide Number Placeholder 3"/>
          <p:cNvSpPr>
            <a:spLocks noGrp="1"/>
          </p:cNvSpPr>
          <p:nvPr>
            <p:ph type="sldNum" sz="quarter" idx="12"/>
          </p:nvPr>
        </p:nvSpPr>
        <p:spPr/>
        <p:txBody>
          <a:bodyPr/>
          <a:lstStyle/>
          <a:p>
            <a:fld id="{F38DF745-7D3F-47F4-83A3-874385CFAA69}" type="slidenum">
              <a:rPr lang="en-US" smtClean="0"/>
              <a:pPr/>
              <a:t>35</a:t>
            </a:fld>
            <a:endParaRPr lang="en-US" dirty="0"/>
          </a:p>
        </p:txBody>
      </p:sp>
      <p:sp>
        <p:nvSpPr>
          <p:cNvPr id="6" name="Content Placeholder 5"/>
          <p:cNvSpPr>
            <a:spLocks noGrp="1"/>
          </p:cNvSpPr>
          <p:nvPr>
            <p:ph sz="quarter" idx="1"/>
          </p:nvPr>
        </p:nvSpPr>
        <p:spPr>
          <a:xfrm>
            <a:off x="914400" y="1447800"/>
            <a:ext cx="7772400" cy="5221560"/>
          </a:xfrm>
        </p:spPr>
        <p:txBody>
          <a:bodyPr>
            <a:normAutofit/>
          </a:bodyPr>
          <a:lstStyle/>
          <a:p>
            <a:r>
              <a:rPr lang="en-GB" altLang="en-US" dirty="0"/>
              <a:t>Short-term bonus vs long-term bonus</a:t>
            </a:r>
          </a:p>
          <a:p>
            <a:endParaRPr lang="en-GB" altLang="en-US" dirty="0"/>
          </a:p>
          <a:p>
            <a:r>
              <a:rPr lang="en-GB" altLang="en-US" dirty="0"/>
              <a:t>If good performance in one year is followed by bad performance in the next, part of the bonus for </a:t>
            </a:r>
            <a:r>
              <a:rPr lang="en-GB" altLang="en-US"/>
              <a:t>the good-performance </a:t>
            </a:r>
            <a:r>
              <a:rPr lang="en-GB" altLang="en-US" dirty="0"/>
              <a:t>year that has not yet been paid may be clawed back.</a:t>
            </a:r>
          </a:p>
        </p:txBody>
      </p:sp>
    </p:spTree>
    <p:extLst>
      <p:ext uri="{BB962C8B-B14F-4D97-AF65-F5344CB8AC3E}">
        <p14:creationId xmlns:p14="http://schemas.microsoft.com/office/powerpoint/2010/main" val="210333563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PVERSION" val="5"/>
  <p:tag name="TPFULLVERSION" val="5.3.1.3337"/>
  <p:tag name="PPTVERSION" val="14"/>
  <p:tag name="TPOS" val="2"/>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_rels/theme4.xml.rels><?xml version="1.0" encoding="UTF-8" standalone="yes"?>
<Relationships xmlns="http://schemas.openxmlformats.org/package/2006/relationships"><Relationship Id="rId1" Type="http://schemas.openxmlformats.org/officeDocument/2006/relationships/image" Target="../media/image1.jpeg"/></Relationships>
</file>

<file path=ppt/theme/_rels/them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image" Target="../media/image2.jpeg"/></Relationships>
</file>

<file path=ppt/theme/_rels/them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image" Target="../media/image2.jpeg"/></Relationships>
</file>

<file path=ppt/theme/_rels/theme8.xml.rels><?xml version="1.0" encoding="UTF-8" standalone="yes"?>
<Relationships xmlns="http://schemas.openxmlformats.org/package/2006/relationships"><Relationship Id="rId1" Type="http://schemas.openxmlformats.org/officeDocument/2006/relationships/image" Target="../media/image4.jpeg"/></Relationships>
</file>

<file path=ppt/theme/_rels/theme9.xml.rels><?xml version="1.0" encoding="UTF-8" standalone="yes"?>
<Relationships xmlns="http://schemas.openxmlformats.org/package/2006/relationships"><Relationship Id="rId1" Type="http://schemas.openxmlformats.org/officeDocument/2006/relationships/image" Target="../media/image5.jpeg"/></Relationships>
</file>

<file path=ppt/theme/theme1.xml><?xml version="1.0" encoding="utf-8"?>
<a:theme xmlns:a="http://schemas.openxmlformats.org/drawingml/2006/main" name="Essential">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Essential">
      <a:majorFont>
        <a:latin typeface="Arial Black"/>
        <a:ea typeface=""/>
        <a:cs typeface=""/>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ssential">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prstDash val="solid"/>
        </a:ln>
        <a:ln w="28575" cap="flat" cmpd="sng" algn="ctr">
          <a:solidFill>
            <a:schemeClr val="phClr"/>
          </a:solidFill>
          <a:prstDash val="solid"/>
        </a:ln>
        <a:ln w="41275" cap="flat" cmpd="sng" algn="ctr">
          <a:solidFill>
            <a:schemeClr val="phClr"/>
          </a:solidFill>
          <a:prstDash val="solid"/>
        </a:ln>
      </a:lnStyleLst>
      <a:effectStyleLst>
        <a:effectStyle>
          <a:effectLst/>
        </a:effectStyle>
        <a:effectStyle>
          <a:effectLst>
            <a:outerShdw blurRad="39999" dist="23000" algn="bl" rotWithShape="0">
              <a:srgbClr val="000000">
                <a:alpha val="40000"/>
              </a:srgbClr>
            </a:outerShdw>
          </a:effectLst>
        </a:effectStyle>
        <a:effectStyle>
          <a:effectLst>
            <a:outerShdw blurRad="38100" dist="1905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blipFill rotWithShape="1">
          <a:blip xmlns:r="http://schemas.openxmlformats.org/officeDocument/2006/relationships" r:embed="rId1">
            <a:duotone>
              <a:schemeClr val="phClr">
                <a:tint val="96000"/>
              </a:schemeClr>
              <a:schemeClr val="phClr">
                <a:shade val="94000"/>
              </a:schemeClr>
            </a:duotone>
          </a:blip>
          <a:tile tx="0" ty="0" sx="100000" sy="100000" flip="none" algn="tl"/>
        </a:blipFill>
        <a:gradFill rotWithShape="1">
          <a:gsLst>
            <a:gs pos="0">
              <a:schemeClr val="phClr">
                <a:tint val="84000"/>
                <a:satMod val="110000"/>
              </a:schemeClr>
            </a:gs>
            <a:gs pos="44000">
              <a:schemeClr val="phClr">
                <a:tint val="93000"/>
                <a:satMod val="115000"/>
              </a:schemeClr>
            </a:gs>
            <a:gs pos="100000">
              <a:schemeClr val="phClr">
                <a:tint val="100000"/>
                <a:shade val="59000"/>
                <a:satMod val="120000"/>
              </a:schemeClr>
            </a:gs>
          </a:gsLst>
          <a:path path="circle">
            <a:fillToRect l="40000" t="60000" r="60000" b="40000"/>
          </a:path>
        </a:gradFill>
      </a:bgFillStyleLst>
    </a:fmtScheme>
  </a:themeElements>
  <a:objectDefaults/>
  <a:extraClrSchemeLst/>
</a:theme>
</file>

<file path=ppt/theme/theme2.xml><?xml version="1.0" encoding="utf-8"?>
<a:theme xmlns:a="http://schemas.openxmlformats.org/drawingml/2006/main" name="1_Essential">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Essential">
      <a:majorFont>
        <a:latin typeface="Arial Black"/>
        <a:ea typeface=""/>
        <a:cs typeface=""/>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ssential">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prstDash val="solid"/>
        </a:ln>
        <a:ln w="28575" cap="flat" cmpd="sng" algn="ctr">
          <a:solidFill>
            <a:schemeClr val="phClr"/>
          </a:solidFill>
          <a:prstDash val="solid"/>
        </a:ln>
        <a:ln w="41275" cap="flat" cmpd="sng" algn="ctr">
          <a:solidFill>
            <a:schemeClr val="phClr"/>
          </a:solidFill>
          <a:prstDash val="solid"/>
        </a:ln>
      </a:lnStyleLst>
      <a:effectStyleLst>
        <a:effectStyle>
          <a:effectLst/>
        </a:effectStyle>
        <a:effectStyle>
          <a:effectLst>
            <a:outerShdw blurRad="39999" dist="23000" algn="bl" rotWithShape="0">
              <a:srgbClr val="000000">
                <a:alpha val="40000"/>
              </a:srgbClr>
            </a:outerShdw>
          </a:effectLst>
        </a:effectStyle>
        <a:effectStyle>
          <a:effectLst>
            <a:outerShdw blurRad="38100" dist="1905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blipFill rotWithShape="1">
          <a:blip xmlns:r="http://schemas.openxmlformats.org/officeDocument/2006/relationships" r:embed="rId1">
            <a:duotone>
              <a:schemeClr val="phClr">
                <a:tint val="96000"/>
              </a:schemeClr>
              <a:schemeClr val="phClr">
                <a:shade val="94000"/>
              </a:schemeClr>
            </a:duotone>
          </a:blip>
          <a:tile tx="0" ty="0" sx="100000" sy="100000" flip="none" algn="tl"/>
        </a:blipFill>
        <a:gradFill rotWithShape="1">
          <a:gsLst>
            <a:gs pos="0">
              <a:schemeClr val="phClr">
                <a:tint val="84000"/>
                <a:satMod val="110000"/>
              </a:schemeClr>
            </a:gs>
            <a:gs pos="44000">
              <a:schemeClr val="phClr">
                <a:tint val="93000"/>
                <a:satMod val="115000"/>
              </a:schemeClr>
            </a:gs>
            <a:gs pos="100000">
              <a:schemeClr val="phClr">
                <a:tint val="100000"/>
                <a:shade val="59000"/>
                <a:satMod val="120000"/>
              </a:schemeClr>
            </a:gs>
          </a:gsLst>
          <a:path path="circle">
            <a:fillToRect l="40000" t="60000" r="60000" b="40000"/>
          </a:path>
        </a:gradFill>
      </a:bgFillStyleLst>
    </a:fmtScheme>
  </a:themeElements>
  <a:objectDefaults/>
  <a:extraClrScheme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2_Essential">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Essential">
      <a:majorFont>
        <a:latin typeface="Arial Black"/>
        <a:ea typeface=""/>
        <a:cs typeface=""/>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ssential">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prstDash val="solid"/>
        </a:ln>
        <a:ln w="28575" cap="flat" cmpd="sng" algn="ctr">
          <a:solidFill>
            <a:schemeClr val="phClr"/>
          </a:solidFill>
          <a:prstDash val="solid"/>
        </a:ln>
        <a:ln w="41275" cap="flat" cmpd="sng" algn="ctr">
          <a:solidFill>
            <a:schemeClr val="phClr"/>
          </a:solidFill>
          <a:prstDash val="solid"/>
        </a:ln>
      </a:lnStyleLst>
      <a:effectStyleLst>
        <a:effectStyle>
          <a:effectLst/>
        </a:effectStyle>
        <a:effectStyle>
          <a:effectLst>
            <a:outerShdw blurRad="39999" dist="23000" algn="bl" rotWithShape="0">
              <a:srgbClr val="000000">
                <a:alpha val="40000"/>
              </a:srgbClr>
            </a:outerShdw>
          </a:effectLst>
        </a:effectStyle>
        <a:effectStyle>
          <a:effectLst>
            <a:outerShdw blurRad="38100" dist="1905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blipFill rotWithShape="1">
          <a:blip xmlns:r="http://schemas.openxmlformats.org/officeDocument/2006/relationships" r:embed="rId1">
            <a:duotone>
              <a:schemeClr val="phClr">
                <a:tint val="96000"/>
              </a:schemeClr>
              <a:schemeClr val="phClr">
                <a:shade val="94000"/>
              </a:schemeClr>
            </a:duotone>
          </a:blip>
          <a:tile tx="0" ty="0" sx="100000" sy="100000" flip="none" algn="tl"/>
        </a:blipFill>
        <a:gradFill rotWithShape="1">
          <a:gsLst>
            <a:gs pos="0">
              <a:schemeClr val="phClr">
                <a:tint val="84000"/>
                <a:satMod val="110000"/>
              </a:schemeClr>
            </a:gs>
            <a:gs pos="44000">
              <a:schemeClr val="phClr">
                <a:tint val="93000"/>
                <a:satMod val="115000"/>
              </a:schemeClr>
            </a:gs>
            <a:gs pos="100000">
              <a:schemeClr val="phClr">
                <a:tint val="100000"/>
                <a:shade val="59000"/>
                <a:satMod val="120000"/>
              </a:schemeClr>
            </a:gs>
          </a:gsLst>
          <a:path path="circle">
            <a:fillToRect l="40000" t="60000" r="60000" b="40000"/>
          </a:path>
        </a:gradFill>
      </a:bgFillStyleLst>
    </a:fmtScheme>
  </a:themeElements>
  <a:objectDefaults/>
  <a:extraClrSchemeLst/>
</a:theme>
</file>

<file path=ppt/theme/theme5.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Angles">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7.xml><?xml version="1.0" encoding="utf-8"?>
<a:theme xmlns:a="http://schemas.openxmlformats.org/drawingml/2006/main" name="1_Angles">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8.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9.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31047</TotalTime>
  <Words>3042</Words>
  <Application>Microsoft Office PowerPoint</Application>
  <PresentationFormat>On-screen Show (4:3)</PresentationFormat>
  <Paragraphs>477</Paragraphs>
  <Slides>35</Slides>
  <Notes>0</Notes>
  <HiddenSlides>0</HiddenSlides>
  <MMClips>0</MMClips>
  <ScaleCrop>false</ScaleCrop>
  <HeadingPairs>
    <vt:vector size="6" baseType="variant">
      <vt:variant>
        <vt:lpstr>Fonts Used</vt:lpstr>
      </vt:variant>
      <vt:variant>
        <vt:i4>9</vt:i4>
      </vt:variant>
      <vt:variant>
        <vt:lpstr>Theme</vt:lpstr>
      </vt:variant>
      <vt:variant>
        <vt:i4>9</vt:i4>
      </vt:variant>
      <vt:variant>
        <vt:lpstr>Slide Titles</vt:lpstr>
      </vt:variant>
      <vt:variant>
        <vt:i4>35</vt:i4>
      </vt:variant>
    </vt:vector>
  </HeadingPairs>
  <TitlesOfParts>
    <vt:vector size="53" baseType="lpstr">
      <vt:lpstr>Arial</vt:lpstr>
      <vt:lpstr>Arial Black</vt:lpstr>
      <vt:lpstr>Calibri</vt:lpstr>
      <vt:lpstr>Courier New</vt:lpstr>
      <vt:lpstr>Franklin Gothic Book</vt:lpstr>
      <vt:lpstr>Franklin Gothic Medium</vt:lpstr>
      <vt:lpstr>Perpetua</vt:lpstr>
      <vt:lpstr>Wingdings</vt:lpstr>
      <vt:lpstr>Wingdings 2</vt:lpstr>
      <vt:lpstr>Essential</vt:lpstr>
      <vt:lpstr>1_Essential</vt:lpstr>
      <vt:lpstr>1_Office Theme</vt:lpstr>
      <vt:lpstr>2_Essential</vt:lpstr>
      <vt:lpstr>2_Office Theme</vt:lpstr>
      <vt:lpstr>Angles</vt:lpstr>
      <vt:lpstr>1_Angles</vt:lpstr>
      <vt:lpstr>Clarity</vt:lpstr>
      <vt:lpstr>Equity</vt:lpstr>
      <vt:lpstr>Financial Crisis 2007-2008</vt:lpstr>
      <vt:lpstr>1. The US Housing Market</vt:lpstr>
      <vt:lpstr>1.1 Home Price</vt:lpstr>
      <vt:lpstr>1.2 Mortgage Lending Standards</vt:lpstr>
      <vt:lpstr>1.2 Mortgage Lending Standards</vt:lpstr>
      <vt:lpstr>2. Securitisation</vt:lpstr>
      <vt:lpstr>2.1 Introduction</vt:lpstr>
      <vt:lpstr>2.1 Introduction</vt:lpstr>
      <vt:lpstr>2.2 Asset-Backed Securities</vt:lpstr>
      <vt:lpstr>2.2 Asset-Backed Securities</vt:lpstr>
      <vt:lpstr>2.2 Asset-Backed Securities</vt:lpstr>
      <vt:lpstr>2.3 ABS CDOs and Financial Engineering</vt:lpstr>
      <vt:lpstr>2.3 ABS CDOs and Financial Engineering</vt:lpstr>
      <vt:lpstr>2.3 ABS CDOs and Financial Engineering</vt:lpstr>
      <vt:lpstr>2.3 ABS CDOs and Financial Engineering</vt:lpstr>
      <vt:lpstr>2.3 ABS CDOs and Financial Engineering</vt:lpstr>
      <vt:lpstr>3. The Crisis</vt:lpstr>
      <vt:lpstr>3.1 The Toxic Product</vt:lpstr>
      <vt:lpstr>3.2 Spread of “Cancer” &amp; Lack of Regulation</vt:lpstr>
      <vt:lpstr>3.2 Spread of “Cancer” &amp; Lack of Regulation</vt:lpstr>
      <vt:lpstr>3.2 Spread of “Cancer” &amp; Lack of Regulation</vt:lpstr>
      <vt:lpstr>3.2 Spread of “Cancer” &amp; Lack of Regulation</vt:lpstr>
      <vt:lpstr>3.3 When the House Prices Dropped…</vt:lpstr>
      <vt:lpstr>3.3 When the House Prices Dropped…</vt:lpstr>
      <vt:lpstr>3.4 The Music has Stopped – Meltdown</vt:lpstr>
      <vt:lpstr>3.4 The Music has Stopped – Meltdown</vt:lpstr>
      <vt:lpstr>3.4 The Music has Stopped – Meltdown</vt:lpstr>
      <vt:lpstr>3.5 Should the Government Step In?</vt:lpstr>
      <vt:lpstr>3.5 Should the Government Step In?</vt:lpstr>
      <vt:lpstr>4. Some Thoughts</vt:lpstr>
      <vt:lpstr>4.1 Financial Models</vt:lpstr>
      <vt:lpstr>4.2 Professional Ethics – selling something you do not believe</vt:lpstr>
      <vt:lpstr>4.2 Professional Ethics</vt:lpstr>
      <vt:lpstr>4.2 Professional Ethics</vt:lpstr>
      <vt:lpstr>4.3 Compensation Policy</vt:lpstr>
    </vt:vector>
  </TitlesOfParts>
  <Company>University of Bristol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the Financial Markets</dc:title>
  <dc:creator>X Liu</dc:creator>
  <cp:lastModifiedBy>Xicheng Liu</cp:lastModifiedBy>
  <cp:revision>1866</cp:revision>
  <dcterms:created xsi:type="dcterms:W3CDTF">2014-09-10T15:36:00Z</dcterms:created>
  <dcterms:modified xsi:type="dcterms:W3CDTF">2025-07-04T07:25:37Z</dcterms:modified>
</cp:coreProperties>
</file>