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312" r:id="rId7"/>
    <p:sldId id="296" r:id="rId8"/>
    <p:sldId id="302" r:id="rId9"/>
    <p:sldId id="303" r:id="rId10"/>
    <p:sldId id="272" r:id="rId11"/>
    <p:sldId id="291" r:id="rId12"/>
    <p:sldId id="265" r:id="rId13"/>
    <p:sldId id="305" r:id="rId14"/>
    <p:sldId id="306" r:id="rId15"/>
    <p:sldId id="294" r:id="rId16"/>
    <p:sldId id="288" r:id="rId17"/>
    <p:sldId id="289" r:id="rId18"/>
    <p:sldId id="290" r:id="rId19"/>
    <p:sldId id="292" r:id="rId20"/>
    <p:sldId id="298" r:id="rId21"/>
    <p:sldId id="266" r:id="rId22"/>
    <p:sldId id="299" r:id="rId23"/>
    <p:sldId id="300" r:id="rId24"/>
    <p:sldId id="274" r:id="rId25"/>
    <p:sldId id="275" r:id="rId26"/>
    <p:sldId id="276" r:id="rId27"/>
    <p:sldId id="277" r:id="rId28"/>
    <p:sldId id="262" r:id="rId29"/>
    <p:sldId id="304" r:id="rId30"/>
    <p:sldId id="308" r:id="rId31"/>
    <p:sldId id="307" r:id="rId32"/>
    <p:sldId id="309" r:id="rId33"/>
    <p:sldId id="310" r:id="rId34"/>
    <p:sldId id="311"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565756-0AD0-4AD2-8336-DF8E6D4C6FC0}" v="23" dt="2024-01-17T22:19:50.9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72"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1F46A-8235-40DA-9936-161A3BC1D88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227760E-7846-4483-9CA8-7FF0A4C8668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CB24141-545A-48BA-8360-4F9A5313599A}"/>
              </a:ext>
            </a:extLst>
          </p:cNvPr>
          <p:cNvSpPr>
            <a:spLocks noGrp="1"/>
          </p:cNvSpPr>
          <p:nvPr>
            <p:ph type="dt" sz="half" idx="10"/>
          </p:nvPr>
        </p:nvSpPr>
        <p:spPr/>
        <p:txBody>
          <a:bodyPr/>
          <a:lstStyle/>
          <a:p>
            <a:fld id="{C5F6A2C1-9596-4334-8611-D90258F94383}" type="datetimeFigureOut">
              <a:rPr lang="en-GB" smtClean="0"/>
              <a:t>18/02/2025</a:t>
            </a:fld>
            <a:endParaRPr lang="en-GB"/>
          </a:p>
        </p:txBody>
      </p:sp>
      <p:sp>
        <p:nvSpPr>
          <p:cNvPr id="5" name="Footer Placeholder 4">
            <a:extLst>
              <a:ext uri="{FF2B5EF4-FFF2-40B4-BE49-F238E27FC236}">
                <a16:creationId xmlns:a16="http://schemas.microsoft.com/office/drawing/2014/main" id="{214249EC-2CEC-4286-A81A-B6363788CA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C7BA66-6CDA-444F-84BB-0A397B503C98}"/>
              </a:ext>
            </a:extLst>
          </p:cNvPr>
          <p:cNvSpPr>
            <a:spLocks noGrp="1"/>
          </p:cNvSpPr>
          <p:nvPr>
            <p:ph type="sldNum" sz="quarter" idx="12"/>
          </p:nvPr>
        </p:nvSpPr>
        <p:spPr/>
        <p:txBody>
          <a:bodyPr/>
          <a:lstStyle/>
          <a:p>
            <a:fld id="{E1EA1019-477C-4CED-989D-C796F1C45E2B}" type="slidenum">
              <a:rPr lang="en-GB" smtClean="0"/>
              <a:t>‹#›</a:t>
            </a:fld>
            <a:endParaRPr lang="en-GB"/>
          </a:p>
        </p:txBody>
      </p:sp>
    </p:spTree>
    <p:extLst>
      <p:ext uri="{BB962C8B-B14F-4D97-AF65-F5344CB8AC3E}">
        <p14:creationId xmlns:p14="http://schemas.microsoft.com/office/powerpoint/2010/main" val="20644696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DD6D8-5D79-4FBD-B488-0626F08B56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BDB6B2-F670-4D03-9B30-2A0CF593773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A383E3-75A3-4FF0-BC0E-4DBC3D0511B2}"/>
              </a:ext>
            </a:extLst>
          </p:cNvPr>
          <p:cNvSpPr>
            <a:spLocks noGrp="1"/>
          </p:cNvSpPr>
          <p:nvPr>
            <p:ph type="dt" sz="half" idx="10"/>
          </p:nvPr>
        </p:nvSpPr>
        <p:spPr/>
        <p:txBody>
          <a:bodyPr/>
          <a:lstStyle/>
          <a:p>
            <a:fld id="{C5F6A2C1-9596-4334-8611-D90258F94383}" type="datetimeFigureOut">
              <a:rPr lang="en-GB" smtClean="0"/>
              <a:t>18/02/2025</a:t>
            </a:fld>
            <a:endParaRPr lang="en-GB"/>
          </a:p>
        </p:txBody>
      </p:sp>
      <p:sp>
        <p:nvSpPr>
          <p:cNvPr id="5" name="Footer Placeholder 4">
            <a:extLst>
              <a:ext uri="{FF2B5EF4-FFF2-40B4-BE49-F238E27FC236}">
                <a16:creationId xmlns:a16="http://schemas.microsoft.com/office/drawing/2014/main" id="{22B48A3F-0DD3-4CE7-BA5C-F535650457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D308B6-0CEA-4B6D-B245-7B0A7E39A2F7}"/>
              </a:ext>
            </a:extLst>
          </p:cNvPr>
          <p:cNvSpPr>
            <a:spLocks noGrp="1"/>
          </p:cNvSpPr>
          <p:nvPr>
            <p:ph type="sldNum" sz="quarter" idx="12"/>
          </p:nvPr>
        </p:nvSpPr>
        <p:spPr/>
        <p:txBody>
          <a:bodyPr/>
          <a:lstStyle/>
          <a:p>
            <a:fld id="{E1EA1019-477C-4CED-989D-C796F1C45E2B}" type="slidenum">
              <a:rPr lang="en-GB" smtClean="0"/>
              <a:t>‹#›</a:t>
            </a:fld>
            <a:endParaRPr lang="en-GB"/>
          </a:p>
        </p:txBody>
      </p:sp>
    </p:spTree>
    <p:extLst>
      <p:ext uri="{BB962C8B-B14F-4D97-AF65-F5344CB8AC3E}">
        <p14:creationId xmlns:p14="http://schemas.microsoft.com/office/powerpoint/2010/main" val="10962457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6DEB7-3019-4066-88BE-CC160CB1FE8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E800200-A34C-4BCA-A79E-929A2D5FA77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89AC060-0450-46CA-9441-7C46E7E20EC2}"/>
              </a:ext>
            </a:extLst>
          </p:cNvPr>
          <p:cNvSpPr>
            <a:spLocks noGrp="1"/>
          </p:cNvSpPr>
          <p:nvPr>
            <p:ph type="dt" sz="half" idx="10"/>
          </p:nvPr>
        </p:nvSpPr>
        <p:spPr/>
        <p:txBody>
          <a:bodyPr/>
          <a:lstStyle/>
          <a:p>
            <a:fld id="{C5F6A2C1-9596-4334-8611-D90258F94383}" type="datetimeFigureOut">
              <a:rPr lang="en-GB" smtClean="0"/>
              <a:t>18/02/2025</a:t>
            </a:fld>
            <a:endParaRPr lang="en-GB"/>
          </a:p>
        </p:txBody>
      </p:sp>
      <p:sp>
        <p:nvSpPr>
          <p:cNvPr id="5" name="Footer Placeholder 4">
            <a:extLst>
              <a:ext uri="{FF2B5EF4-FFF2-40B4-BE49-F238E27FC236}">
                <a16:creationId xmlns:a16="http://schemas.microsoft.com/office/drawing/2014/main" id="{EF5ECA09-C560-4B78-BC77-C52148801C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B4A012-5EC6-4A97-A443-46C32DED3EB8}"/>
              </a:ext>
            </a:extLst>
          </p:cNvPr>
          <p:cNvSpPr>
            <a:spLocks noGrp="1"/>
          </p:cNvSpPr>
          <p:nvPr>
            <p:ph type="sldNum" sz="quarter" idx="12"/>
          </p:nvPr>
        </p:nvSpPr>
        <p:spPr/>
        <p:txBody>
          <a:bodyPr/>
          <a:lstStyle/>
          <a:p>
            <a:fld id="{E1EA1019-477C-4CED-989D-C796F1C45E2B}" type="slidenum">
              <a:rPr lang="en-GB" smtClean="0"/>
              <a:t>‹#›</a:t>
            </a:fld>
            <a:endParaRPr lang="en-GB"/>
          </a:p>
        </p:txBody>
      </p:sp>
    </p:spTree>
    <p:extLst>
      <p:ext uri="{BB962C8B-B14F-4D97-AF65-F5344CB8AC3E}">
        <p14:creationId xmlns:p14="http://schemas.microsoft.com/office/powerpoint/2010/main" val="17653395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D0E83-1F08-4171-AB1D-408C2615DDD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8CAA28-53D1-4E02-BAAC-059D9B411E0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79ADE81-B83D-4578-AFED-44AF437C83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DF1D853-F7F3-4530-B88A-5DBB7BF623A4}"/>
              </a:ext>
            </a:extLst>
          </p:cNvPr>
          <p:cNvSpPr>
            <a:spLocks noGrp="1"/>
          </p:cNvSpPr>
          <p:nvPr>
            <p:ph type="dt" sz="half" idx="10"/>
          </p:nvPr>
        </p:nvSpPr>
        <p:spPr/>
        <p:txBody>
          <a:bodyPr/>
          <a:lstStyle/>
          <a:p>
            <a:fld id="{C5F6A2C1-9596-4334-8611-D90258F94383}" type="datetimeFigureOut">
              <a:rPr lang="en-GB" smtClean="0"/>
              <a:t>18/02/2025</a:t>
            </a:fld>
            <a:endParaRPr lang="en-GB"/>
          </a:p>
        </p:txBody>
      </p:sp>
      <p:sp>
        <p:nvSpPr>
          <p:cNvPr id="6" name="Footer Placeholder 5">
            <a:extLst>
              <a:ext uri="{FF2B5EF4-FFF2-40B4-BE49-F238E27FC236}">
                <a16:creationId xmlns:a16="http://schemas.microsoft.com/office/drawing/2014/main" id="{FDFD6BA4-2818-424A-ADAC-812DFAD1D6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726DF2-0FDD-4CA3-AAC5-12D208E3D44C}"/>
              </a:ext>
            </a:extLst>
          </p:cNvPr>
          <p:cNvSpPr>
            <a:spLocks noGrp="1"/>
          </p:cNvSpPr>
          <p:nvPr>
            <p:ph type="sldNum" sz="quarter" idx="12"/>
          </p:nvPr>
        </p:nvSpPr>
        <p:spPr/>
        <p:txBody>
          <a:bodyPr/>
          <a:lstStyle/>
          <a:p>
            <a:fld id="{E1EA1019-477C-4CED-989D-C796F1C45E2B}" type="slidenum">
              <a:rPr lang="en-GB" smtClean="0"/>
              <a:t>‹#›</a:t>
            </a:fld>
            <a:endParaRPr lang="en-GB"/>
          </a:p>
        </p:txBody>
      </p:sp>
    </p:spTree>
    <p:extLst>
      <p:ext uri="{BB962C8B-B14F-4D97-AF65-F5344CB8AC3E}">
        <p14:creationId xmlns:p14="http://schemas.microsoft.com/office/powerpoint/2010/main" val="15254797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3E76E-5473-4457-820D-2B283470652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E4998C-CF73-40BE-B89B-62EC91910B7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8C8FCB-84E3-45FF-9D87-56CBFF852AC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67684BF-6B68-409E-8757-3F6EBA4BBB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294588-2B1C-49CF-B4FE-7A549E8670C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72A52B1-5334-4CDA-8CBC-CEB942FBB827}"/>
              </a:ext>
            </a:extLst>
          </p:cNvPr>
          <p:cNvSpPr>
            <a:spLocks noGrp="1"/>
          </p:cNvSpPr>
          <p:nvPr>
            <p:ph type="dt" sz="half" idx="10"/>
          </p:nvPr>
        </p:nvSpPr>
        <p:spPr/>
        <p:txBody>
          <a:bodyPr/>
          <a:lstStyle/>
          <a:p>
            <a:fld id="{C5F6A2C1-9596-4334-8611-D90258F94383}" type="datetimeFigureOut">
              <a:rPr lang="en-GB" smtClean="0"/>
              <a:t>18/02/2025</a:t>
            </a:fld>
            <a:endParaRPr lang="en-GB"/>
          </a:p>
        </p:txBody>
      </p:sp>
      <p:sp>
        <p:nvSpPr>
          <p:cNvPr id="8" name="Footer Placeholder 7">
            <a:extLst>
              <a:ext uri="{FF2B5EF4-FFF2-40B4-BE49-F238E27FC236}">
                <a16:creationId xmlns:a16="http://schemas.microsoft.com/office/drawing/2014/main" id="{A6BFD0FB-C6B3-49C8-AF92-9E5DAF276B9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6D1090-F5FE-4D13-87ED-1B32DB14ACDF}"/>
              </a:ext>
            </a:extLst>
          </p:cNvPr>
          <p:cNvSpPr>
            <a:spLocks noGrp="1"/>
          </p:cNvSpPr>
          <p:nvPr>
            <p:ph type="sldNum" sz="quarter" idx="12"/>
          </p:nvPr>
        </p:nvSpPr>
        <p:spPr/>
        <p:txBody>
          <a:bodyPr/>
          <a:lstStyle/>
          <a:p>
            <a:fld id="{E1EA1019-477C-4CED-989D-C796F1C45E2B}" type="slidenum">
              <a:rPr lang="en-GB" smtClean="0"/>
              <a:t>‹#›</a:t>
            </a:fld>
            <a:endParaRPr lang="en-GB"/>
          </a:p>
        </p:txBody>
      </p:sp>
    </p:spTree>
    <p:extLst>
      <p:ext uri="{BB962C8B-B14F-4D97-AF65-F5344CB8AC3E}">
        <p14:creationId xmlns:p14="http://schemas.microsoft.com/office/powerpoint/2010/main" val="23509631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FA4EE-2BE1-4E53-8502-55A2AA0F664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279C3D9-4701-43F4-9C41-D05B8FF4A7DA}"/>
              </a:ext>
            </a:extLst>
          </p:cNvPr>
          <p:cNvSpPr>
            <a:spLocks noGrp="1"/>
          </p:cNvSpPr>
          <p:nvPr>
            <p:ph type="dt" sz="half" idx="10"/>
          </p:nvPr>
        </p:nvSpPr>
        <p:spPr/>
        <p:txBody>
          <a:bodyPr/>
          <a:lstStyle/>
          <a:p>
            <a:fld id="{C5F6A2C1-9596-4334-8611-D90258F94383}" type="datetimeFigureOut">
              <a:rPr lang="en-GB" smtClean="0"/>
              <a:t>18/02/2025</a:t>
            </a:fld>
            <a:endParaRPr lang="en-GB"/>
          </a:p>
        </p:txBody>
      </p:sp>
      <p:sp>
        <p:nvSpPr>
          <p:cNvPr id="4" name="Footer Placeholder 3">
            <a:extLst>
              <a:ext uri="{FF2B5EF4-FFF2-40B4-BE49-F238E27FC236}">
                <a16:creationId xmlns:a16="http://schemas.microsoft.com/office/drawing/2014/main" id="{7E161B57-2A5F-4A0A-B196-4D8BCEC3472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0A1F648-C0EF-431E-96BC-C60D3E2975A5}"/>
              </a:ext>
            </a:extLst>
          </p:cNvPr>
          <p:cNvSpPr>
            <a:spLocks noGrp="1"/>
          </p:cNvSpPr>
          <p:nvPr>
            <p:ph type="sldNum" sz="quarter" idx="12"/>
          </p:nvPr>
        </p:nvSpPr>
        <p:spPr/>
        <p:txBody>
          <a:bodyPr/>
          <a:lstStyle/>
          <a:p>
            <a:fld id="{E1EA1019-477C-4CED-989D-C796F1C45E2B}" type="slidenum">
              <a:rPr lang="en-GB" smtClean="0"/>
              <a:t>‹#›</a:t>
            </a:fld>
            <a:endParaRPr lang="en-GB"/>
          </a:p>
        </p:txBody>
      </p:sp>
    </p:spTree>
    <p:extLst>
      <p:ext uri="{BB962C8B-B14F-4D97-AF65-F5344CB8AC3E}">
        <p14:creationId xmlns:p14="http://schemas.microsoft.com/office/powerpoint/2010/main" val="38972043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1A0726-589B-4463-BDE7-74DED033B293}"/>
              </a:ext>
            </a:extLst>
          </p:cNvPr>
          <p:cNvSpPr>
            <a:spLocks noGrp="1"/>
          </p:cNvSpPr>
          <p:nvPr>
            <p:ph type="dt" sz="half" idx="10"/>
          </p:nvPr>
        </p:nvSpPr>
        <p:spPr/>
        <p:txBody>
          <a:bodyPr/>
          <a:lstStyle/>
          <a:p>
            <a:fld id="{C5F6A2C1-9596-4334-8611-D90258F94383}" type="datetimeFigureOut">
              <a:rPr lang="en-GB" smtClean="0"/>
              <a:t>18/02/2025</a:t>
            </a:fld>
            <a:endParaRPr lang="en-GB"/>
          </a:p>
        </p:txBody>
      </p:sp>
      <p:sp>
        <p:nvSpPr>
          <p:cNvPr id="3" name="Footer Placeholder 2">
            <a:extLst>
              <a:ext uri="{FF2B5EF4-FFF2-40B4-BE49-F238E27FC236}">
                <a16:creationId xmlns:a16="http://schemas.microsoft.com/office/drawing/2014/main" id="{8D548394-7446-41A2-9E3C-C0C40AFAF69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50C13A9-DCC4-45EA-A7B0-8BC1917FD3C4}"/>
              </a:ext>
            </a:extLst>
          </p:cNvPr>
          <p:cNvSpPr>
            <a:spLocks noGrp="1"/>
          </p:cNvSpPr>
          <p:nvPr>
            <p:ph type="sldNum" sz="quarter" idx="12"/>
          </p:nvPr>
        </p:nvSpPr>
        <p:spPr/>
        <p:txBody>
          <a:bodyPr/>
          <a:lstStyle/>
          <a:p>
            <a:fld id="{E1EA1019-477C-4CED-989D-C796F1C45E2B}" type="slidenum">
              <a:rPr lang="en-GB" smtClean="0"/>
              <a:t>‹#›</a:t>
            </a:fld>
            <a:endParaRPr lang="en-GB"/>
          </a:p>
        </p:txBody>
      </p:sp>
    </p:spTree>
    <p:extLst>
      <p:ext uri="{BB962C8B-B14F-4D97-AF65-F5344CB8AC3E}">
        <p14:creationId xmlns:p14="http://schemas.microsoft.com/office/powerpoint/2010/main" val="22329527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B730D-19AD-43CE-A073-FBA5D7C3162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3DC56FF-414E-41AF-9D70-27B9766550B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F1C33E-1A43-4B21-BF65-E3DC10442F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89BEB4-0FE2-4D33-804F-2CAA16307F02}"/>
              </a:ext>
            </a:extLst>
          </p:cNvPr>
          <p:cNvSpPr>
            <a:spLocks noGrp="1"/>
          </p:cNvSpPr>
          <p:nvPr>
            <p:ph type="dt" sz="half" idx="10"/>
          </p:nvPr>
        </p:nvSpPr>
        <p:spPr/>
        <p:txBody>
          <a:bodyPr/>
          <a:lstStyle/>
          <a:p>
            <a:fld id="{C5F6A2C1-9596-4334-8611-D90258F94383}" type="datetimeFigureOut">
              <a:rPr lang="en-GB" smtClean="0"/>
              <a:t>18/02/2025</a:t>
            </a:fld>
            <a:endParaRPr lang="en-GB"/>
          </a:p>
        </p:txBody>
      </p:sp>
      <p:sp>
        <p:nvSpPr>
          <p:cNvPr id="6" name="Footer Placeholder 5">
            <a:extLst>
              <a:ext uri="{FF2B5EF4-FFF2-40B4-BE49-F238E27FC236}">
                <a16:creationId xmlns:a16="http://schemas.microsoft.com/office/drawing/2014/main" id="{3E1008B6-3094-4043-803B-B44DF01FBC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4235E8-4146-413F-BE4D-229C38E9AE3A}"/>
              </a:ext>
            </a:extLst>
          </p:cNvPr>
          <p:cNvSpPr>
            <a:spLocks noGrp="1"/>
          </p:cNvSpPr>
          <p:nvPr>
            <p:ph type="sldNum" sz="quarter" idx="12"/>
          </p:nvPr>
        </p:nvSpPr>
        <p:spPr/>
        <p:txBody>
          <a:bodyPr/>
          <a:lstStyle/>
          <a:p>
            <a:fld id="{E1EA1019-477C-4CED-989D-C796F1C45E2B}" type="slidenum">
              <a:rPr lang="en-GB" smtClean="0"/>
              <a:t>‹#›</a:t>
            </a:fld>
            <a:endParaRPr lang="en-GB"/>
          </a:p>
        </p:txBody>
      </p:sp>
    </p:spTree>
    <p:extLst>
      <p:ext uri="{BB962C8B-B14F-4D97-AF65-F5344CB8AC3E}">
        <p14:creationId xmlns:p14="http://schemas.microsoft.com/office/powerpoint/2010/main" val="14545245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D195A-B517-4A8E-BFF2-A7A14EF3B7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62475FC-E223-43FE-B15B-BFA24E4915D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9BE35DD-DEE4-488E-8B99-F31DF5EA5E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BC5989-ED27-4617-989B-08AD36E571C0}"/>
              </a:ext>
            </a:extLst>
          </p:cNvPr>
          <p:cNvSpPr>
            <a:spLocks noGrp="1"/>
          </p:cNvSpPr>
          <p:nvPr>
            <p:ph type="dt" sz="half" idx="10"/>
          </p:nvPr>
        </p:nvSpPr>
        <p:spPr/>
        <p:txBody>
          <a:bodyPr/>
          <a:lstStyle/>
          <a:p>
            <a:fld id="{C5F6A2C1-9596-4334-8611-D90258F94383}" type="datetimeFigureOut">
              <a:rPr lang="en-GB" smtClean="0"/>
              <a:t>18/02/2025</a:t>
            </a:fld>
            <a:endParaRPr lang="en-GB"/>
          </a:p>
        </p:txBody>
      </p:sp>
      <p:sp>
        <p:nvSpPr>
          <p:cNvPr id="6" name="Footer Placeholder 5">
            <a:extLst>
              <a:ext uri="{FF2B5EF4-FFF2-40B4-BE49-F238E27FC236}">
                <a16:creationId xmlns:a16="http://schemas.microsoft.com/office/drawing/2014/main" id="{1B9FB13F-A072-4E26-9117-53DCF90F14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23B195-0BEE-4EBB-B662-07EDF5E685CA}"/>
              </a:ext>
            </a:extLst>
          </p:cNvPr>
          <p:cNvSpPr>
            <a:spLocks noGrp="1"/>
          </p:cNvSpPr>
          <p:nvPr>
            <p:ph type="sldNum" sz="quarter" idx="12"/>
          </p:nvPr>
        </p:nvSpPr>
        <p:spPr/>
        <p:txBody>
          <a:bodyPr/>
          <a:lstStyle/>
          <a:p>
            <a:fld id="{E1EA1019-477C-4CED-989D-C796F1C45E2B}" type="slidenum">
              <a:rPr lang="en-GB" smtClean="0"/>
              <a:t>‹#›</a:t>
            </a:fld>
            <a:endParaRPr lang="en-GB"/>
          </a:p>
        </p:txBody>
      </p:sp>
    </p:spTree>
    <p:extLst>
      <p:ext uri="{BB962C8B-B14F-4D97-AF65-F5344CB8AC3E}">
        <p14:creationId xmlns:p14="http://schemas.microsoft.com/office/powerpoint/2010/main" val="29461108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F9978-2A91-458F-BE86-BF81A8DE8BE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2D566A-115C-4F37-ADFB-F6C163C7E9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4FDE20-E1A4-40F4-BC19-66AB994EDFBA}"/>
              </a:ext>
            </a:extLst>
          </p:cNvPr>
          <p:cNvSpPr>
            <a:spLocks noGrp="1"/>
          </p:cNvSpPr>
          <p:nvPr>
            <p:ph type="dt" sz="half" idx="10"/>
          </p:nvPr>
        </p:nvSpPr>
        <p:spPr/>
        <p:txBody>
          <a:bodyPr/>
          <a:lstStyle/>
          <a:p>
            <a:fld id="{C5F6A2C1-9596-4334-8611-D90258F94383}" type="datetimeFigureOut">
              <a:rPr lang="en-GB" smtClean="0"/>
              <a:t>18/02/2025</a:t>
            </a:fld>
            <a:endParaRPr lang="en-GB"/>
          </a:p>
        </p:txBody>
      </p:sp>
      <p:sp>
        <p:nvSpPr>
          <p:cNvPr id="5" name="Footer Placeholder 4">
            <a:extLst>
              <a:ext uri="{FF2B5EF4-FFF2-40B4-BE49-F238E27FC236}">
                <a16:creationId xmlns:a16="http://schemas.microsoft.com/office/drawing/2014/main" id="{DD9EC2E6-212F-4BC8-A84B-985B04AF95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367852-333C-47F0-A433-5C99C8E0CF36}"/>
              </a:ext>
            </a:extLst>
          </p:cNvPr>
          <p:cNvSpPr>
            <a:spLocks noGrp="1"/>
          </p:cNvSpPr>
          <p:nvPr>
            <p:ph type="sldNum" sz="quarter" idx="12"/>
          </p:nvPr>
        </p:nvSpPr>
        <p:spPr/>
        <p:txBody>
          <a:bodyPr/>
          <a:lstStyle/>
          <a:p>
            <a:fld id="{E1EA1019-477C-4CED-989D-C796F1C45E2B}" type="slidenum">
              <a:rPr lang="en-GB" smtClean="0"/>
              <a:t>‹#›</a:t>
            </a:fld>
            <a:endParaRPr lang="en-GB"/>
          </a:p>
        </p:txBody>
      </p:sp>
    </p:spTree>
    <p:extLst>
      <p:ext uri="{BB962C8B-B14F-4D97-AF65-F5344CB8AC3E}">
        <p14:creationId xmlns:p14="http://schemas.microsoft.com/office/powerpoint/2010/main" val="6185358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9CF98D2-E5EE-46FE-B44E-5B1C36D1915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46BD39-329D-48F1-A8BE-71FF904313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B0B8C6-8AE3-4ECE-BB51-061D36FA30F7}"/>
              </a:ext>
            </a:extLst>
          </p:cNvPr>
          <p:cNvSpPr>
            <a:spLocks noGrp="1"/>
          </p:cNvSpPr>
          <p:nvPr>
            <p:ph type="dt" sz="half" idx="10"/>
          </p:nvPr>
        </p:nvSpPr>
        <p:spPr/>
        <p:txBody>
          <a:bodyPr/>
          <a:lstStyle/>
          <a:p>
            <a:fld id="{C5F6A2C1-9596-4334-8611-D90258F94383}" type="datetimeFigureOut">
              <a:rPr lang="en-GB" smtClean="0"/>
              <a:t>18/02/2025</a:t>
            </a:fld>
            <a:endParaRPr lang="en-GB"/>
          </a:p>
        </p:txBody>
      </p:sp>
      <p:sp>
        <p:nvSpPr>
          <p:cNvPr id="5" name="Footer Placeholder 4">
            <a:extLst>
              <a:ext uri="{FF2B5EF4-FFF2-40B4-BE49-F238E27FC236}">
                <a16:creationId xmlns:a16="http://schemas.microsoft.com/office/drawing/2014/main" id="{E0B4DF21-25BF-4F4F-9BA5-604C095613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0B4879-A138-4950-B433-1F35339BDE15}"/>
              </a:ext>
            </a:extLst>
          </p:cNvPr>
          <p:cNvSpPr>
            <a:spLocks noGrp="1"/>
          </p:cNvSpPr>
          <p:nvPr>
            <p:ph type="sldNum" sz="quarter" idx="12"/>
          </p:nvPr>
        </p:nvSpPr>
        <p:spPr/>
        <p:txBody>
          <a:bodyPr/>
          <a:lstStyle/>
          <a:p>
            <a:fld id="{E1EA1019-477C-4CED-989D-C796F1C45E2B}" type="slidenum">
              <a:rPr lang="en-GB" smtClean="0"/>
              <a:t>‹#›</a:t>
            </a:fld>
            <a:endParaRPr lang="en-GB"/>
          </a:p>
        </p:txBody>
      </p:sp>
    </p:spTree>
    <p:extLst>
      <p:ext uri="{BB962C8B-B14F-4D97-AF65-F5344CB8AC3E}">
        <p14:creationId xmlns:p14="http://schemas.microsoft.com/office/powerpoint/2010/main" val="29703954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3163DD-2872-42A1-8CE4-FE3E628753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BD23CC-D570-455E-A43D-6BE47BA871D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AB53FD-6D36-442C-8459-C0DC82CBAC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5F6A2C1-9596-4334-8611-D90258F94383}" type="datetimeFigureOut">
              <a:rPr lang="en-GB" smtClean="0"/>
              <a:t>18/02/2025</a:t>
            </a:fld>
            <a:endParaRPr lang="en-GB"/>
          </a:p>
        </p:txBody>
      </p:sp>
      <p:sp>
        <p:nvSpPr>
          <p:cNvPr id="5" name="Footer Placeholder 4">
            <a:extLst>
              <a:ext uri="{FF2B5EF4-FFF2-40B4-BE49-F238E27FC236}">
                <a16:creationId xmlns:a16="http://schemas.microsoft.com/office/drawing/2014/main" id="{5A4D042C-1C0B-44CB-B778-DC4BB0B300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D4574CB-DFB6-4075-840B-027533BC879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1EA1019-477C-4CED-989D-C796F1C45E2B}" type="slidenum">
              <a:rPr lang="en-GB" smtClean="0"/>
              <a:t>‹#›</a:t>
            </a:fld>
            <a:endParaRPr lang="en-GB"/>
          </a:p>
        </p:txBody>
      </p:sp>
    </p:spTree>
    <p:extLst>
      <p:ext uri="{BB962C8B-B14F-4D97-AF65-F5344CB8AC3E}">
        <p14:creationId xmlns:p14="http://schemas.microsoft.com/office/powerpoint/2010/main" val="1557290219"/>
      </p:ext>
    </p:extLst>
  </p:cSld>
  <p:clrMap bg1="lt1" tx1="dk1" bg2="lt2" tx2="dk2" accent1="accent1" accent2="accent2" accent3="accent3" accent4="accent4" accent5="accent5" accent6="accent6" hlink="hlink" folHlink="folHlink"/>
  <p:sldLayoutIdLst>
    <p:sldLayoutId id="2147483649" r:id="rId1"/>
    <p:sldLayoutId id="2147483661" r:id="rId2"/>
    <p:sldLayoutId id="2147483651" r:id="rId3"/>
    <p:sldLayoutId id="2147483652" r:id="rId4"/>
    <p:sldLayoutId id="2147483653" r:id="rId5"/>
    <p:sldLayoutId id="2147483654" r:id="rId6"/>
    <p:sldLayoutId id="2147483655" r:id="rId7"/>
    <p:sldLayoutId id="2147483662"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hyperlink" Target="https://en.wikipedia.org/wiki/Wormwood_Scrubs_(HM_Prison)" TargetMode="External"/><Relationship Id="rId7" Type="http://schemas.openxmlformats.org/officeDocument/2006/relationships/hyperlink" Target="https://creativecommons.org/licenses/by-sa/2.0/" TargetMode="External"/><Relationship Id="rId2" Type="http://schemas.openxmlformats.org/officeDocument/2006/relationships/hyperlink" Target="https://en.wikipedia.org/wiki/Old_Bailey" TargetMode="External"/><Relationship Id="rId1" Type="http://schemas.openxmlformats.org/officeDocument/2006/relationships/slideLayout" Target="../slideLayouts/slideLayout4.xml"/><Relationship Id="rId6" Type="http://schemas.openxmlformats.org/officeDocument/2006/relationships/hyperlink" Target="https://en.wikipedia.org/wiki/Cymdeithas_yr_Iaith_Gymraeg" TargetMode="External"/><Relationship Id="rId5" Type="http://schemas.openxmlformats.org/officeDocument/2006/relationships/hyperlink" Target="https://en.wikipedia.org/wiki/Tynged_yr_iaith" TargetMode="External"/><Relationship Id="rId4" Type="http://schemas.openxmlformats.org/officeDocument/2006/relationships/hyperlink" Target="https://en.wikipedia.org/wiki/Caernarfon"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alchetron.com/cdn/gerallt-lloyd-owen-fe0e2b03-739f-4165-820f-ccdaddcbdd4-resize-750.jpeg"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alchetron.com/cdn/gerallt-lloyd-owen-fe0e2b03-739f-4165-820f-ccdaddcbdd4-resize-750.jpeg"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biography.wales/article/s-LLYW-APG-1200"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0.png"/><Relationship Id="rId1" Type="http://schemas.openxmlformats.org/officeDocument/2006/relationships/slideLayout" Target="../slideLayouts/slideLayout4.xml"/><Relationship Id="rId4" Type="http://schemas.openxmlformats.org/officeDocument/2006/relationships/hyperlink" Target="https://www.youtube.com/watch?v=ZzyhwOHD8zc&amp;t=475s"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commons.wikimedia.org/w/index.php?curid=99726369" TargetMode="Externa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www.bbc.co.uk/sounds/brand/p0f245q6" TargetMode="External"/><Relationship Id="rId2" Type="http://schemas.openxmlformats.org/officeDocument/2006/relationships/hyperlink" Target="https://www.bbc.co.uk/news/uk-wales-64799911"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walesonline.co.uk/news/wales-news/aberfan-disaster-1966-survivor-wales-22422962" TargetMode="Externa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https://www.bing.com/videos/riverview/relatedvideo?&amp;q=geoff+charles+aberfan&amp;qpvt=geoff+charles+aberfan&amp;mid=59EAB755B4C4480BC56B59EAB755B4C4480BC56B&amp;&amp;FORM=VRDGAR" TargetMode="External"/><Relationship Id="rId2" Type="http://schemas.openxmlformats.org/officeDocument/2006/relationships/hyperlink" Target="https://prezi.com/sevadvjiv82p/aberfan-the-lost-generation/"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rgbClr val="E6E6E6"/>
            </a:solidFill>
          </a:ln>
          <a:effectLst>
            <a:outerShdw blurRad="762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5E31380-A4C7-4D8A-8311-A83B9B3729FD}"/>
              </a:ext>
            </a:extLst>
          </p:cNvPr>
          <p:cNvSpPr>
            <a:spLocks noGrp="1"/>
          </p:cNvSpPr>
          <p:nvPr>
            <p:ph type="ctrTitle"/>
          </p:nvPr>
        </p:nvSpPr>
        <p:spPr>
          <a:xfrm>
            <a:off x="477981" y="1122363"/>
            <a:ext cx="4023360" cy="3204134"/>
          </a:xfrm>
        </p:spPr>
        <p:txBody>
          <a:bodyPr anchor="b">
            <a:normAutofit fontScale="90000"/>
          </a:bodyPr>
          <a:lstStyle/>
          <a:p>
            <a:pPr algn="l"/>
            <a:br>
              <a:rPr lang="en-GB" sz="4400" dirty="0"/>
            </a:br>
            <a:r>
              <a:rPr lang="en-GB" sz="4400" b="1" dirty="0"/>
              <a:t>Politics and Protest in Wales in the 1960s</a:t>
            </a:r>
            <a:br>
              <a:rPr lang="en-GB" sz="4400" b="1" dirty="0"/>
            </a:br>
            <a:r>
              <a:rPr lang="en-GB" sz="1200" dirty="0"/>
              <a:t>Photo by </a:t>
            </a:r>
            <a:r>
              <a:rPr lang="en-GB" sz="1200" dirty="0" err="1"/>
              <a:t>Hefin</a:t>
            </a:r>
            <a:r>
              <a:rPr lang="en-GB" sz="1200" dirty="0"/>
              <a:t> Owen from Wales - </a:t>
            </a:r>
            <a:r>
              <a:rPr lang="en-GB" sz="1200" dirty="0" err="1"/>
              <a:t>Cofiwn_Remembering</a:t>
            </a:r>
            <a:r>
              <a:rPr lang="en-GB" sz="1200" dirty="0"/>
              <a:t>, CC BY-SA 2.0, https://commons.wikimedia.org/w/index.php?curid=99726369</a:t>
            </a:r>
            <a:br>
              <a:rPr lang="en-GB" sz="1200" dirty="0"/>
            </a:br>
            <a:endParaRPr lang="en-GB" sz="1200" dirty="0"/>
          </a:p>
        </p:txBody>
      </p:sp>
      <p:sp>
        <p:nvSpPr>
          <p:cNvPr id="3" name="Subtitle 2">
            <a:extLst>
              <a:ext uri="{FF2B5EF4-FFF2-40B4-BE49-F238E27FC236}">
                <a16:creationId xmlns:a16="http://schemas.microsoft.com/office/drawing/2014/main" id="{8B76A726-944E-4FDE-BD66-89EFC9A94D64}"/>
              </a:ext>
            </a:extLst>
          </p:cNvPr>
          <p:cNvSpPr>
            <a:spLocks noGrp="1"/>
          </p:cNvSpPr>
          <p:nvPr>
            <p:ph type="subTitle" idx="1"/>
          </p:nvPr>
        </p:nvSpPr>
        <p:spPr>
          <a:xfrm>
            <a:off x="477981" y="4872922"/>
            <a:ext cx="3933306" cy="1208141"/>
          </a:xfrm>
        </p:spPr>
        <p:txBody>
          <a:bodyPr>
            <a:normAutofit/>
          </a:bodyPr>
          <a:lstStyle/>
          <a:p>
            <a:pPr algn="l"/>
            <a:endParaRPr lang="en-GB" sz="2000" dirty="0"/>
          </a:p>
          <a:p>
            <a:pPr algn="l"/>
            <a:r>
              <a:rPr lang="en-GB" sz="3200" b="1" dirty="0"/>
              <a:t>Prof. Jane Cartwright</a:t>
            </a:r>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2">
            <a:extLst>
              <a:ext uri="{FF2B5EF4-FFF2-40B4-BE49-F238E27FC236}">
                <a16:creationId xmlns:a16="http://schemas.microsoft.com/office/drawing/2014/main" id="{84D5CFAF-A401-7B07-4A48-B997CEE811C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14356" y="950060"/>
            <a:ext cx="6408836" cy="48066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508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48660C-35D9-481D-A104-E81E6C5CE9FD}"/>
              </a:ext>
            </a:extLst>
          </p:cNvPr>
          <p:cNvSpPr>
            <a:spLocks noGrp="1"/>
          </p:cNvSpPr>
          <p:nvPr>
            <p:ph type="title"/>
          </p:nvPr>
        </p:nvSpPr>
        <p:spPr>
          <a:xfrm>
            <a:off x="836679" y="152401"/>
            <a:ext cx="6002110" cy="1158240"/>
          </a:xfrm>
        </p:spPr>
        <p:txBody>
          <a:bodyPr>
            <a:normAutofit/>
          </a:bodyPr>
          <a:lstStyle/>
          <a:p>
            <a:r>
              <a:rPr lang="en-GB" sz="4000" b="1" dirty="0"/>
              <a:t>Welsh identity</a:t>
            </a:r>
          </a:p>
        </p:txBody>
      </p:sp>
      <p:sp>
        <p:nvSpPr>
          <p:cNvPr id="3" name="Content Placeholder 2">
            <a:extLst>
              <a:ext uri="{FF2B5EF4-FFF2-40B4-BE49-F238E27FC236}">
                <a16:creationId xmlns:a16="http://schemas.microsoft.com/office/drawing/2014/main" id="{58D08B38-E248-49F3-8E1C-5D27D7761281}"/>
              </a:ext>
            </a:extLst>
          </p:cNvPr>
          <p:cNvSpPr>
            <a:spLocks noGrp="1"/>
          </p:cNvSpPr>
          <p:nvPr>
            <p:ph idx="1"/>
          </p:nvPr>
        </p:nvSpPr>
        <p:spPr>
          <a:xfrm>
            <a:off x="-3050" y="936171"/>
            <a:ext cx="8120889" cy="5576389"/>
          </a:xfrm>
        </p:spPr>
        <p:txBody>
          <a:bodyPr>
            <a:noAutofit/>
          </a:bodyPr>
          <a:lstStyle/>
          <a:p>
            <a:pPr marL="0" indent="0">
              <a:buNone/>
            </a:pPr>
            <a:r>
              <a:rPr lang="en-GB" sz="2400" dirty="0"/>
              <a:t>R.S. Thomas, from his poem ‘Welsh Landscape’:</a:t>
            </a:r>
          </a:p>
          <a:p>
            <a:pPr marL="0" indent="0">
              <a:buNone/>
            </a:pPr>
            <a:r>
              <a:rPr lang="en-GB" sz="2400" dirty="0"/>
              <a:t>	There is no present in Wales</a:t>
            </a:r>
          </a:p>
          <a:p>
            <a:pPr marL="0" indent="0">
              <a:buNone/>
            </a:pPr>
            <a:r>
              <a:rPr lang="en-GB" sz="2400" dirty="0"/>
              <a:t>	And no future;</a:t>
            </a:r>
          </a:p>
          <a:p>
            <a:pPr marL="0" indent="0">
              <a:buNone/>
            </a:pPr>
            <a:r>
              <a:rPr lang="en-GB" sz="2400" dirty="0"/>
              <a:t>	There is only the past,</a:t>
            </a:r>
          </a:p>
          <a:p>
            <a:pPr marL="0" indent="0">
              <a:buNone/>
            </a:pPr>
            <a:r>
              <a:rPr lang="en-GB" sz="2400" dirty="0"/>
              <a:t>	Brittle with relics.</a:t>
            </a:r>
          </a:p>
          <a:p>
            <a:pPr marL="0" indent="0">
              <a:buNone/>
            </a:pPr>
            <a:r>
              <a:rPr lang="en-GB" sz="2400" dirty="0"/>
              <a:t>How important is a knowledge of history and past events when dealing with current affairs?</a:t>
            </a:r>
          </a:p>
          <a:p>
            <a:pPr marL="0" indent="0">
              <a:buNone/>
            </a:pPr>
            <a:r>
              <a:rPr lang="en-GB" sz="2400" dirty="0"/>
              <a:t>How important is it for the people of any nation to have a good knowledge of their nation’s history?</a:t>
            </a:r>
          </a:p>
          <a:p>
            <a:pPr marL="0" indent="0">
              <a:buNone/>
            </a:pPr>
            <a:r>
              <a:rPr lang="en-GB" sz="2400" dirty="0"/>
              <a:t>How would you explain the link between ‘history’ and ‘identity’?</a:t>
            </a:r>
          </a:p>
          <a:p>
            <a:pPr marL="0" indent="0">
              <a:buNone/>
            </a:pPr>
            <a:r>
              <a:rPr lang="en-GB" sz="2400" dirty="0"/>
              <a:t>How can historical events evoke nationalism?</a:t>
            </a:r>
          </a:p>
          <a:p>
            <a:pPr marL="0" indent="0">
              <a:buNone/>
            </a:pPr>
            <a:r>
              <a:rPr lang="en-GB" sz="2400" dirty="0"/>
              <a:t>How can historical events by used to preserve and protect culture?</a:t>
            </a:r>
          </a:p>
        </p:txBody>
      </p:sp>
      <p:pic>
        <p:nvPicPr>
          <p:cNvPr id="5" name="Picture 4" descr="Question mark on green pastel background">
            <a:extLst>
              <a:ext uri="{FF2B5EF4-FFF2-40B4-BE49-F238E27FC236}">
                <a16:creationId xmlns:a16="http://schemas.microsoft.com/office/drawing/2014/main" id="{95385EE3-809C-4D09-87CB-C50EFA266DDD}"/>
              </a:ext>
            </a:extLst>
          </p:cNvPr>
          <p:cNvPicPr>
            <a:picLocks noChangeAspect="1"/>
          </p:cNvPicPr>
          <p:nvPr/>
        </p:nvPicPr>
        <p:blipFill rotWithShape="1">
          <a:blip r:embed="rId2"/>
          <a:srcRect l="42696" r="2704"/>
          <a:stretch/>
        </p:blipFill>
        <p:spPr>
          <a:xfrm>
            <a:off x="8026400" y="10"/>
            <a:ext cx="4165600" cy="6857990"/>
          </a:xfrm>
          <a:prstGeom prst="rect">
            <a:avLst/>
          </a:prstGeom>
          <a:effectLst/>
        </p:spPr>
      </p:pic>
    </p:spTree>
    <p:extLst>
      <p:ext uri="{BB962C8B-B14F-4D97-AF65-F5344CB8AC3E}">
        <p14:creationId xmlns:p14="http://schemas.microsoft.com/office/powerpoint/2010/main" val="29961099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96696-E8D6-B574-88DC-A0B4C66E4CD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22D27A1-A7BD-279C-1703-A3424FD0657A}"/>
              </a:ext>
            </a:extLst>
          </p:cNvPr>
          <p:cNvSpPr>
            <a:spLocks noGrp="1"/>
          </p:cNvSpPr>
          <p:nvPr>
            <p:ph idx="1"/>
          </p:nvPr>
        </p:nvSpPr>
        <p:spPr/>
        <p:txBody>
          <a:bodyPr/>
          <a:lstStyle/>
          <a:p>
            <a:r>
              <a:rPr lang="en-GB" dirty="0"/>
              <a:t>1936 RAF bombing school burned down by Saunders Lewis, D. J. Williams and Lewis Valentine</a:t>
            </a:r>
          </a:p>
          <a:p>
            <a:r>
              <a:rPr lang="en-GB" dirty="0"/>
              <a:t>1962 Saunders Lewis’s radio lecture ‘Fate of the Language’</a:t>
            </a:r>
          </a:p>
          <a:p>
            <a:r>
              <a:rPr lang="en-GB" dirty="0"/>
              <a:t>1965 people forced from their homes in Capel Celyn (Tryweryn Dam built)</a:t>
            </a:r>
          </a:p>
          <a:p>
            <a:r>
              <a:rPr lang="en-GB" dirty="0"/>
              <a:t>1966 Aberfan disaster</a:t>
            </a:r>
          </a:p>
          <a:p>
            <a:r>
              <a:rPr lang="en-GB" dirty="0"/>
              <a:t>July 1969 Investiture of Prince Charles, Caernarfon castle</a:t>
            </a:r>
          </a:p>
          <a:p>
            <a:r>
              <a:rPr lang="en-GB" dirty="0"/>
              <a:t>August 1969 </a:t>
            </a:r>
            <a:r>
              <a:rPr lang="en-GB" dirty="0" err="1"/>
              <a:t>Gerallt</a:t>
            </a:r>
            <a:r>
              <a:rPr lang="en-GB" dirty="0"/>
              <a:t> Lloyd Owen composed ‘</a:t>
            </a:r>
            <a:r>
              <a:rPr lang="en-GB" dirty="0" err="1"/>
              <a:t>Fy</a:t>
            </a:r>
            <a:r>
              <a:rPr lang="en-GB" dirty="0"/>
              <a:t> </a:t>
            </a:r>
            <a:r>
              <a:rPr lang="en-GB" dirty="0" err="1"/>
              <a:t>Ngwlad</a:t>
            </a:r>
            <a:r>
              <a:rPr lang="en-GB" dirty="0"/>
              <a:t>’ (he also won the Chair in 1975 for ‘Afon/ River’ and in 1982 for ‘</a:t>
            </a:r>
            <a:r>
              <a:rPr lang="en-GB" dirty="0" err="1"/>
              <a:t>Cilmeri</a:t>
            </a:r>
            <a:r>
              <a:rPr lang="en-GB" dirty="0"/>
              <a:t>’)</a:t>
            </a:r>
          </a:p>
          <a:p>
            <a:endParaRPr lang="en-GB" dirty="0"/>
          </a:p>
          <a:p>
            <a:endParaRPr lang="en-GB" dirty="0"/>
          </a:p>
        </p:txBody>
      </p:sp>
    </p:spTree>
    <p:extLst>
      <p:ext uri="{BB962C8B-B14F-4D97-AF65-F5344CB8AC3E}">
        <p14:creationId xmlns:p14="http://schemas.microsoft.com/office/powerpoint/2010/main" val="21613584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4AAA-50BE-4D92-900B-A33495ED2A8A}"/>
              </a:ext>
            </a:extLst>
          </p:cNvPr>
          <p:cNvSpPr>
            <a:spLocks noGrp="1"/>
          </p:cNvSpPr>
          <p:nvPr>
            <p:ph type="title"/>
          </p:nvPr>
        </p:nvSpPr>
        <p:spPr>
          <a:xfrm>
            <a:off x="838200" y="365125"/>
            <a:ext cx="10515600" cy="539443"/>
          </a:xfrm>
        </p:spPr>
        <p:txBody>
          <a:bodyPr>
            <a:normAutofit fontScale="90000"/>
          </a:bodyPr>
          <a:lstStyle/>
          <a:p>
            <a:r>
              <a:rPr lang="en-GB" dirty="0"/>
              <a:t>Saunders Lewis ‘</a:t>
            </a:r>
            <a:r>
              <a:rPr lang="en-GB" dirty="0" err="1"/>
              <a:t>Tynged</a:t>
            </a:r>
            <a:r>
              <a:rPr lang="en-GB" dirty="0"/>
              <a:t> </a:t>
            </a:r>
            <a:r>
              <a:rPr lang="en-GB" dirty="0" err="1"/>
              <a:t>yr</a:t>
            </a:r>
            <a:r>
              <a:rPr lang="en-GB" dirty="0"/>
              <a:t> Iaith / The Fate of </a:t>
            </a:r>
            <a:r>
              <a:rPr lang="en-GB"/>
              <a:t>the Language’</a:t>
            </a:r>
            <a:endParaRPr lang="en-GB" dirty="0"/>
          </a:p>
        </p:txBody>
      </p:sp>
      <p:sp>
        <p:nvSpPr>
          <p:cNvPr id="3" name="Content Placeholder 2">
            <a:extLst>
              <a:ext uri="{FF2B5EF4-FFF2-40B4-BE49-F238E27FC236}">
                <a16:creationId xmlns:a16="http://schemas.microsoft.com/office/drawing/2014/main" id="{7140BAD5-46A9-4447-8127-2AB30E7BAC9B}"/>
              </a:ext>
            </a:extLst>
          </p:cNvPr>
          <p:cNvSpPr>
            <a:spLocks noGrp="1"/>
          </p:cNvSpPr>
          <p:nvPr>
            <p:ph sz="half" idx="1"/>
          </p:nvPr>
        </p:nvSpPr>
        <p:spPr>
          <a:xfrm>
            <a:off x="838200" y="1140542"/>
            <a:ext cx="5181600" cy="5036421"/>
          </a:xfrm>
        </p:spPr>
        <p:txBody>
          <a:bodyPr>
            <a:normAutofit fontScale="77500" lnSpcReduction="20000"/>
          </a:bodyPr>
          <a:lstStyle/>
          <a:p>
            <a:r>
              <a:rPr lang="en-GB" dirty="0"/>
              <a:t>In 1936 Saunders Lewis (a lecturer, poet, and playwright), along with Lewis Valentine (a Baptist pastor and first leader of Plaid Cymru) and D. J. Williams (a short-story writers and Welsh minister) set fire to an RAF bombing school on the </a:t>
            </a:r>
            <a:r>
              <a:rPr lang="en-GB" dirty="0" err="1"/>
              <a:t>Lleyn</a:t>
            </a:r>
            <a:r>
              <a:rPr lang="en-GB" dirty="0"/>
              <a:t> Peninsula.</a:t>
            </a:r>
          </a:p>
          <a:p>
            <a:r>
              <a:rPr lang="en-GB" dirty="0"/>
              <a:t>They were tried at Caernarfon, where the jury failed to agree on a verdict. The case was then sent to be retried at the </a:t>
            </a:r>
            <a:r>
              <a:rPr lang="en-GB" dirty="0">
                <a:hlinkClick r:id="rId2" tooltip="Old Bailey"/>
              </a:rPr>
              <a:t>Old Bailey</a:t>
            </a:r>
            <a:r>
              <a:rPr lang="en-GB" dirty="0"/>
              <a:t> in London, where the "Three" were convicted, and sentenced to nine months imprisonment. On their release from </a:t>
            </a:r>
            <a:r>
              <a:rPr lang="en-GB" dirty="0">
                <a:hlinkClick r:id="rId3" tooltip="Wormwood Scrubs (HM Prison)"/>
              </a:rPr>
              <a:t>Wormwood Scrubs</a:t>
            </a:r>
            <a:r>
              <a:rPr lang="en-GB" dirty="0"/>
              <a:t>, they were greeted as heroes by 15,000 Welsh people at a pavilion in </a:t>
            </a:r>
            <a:r>
              <a:rPr lang="en-GB" dirty="0">
                <a:hlinkClick r:id="rId4" tooltip="Caernarfon"/>
              </a:rPr>
              <a:t>Caernarfon</a:t>
            </a:r>
            <a:r>
              <a:rPr lang="en-GB" dirty="0"/>
              <a:t>.</a:t>
            </a:r>
          </a:p>
          <a:p>
            <a:r>
              <a:rPr lang="en-GB" dirty="0"/>
              <a:t>Saunders Lewis was sacked from his lecturing post at Swansea, but later became a lecturer in Cardiff University.</a:t>
            </a:r>
          </a:p>
          <a:p>
            <a:endParaRPr lang="en-GB" dirty="0"/>
          </a:p>
          <a:p>
            <a:endParaRPr lang="en-GB" dirty="0"/>
          </a:p>
        </p:txBody>
      </p:sp>
      <p:sp>
        <p:nvSpPr>
          <p:cNvPr id="4" name="Content Placeholder 3">
            <a:extLst>
              <a:ext uri="{FF2B5EF4-FFF2-40B4-BE49-F238E27FC236}">
                <a16:creationId xmlns:a16="http://schemas.microsoft.com/office/drawing/2014/main" id="{6334A1DD-53A8-4047-A279-1AA0DF1FBA40}"/>
              </a:ext>
            </a:extLst>
          </p:cNvPr>
          <p:cNvSpPr>
            <a:spLocks noGrp="1"/>
          </p:cNvSpPr>
          <p:nvPr>
            <p:ph sz="half" idx="2"/>
          </p:nvPr>
        </p:nvSpPr>
        <p:spPr>
          <a:xfrm>
            <a:off x="6172200" y="1140542"/>
            <a:ext cx="5181600" cy="5036421"/>
          </a:xfrm>
        </p:spPr>
        <p:txBody>
          <a:bodyPr>
            <a:normAutofit fontScale="77500" lnSpcReduction="20000"/>
          </a:bodyPr>
          <a:lstStyle/>
          <a:p>
            <a:r>
              <a:rPr lang="en-GB" dirty="0"/>
              <a:t>In 1962 Lewis gave a radio speech entitled </a:t>
            </a:r>
            <a:r>
              <a:rPr lang="en-GB" i="1" dirty="0" err="1">
                <a:hlinkClick r:id="rId5" tooltip="Tynged yr iaith"/>
              </a:rPr>
              <a:t>Tynged</a:t>
            </a:r>
            <a:r>
              <a:rPr lang="en-GB" i="1" dirty="0">
                <a:hlinkClick r:id="rId5" tooltip="Tynged yr iaith"/>
              </a:rPr>
              <a:t> </a:t>
            </a:r>
            <a:r>
              <a:rPr lang="en-GB" i="1" dirty="0" err="1">
                <a:hlinkClick r:id="rId5" tooltip="Tynged yr iaith"/>
              </a:rPr>
              <a:t>yr</a:t>
            </a:r>
            <a:r>
              <a:rPr lang="en-GB" i="1" dirty="0">
                <a:hlinkClick r:id="rId5" tooltip="Tynged yr iaith"/>
              </a:rPr>
              <a:t> </a:t>
            </a:r>
            <a:r>
              <a:rPr lang="en-GB" i="1" dirty="0" err="1">
                <a:hlinkClick r:id="rId5" tooltip="Tynged yr iaith"/>
              </a:rPr>
              <a:t>iaith</a:t>
            </a:r>
            <a:r>
              <a:rPr lang="en-GB" dirty="0"/>
              <a:t> ("The Fate of the Language") in which he predicted the extinction of the Welsh language unless action was taken. Lewis's intention was to motivate Plaid Cymru into more direct action promoting the language; however it led to the formation of </a:t>
            </a:r>
            <a:r>
              <a:rPr lang="en-GB" i="1" dirty="0" err="1">
                <a:hlinkClick r:id="rId6" tooltip="Cymdeithas yr Iaith Gymraeg"/>
              </a:rPr>
              <a:t>Cymdeithas</a:t>
            </a:r>
            <a:r>
              <a:rPr lang="en-GB" i="1" dirty="0">
                <a:hlinkClick r:id="rId6" tooltip="Cymdeithas yr Iaith Gymraeg"/>
              </a:rPr>
              <a:t> </a:t>
            </a:r>
            <a:r>
              <a:rPr lang="en-GB" i="1" dirty="0" err="1">
                <a:hlinkClick r:id="rId6" tooltip="Cymdeithas yr Iaith Gymraeg"/>
              </a:rPr>
              <a:t>yr</a:t>
            </a:r>
            <a:r>
              <a:rPr lang="en-GB" i="1" dirty="0">
                <a:hlinkClick r:id="rId6" tooltip="Cymdeithas yr Iaith Gymraeg"/>
              </a:rPr>
              <a:t> Iaith </a:t>
            </a:r>
            <a:r>
              <a:rPr lang="en-GB" i="1" dirty="0" err="1">
                <a:hlinkClick r:id="rId6" tooltip="Cymdeithas yr Iaith Gymraeg"/>
              </a:rPr>
              <a:t>Gymraeg</a:t>
            </a:r>
            <a:r>
              <a:rPr lang="en-GB" dirty="0"/>
              <a:t> (</a:t>
            </a:r>
            <a:r>
              <a:rPr lang="en-GB" i="1" dirty="0"/>
              <a:t>Welsh Language Society</a:t>
            </a:r>
            <a:r>
              <a:rPr lang="en-GB" dirty="0"/>
              <a:t>).</a:t>
            </a:r>
          </a:p>
          <a:p>
            <a:r>
              <a:rPr lang="en-GB" sz="1500" dirty="0"/>
              <a:t>Source: Wikipedia </a:t>
            </a:r>
            <a:r>
              <a:rPr lang="en-GB" sz="1300" dirty="0" err="1"/>
              <a:t>Photo:Alan</a:t>
            </a:r>
            <a:r>
              <a:rPr lang="en-GB" sz="1300" dirty="0"/>
              <a:t> Fryer / </a:t>
            </a:r>
            <a:r>
              <a:rPr lang="en-GB" sz="1300" i="1" dirty="0" err="1"/>
              <a:t>Llosgi'r</a:t>
            </a:r>
            <a:r>
              <a:rPr lang="en-GB" sz="1300" i="1" dirty="0"/>
              <a:t> Ysgol </a:t>
            </a:r>
            <a:r>
              <a:rPr lang="en-GB" sz="1300" i="1" dirty="0" err="1"/>
              <a:t>Fomio</a:t>
            </a:r>
            <a:r>
              <a:rPr lang="en-GB" sz="1300" i="1" dirty="0"/>
              <a:t> - The Burning of the Bombing School</a:t>
            </a:r>
            <a:r>
              <a:rPr lang="en-GB" sz="1300" dirty="0"/>
              <a:t> / </a:t>
            </a:r>
            <a:r>
              <a:rPr lang="en-GB" sz="1300" dirty="0">
                <a:hlinkClick r:id="rId7"/>
              </a:rPr>
              <a:t>CC BY-SA 2.0</a:t>
            </a:r>
            <a:endParaRPr lang="en-GB" sz="1300" dirty="0"/>
          </a:p>
          <a:p>
            <a:endParaRPr lang="en-GB" dirty="0"/>
          </a:p>
        </p:txBody>
      </p:sp>
      <p:pic>
        <p:nvPicPr>
          <p:cNvPr id="7174" name="Picture 6">
            <a:extLst>
              <a:ext uri="{FF2B5EF4-FFF2-40B4-BE49-F238E27FC236}">
                <a16:creationId xmlns:a16="http://schemas.microsoft.com/office/drawing/2014/main" id="{1065D1D9-AF6A-4F8D-B0FC-1A0C60B954E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28984" y="3870000"/>
            <a:ext cx="4468031" cy="298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8230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0771F-A7DE-934C-34B5-E426734F5F0E}"/>
              </a:ext>
            </a:extLst>
          </p:cNvPr>
          <p:cNvSpPr>
            <a:spLocks noGrp="1"/>
          </p:cNvSpPr>
          <p:nvPr>
            <p:ph type="title"/>
          </p:nvPr>
        </p:nvSpPr>
        <p:spPr/>
        <p:txBody>
          <a:bodyPr/>
          <a:lstStyle/>
          <a:p>
            <a:r>
              <a:rPr lang="en-GB" dirty="0"/>
              <a:t>Sections from Saunders Lewis’s lecture:</a:t>
            </a:r>
          </a:p>
        </p:txBody>
      </p:sp>
      <p:sp>
        <p:nvSpPr>
          <p:cNvPr id="3" name="Content Placeholder 2">
            <a:extLst>
              <a:ext uri="{FF2B5EF4-FFF2-40B4-BE49-F238E27FC236}">
                <a16:creationId xmlns:a16="http://schemas.microsoft.com/office/drawing/2014/main" id="{1D4D9C70-7957-5E14-5FFD-2918D4116D6A}"/>
              </a:ext>
            </a:extLst>
          </p:cNvPr>
          <p:cNvSpPr>
            <a:spLocks noGrp="1"/>
          </p:cNvSpPr>
          <p:nvPr>
            <p:ph idx="1"/>
          </p:nvPr>
        </p:nvSpPr>
        <p:spPr>
          <a:xfrm>
            <a:off x="359228" y="1426029"/>
            <a:ext cx="11451772" cy="5529942"/>
          </a:xfrm>
        </p:spPr>
        <p:txBody>
          <a:bodyPr>
            <a:normAutofit fontScale="40000" lnSpcReduction="20000"/>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6000" b="0" i="0" u="none" strike="noStrike" cap="none" normalizeH="0" baseline="0" dirty="0">
                <a:ln>
                  <a:noFill/>
                </a:ln>
                <a:solidFill>
                  <a:srgbClr val="000000"/>
                </a:solidFill>
                <a:effectLst/>
                <a:latin typeface="+mn-lt"/>
              </a:rPr>
              <a:t>I shall also presuppose that Welsh will end as a living language, should the present trend continue, about the beginning of the twenty-first century, assuming that there will be people left in the island of Britain at that time.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60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6000" b="0" i="0" u="none" strike="noStrike" cap="none" normalizeH="0" baseline="0" dirty="0">
                <a:ln>
                  <a:noFill/>
                </a:ln>
                <a:solidFill>
                  <a:srgbClr val="000000"/>
                </a:solidFill>
                <a:effectLst/>
                <a:latin typeface="+mn-lt"/>
              </a:rPr>
              <a:t>Thus the policy laid down as the aim of the English Government in Wales in the measure called the Act of Union of England and Wales in 1536 will at last have succeeded. To give the Government its due, throughout some four centuries of governing Wales, despite every change of circumstance, despite every change in parliamentary method and in the means of government, despite every social revolution, it has never wavered in applying this policy of excluding the Welsh language as a language of administration from office, court and legal writing. A lawyer said in a court of law in 1773: ‘</a:t>
            </a:r>
            <a:r>
              <a:rPr kumimoji="0" lang="en-US" altLang="en-US" sz="6000" b="0" i="0" u="none" strike="noStrike" cap="none" normalizeH="0" baseline="0" dirty="0">
                <a:ln>
                  <a:noFill/>
                </a:ln>
                <a:solidFill>
                  <a:schemeClr val="tx1"/>
                </a:solidFill>
                <a:effectLst/>
                <a:latin typeface="+mn-lt"/>
              </a:rPr>
              <a:t>It has always been the policy of the legislature to introduce the English language into Wales.’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6000" b="0" i="0" u="none" strike="noStrike" cap="none" normalizeH="0" baseline="0" dirty="0">
              <a:ln>
                <a:noFill/>
              </a:ln>
              <a:solidFill>
                <a:srgbClr val="000000"/>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6000" b="0" i="0" u="none" strike="noStrike" cap="none" normalizeH="0" baseline="0" dirty="0">
                <a:ln>
                  <a:noFill/>
                </a:ln>
                <a:solidFill>
                  <a:srgbClr val="000000"/>
                </a:solidFill>
                <a:effectLst/>
                <a:latin typeface="+mn-lt"/>
              </a:rPr>
              <a:t>Matthew Arnold, an Inspector of Schools, said in his official report in 1852:</a:t>
            </a:r>
            <a:endParaRPr kumimoji="0" lang="en-US" altLang="en-US" sz="60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6000" b="0" i="0" u="none" strike="noStrike" cap="none" normalizeH="0" baseline="0" dirty="0">
                <a:ln>
                  <a:noFill/>
                </a:ln>
                <a:solidFill>
                  <a:schemeClr val="tx1"/>
                </a:solidFill>
                <a:effectLst/>
                <a:latin typeface="+mn-lt"/>
              </a:rPr>
              <a:t>It must always be the desire of a Government to render its dominions, as far as possible, homogeneous . . . Sooner or later, the difference of language between Wales and England will probably be effaced . . . an event which is socially and politically so desirable. </a:t>
            </a:r>
          </a:p>
          <a:p>
            <a:endParaRPr lang="en-GB" dirty="0"/>
          </a:p>
        </p:txBody>
      </p:sp>
    </p:spTree>
    <p:extLst>
      <p:ext uri="{BB962C8B-B14F-4D97-AF65-F5344CB8AC3E}">
        <p14:creationId xmlns:p14="http://schemas.microsoft.com/office/powerpoint/2010/main" val="25540212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966BE-4BAB-6EE6-7BC4-77ADB13AEBE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6C4BB29-25CA-9C43-0C2C-F1CFD053299F}"/>
              </a:ext>
            </a:extLst>
          </p:cNvPr>
          <p:cNvSpPr>
            <a:spLocks noGrp="1"/>
          </p:cNvSpPr>
          <p:nvPr>
            <p:ph idx="1"/>
          </p:nvPr>
        </p:nvSpPr>
        <p:spPr/>
        <p:txBody>
          <a:bodyPr>
            <a:normAutofit/>
          </a:bodyPr>
          <a:lstStyle/>
          <a:p>
            <a:r>
              <a:rPr lang="en-GB" b="0" i="0" dirty="0">
                <a:solidFill>
                  <a:srgbClr val="000000"/>
                </a:solidFill>
                <a:effectLst/>
                <a:latin typeface="Georgia" panose="02040502050405020303" pitchFamily="18" charset="0"/>
              </a:rPr>
              <a:t> </a:t>
            </a:r>
            <a:r>
              <a:rPr lang="en-GB" b="0" i="0" dirty="0">
                <a:solidFill>
                  <a:srgbClr val="000000"/>
                </a:solidFill>
                <a:effectLst/>
                <a:latin typeface="Calibri" panose="020F0502020204030204" pitchFamily="34" charset="0"/>
                <a:cs typeface="Calibri" panose="020F0502020204030204" pitchFamily="34" charset="0"/>
              </a:rPr>
              <a:t>It will be nothing less than a revolution to restore the Welsh language in Wales. Success is only possible through revolutionary methods. </a:t>
            </a:r>
          </a:p>
          <a:p>
            <a:r>
              <a:rPr lang="en-GB" b="0" i="0" dirty="0">
                <a:solidFill>
                  <a:srgbClr val="000000"/>
                </a:solidFill>
                <a:effectLst/>
                <a:latin typeface="Calibri" panose="020F0502020204030204" pitchFamily="34" charset="0"/>
                <a:cs typeface="Calibri" panose="020F0502020204030204" pitchFamily="34" charset="0"/>
              </a:rPr>
              <a:t>Perhaps the language would bring self-government in its wake - I don't know. In my opinion, if any kind of self-government for Wales were obtained before the Welsh language was acknowledged and used as an official language in local authority and state administration in the Welsh-speaking parts of our country, then the language would never achieve official status at all, and its demise would be quicker than it will be under English rule.</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0656206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70" name="Picture 2" descr="Prince Charles being invested by his mother, Queen Elizabeth ll">
            <a:extLst>
              <a:ext uri="{FF2B5EF4-FFF2-40B4-BE49-F238E27FC236}">
                <a16:creationId xmlns:a16="http://schemas.microsoft.com/office/drawing/2014/main" id="{91A7E769-5406-4674-8D54-98DFDDB26C24}"/>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71" name="Rectangle 7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87E838-505C-4247-84E5-1FCF7A0B5591}"/>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Investiture of Prince Wales in Caernarfon castle 1 July 1969</a:t>
            </a:r>
          </a:p>
        </p:txBody>
      </p:sp>
      <p:cxnSp>
        <p:nvCxnSpPr>
          <p:cNvPr id="73" name="Straight Connector 7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88948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5A512-2FC1-41A6-8397-40FB8398092A}"/>
              </a:ext>
            </a:extLst>
          </p:cNvPr>
          <p:cNvSpPr>
            <a:spLocks noGrp="1"/>
          </p:cNvSpPr>
          <p:nvPr>
            <p:ph type="title"/>
          </p:nvPr>
        </p:nvSpPr>
        <p:spPr>
          <a:xfrm>
            <a:off x="838200" y="-1034185"/>
            <a:ext cx="10515600" cy="1325563"/>
          </a:xfrm>
        </p:spPr>
        <p:txBody>
          <a:bodyPr/>
          <a:lstStyle/>
          <a:p>
            <a:endParaRPr lang="en-GB"/>
          </a:p>
        </p:txBody>
      </p:sp>
      <p:sp>
        <p:nvSpPr>
          <p:cNvPr id="3" name="Content Placeholder 2">
            <a:extLst>
              <a:ext uri="{FF2B5EF4-FFF2-40B4-BE49-F238E27FC236}">
                <a16:creationId xmlns:a16="http://schemas.microsoft.com/office/drawing/2014/main" id="{1D9A12C3-8C31-4C6E-B952-70AE81825A97}"/>
              </a:ext>
            </a:extLst>
          </p:cNvPr>
          <p:cNvSpPr>
            <a:spLocks noGrp="1"/>
          </p:cNvSpPr>
          <p:nvPr>
            <p:ph sz="half" idx="1"/>
          </p:nvPr>
        </p:nvSpPr>
        <p:spPr>
          <a:xfrm>
            <a:off x="110836" y="457200"/>
            <a:ext cx="5908964" cy="6151418"/>
          </a:xfrm>
        </p:spPr>
        <p:txBody>
          <a:bodyPr>
            <a:normAutofit fontScale="92500" lnSpcReduction="10000"/>
          </a:bodyPr>
          <a:lstStyle/>
          <a:p>
            <a:r>
              <a:rPr lang="en-GB" dirty="0"/>
              <a:t>500 million people watched the televised event (the largest ever audience for an event in Wales);</a:t>
            </a:r>
          </a:p>
          <a:p>
            <a:r>
              <a:rPr lang="en-GB" dirty="0"/>
              <a:t>Prince Charles had been sent to Aberystwyth to learn Welsh and study Welsh history. By 1971 though the Palace requested that his monthly bulletin on Welsh affairs be discontinued.</a:t>
            </a:r>
          </a:p>
          <a:p>
            <a:r>
              <a:rPr lang="en-GB" dirty="0"/>
              <a:t>While some felt it could promote Wales and attract tourism, others were opposed.</a:t>
            </a:r>
          </a:p>
          <a:p>
            <a:r>
              <a:rPr lang="en-GB" dirty="0"/>
              <a:t>Plaid Cymru: Gwynfor Evans welcomed Charles and Dafydd Elis Thomas led protests and considered it was an insult to Wales and a sign of oppression. </a:t>
            </a:r>
          </a:p>
          <a:p>
            <a:endParaRPr lang="en-GB" dirty="0"/>
          </a:p>
          <a:p>
            <a:endParaRPr lang="en-GB" dirty="0"/>
          </a:p>
        </p:txBody>
      </p:sp>
      <p:pic>
        <p:nvPicPr>
          <p:cNvPr id="5" name="Picture 2" descr="Prince Charles being invested by his mother, Queen Elizabeth ll">
            <a:extLst>
              <a:ext uri="{FF2B5EF4-FFF2-40B4-BE49-F238E27FC236}">
                <a16:creationId xmlns:a16="http://schemas.microsoft.com/office/drawing/2014/main" id="{9C358EF9-E3FE-419C-ACF4-DC6BB40E7BF0}"/>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a:stretch/>
        </p:blipFill>
        <p:spPr bwMode="auto">
          <a:xfrm>
            <a:off x="6410325" y="2038350"/>
            <a:ext cx="4943475" cy="2781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17586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63AB00AE-4340-440F-82E1-9F69D1D55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a:extLst>
              <a:ext uri="{FF2B5EF4-FFF2-40B4-BE49-F238E27FC236}">
                <a16:creationId xmlns:a16="http://schemas.microsoft.com/office/drawing/2014/main" id="{1E7000B0-E27F-4D17-9E9B-D3C1A00B1D11}"/>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4117" r="-2" b="-2"/>
          <a:stretch/>
        </p:blipFill>
        <p:spPr bwMode="auto">
          <a:xfrm>
            <a:off x="6083786" y="-168316"/>
            <a:ext cx="6261330" cy="3932313"/>
          </a:xfrm>
          <a:prstGeom prst="rect">
            <a:avLst/>
          </a:prstGeom>
          <a:noFill/>
          <a:effectLst>
            <a:softEdge rad="533400"/>
          </a:effectLst>
          <a:extLst>
            <a:ext uri="{909E8E84-426E-40DD-AFC4-6F175D3DCCD1}">
              <a14:hiddenFill xmlns:a14="http://schemas.microsoft.com/office/drawing/2010/main">
                <a:solidFill>
                  <a:srgbClr val="FFFFFF"/>
                </a:solidFill>
              </a14:hiddenFill>
            </a:ext>
          </a:extLst>
        </p:spPr>
      </p:pic>
      <p:pic>
        <p:nvPicPr>
          <p:cNvPr id="6" name="Picture 2">
            <a:extLst>
              <a:ext uri="{FF2B5EF4-FFF2-40B4-BE49-F238E27FC236}">
                <a16:creationId xmlns:a16="http://schemas.microsoft.com/office/drawing/2014/main" id="{088FDC5D-56E6-49F3-92D4-46D88935660D}"/>
              </a:ext>
            </a:extLst>
          </p:cNvPr>
          <p:cNvPicPr>
            <a:picLocks noGrp="1" noChangeAspect="1" noChangeArrowheads="1"/>
          </p:cNvPicPr>
          <p:nvPr>
            <p:ph sz="half" idx="1"/>
          </p:nvPr>
        </p:nvPicPr>
        <p:blipFill rotWithShape="1">
          <a:blip r:embed="rId3">
            <a:extLst>
              <a:ext uri="{28A0092B-C50C-407E-A947-70E740481C1C}">
                <a14:useLocalDpi xmlns:a14="http://schemas.microsoft.com/office/drawing/2010/main" val="0"/>
              </a:ext>
            </a:extLst>
          </a:blip>
          <a:srcRect r="2672" b="-2"/>
          <a:stretch/>
        </p:blipFill>
        <p:spPr bwMode="auto">
          <a:xfrm>
            <a:off x="6089904" y="2487166"/>
            <a:ext cx="6263640" cy="4215384"/>
          </a:xfrm>
          <a:prstGeom prst="rect">
            <a:avLst/>
          </a:prstGeom>
          <a:noFill/>
          <a:effectLst>
            <a:softEdge rad="533400"/>
          </a:effectLst>
          <a:extLst>
            <a:ext uri="{909E8E84-426E-40DD-AFC4-6F175D3DCCD1}">
              <a14:hiddenFill xmlns:a14="http://schemas.microsoft.com/office/drawing/2010/main">
                <a:solidFill>
                  <a:srgbClr val="FFFFFF"/>
                </a:solidFill>
              </a14:hiddenFill>
            </a:ext>
          </a:extLst>
        </p:spPr>
      </p:pic>
      <p:pic>
        <p:nvPicPr>
          <p:cNvPr id="75" name="Picture 74">
            <a:extLst>
              <a:ext uri="{FF2B5EF4-FFF2-40B4-BE49-F238E27FC236}">
                <a16:creationId xmlns:a16="http://schemas.microsoft.com/office/drawing/2014/main" id="{22901FED-4FC9-4ED5-8123-C98BCD1616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4026B21-84FC-4D9C-A9A0-FFAF54381E1B}"/>
              </a:ext>
            </a:extLst>
          </p:cNvPr>
          <p:cNvSpPr>
            <a:spLocks noGrp="1"/>
          </p:cNvSpPr>
          <p:nvPr>
            <p:ph type="title"/>
          </p:nvPr>
        </p:nvSpPr>
        <p:spPr>
          <a:xfrm>
            <a:off x="804998" y="-511277"/>
            <a:ext cx="4803636" cy="2438400"/>
          </a:xfrm>
        </p:spPr>
        <p:txBody>
          <a:bodyPr vert="horz" lIns="91440" tIns="45720" rIns="91440" bIns="45720" rtlCol="0" anchor="ctr">
            <a:normAutofit/>
          </a:bodyPr>
          <a:lstStyle/>
          <a:p>
            <a:r>
              <a:rPr lang="en-US" sz="4000" b="1" kern="1200" dirty="0">
                <a:solidFill>
                  <a:srgbClr val="000000"/>
                </a:solidFill>
                <a:latin typeface="+mj-lt"/>
                <a:ea typeface="+mj-ea"/>
                <a:cs typeface="+mj-cs"/>
              </a:rPr>
              <a:t>Why did people protest?</a:t>
            </a:r>
            <a:br>
              <a:rPr lang="en-US" sz="4000" kern="1200" dirty="0">
                <a:solidFill>
                  <a:srgbClr val="000000"/>
                </a:solidFill>
                <a:latin typeface="+mj-lt"/>
                <a:ea typeface="+mj-ea"/>
                <a:cs typeface="+mj-cs"/>
              </a:rPr>
            </a:br>
            <a:r>
              <a:rPr lang="en-US" sz="1800" kern="1200" dirty="0">
                <a:solidFill>
                  <a:srgbClr val="000000"/>
                </a:solidFill>
                <a:latin typeface="+mj-lt"/>
                <a:ea typeface="+mj-ea"/>
                <a:cs typeface="+mj-cs"/>
              </a:rPr>
              <a:t>Photo Geoff Charles, NLW 6 March 1969</a:t>
            </a:r>
          </a:p>
        </p:txBody>
      </p:sp>
      <p:sp>
        <p:nvSpPr>
          <p:cNvPr id="5126" name="Content Placeholder 5125">
            <a:extLst>
              <a:ext uri="{FF2B5EF4-FFF2-40B4-BE49-F238E27FC236}">
                <a16:creationId xmlns:a16="http://schemas.microsoft.com/office/drawing/2014/main" id="{4BBE1FF0-01AA-48D8-A50C-5D018654B953}"/>
              </a:ext>
            </a:extLst>
          </p:cNvPr>
          <p:cNvSpPr>
            <a:spLocks noGrp="1"/>
          </p:cNvSpPr>
          <p:nvPr>
            <p:ph sz="half" idx="2"/>
          </p:nvPr>
        </p:nvSpPr>
        <p:spPr>
          <a:xfrm>
            <a:off x="180975" y="1845588"/>
            <a:ext cx="5991225" cy="5012412"/>
          </a:xfrm>
        </p:spPr>
        <p:txBody>
          <a:bodyPr vert="horz" lIns="91440" tIns="45720" rIns="91440" bIns="45720" rtlCol="0" anchor="ctr">
            <a:normAutofit fontScale="92500"/>
          </a:bodyPr>
          <a:lstStyle/>
          <a:p>
            <a:pPr marL="0" indent="0">
              <a:buNone/>
            </a:pPr>
            <a:r>
              <a:rPr lang="en-GB" sz="2000" dirty="0"/>
              <a:t>Caernarfon castle was built by Edward I who had conquered Wales and ended Welsh succession (</a:t>
            </a:r>
            <a:r>
              <a:rPr lang="en-GB" sz="2000" dirty="0" err="1"/>
              <a:t>Llywelyn</a:t>
            </a:r>
            <a:r>
              <a:rPr lang="en-GB" sz="2000" dirty="0"/>
              <a:t> ap Gruffudd killed at </a:t>
            </a:r>
            <a:r>
              <a:rPr lang="en-GB" sz="2000" dirty="0" err="1"/>
              <a:t>Cilmeri</a:t>
            </a:r>
            <a:r>
              <a:rPr lang="en-GB" sz="2000" dirty="0"/>
              <a:t> and his head taken to be displayed on a spike outside the Tower of London).</a:t>
            </a:r>
          </a:p>
          <a:p>
            <a:pPr marL="0" indent="0">
              <a:buNone/>
            </a:pPr>
            <a:r>
              <a:rPr lang="en-GB" sz="2000" dirty="0"/>
              <a:t>Caernarfon castle seen as a symbol of Welsh oppression.</a:t>
            </a:r>
          </a:p>
          <a:p>
            <a:pPr marL="0" indent="0">
              <a:buNone/>
            </a:pPr>
            <a:r>
              <a:rPr lang="en-GB" sz="2000" dirty="0"/>
              <a:t>The idea that the monarch’s eldest son should be made ‘Prince of </a:t>
            </a:r>
            <a:r>
              <a:rPr lang="en-GB" sz="2000" dirty="0" err="1"/>
              <a:t>Wales’</a:t>
            </a:r>
            <a:r>
              <a:rPr lang="en-GB" sz="2000" dirty="0"/>
              <a:t> &lt; Edward I (Edward II 1284-1327), many Welsh people evicted from their lands</a:t>
            </a:r>
          </a:p>
          <a:p>
            <a:pPr marL="0" indent="0">
              <a:buNone/>
            </a:pPr>
            <a:r>
              <a:rPr lang="en-GB" sz="2000" dirty="0"/>
              <a:t>1960s period of great unrest and dissatisfaction at how the Welsh were being treated.</a:t>
            </a:r>
          </a:p>
          <a:p>
            <a:pPr marL="0" indent="0">
              <a:buNone/>
            </a:pPr>
            <a:r>
              <a:rPr lang="en-GB" sz="2000" dirty="0"/>
              <a:t>Many felt like second-class citizens in their own country; major protests, swinging open-minded 60s (an egalitarian society?) v old-fashioned and jaded image of the hierarchical monarchy?</a:t>
            </a:r>
          </a:p>
          <a:p>
            <a:pPr marL="0" indent="0">
              <a:buNone/>
            </a:pPr>
            <a:r>
              <a:rPr lang="en-GB" sz="2000" dirty="0"/>
              <a:t>Dafydd </a:t>
            </a:r>
            <a:r>
              <a:rPr lang="en-GB" sz="2000" dirty="0" err="1"/>
              <a:t>Iwan</a:t>
            </a:r>
            <a:r>
              <a:rPr lang="en-GB" sz="2000" dirty="0"/>
              <a:t> wrote a song called ‘Carlo’ (a common Welsh name for a dog).</a:t>
            </a:r>
          </a:p>
          <a:p>
            <a:pPr marL="0" indent="0">
              <a:buNone/>
            </a:pPr>
            <a:endParaRPr lang="en-GB" sz="2000" dirty="0"/>
          </a:p>
          <a:p>
            <a:endParaRPr lang="en-US" sz="2000" dirty="0">
              <a:solidFill>
                <a:srgbClr val="000000"/>
              </a:solidFill>
            </a:endParaRPr>
          </a:p>
        </p:txBody>
      </p:sp>
    </p:spTree>
    <p:extLst>
      <p:ext uri="{BB962C8B-B14F-4D97-AF65-F5344CB8AC3E}">
        <p14:creationId xmlns:p14="http://schemas.microsoft.com/office/powerpoint/2010/main" val="2146306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63AB00AE-4340-440F-82E1-9F69D1D55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a:extLst>
              <a:ext uri="{FF2B5EF4-FFF2-40B4-BE49-F238E27FC236}">
                <a16:creationId xmlns:a16="http://schemas.microsoft.com/office/drawing/2014/main" id="{1E7000B0-E27F-4D17-9E9B-D3C1A00B1D11}"/>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4117" r="-2" b="-2"/>
          <a:stretch/>
        </p:blipFill>
        <p:spPr bwMode="auto">
          <a:xfrm>
            <a:off x="6083786" y="-168316"/>
            <a:ext cx="6261330" cy="3932313"/>
          </a:xfrm>
          <a:prstGeom prst="rect">
            <a:avLst/>
          </a:prstGeom>
          <a:noFill/>
          <a:effectLst>
            <a:softEdge rad="533400"/>
          </a:effectLst>
          <a:extLst>
            <a:ext uri="{909E8E84-426E-40DD-AFC4-6F175D3DCCD1}">
              <a14:hiddenFill xmlns:a14="http://schemas.microsoft.com/office/drawing/2010/main">
                <a:solidFill>
                  <a:srgbClr val="FFFFFF"/>
                </a:solidFill>
              </a14:hiddenFill>
            </a:ext>
          </a:extLst>
        </p:spPr>
      </p:pic>
      <p:pic>
        <p:nvPicPr>
          <p:cNvPr id="6" name="Picture 2">
            <a:extLst>
              <a:ext uri="{FF2B5EF4-FFF2-40B4-BE49-F238E27FC236}">
                <a16:creationId xmlns:a16="http://schemas.microsoft.com/office/drawing/2014/main" id="{088FDC5D-56E6-49F3-92D4-46D88935660D}"/>
              </a:ext>
            </a:extLst>
          </p:cNvPr>
          <p:cNvPicPr>
            <a:picLocks noGrp="1" noChangeAspect="1" noChangeArrowheads="1"/>
          </p:cNvPicPr>
          <p:nvPr>
            <p:ph sz="half" idx="1"/>
          </p:nvPr>
        </p:nvPicPr>
        <p:blipFill rotWithShape="1">
          <a:blip r:embed="rId3">
            <a:extLst>
              <a:ext uri="{28A0092B-C50C-407E-A947-70E740481C1C}">
                <a14:useLocalDpi xmlns:a14="http://schemas.microsoft.com/office/drawing/2010/main" val="0"/>
              </a:ext>
            </a:extLst>
          </a:blip>
          <a:srcRect r="2672" b="-2"/>
          <a:stretch/>
        </p:blipFill>
        <p:spPr bwMode="auto">
          <a:xfrm>
            <a:off x="6089904" y="2487166"/>
            <a:ext cx="6263640" cy="4215384"/>
          </a:xfrm>
          <a:prstGeom prst="rect">
            <a:avLst/>
          </a:prstGeom>
          <a:noFill/>
          <a:effectLst>
            <a:softEdge rad="533400"/>
          </a:effectLst>
          <a:extLst>
            <a:ext uri="{909E8E84-426E-40DD-AFC4-6F175D3DCCD1}">
              <a14:hiddenFill xmlns:a14="http://schemas.microsoft.com/office/drawing/2010/main">
                <a:solidFill>
                  <a:srgbClr val="FFFFFF"/>
                </a:solidFill>
              </a14:hiddenFill>
            </a:ext>
          </a:extLst>
        </p:spPr>
      </p:pic>
      <p:pic>
        <p:nvPicPr>
          <p:cNvPr id="75" name="Picture 74">
            <a:extLst>
              <a:ext uri="{FF2B5EF4-FFF2-40B4-BE49-F238E27FC236}">
                <a16:creationId xmlns:a16="http://schemas.microsoft.com/office/drawing/2014/main" id="{22901FED-4FC9-4ED5-8123-C98BCD1616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4026B21-84FC-4D9C-A9A0-FFAF54381E1B}"/>
              </a:ext>
            </a:extLst>
          </p:cNvPr>
          <p:cNvSpPr>
            <a:spLocks noGrp="1"/>
          </p:cNvSpPr>
          <p:nvPr>
            <p:ph type="title"/>
          </p:nvPr>
        </p:nvSpPr>
        <p:spPr>
          <a:xfrm>
            <a:off x="804998" y="-511277"/>
            <a:ext cx="4803636" cy="2438400"/>
          </a:xfrm>
        </p:spPr>
        <p:txBody>
          <a:bodyPr vert="horz" lIns="91440" tIns="45720" rIns="91440" bIns="45720" rtlCol="0" anchor="ctr">
            <a:normAutofit/>
          </a:bodyPr>
          <a:lstStyle/>
          <a:p>
            <a:r>
              <a:rPr lang="en-US" sz="1800" kern="1200" dirty="0">
                <a:solidFill>
                  <a:srgbClr val="000000"/>
                </a:solidFill>
                <a:latin typeface="+mj-lt"/>
                <a:ea typeface="+mj-ea"/>
                <a:cs typeface="+mj-cs"/>
              </a:rPr>
              <a:t>Photo Geoff Charles, NLW 6 March 1969</a:t>
            </a:r>
          </a:p>
        </p:txBody>
      </p:sp>
      <p:sp>
        <p:nvSpPr>
          <p:cNvPr id="5126" name="Content Placeholder 5125">
            <a:extLst>
              <a:ext uri="{FF2B5EF4-FFF2-40B4-BE49-F238E27FC236}">
                <a16:creationId xmlns:a16="http://schemas.microsoft.com/office/drawing/2014/main" id="{4BBE1FF0-01AA-48D8-A50C-5D018654B953}"/>
              </a:ext>
            </a:extLst>
          </p:cNvPr>
          <p:cNvSpPr>
            <a:spLocks noGrp="1"/>
          </p:cNvSpPr>
          <p:nvPr>
            <p:ph sz="half" idx="2"/>
          </p:nvPr>
        </p:nvSpPr>
        <p:spPr>
          <a:xfrm>
            <a:off x="180975" y="2618013"/>
            <a:ext cx="5991225" cy="4751263"/>
          </a:xfrm>
        </p:spPr>
        <p:txBody>
          <a:bodyPr vert="horz" lIns="91440" tIns="45720" rIns="91440" bIns="45720" rtlCol="0" anchor="ctr">
            <a:normAutofit fontScale="70000" lnSpcReduction="20000"/>
          </a:bodyPr>
          <a:lstStyle/>
          <a:p>
            <a:pPr marL="0" indent="0">
              <a:buNone/>
            </a:pPr>
            <a:endParaRPr lang="en-GB" sz="2000" dirty="0"/>
          </a:p>
          <a:p>
            <a:pPr marL="0" indent="0">
              <a:buNone/>
            </a:pPr>
            <a:r>
              <a:rPr lang="en-GB" sz="3100" dirty="0" err="1"/>
              <a:t>Tecwyn</a:t>
            </a:r>
            <a:r>
              <a:rPr lang="en-GB" sz="3100" dirty="0"/>
              <a:t> Vaughan Jones:</a:t>
            </a:r>
          </a:p>
          <a:p>
            <a:pPr marL="0" indent="0">
              <a:buNone/>
            </a:pPr>
            <a:r>
              <a:rPr lang="en-GB" sz="3100" dirty="0"/>
              <a:t>‘The investiture in 1969 is where my political activity was formed, as I was very much opposed to the investiture. I used to do things to rile people more than anything: I knew about the Welsh Language Society, I hadn’t taken part in any Welsh Language Society activities then, but I put a banner outside the window ‘Carlo </a:t>
            </a:r>
            <a:r>
              <a:rPr lang="en-GB" sz="3100" dirty="0" err="1"/>
              <a:t>Cer</a:t>
            </a:r>
            <a:r>
              <a:rPr lang="en-GB" sz="3100" dirty="0"/>
              <a:t> </a:t>
            </a:r>
            <a:r>
              <a:rPr lang="en-GB" sz="3100" dirty="0" err="1"/>
              <a:t>Adref</a:t>
            </a:r>
            <a:r>
              <a:rPr lang="en-GB" sz="3100" dirty="0"/>
              <a:t>!’ (Charles Go Home!). We lived in a terraced house and in the summer when the investiture happened, on my </a:t>
            </a:r>
            <a:r>
              <a:rPr lang="en-GB" sz="3100" dirty="0" err="1"/>
              <a:t>Dansette</a:t>
            </a:r>
            <a:r>
              <a:rPr lang="en-GB" sz="3100" dirty="0"/>
              <a:t> I would play the song ‘Carlo’ with the windows open, just to upset people in the street that were passing by. In the end, they came knocking on the door and asked my father to take the banner down, which I had to do.’</a:t>
            </a:r>
          </a:p>
          <a:p>
            <a:pPr marL="0" indent="0">
              <a:buNone/>
            </a:pPr>
            <a:r>
              <a:rPr lang="en-GB" sz="3100" i="1" dirty="0"/>
              <a:t>Brittle with Relics </a:t>
            </a:r>
            <a:r>
              <a:rPr lang="en-GB" sz="3100" dirty="0"/>
              <a:t>p. 52</a:t>
            </a:r>
          </a:p>
          <a:p>
            <a:pPr marL="0" indent="0">
              <a:buNone/>
            </a:pPr>
            <a:endParaRPr lang="en-GB" sz="26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US" sz="2000" dirty="0">
              <a:solidFill>
                <a:srgbClr val="000000"/>
              </a:solidFill>
            </a:endParaRPr>
          </a:p>
        </p:txBody>
      </p:sp>
    </p:spTree>
    <p:extLst>
      <p:ext uri="{BB962C8B-B14F-4D97-AF65-F5344CB8AC3E}">
        <p14:creationId xmlns:p14="http://schemas.microsoft.com/office/powerpoint/2010/main" val="1417363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0B2E5-DEF5-DA8E-AB0A-A272EE94E7E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350DC87-B89D-3C95-0042-CF69FAE5367C}"/>
              </a:ext>
            </a:extLst>
          </p:cNvPr>
          <p:cNvSpPr>
            <a:spLocks noGrp="1"/>
          </p:cNvSpPr>
          <p:nvPr>
            <p:ph idx="1"/>
          </p:nvPr>
        </p:nvSpPr>
        <p:spPr/>
        <p:txBody>
          <a:bodyPr/>
          <a:lstStyle/>
          <a:p>
            <a:r>
              <a:rPr lang="en-GB" dirty="0"/>
              <a:t>30 June 1969 (i.e. the day before the Investiture) two members of the </a:t>
            </a:r>
            <a:r>
              <a:rPr lang="en-GB" dirty="0" err="1"/>
              <a:t>Mudiad</a:t>
            </a:r>
            <a:r>
              <a:rPr lang="en-GB" dirty="0"/>
              <a:t> </a:t>
            </a:r>
            <a:r>
              <a:rPr lang="en-GB" dirty="0" err="1"/>
              <a:t>Amddiffyn</a:t>
            </a:r>
            <a:r>
              <a:rPr lang="en-GB" dirty="0"/>
              <a:t> Cymru – Alwyn Jones and George Taylor – were killed when a bomb intended for government offices in Abergele exploded prematurely.</a:t>
            </a:r>
          </a:p>
          <a:p>
            <a:r>
              <a:rPr lang="en-GB" dirty="0"/>
              <a:t>A bomb was detonated in the garden of the Chief Constable of Gwynedd minutes before the scheduled 21-gun salute.</a:t>
            </a:r>
          </a:p>
          <a:p>
            <a:r>
              <a:rPr lang="en-GB" dirty="0"/>
              <a:t>Five days after the investiture an undetonated device went off when an 11 year old boy on holiday in Caernarfon mistakenly thought it was a football. He was maimed.</a:t>
            </a:r>
          </a:p>
        </p:txBody>
      </p:sp>
    </p:spTree>
    <p:extLst>
      <p:ext uri="{BB962C8B-B14F-4D97-AF65-F5344CB8AC3E}">
        <p14:creationId xmlns:p14="http://schemas.microsoft.com/office/powerpoint/2010/main" val="34618810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63AB00AE-4340-440F-82E1-9F69D1D55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a:extLst>
              <a:ext uri="{FF2B5EF4-FFF2-40B4-BE49-F238E27FC236}">
                <a16:creationId xmlns:a16="http://schemas.microsoft.com/office/drawing/2014/main" id="{1E7000B0-E27F-4D17-9E9B-D3C1A00B1D11}"/>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4117" r="-2" b="-2"/>
          <a:stretch/>
        </p:blipFill>
        <p:spPr bwMode="auto">
          <a:xfrm>
            <a:off x="6083786" y="-168316"/>
            <a:ext cx="6261330" cy="3932313"/>
          </a:xfrm>
          <a:prstGeom prst="rect">
            <a:avLst/>
          </a:prstGeom>
          <a:noFill/>
          <a:effectLst>
            <a:softEdge rad="533400"/>
          </a:effectLst>
          <a:extLst>
            <a:ext uri="{909E8E84-426E-40DD-AFC4-6F175D3DCCD1}">
              <a14:hiddenFill xmlns:a14="http://schemas.microsoft.com/office/drawing/2010/main">
                <a:solidFill>
                  <a:srgbClr val="FFFFFF"/>
                </a:solidFill>
              </a14:hiddenFill>
            </a:ext>
          </a:extLst>
        </p:spPr>
      </p:pic>
      <p:pic>
        <p:nvPicPr>
          <p:cNvPr id="6" name="Picture 2">
            <a:extLst>
              <a:ext uri="{FF2B5EF4-FFF2-40B4-BE49-F238E27FC236}">
                <a16:creationId xmlns:a16="http://schemas.microsoft.com/office/drawing/2014/main" id="{088FDC5D-56E6-49F3-92D4-46D88935660D}"/>
              </a:ext>
            </a:extLst>
          </p:cNvPr>
          <p:cNvPicPr>
            <a:picLocks noGrp="1" noChangeAspect="1" noChangeArrowheads="1"/>
          </p:cNvPicPr>
          <p:nvPr>
            <p:ph sz="half" idx="1"/>
          </p:nvPr>
        </p:nvPicPr>
        <p:blipFill rotWithShape="1">
          <a:blip r:embed="rId3">
            <a:extLst>
              <a:ext uri="{28A0092B-C50C-407E-A947-70E740481C1C}">
                <a14:useLocalDpi xmlns:a14="http://schemas.microsoft.com/office/drawing/2010/main" val="0"/>
              </a:ext>
            </a:extLst>
          </a:blip>
          <a:srcRect r="2672" b="-2"/>
          <a:stretch/>
        </p:blipFill>
        <p:spPr bwMode="auto">
          <a:xfrm>
            <a:off x="6089904" y="2487166"/>
            <a:ext cx="6263640" cy="4215384"/>
          </a:xfrm>
          <a:prstGeom prst="rect">
            <a:avLst/>
          </a:prstGeom>
          <a:noFill/>
          <a:effectLst>
            <a:softEdge rad="533400"/>
          </a:effectLst>
          <a:extLst>
            <a:ext uri="{909E8E84-426E-40DD-AFC4-6F175D3DCCD1}">
              <a14:hiddenFill xmlns:a14="http://schemas.microsoft.com/office/drawing/2010/main">
                <a:solidFill>
                  <a:srgbClr val="FFFFFF"/>
                </a:solidFill>
              </a14:hiddenFill>
            </a:ext>
          </a:extLst>
        </p:spPr>
      </p:pic>
      <p:pic>
        <p:nvPicPr>
          <p:cNvPr id="75" name="Picture 74">
            <a:extLst>
              <a:ext uri="{FF2B5EF4-FFF2-40B4-BE49-F238E27FC236}">
                <a16:creationId xmlns:a16="http://schemas.microsoft.com/office/drawing/2014/main" id="{22901FED-4FC9-4ED5-8123-C98BCD1616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4026B21-84FC-4D9C-A9A0-FFAF54381E1B}"/>
              </a:ext>
            </a:extLst>
          </p:cNvPr>
          <p:cNvSpPr>
            <a:spLocks noGrp="1"/>
          </p:cNvSpPr>
          <p:nvPr>
            <p:ph type="title"/>
          </p:nvPr>
        </p:nvSpPr>
        <p:spPr>
          <a:xfrm>
            <a:off x="804998" y="-511277"/>
            <a:ext cx="4803636" cy="2438400"/>
          </a:xfrm>
        </p:spPr>
        <p:txBody>
          <a:bodyPr vert="horz" lIns="91440" tIns="45720" rIns="91440" bIns="45720" rtlCol="0" anchor="ctr">
            <a:normAutofit/>
          </a:bodyPr>
          <a:lstStyle/>
          <a:p>
            <a:r>
              <a:rPr lang="en-US" sz="1800" kern="1200" dirty="0">
                <a:solidFill>
                  <a:srgbClr val="000000"/>
                </a:solidFill>
                <a:latin typeface="+mj-lt"/>
                <a:ea typeface="+mj-ea"/>
                <a:cs typeface="+mj-cs"/>
              </a:rPr>
              <a:t>Photo Geoff Charles, NLW 6 March 1969</a:t>
            </a:r>
          </a:p>
        </p:txBody>
      </p:sp>
      <p:sp>
        <p:nvSpPr>
          <p:cNvPr id="5126" name="Content Placeholder 5125">
            <a:extLst>
              <a:ext uri="{FF2B5EF4-FFF2-40B4-BE49-F238E27FC236}">
                <a16:creationId xmlns:a16="http://schemas.microsoft.com/office/drawing/2014/main" id="{4BBE1FF0-01AA-48D8-A50C-5D018654B953}"/>
              </a:ext>
            </a:extLst>
          </p:cNvPr>
          <p:cNvSpPr>
            <a:spLocks noGrp="1"/>
          </p:cNvSpPr>
          <p:nvPr>
            <p:ph sz="half" idx="2"/>
          </p:nvPr>
        </p:nvSpPr>
        <p:spPr>
          <a:xfrm>
            <a:off x="180975" y="1769805"/>
            <a:ext cx="5991225" cy="5599471"/>
          </a:xfrm>
        </p:spPr>
        <p:txBody>
          <a:bodyPr vert="horz" lIns="91440" tIns="45720" rIns="91440" bIns="45720" rtlCol="0" anchor="ctr">
            <a:normAutofit lnSpcReduction="10000"/>
          </a:bodyPr>
          <a:lstStyle/>
          <a:p>
            <a:pPr marL="0" indent="0">
              <a:buNone/>
            </a:pPr>
            <a:endParaRPr lang="en-GB" sz="2000" dirty="0"/>
          </a:p>
          <a:p>
            <a:pPr marL="0" indent="0">
              <a:buNone/>
            </a:pPr>
            <a:endParaRPr lang="en-GB" sz="2000" dirty="0"/>
          </a:p>
          <a:p>
            <a:r>
              <a:rPr lang="en-GB" sz="2200" dirty="0"/>
              <a:t>on the morning of the Investiture two members of </a:t>
            </a:r>
            <a:r>
              <a:rPr lang="en-GB" sz="2200" dirty="0" err="1"/>
              <a:t>Mudiad</a:t>
            </a:r>
            <a:r>
              <a:rPr lang="en-GB" sz="2200" dirty="0"/>
              <a:t> </a:t>
            </a:r>
            <a:r>
              <a:rPr lang="en-GB" sz="2200" dirty="0" err="1"/>
              <a:t>Amddiffyn</a:t>
            </a:r>
            <a:r>
              <a:rPr lang="en-GB" sz="2200" dirty="0"/>
              <a:t> Cymru (The Movement for the Defence of Wales) were killed at Abergele when the bomb they were carrying exploded as they were taking it to a railway line along which the royal train would run. </a:t>
            </a:r>
          </a:p>
          <a:p>
            <a:r>
              <a:rPr lang="en-GB" sz="2200" dirty="0"/>
              <a:t>Some days after the Investiture a young boy was disabled by a bomb left in the town but which hadn't exploded at the time.</a:t>
            </a:r>
          </a:p>
          <a:p>
            <a:r>
              <a:rPr lang="en-GB" sz="2200" dirty="0"/>
              <a:t>The 1960s sparked a period of dissatisfaction and disillusionment. It marked a growth in Welsh nationalism and a history of Welsh people from all walks of life taking to the streets to protest – may willing to go to prison to support the Welsh language and what they believed was the erosion of Welsh-speaking communities.</a:t>
            </a:r>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US" sz="2000" dirty="0">
              <a:solidFill>
                <a:srgbClr val="000000"/>
              </a:solidFill>
            </a:endParaRPr>
          </a:p>
        </p:txBody>
      </p:sp>
    </p:spTree>
    <p:extLst>
      <p:ext uri="{BB962C8B-B14F-4D97-AF65-F5344CB8AC3E}">
        <p14:creationId xmlns:p14="http://schemas.microsoft.com/office/powerpoint/2010/main" val="36737622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BE95C-B8B7-494C-AC66-0C53213B9697}"/>
              </a:ext>
            </a:extLst>
          </p:cNvPr>
          <p:cNvSpPr>
            <a:spLocks noGrp="1"/>
          </p:cNvSpPr>
          <p:nvPr>
            <p:ph type="title"/>
          </p:nvPr>
        </p:nvSpPr>
        <p:spPr>
          <a:xfrm>
            <a:off x="471055" y="-124691"/>
            <a:ext cx="11406620" cy="1926215"/>
          </a:xfrm>
        </p:spPr>
        <p:txBody>
          <a:bodyPr>
            <a:normAutofit/>
          </a:bodyPr>
          <a:lstStyle/>
          <a:p>
            <a:r>
              <a:rPr lang="en-GB" dirty="0" err="1"/>
              <a:t>Gerallt</a:t>
            </a:r>
            <a:r>
              <a:rPr lang="en-GB" dirty="0"/>
              <a:t> Lloyd Owen (1944-2014) </a:t>
            </a:r>
            <a:r>
              <a:rPr lang="en-GB" sz="800" dirty="0">
                <a:hlinkClick r:id="rId2"/>
              </a:rPr>
              <a:t>gerallt-lloyd-owen-fe0e2b03-739f-4165-820f-ccdaddcbdd4-resize-750.jpeg (750×422) (alchetron.com)</a:t>
            </a:r>
            <a:endParaRPr lang="en-GB" sz="800" dirty="0"/>
          </a:p>
        </p:txBody>
      </p:sp>
      <p:sp>
        <p:nvSpPr>
          <p:cNvPr id="3" name="Content Placeholder 2">
            <a:extLst>
              <a:ext uri="{FF2B5EF4-FFF2-40B4-BE49-F238E27FC236}">
                <a16:creationId xmlns:a16="http://schemas.microsoft.com/office/drawing/2014/main" id="{A3F2F2E9-0A4F-4C6E-A3D0-5AB9945026EE}"/>
              </a:ext>
            </a:extLst>
          </p:cNvPr>
          <p:cNvSpPr>
            <a:spLocks noGrp="1"/>
          </p:cNvSpPr>
          <p:nvPr>
            <p:ph sz="half" idx="1"/>
          </p:nvPr>
        </p:nvSpPr>
        <p:spPr>
          <a:xfrm>
            <a:off x="314325" y="1343890"/>
            <a:ext cx="5961784" cy="5403273"/>
          </a:xfrm>
        </p:spPr>
        <p:txBody>
          <a:bodyPr>
            <a:normAutofit fontScale="70000" lnSpcReduction="20000"/>
          </a:bodyPr>
          <a:lstStyle/>
          <a:p>
            <a:r>
              <a:rPr lang="en-GB" dirty="0" err="1"/>
              <a:t>Gerallt</a:t>
            </a:r>
            <a:r>
              <a:rPr lang="en-GB" dirty="0"/>
              <a:t> Lloyd Owen was born at </a:t>
            </a:r>
            <a:r>
              <a:rPr lang="en-GB" dirty="0" err="1"/>
              <a:t>Tŷ</a:t>
            </a:r>
            <a:r>
              <a:rPr lang="en-GB" dirty="0"/>
              <a:t> </a:t>
            </a:r>
            <a:r>
              <a:rPr lang="en-GB" dirty="0" err="1"/>
              <a:t>Uchaf</a:t>
            </a:r>
            <a:r>
              <a:rPr lang="en-GB" dirty="0"/>
              <a:t>, a farm in the parish of </a:t>
            </a:r>
            <a:r>
              <a:rPr lang="en-GB" dirty="0" err="1"/>
              <a:t>Llandderfel</a:t>
            </a:r>
            <a:r>
              <a:rPr lang="en-GB" dirty="0"/>
              <a:t>, </a:t>
            </a:r>
            <a:r>
              <a:rPr lang="en-GB" dirty="0" err="1"/>
              <a:t>Meirionethshire</a:t>
            </a:r>
            <a:r>
              <a:rPr lang="en-GB" dirty="0"/>
              <a:t>, on 6 November 1944</a:t>
            </a:r>
          </a:p>
          <a:p>
            <a:r>
              <a:rPr lang="en-GB" dirty="0"/>
              <a:t>His father was a farmer and Pest Officer  and his mother a teacher who also kept the village shop and post office at her original home.</a:t>
            </a:r>
          </a:p>
          <a:p>
            <a:r>
              <a:rPr lang="en-GB" dirty="0" err="1"/>
              <a:t>Gerallt's</a:t>
            </a:r>
            <a:r>
              <a:rPr lang="en-GB" dirty="0"/>
              <a:t> elder brother Geraint (born 1941) won the National Eisteddfod Crown in 2011 and was invested as Archdruid in 2016. </a:t>
            </a:r>
          </a:p>
          <a:p>
            <a:r>
              <a:rPr lang="en-GB" dirty="0" err="1"/>
              <a:t>Gerallt</a:t>
            </a:r>
            <a:r>
              <a:rPr lang="en-GB" dirty="0"/>
              <a:t> was educated in the village school and Bangor Normal College where he gained a teacher's certificate in 1966.</a:t>
            </a:r>
          </a:p>
          <a:p>
            <a:r>
              <a:rPr lang="en-GB" dirty="0"/>
              <a:t>It’s said that he failed to achieve the grades to attend University because he spent so much time writing poetry.</a:t>
            </a:r>
          </a:p>
          <a:p>
            <a:r>
              <a:rPr lang="en-GB" dirty="0"/>
              <a:t>He was introduced to cynghanedd, a complex alliterative poetic technique found only in Welsh, by Bob Lloyd who was his first unofficial tutor, and the boy could compose correct </a:t>
            </a:r>
            <a:r>
              <a:rPr lang="en-GB" i="1" dirty="0" err="1"/>
              <a:t>englynion</a:t>
            </a:r>
            <a:r>
              <a:rPr lang="en-GB" dirty="0"/>
              <a:t> (four-line stanzas) by the age of twelve.</a:t>
            </a:r>
          </a:p>
        </p:txBody>
      </p:sp>
      <p:pic>
        <p:nvPicPr>
          <p:cNvPr id="6146" name="Picture 2" descr="See the source image">
            <a:extLst>
              <a:ext uri="{FF2B5EF4-FFF2-40B4-BE49-F238E27FC236}">
                <a16:creationId xmlns:a16="http://schemas.microsoft.com/office/drawing/2014/main" id="{835935B5-EDAC-4F4E-A9D0-1D3BFE42580C}"/>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172200" y="2543537"/>
            <a:ext cx="5181600" cy="29155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96375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12D96-8BEE-4336-ABD0-6DE62FBF6204}"/>
              </a:ext>
            </a:extLst>
          </p:cNvPr>
          <p:cNvSpPr>
            <a:spLocks noGrp="1"/>
          </p:cNvSpPr>
          <p:nvPr>
            <p:ph type="title"/>
          </p:nvPr>
        </p:nvSpPr>
        <p:spPr/>
        <p:txBody>
          <a:bodyPr/>
          <a:lstStyle/>
          <a:p>
            <a:r>
              <a:rPr lang="en-GB" dirty="0" err="1"/>
              <a:t>Gerallt</a:t>
            </a:r>
            <a:r>
              <a:rPr lang="en-GB" dirty="0"/>
              <a:t> Lloyd Owen 2</a:t>
            </a:r>
          </a:p>
        </p:txBody>
      </p:sp>
      <p:sp>
        <p:nvSpPr>
          <p:cNvPr id="3" name="Content Placeholder 2">
            <a:extLst>
              <a:ext uri="{FF2B5EF4-FFF2-40B4-BE49-F238E27FC236}">
                <a16:creationId xmlns:a16="http://schemas.microsoft.com/office/drawing/2014/main" id="{D3CCD704-69B4-4A17-AFBF-E957CE4DB2E1}"/>
              </a:ext>
            </a:extLst>
          </p:cNvPr>
          <p:cNvSpPr>
            <a:spLocks noGrp="1"/>
          </p:cNvSpPr>
          <p:nvPr>
            <p:ph sz="half" idx="1"/>
          </p:nvPr>
        </p:nvSpPr>
        <p:spPr>
          <a:xfrm>
            <a:off x="123825" y="1352550"/>
            <a:ext cx="5895975" cy="5140325"/>
          </a:xfrm>
        </p:spPr>
        <p:txBody>
          <a:bodyPr>
            <a:normAutofit fontScale="77500" lnSpcReduction="20000"/>
          </a:bodyPr>
          <a:lstStyle/>
          <a:p>
            <a:r>
              <a:rPr lang="en-GB" dirty="0"/>
              <a:t>After leaving college he became a teacher at </a:t>
            </a:r>
            <a:r>
              <a:rPr lang="en-GB" dirty="0" err="1"/>
              <a:t>Trawsfynydd</a:t>
            </a:r>
            <a:r>
              <a:rPr lang="en-GB" dirty="0"/>
              <a:t> Primary School and Bridgend </a:t>
            </a:r>
          </a:p>
          <a:p>
            <a:r>
              <a:rPr lang="en-GB" dirty="0"/>
              <a:t>Then </a:t>
            </a:r>
            <a:r>
              <a:rPr lang="en-GB" dirty="0" err="1"/>
              <a:t>Gerallt</a:t>
            </a:r>
            <a:r>
              <a:rPr lang="en-GB" dirty="0"/>
              <a:t> left the education system and established a publishing company, </a:t>
            </a:r>
            <a:r>
              <a:rPr lang="en-GB" dirty="0" err="1"/>
              <a:t>Gwasg</a:t>
            </a:r>
            <a:r>
              <a:rPr lang="en-GB" dirty="0"/>
              <a:t> Gwynedd. </a:t>
            </a:r>
          </a:p>
          <a:p>
            <a:r>
              <a:rPr lang="en-GB" dirty="0"/>
              <a:t>In the same year he married </a:t>
            </a:r>
            <a:r>
              <a:rPr lang="en-GB" dirty="0" err="1"/>
              <a:t>Alwena</a:t>
            </a:r>
            <a:r>
              <a:rPr lang="en-GB" dirty="0"/>
              <a:t> Jones from </a:t>
            </a:r>
            <a:r>
              <a:rPr lang="en-GB" dirty="0" err="1"/>
              <a:t>Deiniolen</a:t>
            </a:r>
            <a:r>
              <a:rPr lang="en-GB" dirty="0"/>
              <a:t> and settled in </a:t>
            </a:r>
            <a:r>
              <a:rPr lang="en-GB" dirty="0" err="1"/>
              <a:t>Llandwrog</a:t>
            </a:r>
            <a:r>
              <a:rPr lang="en-GB" dirty="0"/>
              <a:t> where they had three children, </a:t>
            </a:r>
            <a:r>
              <a:rPr lang="en-GB" dirty="0" err="1"/>
              <a:t>Mirain</a:t>
            </a:r>
            <a:r>
              <a:rPr lang="en-GB" dirty="0"/>
              <a:t>, Bedwyr and Nest. </a:t>
            </a:r>
          </a:p>
          <a:p>
            <a:r>
              <a:rPr lang="en-GB" dirty="0" err="1"/>
              <a:t>Gwasg</a:t>
            </a:r>
            <a:r>
              <a:rPr lang="en-GB" dirty="0"/>
              <a:t> Gwynedd published two of his volumes of poetry, </a:t>
            </a:r>
            <a:r>
              <a:rPr lang="en-GB" i="1" dirty="0" err="1"/>
              <a:t>Cerddi'r</a:t>
            </a:r>
            <a:r>
              <a:rPr lang="en-GB" i="1" dirty="0"/>
              <a:t> </a:t>
            </a:r>
            <a:r>
              <a:rPr lang="en-GB" i="1" dirty="0" err="1"/>
              <a:t>Cywilydd</a:t>
            </a:r>
            <a:r>
              <a:rPr lang="en-GB" dirty="0"/>
              <a:t> (The poems of shame) in 1972 and </a:t>
            </a:r>
            <a:r>
              <a:rPr lang="en-GB" i="1" dirty="0" err="1"/>
              <a:t>Cilmeri</a:t>
            </a:r>
            <a:r>
              <a:rPr lang="en-GB" i="1" dirty="0"/>
              <a:t> a </a:t>
            </a:r>
            <a:r>
              <a:rPr lang="en-GB" i="1" dirty="0" err="1"/>
              <a:t>Cherddi</a:t>
            </a:r>
            <a:r>
              <a:rPr lang="en-GB" i="1" dirty="0"/>
              <a:t> </a:t>
            </a:r>
            <a:r>
              <a:rPr lang="en-GB" i="1" dirty="0" err="1"/>
              <a:t>Eraill</a:t>
            </a:r>
            <a:r>
              <a:rPr lang="en-GB" dirty="0"/>
              <a:t> (</a:t>
            </a:r>
            <a:r>
              <a:rPr lang="en-GB" dirty="0" err="1"/>
              <a:t>Cilmeri</a:t>
            </a:r>
            <a:r>
              <a:rPr lang="en-GB" dirty="0"/>
              <a:t> and other poems) in 1991, also his autobiography </a:t>
            </a:r>
            <a:r>
              <a:rPr lang="en-GB" i="1" dirty="0" err="1"/>
              <a:t>Fy</a:t>
            </a:r>
            <a:r>
              <a:rPr lang="en-GB" i="1" dirty="0"/>
              <a:t> </a:t>
            </a:r>
            <a:r>
              <a:rPr lang="en-GB" i="1" dirty="0" err="1"/>
              <a:t>Nghawl</a:t>
            </a:r>
            <a:r>
              <a:rPr lang="en-GB" i="1" dirty="0"/>
              <a:t> </a:t>
            </a:r>
            <a:r>
              <a:rPr lang="en-GB" i="1" dirty="0" err="1"/>
              <a:t>Fy</a:t>
            </a:r>
            <a:r>
              <a:rPr lang="en-GB" i="1" dirty="0"/>
              <a:t> Hun</a:t>
            </a:r>
            <a:r>
              <a:rPr lang="en-GB" dirty="0"/>
              <a:t> (My Own Soup/Mess) in 1999. </a:t>
            </a:r>
          </a:p>
          <a:p>
            <a:r>
              <a:rPr lang="en-GB" i="1" dirty="0" err="1"/>
              <a:t>Cerddi'r</a:t>
            </a:r>
            <a:r>
              <a:rPr lang="en-GB" i="1" dirty="0"/>
              <a:t> </a:t>
            </a:r>
            <a:r>
              <a:rPr lang="en-GB" i="1" dirty="0" err="1"/>
              <a:t>Cywilydd</a:t>
            </a:r>
            <a:r>
              <a:rPr lang="en-GB" dirty="0"/>
              <a:t> went to three editions and was republished in 1990, whilst </a:t>
            </a:r>
            <a:r>
              <a:rPr lang="en-GB" i="1" dirty="0" err="1"/>
              <a:t>Cilmeri</a:t>
            </a:r>
            <a:r>
              <a:rPr lang="en-GB" i="1" dirty="0"/>
              <a:t> a </a:t>
            </a:r>
            <a:r>
              <a:rPr lang="en-GB" i="1" dirty="0" err="1"/>
              <a:t>Cherddi</a:t>
            </a:r>
            <a:r>
              <a:rPr lang="en-GB" i="1" dirty="0"/>
              <a:t> </a:t>
            </a:r>
            <a:r>
              <a:rPr lang="en-GB" i="1" dirty="0" err="1"/>
              <a:t>Eraill</a:t>
            </a:r>
            <a:r>
              <a:rPr lang="en-GB" dirty="0"/>
              <a:t> won him the Welsh Book of the Year award in 1992.</a:t>
            </a:r>
          </a:p>
        </p:txBody>
      </p:sp>
      <p:sp>
        <p:nvSpPr>
          <p:cNvPr id="4" name="Content Placeholder 3">
            <a:extLst>
              <a:ext uri="{FF2B5EF4-FFF2-40B4-BE49-F238E27FC236}">
                <a16:creationId xmlns:a16="http://schemas.microsoft.com/office/drawing/2014/main" id="{5221D123-7527-4D76-A4C8-4FF3CDC41E6B}"/>
              </a:ext>
            </a:extLst>
          </p:cNvPr>
          <p:cNvSpPr>
            <a:spLocks noGrp="1"/>
          </p:cNvSpPr>
          <p:nvPr>
            <p:ph sz="half" idx="2"/>
          </p:nvPr>
        </p:nvSpPr>
        <p:spPr/>
        <p:txBody>
          <a:bodyPr>
            <a:normAutofit fontScale="77500" lnSpcReduction="20000"/>
          </a:bodyPr>
          <a:lstStyle/>
          <a:p>
            <a:r>
              <a:rPr lang="en-GB" sz="800" dirty="0">
                <a:hlinkClick r:id="rId2"/>
              </a:rPr>
              <a:t>gerallt-lloyd-owen-fe0e2b03-739f-4165-820f-ccdaddcbdd4-resize-750.jpeg (750×422) (alchetron.com)</a:t>
            </a:r>
            <a:endParaRPr lang="en-GB" sz="800" dirty="0"/>
          </a:p>
        </p:txBody>
      </p:sp>
      <p:pic>
        <p:nvPicPr>
          <p:cNvPr id="5" name="Picture 2" descr="See the source image">
            <a:extLst>
              <a:ext uri="{FF2B5EF4-FFF2-40B4-BE49-F238E27FC236}">
                <a16:creationId xmlns:a16="http://schemas.microsoft.com/office/drawing/2014/main" id="{D755EDEE-94C8-4BAF-8B6F-CDACAF9480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72200" y="2543537"/>
            <a:ext cx="5181600" cy="29155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97790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3DF3B3-E1C4-4FB2-AA8F-5A3A05CDC702}"/>
              </a:ext>
            </a:extLst>
          </p:cNvPr>
          <p:cNvSpPr>
            <a:spLocks noGrp="1"/>
          </p:cNvSpPr>
          <p:nvPr>
            <p:ph sz="half" idx="1"/>
          </p:nvPr>
        </p:nvSpPr>
        <p:spPr>
          <a:xfrm>
            <a:off x="85725" y="521110"/>
            <a:ext cx="5934075" cy="6336890"/>
          </a:xfrm>
        </p:spPr>
        <p:txBody>
          <a:bodyPr>
            <a:noAutofit/>
          </a:bodyPr>
          <a:lstStyle/>
          <a:p>
            <a:r>
              <a:rPr lang="en-GB" sz="2400" dirty="0"/>
              <a:t>It was his literary skills with cynghanedd and his poetry that made him a national figure. </a:t>
            </a:r>
          </a:p>
          <a:p>
            <a:r>
              <a:rPr lang="en-GB" sz="2400" dirty="0"/>
              <a:t>He was adjudicator for thirty years in the popular bardic contest </a:t>
            </a:r>
            <a:r>
              <a:rPr lang="en-GB" sz="2400" i="1" dirty="0" err="1"/>
              <a:t>Ymryson</a:t>
            </a:r>
            <a:r>
              <a:rPr lang="en-GB" sz="2400" i="1" dirty="0"/>
              <a:t> y </a:t>
            </a:r>
            <a:r>
              <a:rPr lang="en-GB" sz="2400" i="1" dirty="0" err="1"/>
              <a:t>Beirdd</a:t>
            </a:r>
            <a:r>
              <a:rPr lang="en-GB" sz="2400" i="1" dirty="0"/>
              <a:t> </a:t>
            </a:r>
            <a:r>
              <a:rPr lang="en-GB" sz="2400" dirty="0"/>
              <a:t>in the Literature Pavilion of the National Eisteddfod, and was adjudicator from 1979 to 2010 of the popular bardic contest broadcast as an annual series on BBC Radio Cymru, </a:t>
            </a:r>
            <a:r>
              <a:rPr lang="en-GB" sz="2400" i="1" dirty="0" err="1"/>
              <a:t>Talwrn</a:t>
            </a:r>
            <a:r>
              <a:rPr lang="en-GB" sz="2400" i="1" dirty="0"/>
              <a:t> y </a:t>
            </a:r>
            <a:r>
              <a:rPr lang="en-GB" sz="2400" i="1" dirty="0" err="1"/>
              <a:t>Beirdd</a:t>
            </a:r>
            <a:r>
              <a:rPr lang="en-GB" sz="2400" dirty="0"/>
              <a:t>, and he edited twelve collections of the poems produced in the series. </a:t>
            </a:r>
          </a:p>
          <a:p>
            <a:r>
              <a:rPr lang="en-GB" sz="2400" dirty="0"/>
              <a:t>The nation became familiar with his grating voice as well as his unique chuckle, his humour and solemnity, and his gift for reciting poetry as well as his fairness in adjudicating the works of the contesting poets. </a:t>
            </a:r>
          </a:p>
        </p:txBody>
      </p:sp>
      <p:sp>
        <p:nvSpPr>
          <p:cNvPr id="4" name="Content Placeholder 3">
            <a:extLst>
              <a:ext uri="{FF2B5EF4-FFF2-40B4-BE49-F238E27FC236}">
                <a16:creationId xmlns:a16="http://schemas.microsoft.com/office/drawing/2014/main" id="{C14DEED5-BA71-4725-AAD4-28776B09591A}"/>
              </a:ext>
            </a:extLst>
          </p:cNvPr>
          <p:cNvSpPr>
            <a:spLocks noGrp="1"/>
          </p:cNvSpPr>
          <p:nvPr>
            <p:ph sz="half" idx="2"/>
          </p:nvPr>
        </p:nvSpPr>
        <p:spPr>
          <a:xfrm>
            <a:off x="6172200" y="707923"/>
            <a:ext cx="5181600" cy="6017341"/>
          </a:xfrm>
        </p:spPr>
        <p:txBody>
          <a:bodyPr>
            <a:normAutofit fontScale="85000" lnSpcReduction="20000"/>
          </a:bodyPr>
          <a:lstStyle/>
          <a:p>
            <a:r>
              <a:rPr lang="en-GB" dirty="0"/>
              <a:t>A complete master of cynghanedd, he could recognise an error merely by hearing a line spoken once. He acted as one of the adjudicators for the Chair at the National Eisteddfod eight times between 1981 and 2013.</a:t>
            </a:r>
          </a:p>
          <a:p>
            <a:r>
              <a:rPr lang="en-GB" dirty="0"/>
              <a:t>It was the poems of 1969 which really brought him national recognition, and the irony of having composed the poem </a:t>
            </a:r>
            <a:r>
              <a:rPr lang="en-GB" dirty="0" err="1"/>
              <a:t>Fy</a:t>
            </a:r>
            <a:r>
              <a:rPr lang="en-GB" dirty="0"/>
              <a:t> </a:t>
            </a:r>
            <a:r>
              <a:rPr lang="en-GB" dirty="0" err="1"/>
              <a:t>Ngwlad</a:t>
            </a:r>
            <a:r>
              <a:rPr lang="en-GB" dirty="0"/>
              <a:t> (My Country) for the very Eisteddfod in which Charles the Prince of Wales made an appearance.</a:t>
            </a:r>
          </a:p>
          <a:p>
            <a:r>
              <a:rPr lang="en-GB" dirty="0"/>
              <a:t>In 1975 he won the Chair at the National Eisteddfod in </a:t>
            </a:r>
            <a:r>
              <a:rPr lang="en-GB" dirty="0" err="1"/>
              <a:t>Cricieth</a:t>
            </a:r>
            <a:r>
              <a:rPr lang="en-GB" dirty="0"/>
              <a:t> for his poem </a:t>
            </a:r>
            <a:r>
              <a:rPr lang="en-GB" dirty="0" err="1"/>
              <a:t>Afon</a:t>
            </a:r>
            <a:r>
              <a:rPr lang="en-GB" dirty="0"/>
              <a:t> (River) which describes his boyhood experiences playing on the banks of the river and also depicts the river as a symbol of life. </a:t>
            </a:r>
          </a:p>
          <a:p>
            <a:r>
              <a:rPr lang="en-GB" dirty="0"/>
              <a:t> </a:t>
            </a:r>
          </a:p>
        </p:txBody>
      </p:sp>
    </p:spTree>
    <p:extLst>
      <p:ext uri="{BB962C8B-B14F-4D97-AF65-F5344CB8AC3E}">
        <p14:creationId xmlns:p14="http://schemas.microsoft.com/office/powerpoint/2010/main" val="32607697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5EB92-DDCA-4DEE-9C55-6E3655268093}"/>
              </a:ext>
            </a:extLst>
          </p:cNvPr>
          <p:cNvSpPr>
            <a:spLocks noGrp="1"/>
          </p:cNvSpPr>
          <p:nvPr>
            <p:ph type="title"/>
          </p:nvPr>
        </p:nvSpPr>
        <p:spPr/>
        <p:txBody>
          <a:bodyPr>
            <a:normAutofit/>
          </a:bodyPr>
          <a:lstStyle/>
          <a:p>
            <a:r>
              <a:rPr lang="en-GB" sz="1000" dirty="0">
                <a:solidFill>
                  <a:srgbClr val="000000"/>
                </a:solidFill>
              </a:rPr>
              <a:t>Photo by John </a:t>
            </a:r>
            <a:r>
              <a:rPr lang="en-GB" sz="1000" dirty="0" err="1">
                <a:solidFill>
                  <a:srgbClr val="000000"/>
                </a:solidFill>
              </a:rPr>
              <a:t>Illtud</a:t>
            </a:r>
            <a:r>
              <a:rPr lang="en-GB" sz="1000" dirty="0">
                <a:solidFill>
                  <a:srgbClr val="000000"/>
                </a:solidFill>
              </a:rPr>
              <a:t> Daniel - Scans from J I Daniel collection, CC BY-SA 4.0, https://commons.wikimedia.org/w/index.php?curid=64743955</a:t>
            </a:r>
            <a:br>
              <a:rPr lang="en-US" sz="1000" dirty="0">
                <a:solidFill>
                  <a:srgbClr val="000000"/>
                </a:solidFill>
              </a:rPr>
            </a:br>
            <a:endParaRPr lang="en-GB" sz="1000" dirty="0"/>
          </a:p>
        </p:txBody>
      </p:sp>
      <p:sp>
        <p:nvSpPr>
          <p:cNvPr id="3" name="Content Placeholder 2">
            <a:extLst>
              <a:ext uri="{FF2B5EF4-FFF2-40B4-BE49-F238E27FC236}">
                <a16:creationId xmlns:a16="http://schemas.microsoft.com/office/drawing/2014/main" id="{8DD020EA-40B2-4B1E-9827-086E19B480D7}"/>
              </a:ext>
            </a:extLst>
          </p:cNvPr>
          <p:cNvSpPr>
            <a:spLocks noGrp="1"/>
          </p:cNvSpPr>
          <p:nvPr>
            <p:ph sz="half" idx="1"/>
          </p:nvPr>
        </p:nvSpPr>
        <p:spPr>
          <a:xfrm>
            <a:off x="0" y="1371600"/>
            <a:ext cx="6442364" cy="5486400"/>
          </a:xfrm>
        </p:spPr>
        <p:txBody>
          <a:bodyPr>
            <a:normAutofit lnSpcReduction="10000"/>
          </a:bodyPr>
          <a:lstStyle/>
          <a:p>
            <a:r>
              <a:rPr lang="en-GB" dirty="0"/>
              <a:t>In Swansea in 1982 he won again for his ode '</a:t>
            </a:r>
            <a:r>
              <a:rPr lang="en-GB" dirty="0" err="1"/>
              <a:t>Cilmeri</a:t>
            </a:r>
            <a:r>
              <a:rPr lang="en-GB" dirty="0"/>
              <a:t>', about </a:t>
            </a:r>
            <a:r>
              <a:rPr lang="en-GB" dirty="0" err="1">
                <a:hlinkClick r:id="rId2"/>
              </a:rPr>
              <a:t>Llywelyn</a:t>
            </a:r>
            <a:r>
              <a:rPr lang="en-GB" dirty="0">
                <a:hlinkClick r:id="rId2"/>
              </a:rPr>
              <a:t> ap </a:t>
            </a:r>
            <a:r>
              <a:rPr lang="en-GB" dirty="0" err="1">
                <a:hlinkClick r:id="rId2"/>
              </a:rPr>
              <a:t>Gruffudd</a:t>
            </a:r>
            <a:r>
              <a:rPr lang="en-GB" dirty="0"/>
              <a:t> the last Prince of Wales in the year commemorating the seven hundredth anniversary of his death.</a:t>
            </a:r>
          </a:p>
          <a:p>
            <a:r>
              <a:rPr lang="en-GB" dirty="0"/>
              <a:t> According to the critic </a:t>
            </a:r>
            <a:r>
              <a:rPr lang="en-GB" dirty="0" err="1"/>
              <a:t>Branwen</a:t>
            </a:r>
            <a:r>
              <a:rPr lang="en-GB" dirty="0"/>
              <a:t> Jarvis the poem expressed more grief than bitterness, grief at the apathy of the Welsh, and it also reflects the sense of loss which the poet had expressed in many of his commemorative poems. '</a:t>
            </a:r>
            <a:r>
              <a:rPr lang="en-GB" dirty="0" err="1"/>
              <a:t>Llywelyn</a:t>
            </a:r>
            <a:r>
              <a:rPr lang="en-GB" dirty="0"/>
              <a:t> the man is here as well as </a:t>
            </a:r>
            <a:r>
              <a:rPr lang="en-GB" dirty="0" err="1"/>
              <a:t>Llywelyn</a:t>
            </a:r>
            <a:r>
              <a:rPr lang="en-GB" dirty="0"/>
              <a:t> the prince and leader, and to me this is the secret of the strength of this unique poem.’ </a:t>
            </a:r>
            <a:r>
              <a:rPr lang="en-GB" sz="1900" dirty="0"/>
              <a:t>(source: </a:t>
            </a:r>
            <a:r>
              <a:rPr lang="en-GB" sz="1900" i="1" dirty="0"/>
              <a:t>Dictionary of Welsh Biography</a:t>
            </a:r>
            <a:r>
              <a:rPr lang="en-GB" sz="1900" dirty="0"/>
              <a:t>)</a:t>
            </a:r>
          </a:p>
        </p:txBody>
      </p:sp>
      <p:pic>
        <p:nvPicPr>
          <p:cNvPr id="5" name="Picture 2">
            <a:extLst>
              <a:ext uri="{FF2B5EF4-FFF2-40B4-BE49-F238E27FC236}">
                <a16:creationId xmlns:a16="http://schemas.microsoft.com/office/drawing/2014/main" id="{144AEEC4-A22A-4BA6-B520-9EC9274493C0}"/>
              </a:ext>
            </a:extLst>
          </p:cNvPr>
          <p:cNvPicPr>
            <a:picLocks noGrp="1" noChangeAspect="1" noChangeArrowheads="1"/>
          </p:cNvPicPr>
          <p:nvPr>
            <p:ph sz="half" idx="2"/>
          </p:nvPr>
        </p:nvPicPr>
        <p:blipFill rotWithShape="1">
          <a:blip r:embed="rId3">
            <a:alphaModFix/>
            <a:extLst>
              <a:ext uri="{28A0092B-C50C-407E-A947-70E740481C1C}">
                <a14:useLocalDpi xmlns:a14="http://schemas.microsoft.com/office/drawing/2010/main" val="0"/>
              </a:ext>
            </a:extLst>
          </a:blip>
          <a:srcRect l="18541" r="19223" b="-1"/>
          <a:stretch/>
        </p:blipFill>
        <p:spPr bwMode="auto">
          <a:xfrm>
            <a:off x="7291693" y="1590098"/>
            <a:ext cx="4062107"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63960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48" name="Picture 70">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pic>
        <p:nvPicPr>
          <p:cNvPr id="6146" name="Picture 2">
            <a:extLst>
              <a:ext uri="{FF2B5EF4-FFF2-40B4-BE49-F238E27FC236}">
                <a16:creationId xmlns:a16="http://schemas.microsoft.com/office/drawing/2014/main" id="{44E35A48-1206-4B0E-B4A5-F8417A31DFAF}"/>
              </a:ext>
            </a:extLst>
          </p:cNvPr>
          <p:cNvPicPr>
            <a:picLocks noGrp="1" noChangeAspect="1" noChangeArrowheads="1"/>
          </p:cNvPicPr>
          <p:nvPr>
            <p:ph sz="half" idx="2"/>
          </p:nvPr>
        </p:nvPicPr>
        <p:blipFill rotWithShape="1">
          <a:blip r:embed="rId3">
            <a:alphaModFix/>
            <a:extLst>
              <a:ext uri="{28A0092B-C50C-407E-A947-70E740481C1C}">
                <a14:useLocalDpi xmlns:a14="http://schemas.microsoft.com/office/drawing/2010/main" val="0"/>
              </a:ext>
            </a:extLst>
          </a:blip>
          <a:srcRect l="18541" r="19223" b="-1"/>
          <a:stretch/>
        </p:blipFill>
        <p:spPr bwMode="auto">
          <a:xfrm>
            <a:off x="5797543" y="10"/>
            <a:ext cx="639415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7CC43C0-8DA8-4366-B28F-D98E778DFC5D}"/>
              </a:ext>
            </a:extLst>
          </p:cNvPr>
          <p:cNvSpPr>
            <a:spLocks noGrp="1"/>
          </p:cNvSpPr>
          <p:nvPr>
            <p:ph type="title"/>
          </p:nvPr>
        </p:nvSpPr>
        <p:spPr>
          <a:xfrm>
            <a:off x="804998" y="798445"/>
            <a:ext cx="4803636" cy="1311664"/>
          </a:xfrm>
        </p:spPr>
        <p:txBody>
          <a:bodyPr vert="horz" lIns="91440" tIns="45720" rIns="91440" bIns="45720" rtlCol="0" anchor="ctr">
            <a:normAutofit fontScale="90000"/>
          </a:bodyPr>
          <a:lstStyle/>
          <a:p>
            <a:r>
              <a:rPr lang="en-GB" sz="2800" dirty="0"/>
              <a:t>‘</a:t>
            </a:r>
            <a:r>
              <a:rPr lang="en-GB" sz="2800" b="1" dirty="0" err="1"/>
              <a:t>Cilmeri</a:t>
            </a:r>
            <a:r>
              <a:rPr lang="en-GB" sz="2800" b="1" dirty="0"/>
              <a:t>’ </a:t>
            </a:r>
            <a:r>
              <a:rPr lang="en-GB" sz="2800" b="1" dirty="0" err="1"/>
              <a:t>Gerallt</a:t>
            </a:r>
            <a:r>
              <a:rPr lang="en-GB" sz="2800" b="1" dirty="0"/>
              <a:t> Lloyd Owen</a:t>
            </a:r>
            <a:br>
              <a:rPr lang="en-GB" sz="2800" b="1" dirty="0"/>
            </a:br>
            <a:r>
              <a:rPr lang="en-GB" sz="2800" b="1" dirty="0"/>
              <a:t>1982</a:t>
            </a:r>
            <a:br>
              <a:rPr lang="en-GB" sz="2800" b="1" dirty="0"/>
            </a:br>
            <a:r>
              <a:rPr lang="en-GB" sz="2800" b="1" dirty="0"/>
              <a:t>(trans. Greg Hill )</a:t>
            </a:r>
            <a:br>
              <a:rPr lang="en-GB" sz="2800" b="1" dirty="0"/>
            </a:br>
            <a:r>
              <a:rPr lang="en-GB" sz="2800" dirty="0"/>
              <a:t>Fin </a:t>
            </a:r>
            <a:r>
              <a:rPr lang="en-GB" sz="2800" dirty="0" err="1"/>
              <a:t>nos</a:t>
            </a:r>
            <a:r>
              <a:rPr lang="en-GB" sz="2800" dirty="0"/>
              <a:t> fan </a:t>
            </a:r>
            <a:r>
              <a:rPr lang="en-GB" sz="2800" dirty="0" err="1"/>
              <a:t>hyn</a:t>
            </a:r>
            <a:br>
              <a:rPr lang="en-GB" sz="2800" dirty="0"/>
            </a:br>
            <a:r>
              <a:rPr lang="en-GB" sz="2800" dirty="0" err="1"/>
              <a:t>Lladdwyd</a:t>
            </a:r>
            <a:r>
              <a:rPr lang="en-GB" sz="2800" dirty="0"/>
              <a:t> </a:t>
            </a:r>
            <a:r>
              <a:rPr lang="en-GB" sz="2800" dirty="0" err="1"/>
              <a:t>Llywelyn</a:t>
            </a:r>
            <a:r>
              <a:rPr lang="en-GB" sz="2800" dirty="0"/>
              <a:t>.</a:t>
            </a:r>
            <a:br>
              <a:rPr lang="en-GB" sz="2800" dirty="0"/>
            </a:br>
            <a:r>
              <a:rPr lang="en-GB" sz="2800" dirty="0" err="1"/>
              <a:t>Fyth</a:t>
            </a:r>
            <a:r>
              <a:rPr lang="en-GB" sz="2800" dirty="0"/>
              <a:t> </a:t>
            </a:r>
            <a:r>
              <a:rPr lang="en-GB" sz="2800" dirty="0" err="1"/>
              <a:t>nid</a:t>
            </a:r>
            <a:r>
              <a:rPr lang="en-GB" sz="2800" dirty="0"/>
              <a:t> </a:t>
            </a:r>
            <a:r>
              <a:rPr lang="en-GB" sz="2800" dirty="0" err="1"/>
              <a:t>anghofiwn</a:t>
            </a:r>
            <a:r>
              <a:rPr lang="en-GB" sz="2800" dirty="0"/>
              <a:t> </a:t>
            </a:r>
            <a:r>
              <a:rPr lang="en-GB" sz="2800" dirty="0" err="1"/>
              <a:t>hyn</a:t>
            </a:r>
            <a:r>
              <a:rPr lang="en-GB" sz="2800" dirty="0"/>
              <a:t>.</a:t>
            </a:r>
            <a:endParaRPr lang="en-US" sz="2800" dirty="0">
              <a:solidFill>
                <a:srgbClr val="000000"/>
              </a:solidFill>
            </a:endParaRPr>
          </a:p>
        </p:txBody>
      </p:sp>
      <p:sp>
        <p:nvSpPr>
          <p:cNvPr id="3" name="Content Placeholder 2">
            <a:extLst>
              <a:ext uri="{FF2B5EF4-FFF2-40B4-BE49-F238E27FC236}">
                <a16:creationId xmlns:a16="http://schemas.microsoft.com/office/drawing/2014/main" id="{B3D55F41-3019-44DB-AF45-EE32F465C1C0}"/>
              </a:ext>
            </a:extLst>
          </p:cNvPr>
          <p:cNvSpPr>
            <a:spLocks noGrp="1"/>
          </p:cNvSpPr>
          <p:nvPr>
            <p:ph sz="half" idx="1"/>
          </p:nvPr>
        </p:nvSpPr>
        <p:spPr>
          <a:xfrm>
            <a:off x="804997" y="2272143"/>
            <a:ext cx="4706803" cy="3788830"/>
          </a:xfrm>
        </p:spPr>
        <p:txBody>
          <a:bodyPr vert="horz" lIns="91440" tIns="45720" rIns="91440" bIns="45720" rtlCol="0" anchor="ctr">
            <a:normAutofit/>
          </a:bodyPr>
          <a:lstStyle/>
          <a:p>
            <a:pPr marL="0" indent="0">
              <a:buNone/>
            </a:pPr>
            <a:r>
              <a:rPr lang="en-GB" dirty="0"/>
              <a:t>Right here we stepped into the dark</a:t>
            </a:r>
            <a:br>
              <a:rPr lang="en-GB" sz="2000" dirty="0"/>
            </a:br>
            <a:r>
              <a:rPr lang="en-GB" dirty="0" err="1"/>
              <a:t>Llywelyn</a:t>
            </a:r>
            <a:r>
              <a:rPr lang="en-GB" dirty="0"/>
              <a:t> got it in the neck</a:t>
            </a:r>
            <a:br>
              <a:rPr lang="en-GB" sz="2000" dirty="0"/>
            </a:br>
            <a:r>
              <a:rPr lang="en-GB" dirty="0"/>
              <a:t>This I'll never forget.</a:t>
            </a:r>
            <a:endParaRPr lang="en-US" sz="2000" dirty="0">
              <a:solidFill>
                <a:srgbClr val="000000"/>
              </a:solidFill>
            </a:endParaRPr>
          </a:p>
          <a:p>
            <a:endParaRPr lang="en-US" sz="2000" dirty="0">
              <a:solidFill>
                <a:srgbClr val="000000"/>
              </a:solidFill>
            </a:endParaRPr>
          </a:p>
          <a:p>
            <a:endParaRPr lang="en-US" sz="2000" dirty="0">
              <a:solidFill>
                <a:srgbClr val="000000"/>
              </a:solidFill>
            </a:endParaRPr>
          </a:p>
          <a:p>
            <a:endParaRPr lang="en-US" sz="2000" dirty="0">
              <a:solidFill>
                <a:srgbClr val="000000"/>
              </a:solidFill>
            </a:endParaRPr>
          </a:p>
          <a:p>
            <a:pPr marL="0" indent="0">
              <a:buNone/>
            </a:pPr>
            <a:r>
              <a:rPr lang="en-GB" sz="1200" dirty="0">
                <a:solidFill>
                  <a:srgbClr val="000000"/>
                </a:solidFill>
              </a:rPr>
              <a:t>Photo by John </a:t>
            </a:r>
            <a:r>
              <a:rPr lang="en-GB" sz="1200" dirty="0" err="1">
                <a:solidFill>
                  <a:srgbClr val="000000"/>
                </a:solidFill>
              </a:rPr>
              <a:t>Illtud</a:t>
            </a:r>
            <a:r>
              <a:rPr lang="en-GB" sz="1200" dirty="0">
                <a:solidFill>
                  <a:srgbClr val="000000"/>
                </a:solidFill>
              </a:rPr>
              <a:t> Daniel - Scans from J I Daniel collection, CC BY-SA 4.0, https://commons.wikimedia.org/w/index.php?curid=64743955</a:t>
            </a:r>
            <a:endParaRPr lang="en-US" sz="1200" dirty="0">
              <a:solidFill>
                <a:srgbClr val="000000"/>
              </a:solidFill>
            </a:endParaRPr>
          </a:p>
        </p:txBody>
      </p:sp>
    </p:spTree>
    <p:extLst>
      <p:ext uri="{BB962C8B-B14F-4D97-AF65-F5344CB8AC3E}">
        <p14:creationId xmlns:p14="http://schemas.microsoft.com/office/powerpoint/2010/main" val="27992700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48" name="Picture 70">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pic>
        <p:nvPicPr>
          <p:cNvPr id="6146" name="Picture 2">
            <a:extLst>
              <a:ext uri="{FF2B5EF4-FFF2-40B4-BE49-F238E27FC236}">
                <a16:creationId xmlns:a16="http://schemas.microsoft.com/office/drawing/2014/main" id="{44E35A48-1206-4B0E-B4A5-F8417A31DFAF}"/>
              </a:ext>
            </a:extLst>
          </p:cNvPr>
          <p:cNvPicPr>
            <a:picLocks noGrp="1" noChangeAspect="1" noChangeArrowheads="1"/>
          </p:cNvPicPr>
          <p:nvPr>
            <p:ph sz="half" idx="2"/>
          </p:nvPr>
        </p:nvPicPr>
        <p:blipFill rotWithShape="1">
          <a:blip r:embed="rId3">
            <a:alphaModFix/>
            <a:extLst>
              <a:ext uri="{28A0092B-C50C-407E-A947-70E740481C1C}">
                <a14:useLocalDpi xmlns:a14="http://schemas.microsoft.com/office/drawing/2010/main" val="0"/>
              </a:ext>
            </a:extLst>
          </a:blip>
          <a:srcRect l="18541" r="19223" b="-1"/>
          <a:stretch/>
        </p:blipFill>
        <p:spPr bwMode="auto">
          <a:xfrm>
            <a:off x="5797543" y="10"/>
            <a:ext cx="639415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7CC43C0-8DA8-4366-B28F-D98E778DFC5D}"/>
              </a:ext>
            </a:extLst>
          </p:cNvPr>
          <p:cNvSpPr>
            <a:spLocks noGrp="1"/>
          </p:cNvSpPr>
          <p:nvPr>
            <p:ph type="title"/>
          </p:nvPr>
        </p:nvSpPr>
        <p:spPr>
          <a:xfrm>
            <a:off x="804998" y="798445"/>
            <a:ext cx="4803636" cy="1311664"/>
          </a:xfrm>
        </p:spPr>
        <p:txBody>
          <a:bodyPr vert="horz" lIns="91440" tIns="45720" rIns="91440" bIns="45720" rtlCol="0" anchor="ctr">
            <a:normAutofit/>
          </a:bodyPr>
          <a:lstStyle/>
          <a:p>
            <a:r>
              <a:rPr lang="en-GB" sz="2800" dirty="0"/>
              <a:t>Y </a:t>
            </a:r>
            <a:r>
              <a:rPr lang="en-GB" sz="2800" dirty="0" err="1"/>
              <a:t>nant</a:t>
            </a:r>
            <a:r>
              <a:rPr lang="en-GB" sz="2800" dirty="0"/>
              <a:t> a </a:t>
            </a:r>
            <a:r>
              <a:rPr lang="en-GB" sz="2800" dirty="0" err="1"/>
              <a:t>welaf</a:t>
            </a:r>
            <a:r>
              <a:rPr lang="en-GB" sz="2800" dirty="0"/>
              <a:t> fan </a:t>
            </a:r>
            <a:r>
              <a:rPr lang="en-GB" sz="2800" dirty="0" err="1"/>
              <a:t>hyn</a:t>
            </a:r>
            <a:br>
              <a:rPr lang="en-GB" sz="2800" dirty="0"/>
            </a:br>
            <a:r>
              <a:rPr lang="en-GB" sz="2800" dirty="0"/>
              <a:t>A </a:t>
            </a:r>
            <a:r>
              <a:rPr lang="en-GB" sz="2800" dirty="0" err="1"/>
              <a:t>welodd</a:t>
            </a:r>
            <a:r>
              <a:rPr lang="en-GB" sz="2800" dirty="0"/>
              <a:t> </a:t>
            </a:r>
            <a:r>
              <a:rPr lang="en-GB" sz="2800" dirty="0" err="1"/>
              <a:t>Llywelyn</a:t>
            </a:r>
            <a:r>
              <a:rPr lang="en-GB" sz="2800" dirty="0"/>
              <a:t>,</a:t>
            </a:r>
            <a:br>
              <a:rPr lang="en-GB" sz="2800" dirty="0"/>
            </a:br>
            <a:r>
              <a:rPr lang="en-GB" sz="2800" dirty="0" err="1"/>
              <a:t>Camodd</a:t>
            </a:r>
            <a:r>
              <a:rPr lang="en-GB" sz="2800" dirty="0"/>
              <a:t> </a:t>
            </a:r>
            <a:r>
              <a:rPr lang="en-GB" sz="2800" dirty="0" err="1"/>
              <a:t>ar</a:t>
            </a:r>
            <a:r>
              <a:rPr lang="en-GB" sz="2800" dirty="0"/>
              <a:t> y </a:t>
            </a:r>
            <a:r>
              <a:rPr lang="en-GB" sz="2800" dirty="0" err="1"/>
              <a:t>cerrig</a:t>
            </a:r>
            <a:r>
              <a:rPr lang="en-GB" sz="2800" dirty="0"/>
              <a:t> </a:t>
            </a:r>
            <a:r>
              <a:rPr lang="en-GB" sz="2800" dirty="0" err="1"/>
              <a:t>hyn</a:t>
            </a:r>
            <a:r>
              <a:rPr lang="en-GB" sz="2800" dirty="0"/>
              <a:t>.</a:t>
            </a:r>
            <a:endParaRPr lang="en-US" sz="2800" dirty="0">
              <a:solidFill>
                <a:srgbClr val="000000"/>
              </a:solidFill>
            </a:endParaRPr>
          </a:p>
        </p:txBody>
      </p:sp>
      <p:sp>
        <p:nvSpPr>
          <p:cNvPr id="3" name="Content Placeholder 2">
            <a:extLst>
              <a:ext uri="{FF2B5EF4-FFF2-40B4-BE49-F238E27FC236}">
                <a16:creationId xmlns:a16="http://schemas.microsoft.com/office/drawing/2014/main" id="{B3D55F41-3019-44DB-AF45-EE32F465C1C0}"/>
              </a:ext>
            </a:extLst>
          </p:cNvPr>
          <p:cNvSpPr>
            <a:spLocks noGrp="1"/>
          </p:cNvSpPr>
          <p:nvPr>
            <p:ph sz="half" idx="1"/>
          </p:nvPr>
        </p:nvSpPr>
        <p:spPr>
          <a:xfrm>
            <a:off x="804997" y="2272143"/>
            <a:ext cx="4706803" cy="3788830"/>
          </a:xfrm>
        </p:spPr>
        <p:txBody>
          <a:bodyPr vert="horz" lIns="91440" tIns="45720" rIns="91440" bIns="45720" rtlCol="0" anchor="ctr">
            <a:normAutofit/>
          </a:bodyPr>
          <a:lstStyle/>
          <a:p>
            <a:endParaRPr lang="en-US" sz="2000" dirty="0">
              <a:solidFill>
                <a:srgbClr val="000000"/>
              </a:solidFill>
            </a:endParaRPr>
          </a:p>
          <a:p>
            <a:pPr marL="0" indent="0">
              <a:buNone/>
            </a:pPr>
            <a:r>
              <a:rPr lang="en-GB" dirty="0"/>
              <a:t>Right here in this stream</a:t>
            </a:r>
            <a:br>
              <a:rPr lang="en-GB" sz="2000" dirty="0"/>
            </a:br>
            <a:r>
              <a:rPr lang="en-GB" dirty="0" err="1"/>
              <a:t>Llywelyn</a:t>
            </a:r>
            <a:r>
              <a:rPr lang="en-GB" dirty="0"/>
              <a:t> was seen.</a:t>
            </a:r>
            <a:br>
              <a:rPr lang="en-GB" sz="2000" dirty="0"/>
            </a:br>
            <a:r>
              <a:rPr lang="en-GB" dirty="0"/>
              <a:t>He stepped on this stone.</a:t>
            </a:r>
            <a:endParaRPr lang="en-US" sz="2000" dirty="0">
              <a:solidFill>
                <a:srgbClr val="000000"/>
              </a:solidFill>
            </a:endParaRPr>
          </a:p>
          <a:p>
            <a:endParaRPr lang="en-US" sz="2000" dirty="0">
              <a:solidFill>
                <a:srgbClr val="000000"/>
              </a:solidFill>
            </a:endParaRPr>
          </a:p>
          <a:p>
            <a:endParaRPr lang="en-US" sz="2000" dirty="0">
              <a:solidFill>
                <a:srgbClr val="000000"/>
              </a:solidFill>
            </a:endParaRPr>
          </a:p>
          <a:p>
            <a:pPr marL="0" indent="0">
              <a:buNone/>
            </a:pPr>
            <a:r>
              <a:rPr lang="en-GB" sz="1200" dirty="0">
                <a:solidFill>
                  <a:srgbClr val="000000"/>
                </a:solidFill>
              </a:rPr>
              <a:t>Photo by John </a:t>
            </a:r>
            <a:r>
              <a:rPr lang="en-GB" sz="1200" dirty="0" err="1">
                <a:solidFill>
                  <a:srgbClr val="000000"/>
                </a:solidFill>
              </a:rPr>
              <a:t>Illtud</a:t>
            </a:r>
            <a:r>
              <a:rPr lang="en-GB" sz="1200" dirty="0">
                <a:solidFill>
                  <a:srgbClr val="000000"/>
                </a:solidFill>
              </a:rPr>
              <a:t> Daniel - Scans from J I Daniel collection, CC BY-SA 4.0, https://commons.wikimedia.org/w/index.php?curid=64743955</a:t>
            </a:r>
            <a:endParaRPr lang="en-US" sz="1200" dirty="0">
              <a:solidFill>
                <a:srgbClr val="000000"/>
              </a:solidFill>
            </a:endParaRPr>
          </a:p>
        </p:txBody>
      </p:sp>
    </p:spTree>
    <p:extLst>
      <p:ext uri="{BB962C8B-B14F-4D97-AF65-F5344CB8AC3E}">
        <p14:creationId xmlns:p14="http://schemas.microsoft.com/office/powerpoint/2010/main" val="22922932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48" name="Picture 70">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pic>
        <p:nvPicPr>
          <p:cNvPr id="6146" name="Picture 2">
            <a:extLst>
              <a:ext uri="{FF2B5EF4-FFF2-40B4-BE49-F238E27FC236}">
                <a16:creationId xmlns:a16="http://schemas.microsoft.com/office/drawing/2014/main" id="{44E35A48-1206-4B0E-B4A5-F8417A31DFAF}"/>
              </a:ext>
            </a:extLst>
          </p:cNvPr>
          <p:cNvPicPr>
            <a:picLocks noGrp="1" noChangeAspect="1" noChangeArrowheads="1"/>
          </p:cNvPicPr>
          <p:nvPr>
            <p:ph sz="half" idx="2"/>
          </p:nvPr>
        </p:nvPicPr>
        <p:blipFill rotWithShape="1">
          <a:blip r:embed="rId3">
            <a:alphaModFix/>
            <a:extLst>
              <a:ext uri="{28A0092B-C50C-407E-A947-70E740481C1C}">
                <a14:useLocalDpi xmlns:a14="http://schemas.microsoft.com/office/drawing/2010/main" val="0"/>
              </a:ext>
            </a:extLst>
          </a:blip>
          <a:srcRect l="18541" r="19223" b="-1"/>
          <a:stretch/>
        </p:blipFill>
        <p:spPr bwMode="auto">
          <a:xfrm>
            <a:off x="5797543" y="10"/>
            <a:ext cx="639415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7CC43C0-8DA8-4366-B28F-D98E778DFC5D}"/>
              </a:ext>
            </a:extLst>
          </p:cNvPr>
          <p:cNvSpPr>
            <a:spLocks noGrp="1"/>
          </p:cNvSpPr>
          <p:nvPr>
            <p:ph type="title"/>
          </p:nvPr>
        </p:nvSpPr>
        <p:spPr>
          <a:xfrm>
            <a:off x="804998" y="798445"/>
            <a:ext cx="4803636" cy="1311664"/>
          </a:xfrm>
        </p:spPr>
        <p:txBody>
          <a:bodyPr vert="horz" lIns="91440" tIns="45720" rIns="91440" bIns="45720" rtlCol="0" anchor="ctr">
            <a:normAutofit/>
          </a:bodyPr>
          <a:lstStyle/>
          <a:p>
            <a:r>
              <a:rPr lang="en-GB" sz="2800" dirty="0"/>
              <a:t>Fin </a:t>
            </a:r>
            <a:r>
              <a:rPr lang="en-GB" sz="2800" dirty="0" err="1"/>
              <a:t>nos</a:t>
            </a:r>
            <a:r>
              <a:rPr lang="en-GB" sz="2800" dirty="0"/>
              <a:t>, fan </a:t>
            </a:r>
            <a:r>
              <a:rPr lang="en-GB" sz="2800" dirty="0" err="1"/>
              <a:t>hyn</a:t>
            </a:r>
            <a:br>
              <a:rPr lang="en-GB" sz="2800" dirty="0"/>
            </a:br>
            <a:r>
              <a:rPr lang="en-GB" sz="2800" dirty="0" err="1"/>
              <a:t>O'r</a:t>
            </a:r>
            <a:r>
              <a:rPr lang="en-GB" sz="2800" dirty="0"/>
              <a:t> </a:t>
            </a:r>
            <a:r>
              <a:rPr lang="en-GB" sz="2800" dirty="0" err="1"/>
              <a:t>golwg</a:t>
            </a:r>
            <a:r>
              <a:rPr lang="en-GB" sz="2800" dirty="0"/>
              <a:t> </a:t>
            </a:r>
            <a:r>
              <a:rPr lang="en-GB" sz="2800" dirty="0" err="1"/>
              <a:t>nes</a:t>
            </a:r>
            <a:r>
              <a:rPr lang="en-GB" sz="2800" dirty="0"/>
              <a:t> </a:t>
            </a:r>
            <a:r>
              <a:rPr lang="en-GB" sz="2800" dirty="0" err="1"/>
              <a:t>i'r</a:t>
            </a:r>
            <a:r>
              <a:rPr lang="en-GB" sz="2800" dirty="0"/>
              <a:t> </a:t>
            </a:r>
            <a:r>
              <a:rPr lang="en-GB" sz="2800" dirty="0" err="1"/>
              <a:t>gelyn</a:t>
            </a:r>
            <a:r>
              <a:rPr lang="en-GB" sz="2800" dirty="0"/>
              <a:t>.</a:t>
            </a:r>
            <a:br>
              <a:rPr lang="en-GB" sz="2800" dirty="0"/>
            </a:br>
            <a:r>
              <a:rPr lang="en-GB" sz="2800" dirty="0"/>
              <a:t>Fe </a:t>
            </a:r>
            <a:r>
              <a:rPr lang="en-GB" sz="2800" dirty="0" err="1"/>
              <a:t>wnaed</a:t>
            </a:r>
            <a:r>
              <a:rPr lang="en-GB" sz="2800" dirty="0"/>
              <a:t> y </a:t>
            </a:r>
            <a:r>
              <a:rPr lang="en-GB" sz="2800" dirty="0" err="1"/>
              <a:t>cyfan</a:t>
            </a:r>
            <a:r>
              <a:rPr lang="en-GB" sz="2800" dirty="0"/>
              <a:t> fan </a:t>
            </a:r>
            <a:r>
              <a:rPr lang="en-GB" sz="2800" dirty="0" err="1"/>
              <a:t>hyn</a:t>
            </a:r>
            <a:r>
              <a:rPr lang="en-GB" sz="2800" dirty="0"/>
              <a:t>.</a:t>
            </a:r>
            <a:endParaRPr lang="en-US" sz="2800" dirty="0">
              <a:solidFill>
                <a:srgbClr val="000000"/>
              </a:solidFill>
            </a:endParaRPr>
          </a:p>
        </p:txBody>
      </p:sp>
      <p:sp>
        <p:nvSpPr>
          <p:cNvPr id="3" name="Content Placeholder 2">
            <a:extLst>
              <a:ext uri="{FF2B5EF4-FFF2-40B4-BE49-F238E27FC236}">
                <a16:creationId xmlns:a16="http://schemas.microsoft.com/office/drawing/2014/main" id="{B3D55F41-3019-44DB-AF45-EE32F465C1C0}"/>
              </a:ext>
            </a:extLst>
          </p:cNvPr>
          <p:cNvSpPr>
            <a:spLocks noGrp="1"/>
          </p:cNvSpPr>
          <p:nvPr>
            <p:ph sz="half" idx="1"/>
          </p:nvPr>
        </p:nvSpPr>
        <p:spPr>
          <a:xfrm>
            <a:off x="804997" y="2272143"/>
            <a:ext cx="4706803" cy="3788830"/>
          </a:xfrm>
        </p:spPr>
        <p:txBody>
          <a:bodyPr vert="horz" lIns="91440" tIns="45720" rIns="91440" bIns="45720" rtlCol="0" anchor="ctr">
            <a:normAutofit/>
          </a:bodyPr>
          <a:lstStyle/>
          <a:p>
            <a:pPr marL="0" indent="0">
              <a:buNone/>
            </a:pPr>
            <a:r>
              <a:rPr lang="en-GB" dirty="0"/>
              <a:t>The dark falls right here</a:t>
            </a:r>
            <a:br>
              <a:rPr lang="en-GB" sz="2000" dirty="0"/>
            </a:br>
            <a:r>
              <a:rPr lang="en-GB" dirty="0"/>
              <a:t>The enemy creeping near</a:t>
            </a:r>
            <a:br>
              <a:rPr lang="en-GB" sz="2000" dirty="0"/>
            </a:br>
            <a:r>
              <a:rPr lang="en-GB" dirty="0"/>
              <a:t>It all happened right here.</a:t>
            </a:r>
            <a:endParaRPr lang="en-US" sz="2000" dirty="0">
              <a:solidFill>
                <a:srgbClr val="000000"/>
              </a:solidFill>
            </a:endParaRPr>
          </a:p>
          <a:p>
            <a:endParaRPr lang="en-US" sz="2000" dirty="0">
              <a:solidFill>
                <a:srgbClr val="000000"/>
              </a:solidFill>
            </a:endParaRPr>
          </a:p>
          <a:p>
            <a:endParaRPr lang="en-US" sz="2000" dirty="0">
              <a:solidFill>
                <a:srgbClr val="000000"/>
              </a:solidFill>
            </a:endParaRPr>
          </a:p>
          <a:p>
            <a:endParaRPr lang="en-US" sz="2000" dirty="0">
              <a:solidFill>
                <a:srgbClr val="000000"/>
              </a:solidFill>
            </a:endParaRPr>
          </a:p>
          <a:p>
            <a:pPr marL="0" indent="0">
              <a:buNone/>
            </a:pPr>
            <a:r>
              <a:rPr lang="en-GB" sz="1200" dirty="0">
                <a:solidFill>
                  <a:srgbClr val="000000"/>
                </a:solidFill>
              </a:rPr>
              <a:t>Photo by John </a:t>
            </a:r>
            <a:r>
              <a:rPr lang="en-GB" sz="1200" dirty="0" err="1">
                <a:solidFill>
                  <a:srgbClr val="000000"/>
                </a:solidFill>
              </a:rPr>
              <a:t>Illtud</a:t>
            </a:r>
            <a:r>
              <a:rPr lang="en-GB" sz="1200" dirty="0">
                <a:solidFill>
                  <a:srgbClr val="000000"/>
                </a:solidFill>
              </a:rPr>
              <a:t> Daniel - Scans from J I Daniel collection, CC BY-SA 4.0, https://commons.wikimedia.org/w/index.php?curid=64743955</a:t>
            </a:r>
            <a:endParaRPr lang="en-US" sz="1200" dirty="0">
              <a:solidFill>
                <a:srgbClr val="000000"/>
              </a:solidFill>
            </a:endParaRPr>
          </a:p>
        </p:txBody>
      </p:sp>
    </p:spTree>
    <p:extLst>
      <p:ext uri="{BB962C8B-B14F-4D97-AF65-F5344CB8AC3E}">
        <p14:creationId xmlns:p14="http://schemas.microsoft.com/office/powerpoint/2010/main" val="2007022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48" name="Picture 70">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pic>
        <p:nvPicPr>
          <p:cNvPr id="6146" name="Picture 2">
            <a:extLst>
              <a:ext uri="{FF2B5EF4-FFF2-40B4-BE49-F238E27FC236}">
                <a16:creationId xmlns:a16="http://schemas.microsoft.com/office/drawing/2014/main" id="{44E35A48-1206-4B0E-B4A5-F8417A31DFAF}"/>
              </a:ext>
            </a:extLst>
          </p:cNvPr>
          <p:cNvPicPr>
            <a:picLocks noGrp="1" noChangeAspect="1" noChangeArrowheads="1"/>
          </p:cNvPicPr>
          <p:nvPr>
            <p:ph sz="half" idx="2"/>
          </p:nvPr>
        </p:nvPicPr>
        <p:blipFill rotWithShape="1">
          <a:blip r:embed="rId3">
            <a:alphaModFix/>
            <a:extLst>
              <a:ext uri="{28A0092B-C50C-407E-A947-70E740481C1C}">
                <a14:useLocalDpi xmlns:a14="http://schemas.microsoft.com/office/drawing/2010/main" val="0"/>
              </a:ext>
            </a:extLst>
          </a:blip>
          <a:srcRect l="18541" r="19223" b="-1"/>
          <a:stretch/>
        </p:blipFill>
        <p:spPr bwMode="auto">
          <a:xfrm>
            <a:off x="5797543" y="10"/>
            <a:ext cx="639415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7CC43C0-8DA8-4366-B28F-D98E778DFC5D}"/>
              </a:ext>
            </a:extLst>
          </p:cNvPr>
          <p:cNvSpPr>
            <a:spLocks noGrp="1"/>
          </p:cNvSpPr>
          <p:nvPr>
            <p:ph type="title"/>
          </p:nvPr>
        </p:nvSpPr>
        <p:spPr>
          <a:xfrm>
            <a:off x="294968" y="245806"/>
            <a:ext cx="5313666" cy="2379407"/>
          </a:xfrm>
        </p:spPr>
        <p:txBody>
          <a:bodyPr vert="horz" lIns="91440" tIns="45720" rIns="91440" bIns="45720" rtlCol="0" anchor="ctr">
            <a:normAutofit/>
          </a:bodyPr>
          <a:lstStyle/>
          <a:p>
            <a:r>
              <a:rPr lang="en-GB" sz="2000" dirty="0" err="1"/>
              <a:t>Rwyf</a:t>
            </a:r>
            <a:r>
              <a:rPr lang="en-GB" sz="2000" dirty="0"/>
              <a:t> </a:t>
            </a:r>
            <a:r>
              <a:rPr lang="en-GB" sz="2000" dirty="0" err="1"/>
              <a:t>fi'n</a:t>
            </a:r>
            <a:r>
              <a:rPr lang="en-GB" sz="2000" dirty="0"/>
              <a:t> </a:t>
            </a:r>
            <a:r>
              <a:rPr lang="en-GB" sz="2000" dirty="0" err="1"/>
              <a:t>awr</a:t>
            </a:r>
            <a:r>
              <a:rPr lang="en-GB" sz="2000" dirty="0"/>
              <a:t> fan </a:t>
            </a:r>
            <a:r>
              <a:rPr lang="en-GB" sz="2000" dirty="0" err="1"/>
              <a:t>hyn</a:t>
            </a:r>
            <a:br>
              <a:rPr lang="en-GB" sz="2000" dirty="0"/>
            </a:br>
            <a:r>
              <a:rPr lang="en-GB" sz="2000" dirty="0" err="1"/>
              <a:t>Lle</a:t>
            </a:r>
            <a:r>
              <a:rPr lang="en-GB" sz="2000" dirty="0"/>
              <a:t> </a:t>
            </a:r>
            <a:r>
              <a:rPr lang="en-GB" sz="2000" dirty="0" err="1"/>
              <a:t>bu'i</a:t>
            </a:r>
            <a:r>
              <a:rPr lang="en-GB" sz="2000" dirty="0"/>
              <a:t> </a:t>
            </a:r>
            <a:r>
              <a:rPr lang="en-GB" sz="2000" dirty="0" err="1"/>
              <a:t>wallt</a:t>
            </a:r>
            <a:r>
              <a:rPr lang="en-GB" sz="2000" dirty="0"/>
              <a:t> </a:t>
            </a:r>
            <a:r>
              <a:rPr lang="en-GB" sz="2000" dirty="0" err="1"/>
              <a:t>ar</a:t>
            </a:r>
            <a:r>
              <a:rPr lang="en-GB" sz="2000" dirty="0"/>
              <a:t> </a:t>
            </a:r>
            <a:r>
              <a:rPr lang="en-GB" sz="2000" dirty="0" err="1"/>
              <a:t>welltyn</a:t>
            </a:r>
            <a:r>
              <a:rPr lang="en-GB" sz="2000" dirty="0"/>
              <a:t>,</a:t>
            </a:r>
            <a:br>
              <a:rPr lang="en-GB" sz="2000" dirty="0"/>
            </a:br>
            <a:r>
              <a:rPr lang="en-GB" sz="2000" dirty="0"/>
              <a:t>A </a:t>
            </a:r>
            <a:r>
              <a:rPr lang="en-GB" sz="2000" dirty="0" err="1"/>
              <a:t>dafnau</a:t>
            </a:r>
            <a:r>
              <a:rPr lang="en-GB" sz="2000" dirty="0"/>
              <a:t> </a:t>
            </a:r>
            <a:r>
              <a:rPr lang="en-GB" sz="2000" dirty="0" err="1"/>
              <a:t>o'i</a:t>
            </a:r>
            <a:r>
              <a:rPr lang="en-GB" sz="2000" dirty="0"/>
              <a:t> </a:t>
            </a:r>
            <a:r>
              <a:rPr lang="en-GB" sz="2000" dirty="0" err="1"/>
              <a:t>waed</a:t>
            </a:r>
            <a:r>
              <a:rPr lang="en-GB" sz="2000" dirty="0"/>
              <a:t> fan </a:t>
            </a:r>
            <a:r>
              <a:rPr lang="en-GB" sz="2000" dirty="0" err="1"/>
              <a:t>hyn</a:t>
            </a:r>
            <a:br>
              <a:rPr lang="en-GB" sz="2000" dirty="0"/>
            </a:br>
            <a:br>
              <a:rPr lang="en-GB" sz="2000" dirty="0"/>
            </a:br>
            <a:r>
              <a:rPr lang="en-GB" sz="2200" dirty="0"/>
              <a:t>Fan </a:t>
            </a:r>
            <a:r>
              <a:rPr lang="en-GB" sz="2200" dirty="0" err="1"/>
              <a:t>hyn</a:t>
            </a:r>
            <a:r>
              <a:rPr lang="en-GB" sz="2200" dirty="0"/>
              <a:t> </a:t>
            </a:r>
            <a:r>
              <a:rPr lang="en-GB" sz="2200" dirty="0" err="1"/>
              <a:t>yw</a:t>
            </a:r>
            <a:r>
              <a:rPr lang="en-GB" sz="2200" dirty="0"/>
              <a:t> </a:t>
            </a:r>
            <a:r>
              <a:rPr lang="en-GB" sz="2200" dirty="0" err="1"/>
              <a:t>ein</a:t>
            </a:r>
            <a:r>
              <a:rPr lang="en-GB" sz="2200" dirty="0"/>
              <a:t> </a:t>
            </a:r>
            <a:r>
              <a:rPr lang="en-GB" sz="2200" dirty="0" err="1"/>
              <a:t>cof</a:t>
            </a:r>
            <a:r>
              <a:rPr lang="en-GB" sz="2200" dirty="0"/>
              <a:t> </a:t>
            </a:r>
            <a:r>
              <a:rPr lang="en-GB" sz="2200" dirty="0" err="1"/>
              <a:t>ni</a:t>
            </a:r>
            <a:r>
              <a:rPr lang="en-GB" sz="2200" dirty="0"/>
              <a:t>,</a:t>
            </a:r>
            <a:br>
              <a:rPr lang="en-GB" sz="2200" dirty="0"/>
            </a:br>
            <a:r>
              <a:rPr lang="en-GB" sz="2200" dirty="0"/>
              <a:t>Fan </a:t>
            </a:r>
            <a:r>
              <a:rPr lang="en-GB" sz="2200" dirty="0" err="1"/>
              <a:t>hyn</a:t>
            </a:r>
            <a:r>
              <a:rPr lang="en-GB" sz="2200" dirty="0"/>
              <a:t> </a:t>
            </a:r>
            <a:r>
              <a:rPr lang="en-GB" sz="2200" dirty="0" err="1"/>
              <a:t>sy'n</a:t>
            </a:r>
            <a:r>
              <a:rPr lang="en-GB" sz="2200" dirty="0"/>
              <a:t> </a:t>
            </a:r>
            <a:r>
              <a:rPr lang="en-GB" sz="2200" dirty="0" err="1"/>
              <a:t>anadl</a:t>
            </a:r>
            <a:r>
              <a:rPr lang="en-GB" sz="2200" dirty="0"/>
              <a:t> </a:t>
            </a:r>
            <a:r>
              <a:rPr lang="en-GB" sz="2200" dirty="0" err="1"/>
              <a:t>inni</a:t>
            </a:r>
            <a:r>
              <a:rPr lang="en-GB" sz="2200" dirty="0"/>
              <a:t>,</a:t>
            </a:r>
            <a:br>
              <a:rPr lang="en-GB" sz="2200" dirty="0"/>
            </a:br>
            <a:r>
              <a:rPr lang="en-GB" sz="2200" dirty="0"/>
              <a:t>Fan </a:t>
            </a:r>
            <a:r>
              <a:rPr lang="en-GB" sz="2200" dirty="0" err="1"/>
              <a:t>hyn</a:t>
            </a:r>
            <a:r>
              <a:rPr lang="en-GB" sz="2200" dirty="0"/>
              <a:t> </a:t>
            </a:r>
            <a:r>
              <a:rPr lang="en-GB" sz="2200" dirty="0" err="1"/>
              <a:t>gynnau</a:t>
            </a:r>
            <a:r>
              <a:rPr lang="en-GB" sz="2200" dirty="0"/>
              <a:t> </a:t>
            </a:r>
            <a:r>
              <a:rPr lang="en-GB" sz="2200" dirty="0" err="1"/>
              <a:t>fu'n</a:t>
            </a:r>
            <a:r>
              <a:rPr lang="en-GB" sz="2200" dirty="0"/>
              <a:t> </a:t>
            </a:r>
            <a:r>
              <a:rPr lang="en-GB" sz="2200" dirty="0" err="1"/>
              <a:t>geni</a:t>
            </a:r>
            <a:r>
              <a:rPr lang="en-GB" sz="2200" dirty="0"/>
              <a:t>.</a:t>
            </a:r>
            <a:endParaRPr lang="en-US" sz="2200" dirty="0">
              <a:solidFill>
                <a:srgbClr val="000000"/>
              </a:solidFill>
            </a:endParaRPr>
          </a:p>
        </p:txBody>
      </p:sp>
      <p:sp>
        <p:nvSpPr>
          <p:cNvPr id="3" name="Content Placeholder 2">
            <a:extLst>
              <a:ext uri="{FF2B5EF4-FFF2-40B4-BE49-F238E27FC236}">
                <a16:creationId xmlns:a16="http://schemas.microsoft.com/office/drawing/2014/main" id="{B3D55F41-3019-44DB-AF45-EE32F465C1C0}"/>
              </a:ext>
            </a:extLst>
          </p:cNvPr>
          <p:cNvSpPr>
            <a:spLocks noGrp="1"/>
          </p:cNvSpPr>
          <p:nvPr>
            <p:ph sz="half" idx="1"/>
          </p:nvPr>
        </p:nvSpPr>
        <p:spPr>
          <a:xfrm>
            <a:off x="804997" y="2556387"/>
            <a:ext cx="4706803" cy="4055806"/>
          </a:xfrm>
        </p:spPr>
        <p:txBody>
          <a:bodyPr vert="horz" lIns="91440" tIns="45720" rIns="91440" bIns="45720" rtlCol="0" anchor="ctr">
            <a:normAutofit fontScale="92500" lnSpcReduction="20000"/>
          </a:bodyPr>
          <a:lstStyle/>
          <a:p>
            <a:pPr marL="0" indent="0">
              <a:buNone/>
            </a:pPr>
            <a:r>
              <a:rPr lang="en-GB" dirty="0"/>
              <a:t>I'm here right now</a:t>
            </a:r>
            <a:br>
              <a:rPr lang="en-GB" sz="2000" dirty="0"/>
            </a:br>
            <a:r>
              <a:rPr lang="en-GB" dirty="0"/>
              <a:t>Where his hair lay on straw</a:t>
            </a:r>
            <a:br>
              <a:rPr lang="en-GB" sz="2000" dirty="0"/>
            </a:br>
            <a:r>
              <a:rPr lang="en-GB" dirty="0"/>
              <a:t>Drops of blood on this floor.</a:t>
            </a:r>
            <a:br>
              <a:rPr lang="en-GB" sz="2000" dirty="0"/>
            </a:br>
            <a:br>
              <a:rPr lang="en-GB" sz="2000" dirty="0"/>
            </a:br>
            <a:r>
              <a:rPr lang="en-GB" dirty="0"/>
              <a:t>Here is our memory</a:t>
            </a:r>
            <a:br>
              <a:rPr lang="en-GB" sz="2000" dirty="0"/>
            </a:br>
            <a:r>
              <a:rPr lang="en-GB" dirty="0"/>
              <a:t>Here our breath breaks free</a:t>
            </a:r>
            <a:br>
              <a:rPr lang="en-GB" sz="2000" dirty="0"/>
            </a:br>
            <a:r>
              <a:rPr lang="en-GB" dirty="0"/>
              <a:t>Here, just now, was our nativity.</a:t>
            </a:r>
          </a:p>
          <a:p>
            <a:pPr marL="0" indent="0">
              <a:buNone/>
            </a:pPr>
            <a:r>
              <a:rPr lang="en-GB" sz="2000" dirty="0" err="1">
                <a:hlinkClick r:id="rId4"/>
              </a:rPr>
              <a:t>Gerallt</a:t>
            </a:r>
            <a:r>
              <a:rPr lang="en-GB" sz="2000" dirty="0">
                <a:hlinkClick r:id="rId4"/>
              </a:rPr>
              <a:t> (English Subtitles CC) - YouTube</a:t>
            </a:r>
            <a:endParaRPr lang="en-US" sz="2000" dirty="0">
              <a:solidFill>
                <a:srgbClr val="000000"/>
              </a:solidFill>
            </a:endParaRPr>
          </a:p>
          <a:p>
            <a:endParaRPr lang="en-US" sz="2000" dirty="0">
              <a:solidFill>
                <a:srgbClr val="000000"/>
              </a:solidFill>
            </a:endParaRPr>
          </a:p>
          <a:p>
            <a:endParaRPr lang="en-US" sz="2000" dirty="0">
              <a:solidFill>
                <a:srgbClr val="000000"/>
              </a:solidFill>
            </a:endParaRPr>
          </a:p>
          <a:p>
            <a:endParaRPr lang="en-US" sz="2000" dirty="0">
              <a:solidFill>
                <a:srgbClr val="000000"/>
              </a:solidFill>
            </a:endParaRPr>
          </a:p>
          <a:p>
            <a:pPr marL="0" indent="0">
              <a:buNone/>
            </a:pPr>
            <a:r>
              <a:rPr lang="en-GB" sz="1200" dirty="0">
                <a:solidFill>
                  <a:srgbClr val="000000"/>
                </a:solidFill>
              </a:rPr>
              <a:t>Photo by John </a:t>
            </a:r>
            <a:r>
              <a:rPr lang="en-GB" sz="1200" dirty="0" err="1">
                <a:solidFill>
                  <a:srgbClr val="000000"/>
                </a:solidFill>
              </a:rPr>
              <a:t>Illtud</a:t>
            </a:r>
            <a:r>
              <a:rPr lang="en-GB" sz="1200" dirty="0">
                <a:solidFill>
                  <a:srgbClr val="000000"/>
                </a:solidFill>
              </a:rPr>
              <a:t> Daniel - Scans from J I Daniel collection, CC BY-SA 4.0, https://commons.wikimedia.org/w/index.php?curid=64743955</a:t>
            </a:r>
            <a:endParaRPr lang="en-US" sz="1200" dirty="0">
              <a:solidFill>
                <a:srgbClr val="000000"/>
              </a:solidFill>
            </a:endParaRPr>
          </a:p>
        </p:txBody>
      </p:sp>
    </p:spTree>
    <p:extLst>
      <p:ext uri="{BB962C8B-B14F-4D97-AF65-F5344CB8AC3E}">
        <p14:creationId xmlns:p14="http://schemas.microsoft.com/office/powerpoint/2010/main" val="2132321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8BD21-82CA-464C-B281-9C382D5FFB33}"/>
              </a:ext>
            </a:extLst>
          </p:cNvPr>
          <p:cNvSpPr>
            <a:spLocks noGrp="1"/>
          </p:cNvSpPr>
          <p:nvPr>
            <p:ph type="title"/>
          </p:nvPr>
        </p:nvSpPr>
        <p:spPr/>
        <p:txBody>
          <a:bodyPr/>
          <a:lstStyle/>
          <a:p>
            <a:r>
              <a:rPr lang="en-GB" dirty="0"/>
              <a:t>‘</a:t>
            </a:r>
            <a:r>
              <a:rPr lang="en-GB" dirty="0" err="1"/>
              <a:t>Fy</a:t>
            </a:r>
            <a:r>
              <a:rPr lang="en-GB" dirty="0"/>
              <a:t> </a:t>
            </a:r>
            <a:r>
              <a:rPr lang="en-GB" dirty="0" err="1"/>
              <a:t>Ngwlad</a:t>
            </a:r>
            <a:r>
              <a:rPr lang="en-GB" dirty="0"/>
              <a:t>/My Country’ by </a:t>
            </a:r>
            <a:r>
              <a:rPr lang="en-GB" dirty="0" err="1"/>
              <a:t>Gerallt</a:t>
            </a:r>
            <a:r>
              <a:rPr lang="en-GB" dirty="0"/>
              <a:t> Lloyd Owen (written in 1969)</a:t>
            </a:r>
          </a:p>
        </p:txBody>
      </p:sp>
      <p:sp>
        <p:nvSpPr>
          <p:cNvPr id="3" name="Content Placeholder 2">
            <a:extLst>
              <a:ext uri="{FF2B5EF4-FFF2-40B4-BE49-F238E27FC236}">
                <a16:creationId xmlns:a16="http://schemas.microsoft.com/office/drawing/2014/main" id="{E64E29DB-E1CE-4CE0-BA07-D72B3B3BCF3D}"/>
              </a:ext>
            </a:extLst>
          </p:cNvPr>
          <p:cNvSpPr>
            <a:spLocks noGrp="1"/>
          </p:cNvSpPr>
          <p:nvPr>
            <p:ph sz="half" idx="1"/>
          </p:nvPr>
        </p:nvSpPr>
        <p:spPr/>
        <p:txBody>
          <a:bodyPr>
            <a:normAutofit lnSpcReduction="10000"/>
          </a:bodyPr>
          <a:lstStyle/>
          <a:p>
            <a:pPr marL="0" indent="0" fontAlgn="base">
              <a:buNone/>
            </a:pPr>
            <a:r>
              <a:rPr lang="en-GB" dirty="0" err="1"/>
              <a:t>Wylit</a:t>
            </a:r>
            <a:r>
              <a:rPr lang="en-GB" dirty="0"/>
              <a:t>, </a:t>
            </a:r>
            <a:r>
              <a:rPr lang="en-GB" dirty="0" err="1"/>
              <a:t>wylit</a:t>
            </a:r>
            <a:r>
              <a:rPr lang="en-GB" dirty="0"/>
              <a:t>, </a:t>
            </a:r>
            <a:r>
              <a:rPr lang="en-GB" dirty="0" err="1"/>
              <a:t>Lywelyn</a:t>
            </a:r>
            <a:r>
              <a:rPr lang="en-GB" dirty="0"/>
              <a:t> </a:t>
            </a:r>
          </a:p>
          <a:p>
            <a:pPr marL="0" indent="0" fontAlgn="base">
              <a:buNone/>
            </a:pPr>
            <a:r>
              <a:rPr lang="en-GB" dirty="0" err="1"/>
              <a:t>Wylit</a:t>
            </a:r>
            <a:r>
              <a:rPr lang="en-GB" dirty="0"/>
              <a:t> </a:t>
            </a:r>
            <a:r>
              <a:rPr lang="en-GB" dirty="0" err="1"/>
              <a:t>waed</a:t>
            </a:r>
            <a:r>
              <a:rPr lang="en-GB" dirty="0"/>
              <a:t> pe </a:t>
            </a:r>
            <a:r>
              <a:rPr lang="en-GB" dirty="0" err="1"/>
              <a:t>gwelit</a:t>
            </a:r>
            <a:r>
              <a:rPr lang="en-GB" dirty="0"/>
              <a:t> </a:t>
            </a:r>
            <a:r>
              <a:rPr lang="en-GB" dirty="0" err="1"/>
              <a:t>hyn</a:t>
            </a:r>
            <a:r>
              <a:rPr lang="en-GB" dirty="0"/>
              <a:t>. </a:t>
            </a:r>
          </a:p>
          <a:p>
            <a:pPr marL="0" indent="0" fontAlgn="base">
              <a:buNone/>
            </a:pPr>
            <a:r>
              <a:rPr lang="en-GB" dirty="0"/>
              <a:t>Ein </a:t>
            </a:r>
            <a:r>
              <a:rPr lang="en-GB" dirty="0" err="1"/>
              <a:t>calon</a:t>
            </a:r>
            <a:r>
              <a:rPr lang="en-GB" dirty="0"/>
              <a:t> </a:t>
            </a:r>
            <a:r>
              <a:rPr lang="en-GB" dirty="0" err="1"/>
              <a:t>gan</a:t>
            </a:r>
            <a:r>
              <a:rPr lang="en-GB" dirty="0"/>
              <a:t> </a:t>
            </a:r>
            <a:r>
              <a:rPr lang="en-GB" dirty="0" err="1"/>
              <a:t>estron</a:t>
            </a:r>
            <a:r>
              <a:rPr lang="en-GB" dirty="0"/>
              <a:t> </a:t>
            </a:r>
            <a:r>
              <a:rPr lang="en-GB" dirty="0" err="1"/>
              <a:t>wr</a:t>
            </a:r>
            <a:r>
              <a:rPr lang="en-GB" dirty="0"/>
              <a:t>, </a:t>
            </a:r>
          </a:p>
          <a:p>
            <a:pPr marL="0" indent="0" fontAlgn="base">
              <a:buNone/>
            </a:pPr>
            <a:r>
              <a:rPr lang="en-GB" dirty="0"/>
              <a:t>Ein </a:t>
            </a:r>
            <a:r>
              <a:rPr lang="en-GB" dirty="0" err="1"/>
              <a:t>coron</a:t>
            </a:r>
            <a:r>
              <a:rPr lang="en-GB" dirty="0"/>
              <a:t> </a:t>
            </a:r>
            <a:r>
              <a:rPr lang="en-GB" dirty="0" err="1"/>
              <a:t>gan</a:t>
            </a:r>
            <a:r>
              <a:rPr lang="en-GB" dirty="0"/>
              <a:t> </a:t>
            </a:r>
            <a:r>
              <a:rPr lang="en-GB" dirty="0" err="1"/>
              <a:t>goncwerwr</a:t>
            </a:r>
            <a:r>
              <a:rPr lang="en-GB" dirty="0"/>
              <a:t>, </a:t>
            </a:r>
          </a:p>
          <a:p>
            <a:pPr marL="0" indent="0" fontAlgn="base">
              <a:buNone/>
            </a:pPr>
            <a:r>
              <a:rPr lang="en-GB" dirty="0"/>
              <a:t>A </a:t>
            </a:r>
            <a:r>
              <a:rPr lang="en-GB" dirty="0" err="1"/>
              <a:t>gwerin</a:t>
            </a:r>
            <a:r>
              <a:rPr lang="en-GB" dirty="0"/>
              <a:t> o </a:t>
            </a:r>
            <a:r>
              <a:rPr lang="en-GB" dirty="0" err="1"/>
              <a:t>ffafrgarwyr</a:t>
            </a:r>
            <a:r>
              <a:rPr lang="en-GB" dirty="0"/>
              <a:t> </a:t>
            </a:r>
          </a:p>
          <a:p>
            <a:pPr marL="0" indent="0">
              <a:buNone/>
            </a:pPr>
            <a:r>
              <a:rPr lang="en-GB" dirty="0" err="1"/>
              <a:t>Llariaidd</a:t>
            </a:r>
            <a:r>
              <a:rPr lang="en-GB" dirty="0"/>
              <a:t> </a:t>
            </a:r>
            <a:r>
              <a:rPr lang="en-GB" dirty="0" err="1"/>
              <a:t>eu</a:t>
            </a:r>
            <a:r>
              <a:rPr lang="en-GB" dirty="0"/>
              <a:t> </a:t>
            </a:r>
            <a:r>
              <a:rPr lang="en-GB" dirty="0" err="1"/>
              <a:t>gwên</a:t>
            </a:r>
            <a:r>
              <a:rPr lang="en-GB" dirty="0"/>
              <a:t> </a:t>
            </a:r>
            <a:r>
              <a:rPr lang="en-GB" dirty="0" err="1"/>
              <a:t>lle'r</a:t>
            </a:r>
            <a:r>
              <a:rPr lang="en-GB" dirty="0"/>
              <a:t> </a:t>
            </a:r>
            <a:r>
              <a:rPr lang="en-GB" dirty="0" err="1"/>
              <a:t>oedd</a:t>
            </a:r>
            <a:r>
              <a:rPr lang="en-GB" dirty="0"/>
              <a:t> </a:t>
            </a:r>
            <a:r>
              <a:rPr lang="en-GB" dirty="0" err="1"/>
              <a:t>gwyr</a:t>
            </a:r>
            <a:r>
              <a:rPr lang="en-GB" dirty="0"/>
              <a:t>. </a:t>
            </a:r>
          </a:p>
        </p:txBody>
      </p:sp>
      <p:sp>
        <p:nvSpPr>
          <p:cNvPr id="4" name="Content Placeholder 3">
            <a:extLst>
              <a:ext uri="{FF2B5EF4-FFF2-40B4-BE49-F238E27FC236}">
                <a16:creationId xmlns:a16="http://schemas.microsoft.com/office/drawing/2014/main" id="{6571625B-A209-4800-A62F-A882E3090153}"/>
              </a:ext>
            </a:extLst>
          </p:cNvPr>
          <p:cNvSpPr>
            <a:spLocks noGrp="1"/>
          </p:cNvSpPr>
          <p:nvPr>
            <p:ph sz="half" idx="2"/>
          </p:nvPr>
        </p:nvSpPr>
        <p:spPr/>
        <p:txBody>
          <a:bodyPr>
            <a:normAutofit lnSpcReduction="10000"/>
          </a:bodyPr>
          <a:lstStyle/>
          <a:p>
            <a:pPr marL="0" indent="0">
              <a:buNone/>
            </a:pPr>
            <a:r>
              <a:rPr lang="en-GB" dirty="0" err="1"/>
              <a:t>Llywelyn</a:t>
            </a:r>
            <a:r>
              <a:rPr lang="en-GB" dirty="0"/>
              <a:t>, tears of blood you'd weep,</a:t>
            </a:r>
          </a:p>
          <a:p>
            <a:pPr marL="0" indent="0">
              <a:buNone/>
            </a:pPr>
            <a:r>
              <a:rPr lang="en-GB" dirty="0"/>
              <a:t>If you should see this from your sleep:</a:t>
            </a:r>
          </a:p>
          <a:p>
            <a:pPr marL="0" indent="0">
              <a:buNone/>
            </a:pPr>
            <a:r>
              <a:rPr lang="en-GB" dirty="0"/>
              <a:t>Our heart in a foreigner's hand,</a:t>
            </a:r>
          </a:p>
          <a:p>
            <a:pPr marL="0" indent="0">
              <a:buNone/>
            </a:pPr>
            <a:r>
              <a:rPr lang="en-GB" dirty="0"/>
              <a:t>Our ancient throne in a conqueror's land;</a:t>
            </a:r>
          </a:p>
          <a:p>
            <a:pPr marL="0" indent="0">
              <a:buNone/>
            </a:pPr>
            <a:r>
              <a:rPr lang="en-GB" dirty="0"/>
              <a:t>A nation where the meek abound,</a:t>
            </a:r>
          </a:p>
          <a:p>
            <a:pPr marL="0" indent="0">
              <a:buNone/>
            </a:pPr>
            <a:r>
              <a:rPr lang="en-GB" dirty="0"/>
              <a:t>Where once were men who stood their ground.</a:t>
            </a:r>
          </a:p>
          <a:p>
            <a:endParaRPr lang="en-GB" dirty="0"/>
          </a:p>
        </p:txBody>
      </p:sp>
    </p:spTree>
    <p:extLst>
      <p:ext uri="{BB962C8B-B14F-4D97-AF65-F5344CB8AC3E}">
        <p14:creationId xmlns:p14="http://schemas.microsoft.com/office/powerpoint/2010/main" val="23694014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B55F5-C42B-4C19-869A-176DF3F8D1CA}"/>
              </a:ext>
            </a:extLst>
          </p:cNvPr>
          <p:cNvSpPr>
            <a:spLocks noGrp="1"/>
          </p:cNvSpPr>
          <p:nvPr>
            <p:ph type="title"/>
          </p:nvPr>
        </p:nvSpPr>
        <p:spPr/>
        <p:txBody>
          <a:bodyPr/>
          <a:lstStyle/>
          <a:p>
            <a:r>
              <a:rPr lang="en-GB" dirty="0"/>
              <a:t>Verse 2</a:t>
            </a:r>
          </a:p>
        </p:txBody>
      </p:sp>
      <p:sp>
        <p:nvSpPr>
          <p:cNvPr id="3" name="Content Placeholder 2">
            <a:extLst>
              <a:ext uri="{FF2B5EF4-FFF2-40B4-BE49-F238E27FC236}">
                <a16:creationId xmlns:a16="http://schemas.microsoft.com/office/drawing/2014/main" id="{0AFBDB8C-53F8-4763-B84B-5A80B50B080B}"/>
              </a:ext>
            </a:extLst>
          </p:cNvPr>
          <p:cNvSpPr>
            <a:spLocks noGrp="1"/>
          </p:cNvSpPr>
          <p:nvPr>
            <p:ph sz="half" idx="1"/>
          </p:nvPr>
        </p:nvSpPr>
        <p:spPr/>
        <p:txBody>
          <a:bodyPr/>
          <a:lstStyle/>
          <a:p>
            <a:pPr marL="0" indent="0" fontAlgn="base">
              <a:buNone/>
            </a:pPr>
            <a:r>
              <a:rPr lang="en-GB" dirty="0"/>
              <a:t>Fe </a:t>
            </a:r>
            <a:r>
              <a:rPr lang="en-GB" dirty="0" err="1"/>
              <a:t>rown</a:t>
            </a:r>
            <a:r>
              <a:rPr lang="en-GB" dirty="0"/>
              <a:t> </a:t>
            </a:r>
            <a:r>
              <a:rPr lang="en-GB" dirty="0" err="1"/>
              <a:t>wên</a:t>
            </a:r>
            <a:r>
              <a:rPr lang="en-GB" dirty="0"/>
              <a:t> </a:t>
            </a:r>
            <a:r>
              <a:rPr lang="en-GB" dirty="0" err="1"/>
              <a:t>i'r</a:t>
            </a:r>
            <a:r>
              <a:rPr lang="en-GB" dirty="0"/>
              <a:t> </a:t>
            </a:r>
            <a:r>
              <a:rPr lang="en-GB" dirty="0" err="1"/>
              <a:t>Frenhiniaeth</a:t>
            </a:r>
            <a:r>
              <a:rPr lang="en-GB" dirty="0"/>
              <a:t>, </a:t>
            </a:r>
          </a:p>
          <a:p>
            <a:pPr marL="0" indent="0" fontAlgn="base">
              <a:buNone/>
            </a:pPr>
            <a:r>
              <a:rPr lang="en-GB" dirty="0" err="1"/>
              <a:t>Nid</a:t>
            </a:r>
            <a:r>
              <a:rPr lang="en-GB" dirty="0"/>
              <a:t> </a:t>
            </a:r>
            <a:r>
              <a:rPr lang="en-GB" dirty="0" err="1"/>
              <a:t>gwerin</a:t>
            </a:r>
            <a:r>
              <a:rPr lang="en-GB" dirty="0"/>
              <a:t> </a:t>
            </a:r>
            <a:r>
              <a:rPr lang="en-GB" dirty="0" err="1"/>
              <a:t>nad</a:t>
            </a:r>
            <a:r>
              <a:rPr lang="en-GB" dirty="0"/>
              <a:t> </a:t>
            </a:r>
            <a:r>
              <a:rPr lang="en-GB" dirty="0" err="1"/>
              <a:t>gwerin</a:t>
            </a:r>
            <a:r>
              <a:rPr lang="en-GB" dirty="0"/>
              <a:t> </a:t>
            </a:r>
            <a:r>
              <a:rPr lang="en-GB" dirty="0" err="1"/>
              <a:t>gaeth</a:t>
            </a:r>
            <a:r>
              <a:rPr lang="en-GB" dirty="0"/>
              <a:t>. </a:t>
            </a:r>
          </a:p>
          <a:p>
            <a:pPr marL="0" indent="0" fontAlgn="base">
              <a:buNone/>
            </a:pPr>
            <a:r>
              <a:rPr lang="en-GB" dirty="0" err="1"/>
              <a:t>Byddwn</a:t>
            </a:r>
            <a:r>
              <a:rPr lang="en-GB" dirty="0"/>
              <a:t> </a:t>
            </a:r>
            <a:r>
              <a:rPr lang="en-GB" dirty="0" err="1"/>
              <a:t>daeog</a:t>
            </a:r>
            <a:r>
              <a:rPr lang="en-GB" dirty="0"/>
              <a:t> </a:t>
            </a:r>
            <a:r>
              <a:rPr lang="en-GB" dirty="0" err="1"/>
              <a:t>ddiogel</a:t>
            </a:r>
            <a:r>
              <a:rPr lang="en-GB" dirty="0"/>
              <a:t> </a:t>
            </a:r>
          </a:p>
          <a:p>
            <a:pPr marL="0" indent="0" fontAlgn="base">
              <a:buNone/>
            </a:pPr>
            <a:r>
              <a:rPr lang="en-GB" dirty="0"/>
              <a:t>A </a:t>
            </a:r>
            <a:r>
              <a:rPr lang="en-GB" dirty="0" err="1"/>
              <a:t>dedwydd</a:t>
            </a:r>
            <a:r>
              <a:rPr lang="en-GB" dirty="0"/>
              <a:t> </a:t>
            </a:r>
            <a:r>
              <a:rPr lang="en-GB" dirty="0" err="1"/>
              <a:t>iawn</a:t>
            </a:r>
            <a:r>
              <a:rPr lang="en-GB" dirty="0"/>
              <a:t>, </a:t>
            </a:r>
            <a:r>
              <a:rPr lang="en-GB" dirty="0" err="1"/>
              <a:t>doed</a:t>
            </a:r>
            <a:r>
              <a:rPr lang="en-GB" dirty="0"/>
              <a:t> a </a:t>
            </a:r>
            <a:r>
              <a:rPr lang="en-GB" dirty="0" err="1"/>
              <a:t>ddêl</a:t>
            </a:r>
            <a:r>
              <a:rPr lang="en-GB" dirty="0"/>
              <a:t>, </a:t>
            </a:r>
          </a:p>
          <a:p>
            <a:pPr marL="0" indent="0" fontAlgn="base">
              <a:buNone/>
            </a:pPr>
            <a:r>
              <a:rPr lang="en-GB" dirty="0" err="1"/>
              <a:t>Heb</a:t>
            </a:r>
            <a:r>
              <a:rPr lang="en-GB" dirty="0"/>
              <a:t> </a:t>
            </a:r>
            <a:r>
              <a:rPr lang="en-GB" dirty="0" err="1"/>
              <a:t>wraidd</a:t>
            </a:r>
            <a:r>
              <a:rPr lang="en-GB" dirty="0"/>
              <a:t> </a:t>
            </a:r>
            <a:r>
              <a:rPr lang="en-GB" dirty="0" err="1"/>
              <a:t>na</a:t>
            </a:r>
            <a:r>
              <a:rPr lang="en-GB" dirty="0"/>
              <a:t> </a:t>
            </a:r>
            <a:r>
              <a:rPr lang="en-GB" dirty="0" err="1"/>
              <a:t>chadwynau</a:t>
            </a:r>
            <a:r>
              <a:rPr lang="en-GB" dirty="0"/>
              <a:t> bro, </a:t>
            </a:r>
          </a:p>
          <a:p>
            <a:pPr marL="0" indent="0" fontAlgn="base">
              <a:buNone/>
            </a:pPr>
            <a:r>
              <a:rPr lang="en-GB" dirty="0" err="1"/>
              <a:t>Heb</a:t>
            </a:r>
            <a:r>
              <a:rPr lang="en-GB" dirty="0"/>
              <a:t> </a:t>
            </a:r>
            <a:r>
              <a:rPr lang="en-GB" dirty="0" err="1"/>
              <a:t>ofal</a:t>
            </a:r>
            <a:r>
              <a:rPr lang="en-GB" dirty="0"/>
              <a:t> </a:t>
            </a:r>
            <a:r>
              <a:rPr lang="en-GB" dirty="0" err="1"/>
              <a:t>ond</a:t>
            </a:r>
            <a:r>
              <a:rPr lang="en-GB" dirty="0"/>
              <a:t> </a:t>
            </a:r>
            <a:r>
              <a:rPr lang="en-GB" dirty="0" err="1"/>
              <a:t>bihafio</a:t>
            </a:r>
            <a:r>
              <a:rPr lang="en-GB" dirty="0"/>
              <a:t>.</a:t>
            </a:r>
          </a:p>
          <a:p>
            <a:endParaRPr lang="en-GB" dirty="0"/>
          </a:p>
        </p:txBody>
      </p:sp>
      <p:sp>
        <p:nvSpPr>
          <p:cNvPr id="4" name="Content Placeholder 3">
            <a:extLst>
              <a:ext uri="{FF2B5EF4-FFF2-40B4-BE49-F238E27FC236}">
                <a16:creationId xmlns:a16="http://schemas.microsoft.com/office/drawing/2014/main" id="{45A0D3CA-455C-48E0-873E-1E1573218D16}"/>
              </a:ext>
            </a:extLst>
          </p:cNvPr>
          <p:cNvSpPr>
            <a:spLocks noGrp="1"/>
          </p:cNvSpPr>
          <p:nvPr>
            <p:ph sz="half" idx="2"/>
          </p:nvPr>
        </p:nvSpPr>
        <p:spPr/>
        <p:txBody>
          <a:bodyPr/>
          <a:lstStyle/>
          <a:p>
            <a:pPr marL="0" indent="0">
              <a:buNone/>
            </a:pPr>
            <a:r>
              <a:rPr lang="en-GB" dirty="0"/>
              <a:t>We smile beneath the Royalty,</a:t>
            </a:r>
          </a:p>
          <a:p>
            <a:pPr marL="0" indent="0">
              <a:buNone/>
            </a:pPr>
            <a:r>
              <a:rPr lang="en-GB" dirty="0"/>
              <a:t>Peasants are peasants, never free.</a:t>
            </a:r>
          </a:p>
          <a:p>
            <a:pPr marL="0" indent="0">
              <a:buNone/>
            </a:pPr>
            <a:r>
              <a:rPr lang="en-GB" dirty="0"/>
              <a:t>We'll carry on our slavish way</a:t>
            </a:r>
          </a:p>
          <a:p>
            <a:pPr marL="0" indent="0">
              <a:buNone/>
            </a:pPr>
            <a:r>
              <a:rPr lang="en-GB" dirty="0"/>
              <a:t>Content and happy come what may;</a:t>
            </a:r>
          </a:p>
          <a:p>
            <a:pPr marL="0" indent="0">
              <a:buNone/>
            </a:pPr>
            <a:r>
              <a:rPr lang="en-GB" dirty="0"/>
              <a:t>Lost of roots, nothing to save,</a:t>
            </a:r>
          </a:p>
          <a:p>
            <a:pPr marL="0" indent="0">
              <a:buNone/>
            </a:pPr>
            <a:r>
              <a:rPr lang="en-GB" dirty="0"/>
              <a:t>Without a care but to behave.</a:t>
            </a:r>
          </a:p>
          <a:p>
            <a:pPr marL="0" indent="0">
              <a:buNone/>
            </a:pPr>
            <a:endParaRPr lang="en-GB" dirty="0"/>
          </a:p>
          <a:p>
            <a:endParaRPr lang="en-GB" dirty="0"/>
          </a:p>
        </p:txBody>
      </p:sp>
    </p:spTree>
    <p:extLst>
      <p:ext uri="{BB962C8B-B14F-4D97-AF65-F5344CB8AC3E}">
        <p14:creationId xmlns:p14="http://schemas.microsoft.com/office/powerpoint/2010/main" val="28873740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0CE18-7726-4A4E-A754-0F6A4EA65825}"/>
              </a:ext>
            </a:extLst>
          </p:cNvPr>
          <p:cNvSpPr>
            <a:spLocks noGrp="1"/>
          </p:cNvSpPr>
          <p:nvPr>
            <p:ph type="title"/>
          </p:nvPr>
        </p:nvSpPr>
        <p:spPr/>
        <p:txBody>
          <a:bodyPr/>
          <a:lstStyle/>
          <a:p>
            <a:r>
              <a:rPr lang="en-GB" dirty="0"/>
              <a:t>Verse 3</a:t>
            </a:r>
          </a:p>
        </p:txBody>
      </p:sp>
      <p:sp>
        <p:nvSpPr>
          <p:cNvPr id="3" name="Content Placeholder 2">
            <a:extLst>
              <a:ext uri="{FF2B5EF4-FFF2-40B4-BE49-F238E27FC236}">
                <a16:creationId xmlns:a16="http://schemas.microsoft.com/office/drawing/2014/main" id="{2672AFC3-087E-49C9-BE99-4F738D45CBA7}"/>
              </a:ext>
            </a:extLst>
          </p:cNvPr>
          <p:cNvSpPr>
            <a:spLocks noGrp="1"/>
          </p:cNvSpPr>
          <p:nvPr>
            <p:ph sz="half" idx="1"/>
          </p:nvPr>
        </p:nvSpPr>
        <p:spPr/>
        <p:txBody>
          <a:bodyPr>
            <a:normAutofit/>
          </a:bodyPr>
          <a:lstStyle/>
          <a:p>
            <a:pPr marL="0" indent="0" fontAlgn="base">
              <a:buNone/>
            </a:pPr>
            <a:r>
              <a:rPr lang="en-GB" dirty="0" err="1"/>
              <a:t>Ni'n</a:t>
            </a:r>
            <a:r>
              <a:rPr lang="en-GB" dirty="0"/>
              <a:t> </a:t>
            </a:r>
            <a:r>
              <a:rPr lang="en-GB" dirty="0" err="1"/>
              <a:t>twyllir</a:t>
            </a:r>
            <a:r>
              <a:rPr lang="en-GB" dirty="0"/>
              <a:t> </a:t>
            </a:r>
            <a:r>
              <a:rPr lang="en-GB" dirty="0" err="1"/>
              <a:t>hyn</a:t>
            </a:r>
            <a:r>
              <a:rPr lang="en-GB" dirty="0"/>
              <a:t> </a:t>
            </a:r>
            <a:r>
              <a:rPr lang="en-GB" dirty="0" err="1"/>
              <a:t>hir</a:t>
            </a:r>
            <a:r>
              <a:rPr lang="en-GB" dirty="0"/>
              <a:t> </a:t>
            </a:r>
            <a:r>
              <a:rPr lang="en-GB" dirty="0" err="1"/>
              <a:t>gan</a:t>
            </a:r>
            <a:r>
              <a:rPr lang="en-GB" dirty="0"/>
              <a:t> au </a:t>
            </a:r>
          </a:p>
          <a:p>
            <a:pPr marL="0" indent="0" fontAlgn="base">
              <a:buNone/>
            </a:pPr>
            <a:r>
              <a:rPr lang="en-GB" dirty="0" err="1"/>
              <a:t>Hanesion</a:t>
            </a:r>
            <a:r>
              <a:rPr lang="en-GB" dirty="0"/>
              <a:t> </a:t>
            </a:r>
            <a:r>
              <a:rPr lang="en-GB" dirty="0" err="1"/>
              <a:t>rhyw</a:t>
            </a:r>
            <a:r>
              <a:rPr lang="en-GB" dirty="0"/>
              <a:t> hen </a:t>
            </a:r>
            <a:r>
              <a:rPr lang="en-GB" dirty="0" err="1"/>
              <a:t>oesau</a:t>
            </a:r>
            <a:r>
              <a:rPr lang="en-GB" dirty="0"/>
              <a:t>. </a:t>
            </a:r>
          </a:p>
          <a:p>
            <a:pPr marL="0" indent="0" fontAlgn="base">
              <a:buNone/>
            </a:pPr>
            <a:r>
              <a:rPr lang="en-GB" dirty="0"/>
              <a:t>Y </a:t>
            </a:r>
            <a:r>
              <a:rPr lang="en-GB" dirty="0" err="1"/>
              <a:t>ni</a:t>
            </a:r>
            <a:r>
              <a:rPr lang="en-GB" dirty="0"/>
              <a:t> o </a:t>
            </a:r>
            <a:r>
              <a:rPr lang="en-GB" dirty="0" err="1"/>
              <a:t>gymedrol</a:t>
            </a:r>
            <a:r>
              <a:rPr lang="en-GB" dirty="0"/>
              <a:t> </a:t>
            </a:r>
            <a:r>
              <a:rPr lang="en-GB" dirty="0" err="1"/>
              <a:t>nwyd</a:t>
            </a:r>
            <a:r>
              <a:rPr lang="en-GB" dirty="0"/>
              <a:t> </a:t>
            </a:r>
          </a:p>
          <a:p>
            <a:pPr marL="0" indent="0" fontAlgn="base">
              <a:buNone/>
            </a:pPr>
            <a:r>
              <a:rPr lang="en-GB" dirty="0" err="1"/>
              <a:t>Yw'r</a:t>
            </a:r>
            <a:r>
              <a:rPr lang="en-GB" dirty="0"/>
              <a:t> </a:t>
            </a:r>
            <a:r>
              <a:rPr lang="en-GB" dirty="0" err="1"/>
              <a:t>dynion</a:t>
            </a:r>
            <a:r>
              <a:rPr lang="en-GB" dirty="0"/>
              <a:t> a </a:t>
            </a:r>
            <a:r>
              <a:rPr lang="en-GB" dirty="0" err="1"/>
              <a:t>Brydeiniwyd</a:t>
            </a:r>
            <a:r>
              <a:rPr lang="en-GB" dirty="0"/>
              <a:t>, </a:t>
            </a:r>
          </a:p>
          <a:p>
            <a:pPr marL="0" indent="0" fontAlgn="base">
              <a:buNone/>
            </a:pPr>
            <a:r>
              <a:rPr lang="en-GB" dirty="0"/>
              <a:t>Ni </a:t>
            </a:r>
            <a:r>
              <a:rPr lang="en-GB" dirty="0" err="1"/>
              <a:t>yw'r</a:t>
            </a:r>
            <a:r>
              <a:rPr lang="en-GB" dirty="0"/>
              <a:t> </a:t>
            </a:r>
            <a:r>
              <a:rPr lang="en-GB" dirty="0" err="1"/>
              <a:t>claear</a:t>
            </a:r>
            <a:r>
              <a:rPr lang="en-GB" dirty="0"/>
              <a:t> </a:t>
            </a:r>
            <a:r>
              <a:rPr lang="en-GB" dirty="0" err="1"/>
              <a:t>wladgarwyr</a:t>
            </a:r>
            <a:r>
              <a:rPr lang="en-GB" dirty="0"/>
              <a:t>, </a:t>
            </a:r>
          </a:p>
          <a:p>
            <a:pPr marL="0" indent="0" fontAlgn="base">
              <a:buNone/>
            </a:pPr>
            <a:r>
              <a:rPr lang="en-GB" dirty="0" err="1"/>
              <a:t>Eithafol</a:t>
            </a:r>
            <a:r>
              <a:rPr lang="en-GB" dirty="0"/>
              <a:t> </a:t>
            </a:r>
            <a:r>
              <a:rPr lang="en-GB" dirty="0" err="1"/>
              <a:t>ryngwladol</a:t>
            </a:r>
            <a:r>
              <a:rPr lang="en-GB" dirty="0"/>
              <a:t> </a:t>
            </a:r>
            <a:r>
              <a:rPr lang="en-GB" dirty="0" err="1"/>
              <a:t>wyr</a:t>
            </a:r>
            <a:r>
              <a:rPr lang="en-GB" dirty="0"/>
              <a:t>. </a:t>
            </a:r>
          </a:p>
          <a:p>
            <a:endParaRPr lang="en-GB" dirty="0"/>
          </a:p>
        </p:txBody>
      </p:sp>
      <p:sp>
        <p:nvSpPr>
          <p:cNvPr id="4" name="Content Placeholder 3">
            <a:extLst>
              <a:ext uri="{FF2B5EF4-FFF2-40B4-BE49-F238E27FC236}">
                <a16:creationId xmlns:a16="http://schemas.microsoft.com/office/drawing/2014/main" id="{4712226C-3FDD-48D0-8BA5-C66CE84E4F8B}"/>
              </a:ext>
            </a:extLst>
          </p:cNvPr>
          <p:cNvSpPr>
            <a:spLocks noGrp="1"/>
          </p:cNvSpPr>
          <p:nvPr>
            <p:ph sz="half" idx="2"/>
          </p:nvPr>
        </p:nvSpPr>
        <p:spPr/>
        <p:txBody>
          <a:bodyPr>
            <a:normAutofit/>
          </a:bodyPr>
          <a:lstStyle/>
          <a:p>
            <a:pPr marL="0" indent="0">
              <a:buNone/>
            </a:pPr>
            <a:r>
              <a:rPr lang="en-GB" dirty="0"/>
              <a:t>We shall not be deceived for long</a:t>
            </a:r>
          </a:p>
          <a:p>
            <a:pPr marL="0" indent="0">
              <a:buNone/>
            </a:pPr>
            <a:r>
              <a:rPr lang="en-GB" dirty="0"/>
              <a:t>By fables and historic song,</a:t>
            </a:r>
          </a:p>
          <a:p>
            <a:pPr marL="0" indent="0">
              <a:buNone/>
            </a:pPr>
            <a:r>
              <a:rPr lang="en-GB" dirty="0"/>
              <a:t>For we, who now just count to ten,</a:t>
            </a:r>
          </a:p>
          <a:p>
            <a:pPr marL="0" indent="0">
              <a:buNone/>
            </a:pPr>
            <a:r>
              <a:rPr lang="en-GB" dirty="0"/>
              <a:t>Are Wales' Rule-Britannia men.</a:t>
            </a:r>
          </a:p>
          <a:p>
            <a:pPr marL="0" indent="0">
              <a:buNone/>
            </a:pPr>
            <a:r>
              <a:rPr lang="en-GB" dirty="0"/>
              <a:t>We are the patriots who lack fire,</a:t>
            </a:r>
          </a:p>
          <a:p>
            <a:pPr marL="0" indent="0">
              <a:buNone/>
            </a:pPr>
            <a:r>
              <a:rPr lang="en-GB" dirty="0"/>
              <a:t>The headstrong international choir.</a:t>
            </a:r>
          </a:p>
          <a:p>
            <a:endParaRPr lang="en-GB" dirty="0"/>
          </a:p>
        </p:txBody>
      </p:sp>
    </p:spTree>
    <p:extLst>
      <p:ext uri="{BB962C8B-B14F-4D97-AF65-F5344CB8AC3E}">
        <p14:creationId xmlns:p14="http://schemas.microsoft.com/office/powerpoint/2010/main" val="38891503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92445-51FF-43F9-A5D3-14175047E53A}"/>
              </a:ext>
            </a:extLst>
          </p:cNvPr>
          <p:cNvSpPr>
            <a:spLocks noGrp="1"/>
          </p:cNvSpPr>
          <p:nvPr>
            <p:ph type="title"/>
          </p:nvPr>
        </p:nvSpPr>
        <p:spPr/>
        <p:txBody>
          <a:bodyPr/>
          <a:lstStyle/>
          <a:p>
            <a:r>
              <a:rPr lang="en-GB" dirty="0"/>
              <a:t>Verse 4</a:t>
            </a:r>
          </a:p>
        </p:txBody>
      </p:sp>
      <p:sp>
        <p:nvSpPr>
          <p:cNvPr id="3" name="Content Placeholder 2">
            <a:extLst>
              <a:ext uri="{FF2B5EF4-FFF2-40B4-BE49-F238E27FC236}">
                <a16:creationId xmlns:a16="http://schemas.microsoft.com/office/drawing/2014/main" id="{B110861E-6ED7-419C-AFE7-E3767F08327F}"/>
              </a:ext>
            </a:extLst>
          </p:cNvPr>
          <p:cNvSpPr>
            <a:spLocks noGrp="1"/>
          </p:cNvSpPr>
          <p:nvPr>
            <p:ph sz="half" idx="1"/>
          </p:nvPr>
        </p:nvSpPr>
        <p:spPr/>
        <p:txBody>
          <a:bodyPr/>
          <a:lstStyle/>
          <a:p>
            <a:pPr marL="0" indent="0" fontAlgn="base">
              <a:buNone/>
            </a:pPr>
            <a:r>
              <a:rPr lang="en-GB" dirty="0" err="1"/>
              <a:t>Fy</a:t>
            </a:r>
            <a:r>
              <a:rPr lang="en-GB" dirty="0"/>
              <a:t> </a:t>
            </a:r>
            <a:r>
              <a:rPr lang="en-GB" dirty="0" err="1"/>
              <a:t>ngwlad</a:t>
            </a:r>
            <a:r>
              <a:rPr lang="en-GB" dirty="0"/>
              <a:t>, </a:t>
            </a:r>
            <a:r>
              <a:rPr lang="en-GB" dirty="0" err="1"/>
              <a:t>fy</a:t>
            </a:r>
            <a:r>
              <a:rPr lang="en-GB" dirty="0"/>
              <a:t> </a:t>
            </a:r>
            <a:r>
              <a:rPr lang="en-GB" dirty="0" err="1"/>
              <a:t>ngwlad</a:t>
            </a:r>
            <a:r>
              <a:rPr lang="en-GB" dirty="0"/>
              <a:t>, </a:t>
            </a:r>
            <a:r>
              <a:rPr lang="en-GB" dirty="0" err="1"/>
              <a:t>cei</a:t>
            </a:r>
            <a:r>
              <a:rPr lang="en-GB" dirty="0"/>
              <a:t> </a:t>
            </a:r>
            <a:r>
              <a:rPr lang="en-GB" dirty="0" err="1"/>
              <a:t>fy</a:t>
            </a:r>
            <a:r>
              <a:rPr lang="en-GB" dirty="0"/>
              <a:t> </a:t>
            </a:r>
            <a:r>
              <a:rPr lang="en-GB" dirty="0" err="1"/>
              <a:t>nghledd</a:t>
            </a:r>
            <a:endParaRPr lang="en-GB" dirty="0"/>
          </a:p>
          <a:p>
            <a:pPr marL="0" indent="0" fontAlgn="base">
              <a:buNone/>
            </a:pPr>
            <a:r>
              <a:rPr lang="en-GB" dirty="0" err="1"/>
              <a:t>Yn</a:t>
            </a:r>
            <a:r>
              <a:rPr lang="en-GB" dirty="0"/>
              <a:t> </a:t>
            </a:r>
            <a:r>
              <a:rPr lang="en-GB" dirty="0" err="1"/>
              <a:t>wridog</a:t>
            </a:r>
            <a:r>
              <a:rPr lang="en-GB" dirty="0"/>
              <a:t> </a:t>
            </a:r>
            <a:r>
              <a:rPr lang="en-GB" dirty="0" err="1"/>
              <a:t>dros</a:t>
            </a:r>
            <a:r>
              <a:rPr lang="en-GB" dirty="0"/>
              <a:t> </a:t>
            </a:r>
            <a:r>
              <a:rPr lang="en-GB" dirty="0" err="1"/>
              <a:t>d'anrhydedd</a:t>
            </a:r>
            <a:r>
              <a:rPr lang="en-GB" dirty="0"/>
              <a:t>. </a:t>
            </a:r>
          </a:p>
          <a:p>
            <a:pPr marL="0" indent="0" fontAlgn="base">
              <a:buNone/>
            </a:pPr>
            <a:r>
              <a:rPr lang="en-GB" dirty="0"/>
              <a:t>O </a:t>
            </a:r>
            <a:r>
              <a:rPr lang="en-GB" dirty="0" err="1"/>
              <a:t>gallwn</a:t>
            </a:r>
            <a:r>
              <a:rPr lang="en-GB" dirty="0"/>
              <a:t>, </a:t>
            </a:r>
            <a:r>
              <a:rPr lang="en-GB" dirty="0" err="1"/>
              <a:t>gallwn</a:t>
            </a:r>
            <a:r>
              <a:rPr lang="en-GB" dirty="0"/>
              <a:t> golli </a:t>
            </a:r>
          </a:p>
          <a:p>
            <a:pPr marL="0" indent="0" fontAlgn="base">
              <a:buNone/>
            </a:pPr>
            <a:r>
              <a:rPr lang="en-GB" dirty="0"/>
              <a:t>Y </a:t>
            </a:r>
            <a:r>
              <a:rPr lang="en-GB" dirty="0" err="1"/>
              <a:t>gwaed</a:t>
            </a:r>
            <a:r>
              <a:rPr lang="en-GB" dirty="0"/>
              <a:t> </a:t>
            </a:r>
            <a:r>
              <a:rPr lang="en-GB" dirty="0" err="1"/>
              <a:t>hwn</a:t>
            </a:r>
            <a:r>
              <a:rPr lang="en-GB" dirty="0"/>
              <a:t> </a:t>
            </a:r>
            <a:r>
              <a:rPr lang="en-GB" dirty="0" err="1"/>
              <a:t>o'th</a:t>
            </a:r>
            <a:r>
              <a:rPr lang="en-GB" dirty="0"/>
              <a:t> </a:t>
            </a:r>
            <a:r>
              <a:rPr lang="en-GB" dirty="0" err="1"/>
              <a:t>blegid</a:t>
            </a:r>
            <a:r>
              <a:rPr lang="en-GB" dirty="0"/>
              <a:t> di.</a:t>
            </a:r>
          </a:p>
          <a:p>
            <a:endParaRPr lang="en-GB" dirty="0"/>
          </a:p>
        </p:txBody>
      </p:sp>
      <p:sp>
        <p:nvSpPr>
          <p:cNvPr id="4" name="Content Placeholder 3">
            <a:extLst>
              <a:ext uri="{FF2B5EF4-FFF2-40B4-BE49-F238E27FC236}">
                <a16:creationId xmlns:a16="http://schemas.microsoft.com/office/drawing/2014/main" id="{9F97EB6A-FA3C-4A55-9A7D-A510DFAF46AD}"/>
              </a:ext>
            </a:extLst>
          </p:cNvPr>
          <p:cNvSpPr>
            <a:spLocks noGrp="1"/>
          </p:cNvSpPr>
          <p:nvPr>
            <p:ph sz="half" idx="2"/>
          </p:nvPr>
        </p:nvSpPr>
        <p:spPr/>
        <p:txBody>
          <a:bodyPr/>
          <a:lstStyle/>
          <a:p>
            <a:pPr marL="0" indent="0">
              <a:buNone/>
            </a:pPr>
            <a:r>
              <a:rPr lang="en-GB" dirty="0"/>
              <a:t>In honour of your name, my land,</a:t>
            </a:r>
          </a:p>
          <a:p>
            <a:pPr marL="0" indent="0">
              <a:buNone/>
            </a:pPr>
            <a:r>
              <a:rPr lang="en-GB" dirty="0"/>
              <a:t>I'll ride with reddened sword in hand,</a:t>
            </a:r>
          </a:p>
          <a:p>
            <a:pPr marL="0" indent="0">
              <a:buNone/>
            </a:pPr>
            <a:r>
              <a:rPr lang="en-GB" dirty="0"/>
              <a:t>And nothing more than this is true:</a:t>
            </a:r>
          </a:p>
          <a:p>
            <a:pPr marL="0" indent="0">
              <a:buNone/>
            </a:pPr>
            <a:r>
              <a:rPr lang="en-GB" dirty="0"/>
              <a:t>How I could spill this blood for you.</a:t>
            </a:r>
          </a:p>
          <a:p>
            <a:endParaRPr lang="en-GB" dirty="0"/>
          </a:p>
        </p:txBody>
      </p:sp>
    </p:spTree>
    <p:extLst>
      <p:ext uri="{BB962C8B-B14F-4D97-AF65-F5344CB8AC3E}">
        <p14:creationId xmlns:p14="http://schemas.microsoft.com/office/powerpoint/2010/main" val="33929513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BE0E4-344C-40C0-A976-86A4F4440350}"/>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2EED9D4C-2B38-4822-B5B3-0FDE74F8BDED}"/>
              </a:ext>
            </a:extLst>
          </p:cNvPr>
          <p:cNvSpPr>
            <a:spLocks noGrp="1"/>
          </p:cNvSpPr>
          <p:nvPr>
            <p:ph sz="half" idx="1"/>
          </p:nvPr>
        </p:nvSpPr>
        <p:spPr>
          <a:xfrm>
            <a:off x="0" y="1027906"/>
            <a:ext cx="6108290" cy="6715432"/>
          </a:xfrm>
        </p:spPr>
        <p:txBody>
          <a:bodyPr>
            <a:normAutofit fontScale="62500" lnSpcReduction="20000"/>
          </a:bodyPr>
          <a:lstStyle/>
          <a:p>
            <a:r>
              <a:rPr lang="en-GB" dirty="0"/>
              <a:t>In 1965 seventy people were forced to leave their homes in the Welsh village of Capel </a:t>
            </a:r>
            <a:r>
              <a:rPr lang="en-GB" dirty="0" err="1"/>
              <a:t>Celyn</a:t>
            </a:r>
            <a:r>
              <a:rPr lang="en-GB" dirty="0"/>
              <a:t> and the village was flooded to create a reservoir for the people of Liverpool.</a:t>
            </a:r>
          </a:p>
          <a:p>
            <a:r>
              <a:rPr lang="en-GB" dirty="0"/>
              <a:t>The reservoir for the then Liverpool Corporation was agreed in a bill passed by Parliament - although not a single Welsh MP voted in </a:t>
            </a:r>
            <a:r>
              <a:rPr lang="en-GB" dirty="0" err="1"/>
              <a:t>favour.There</a:t>
            </a:r>
            <a:r>
              <a:rPr lang="en-GB" dirty="0"/>
              <a:t> were huge protests in the run up to this and people felt that the authorities would not listen and were not showing respect for local people.</a:t>
            </a:r>
          </a:p>
          <a:p>
            <a:r>
              <a:rPr lang="en-GB" dirty="0"/>
              <a:t>A modern novel by </a:t>
            </a:r>
            <a:r>
              <a:rPr lang="en-GB" dirty="0" err="1"/>
              <a:t>Eurig</a:t>
            </a:r>
            <a:r>
              <a:rPr lang="en-GB" dirty="0"/>
              <a:t> </a:t>
            </a:r>
            <a:r>
              <a:rPr lang="en-GB" dirty="0" err="1"/>
              <a:t>Salesbury</a:t>
            </a:r>
            <a:r>
              <a:rPr lang="en-GB" dirty="0"/>
              <a:t>, </a:t>
            </a:r>
            <a:r>
              <a:rPr lang="en-GB" i="1" dirty="0"/>
              <a:t>Cai</a:t>
            </a:r>
            <a:r>
              <a:rPr lang="en-GB" dirty="0"/>
              <a:t>, describes how people were torn between having the bodies of their dead relatives dug up and moved as they left the village or allowing them to remain in the flooded cemetery which was decommissioned and de-sanctified before the flooding.</a:t>
            </a:r>
          </a:p>
          <a:p>
            <a:r>
              <a:rPr lang="en-GB" dirty="0"/>
              <a:t>It was not the first time a Welsh community had been displaced to provide water for English cities - the Vyrnwy and Elan Valleys had been flooded in the late 19th Century to create reservoirs serving Liverpool and Birmingham respectively, forcing similar numbers of people to relocate.</a:t>
            </a:r>
          </a:p>
          <a:p>
            <a:r>
              <a:rPr lang="en-GB" dirty="0"/>
              <a:t>In 1963 when the dam at Tryweryn was under construction 3 young protestors blew up electricity pylons in protest.</a:t>
            </a:r>
          </a:p>
          <a:p>
            <a:r>
              <a:rPr lang="en-GB" dirty="0"/>
              <a:t>MP Gwynfor Evans was against the flooding and in 1966 he was elected  as Plaid Cymru MP for Carmarthen.</a:t>
            </a:r>
          </a:p>
          <a:p>
            <a:pPr marL="0" indent="0">
              <a:buNone/>
            </a:pPr>
            <a:r>
              <a:rPr lang="en-GB" sz="1100" dirty="0"/>
              <a:t>Photo by </a:t>
            </a:r>
            <a:r>
              <a:rPr lang="en-GB" sz="1100" dirty="0" err="1"/>
              <a:t>Hefin</a:t>
            </a:r>
            <a:r>
              <a:rPr lang="en-GB" sz="1100" dirty="0"/>
              <a:t> Owen from Wales - </a:t>
            </a:r>
            <a:r>
              <a:rPr lang="en-GB" sz="1100" dirty="0" err="1"/>
              <a:t>Cofiwn_Remembering</a:t>
            </a:r>
            <a:r>
              <a:rPr lang="en-GB" sz="1100" dirty="0"/>
              <a:t>, CC BY-SA 2.0, https://commons.wikimedia.org/w/index.php?curid=99726369</a:t>
            </a:r>
          </a:p>
        </p:txBody>
      </p:sp>
      <p:pic>
        <p:nvPicPr>
          <p:cNvPr id="2050" name="Picture 2">
            <a:extLst>
              <a:ext uri="{FF2B5EF4-FFF2-40B4-BE49-F238E27FC236}">
                <a16:creationId xmlns:a16="http://schemas.microsoft.com/office/drawing/2014/main" id="{B06098F7-BC12-4D50-97E0-C463EE1CF6F0}"/>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172200" y="2060724"/>
            <a:ext cx="5181600" cy="38811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63311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BE0E4-344C-40C0-A976-86A4F4440350}"/>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2EED9D4C-2B38-4822-B5B3-0FDE74F8BDED}"/>
              </a:ext>
            </a:extLst>
          </p:cNvPr>
          <p:cNvSpPr>
            <a:spLocks noGrp="1"/>
          </p:cNvSpPr>
          <p:nvPr>
            <p:ph sz="half" idx="1"/>
          </p:nvPr>
        </p:nvSpPr>
        <p:spPr>
          <a:xfrm>
            <a:off x="0" y="1027906"/>
            <a:ext cx="6108290" cy="6715432"/>
          </a:xfrm>
        </p:spPr>
        <p:txBody>
          <a:bodyPr>
            <a:normAutofit/>
          </a:bodyPr>
          <a:lstStyle/>
          <a:p>
            <a:endParaRPr lang="en-GB" dirty="0"/>
          </a:p>
          <a:p>
            <a:pPr marL="0" indent="0">
              <a:buNone/>
            </a:pPr>
            <a:r>
              <a:rPr lang="en-GB" sz="1100" dirty="0"/>
              <a:t>Photo by </a:t>
            </a:r>
            <a:r>
              <a:rPr lang="en-GB" sz="1100" dirty="0" err="1"/>
              <a:t>Hefin</a:t>
            </a:r>
            <a:r>
              <a:rPr lang="en-GB" sz="1100" dirty="0"/>
              <a:t> Owen from Wales - </a:t>
            </a:r>
            <a:r>
              <a:rPr lang="en-GB" sz="1100" dirty="0" err="1"/>
              <a:t>Cofiwn_Remembering</a:t>
            </a:r>
            <a:r>
              <a:rPr lang="en-GB" sz="1100" dirty="0"/>
              <a:t>, CC BY-SA 2.0, </a:t>
            </a:r>
            <a:r>
              <a:rPr lang="en-GB" sz="1100" dirty="0">
                <a:hlinkClick r:id="rId2"/>
              </a:rPr>
              <a:t>https://commons.wikimedia.org/w/index.php?curid=99726369</a:t>
            </a:r>
            <a:endParaRPr lang="en-GB" sz="1100" dirty="0"/>
          </a:p>
          <a:p>
            <a:pPr marL="0" indent="0">
              <a:buNone/>
            </a:pPr>
            <a:r>
              <a:rPr lang="en-GB" sz="2000" dirty="0"/>
              <a:t>Huw Stephens, ‘ I didn’t realise until I made a programme about it that my father painted the </a:t>
            </a:r>
            <a:r>
              <a:rPr lang="en-GB" sz="2000" dirty="0" err="1"/>
              <a:t>Cofiwch</a:t>
            </a:r>
            <a:r>
              <a:rPr lang="en-GB" sz="2000" dirty="0"/>
              <a:t> </a:t>
            </a:r>
            <a:r>
              <a:rPr lang="en-GB" sz="2000" dirty="0" err="1"/>
              <a:t>Dryweryn</a:t>
            </a:r>
            <a:r>
              <a:rPr lang="en-GB" sz="2000" dirty="0"/>
              <a:t> stone before Tryweryn was actually drowned. He was ready to go, with some friends. It was the fact that every Welsh MP in Westminster voted against the drowning of the valley and the political decision was made for it to go ahead. The actual drowning and the protests of the Welsh going to Liverpool to protest and the grand opening ceremony of the reservoir which turned into </a:t>
            </a:r>
            <a:r>
              <a:rPr lang="en-GB" sz="2000"/>
              <a:t>a farce, </a:t>
            </a:r>
            <a:r>
              <a:rPr lang="en-GB" sz="2000" dirty="0"/>
              <a:t>it was before all of that.’ (</a:t>
            </a:r>
            <a:r>
              <a:rPr lang="en-GB" sz="2000" i="1" dirty="0"/>
              <a:t>Brittle with Relics</a:t>
            </a:r>
            <a:r>
              <a:rPr lang="en-GB" sz="2000" dirty="0"/>
              <a:t>, p. 40)</a:t>
            </a:r>
          </a:p>
        </p:txBody>
      </p:sp>
      <p:pic>
        <p:nvPicPr>
          <p:cNvPr id="2050" name="Picture 2">
            <a:extLst>
              <a:ext uri="{FF2B5EF4-FFF2-40B4-BE49-F238E27FC236}">
                <a16:creationId xmlns:a16="http://schemas.microsoft.com/office/drawing/2014/main" id="{B06098F7-BC12-4D50-97E0-C463EE1CF6F0}"/>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172200" y="2060724"/>
            <a:ext cx="5181600" cy="38811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32610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C0B04-94FA-FAFF-0D9C-F2DF0EEE234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570D227-1748-1472-9F0F-F342793BCD72}"/>
              </a:ext>
            </a:extLst>
          </p:cNvPr>
          <p:cNvSpPr>
            <a:spLocks noGrp="1"/>
          </p:cNvSpPr>
          <p:nvPr>
            <p:ph sz="half" idx="1"/>
          </p:nvPr>
        </p:nvSpPr>
        <p:spPr>
          <a:xfrm>
            <a:off x="838200" y="1371600"/>
            <a:ext cx="5181600" cy="4805363"/>
          </a:xfrm>
        </p:spPr>
        <p:txBody>
          <a:bodyPr>
            <a:normAutofit fontScale="85000" lnSpcReduction="20000"/>
          </a:bodyPr>
          <a:lstStyle/>
          <a:p>
            <a:r>
              <a:rPr lang="en-GB" sz="2800" dirty="0"/>
              <a:t>Meinir </a:t>
            </a:r>
            <a:r>
              <a:rPr lang="en-GB" sz="2800" dirty="0" err="1"/>
              <a:t>Ffrancis</a:t>
            </a:r>
            <a:r>
              <a:rPr lang="en-GB" sz="2800" dirty="0"/>
              <a:t>, ‘I know that hundreds of young people from all over Wales, especially south-east Wales, became involved in nationalist politics and then Plaid Cymru because of Tryweryn. Things can kick people and make them sit up and take notice, and Tryweryn was one of those. Other valleys had been drowned previous to Tryweryn, like Elan and Clywedog, but it was because there was a community which was so cultured living in Tryweryn and it was such a blatant colonialist action.’</a:t>
            </a:r>
          </a:p>
          <a:p>
            <a:pPr marL="0" indent="0">
              <a:buNone/>
            </a:pPr>
            <a:r>
              <a:rPr lang="en-GB" i="1" dirty="0"/>
              <a:t>Brittle with Relics</a:t>
            </a:r>
            <a:r>
              <a:rPr lang="en-GB" dirty="0"/>
              <a:t>, p. 38</a:t>
            </a:r>
          </a:p>
          <a:p>
            <a:pPr marL="0" indent="0">
              <a:buNone/>
            </a:pPr>
            <a:r>
              <a:rPr lang="en-GB" sz="1500" dirty="0"/>
              <a:t>Image: </a:t>
            </a:r>
            <a:r>
              <a:rPr lang="en-GB" sz="1500" dirty="0" err="1"/>
              <a:t>Llyfrgell</a:t>
            </a:r>
            <a:r>
              <a:rPr lang="en-GB" sz="1500" dirty="0"/>
              <a:t> </a:t>
            </a:r>
            <a:r>
              <a:rPr lang="en-GB" sz="1500" dirty="0" err="1"/>
              <a:t>Genedlaethol</a:t>
            </a:r>
            <a:r>
              <a:rPr lang="en-GB" sz="1500" dirty="0"/>
              <a:t> Cymru  / The National Library of Wales from Wales/Cymru, No restrictions, via Wikimedia Commons</a:t>
            </a:r>
          </a:p>
          <a:p>
            <a:endParaRPr lang="en-GB" dirty="0"/>
          </a:p>
        </p:txBody>
      </p:sp>
      <p:pic>
        <p:nvPicPr>
          <p:cNvPr id="2050" name="Picture 2">
            <a:extLst>
              <a:ext uri="{FF2B5EF4-FFF2-40B4-BE49-F238E27FC236}">
                <a16:creationId xmlns:a16="http://schemas.microsoft.com/office/drawing/2014/main" id="{A1F7EFF3-5C03-AEDD-67A1-13A059A3558D}"/>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096000" y="1607887"/>
            <a:ext cx="5833636" cy="43327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21503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730D1-47BD-0344-15D7-3AAB5908432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01FC7D1-F9CE-1983-C5D6-243941A35862}"/>
              </a:ext>
            </a:extLst>
          </p:cNvPr>
          <p:cNvSpPr>
            <a:spLocks noGrp="1"/>
          </p:cNvSpPr>
          <p:nvPr>
            <p:ph idx="1"/>
          </p:nvPr>
        </p:nvSpPr>
        <p:spPr/>
        <p:txBody>
          <a:bodyPr>
            <a:normAutofit fontScale="92500" lnSpcReduction="20000"/>
          </a:bodyPr>
          <a:lstStyle/>
          <a:p>
            <a:pPr algn="l" fontAlgn="base"/>
            <a:r>
              <a:rPr lang="en-GB" b="0" i="0" dirty="0">
                <a:solidFill>
                  <a:srgbClr val="141414"/>
                </a:solidFill>
                <a:effectLst/>
                <a:latin typeface="ReithSans"/>
              </a:rPr>
              <a:t>75 people were forced from their homes and 12 farms, a school, a chapel and a post office were flooded.</a:t>
            </a:r>
          </a:p>
          <a:p>
            <a:pPr algn="l" fontAlgn="base"/>
            <a:r>
              <a:rPr lang="en-GB" b="0" i="0" dirty="0">
                <a:solidFill>
                  <a:srgbClr val="141414"/>
                </a:solidFill>
                <a:effectLst/>
                <a:latin typeface="ReithSans"/>
              </a:rPr>
              <a:t>As a child Aeron </a:t>
            </a:r>
            <a:r>
              <a:rPr lang="en-GB" b="0" i="0" dirty="0" err="1">
                <a:solidFill>
                  <a:srgbClr val="141414"/>
                </a:solidFill>
                <a:effectLst/>
                <a:latin typeface="ReithSans"/>
              </a:rPr>
              <a:t>Prysor</a:t>
            </a:r>
            <a:r>
              <a:rPr lang="en-GB" b="0" i="0" dirty="0">
                <a:solidFill>
                  <a:srgbClr val="141414"/>
                </a:solidFill>
                <a:effectLst/>
                <a:latin typeface="ReithSans"/>
              </a:rPr>
              <a:t> Jones was moved out of Capel Celyn for it to be flooded.</a:t>
            </a:r>
          </a:p>
          <a:p>
            <a:pPr algn="l" fontAlgn="base"/>
            <a:r>
              <a:rPr lang="en-GB" b="0" i="0" dirty="0">
                <a:solidFill>
                  <a:srgbClr val="141414"/>
                </a:solidFill>
                <a:effectLst/>
                <a:latin typeface="ReithSans"/>
              </a:rPr>
              <a:t>He lived in a caravan through the freezing cold winter that followed while work was carried out on the farmhouse where he and his family live to this day.</a:t>
            </a:r>
          </a:p>
          <a:p>
            <a:pPr algn="l" fontAlgn="base"/>
            <a:r>
              <a:rPr lang="en-GB" b="0" i="0" dirty="0">
                <a:solidFill>
                  <a:srgbClr val="141414"/>
                </a:solidFill>
                <a:effectLst/>
                <a:latin typeface="ReithSans"/>
              </a:rPr>
              <a:t>It sits above the Tryweryn waterline with a view out over the water.</a:t>
            </a:r>
          </a:p>
          <a:p>
            <a:pPr algn="l" fontAlgn="base"/>
            <a:r>
              <a:rPr lang="en-GB" dirty="0">
                <a:solidFill>
                  <a:srgbClr val="141414"/>
                </a:solidFill>
                <a:latin typeface="ReithSans"/>
              </a:rPr>
              <a:t>See more images here: </a:t>
            </a:r>
            <a:r>
              <a:rPr lang="en-GB" dirty="0">
                <a:hlinkClick r:id="rId2"/>
              </a:rPr>
              <a:t>Tryweryn: The stories behind drowned village Capel Celyn - BBC News</a:t>
            </a:r>
            <a:endParaRPr lang="en-GB" dirty="0"/>
          </a:p>
          <a:p>
            <a:pPr algn="l" fontAlgn="base"/>
            <a:r>
              <a:rPr lang="en-GB" b="0" i="0" dirty="0">
                <a:solidFill>
                  <a:srgbClr val="141414"/>
                </a:solidFill>
                <a:effectLst/>
                <a:latin typeface="ReithSans"/>
              </a:rPr>
              <a:t>And also listen to the series of podcasts on BBC </a:t>
            </a:r>
            <a:r>
              <a:rPr lang="en-GB" dirty="0">
                <a:solidFill>
                  <a:srgbClr val="141414"/>
                </a:solidFill>
                <a:latin typeface="ReithSans"/>
              </a:rPr>
              <a:t>Sounds ‘Drowned the flooding of a village’ (link in Moodle) </a:t>
            </a:r>
            <a:r>
              <a:rPr lang="en-GB" dirty="0">
                <a:hlinkClick r:id="rId3"/>
              </a:rPr>
              <a:t>BBC Sounds - Drowned – The Flooding of a Village - Available Episodes</a:t>
            </a:r>
            <a:endParaRPr lang="en-GB" b="0" i="0" dirty="0">
              <a:solidFill>
                <a:srgbClr val="141414"/>
              </a:solidFill>
              <a:effectLst/>
              <a:latin typeface="ReithSans"/>
            </a:endParaRPr>
          </a:p>
          <a:p>
            <a:endParaRPr lang="en-GB" dirty="0"/>
          </a:p>
        </p:txBody>
      </p:sp>
    </p:spTree>
    <p:extLst>
      <p:ext uri="{BB962C8B-B14F-4D97-AF65-F5344CB8AC3E}">
        <p14:creationId xmlns:p14="http://schemas.microsoft.com/office/powerpoint/2010/main" val="889999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C3D57-BDC9-E891-63FE-9F01E8E3791C}"/>
              </a:ext>
            </a:extLst>
          </p:cNvPr>
          <p:cNvSpPr>
            <a:spLocks noGrp="1"/>
          </p:cNvSpPr>
          <p:nvPr>
            <p:ph type="title"/>
          </p:nvPr>
        </p:nvSpPr>
        <p:spPr/>
        <p:txBody>
          <a:bodyPr/>
          <a:lstStyle/>
          <a:p>
            <a:r>
              <a:rPr lang="en-GB" b="1" dirty="0"/>
              <a:t>The Aberfan </a:t>
            </a:r>
            <a:r>
              <a:rPr lang="en-GB" b="1" dirty="0" err="1"/>
              <a:t>Distaster</a:t>
            </a:r>
            <a:r>
              <a:rPr lang="en-GB" b="1" dirty="0"/>
              <a:t> 1966</a:t>
            </a:r>
          </a:p>
        </p:txBody>
      </p:sp>
      <p:sp>
        <p:nvSpPr>
          <p:cNvPr id="3" name="Content Placeholder 2">
            <a:extLst>
              <a:ext uri="{FF2B5EF4-FFF2-40B4-BE49-F238E27FC236}">
                <a16:creationId xmlns:a16="http://schemas.microsoft.com/office/drawing/2014/main" id="{94033353-ADEE-0BCC-4C7B-4A4B4221F0EA}"/>
              </a:ext>
            </a:extLst>
          </p:cNvPr>
          <p:cNvSpPr>
            <a:spLocks noGrp="1"/>
          </p:cNvSpPr>
          <p:nvPr>
            <p:ph idx="1"/>
          </p:nvPr>
        </p:nvSpPr>
        <p:spPr/>
        <p:txBody>
          <a:bodyPr>
            <a:normAutofit fontScale="85000" lnSpcReduction="20000"/>
          </a:bodyPr>
          <a:lstStyle/>
          <a:p>
            <a:r>
              <a:rPr lang="en-GB" b="0" i="0" dirty="0">
                <a:effectLst/>
                <a:latin typeface="Arial" panose="020B0604020202020204" pitchFamily="34" charset="0"/>
              </a:rPr>
              <a:t>The </a:t>
            </a:r>
            <a:r>
              <a:rPr lang="en-GB" i="0" dirty="0">
                <a:effectLst/>
                <a:latin typeface="Arial" panose="020B0604020202020204" pitchFamily="34" charset="0"/>
              </a:rPr>
              <a:t>Aberfan disaster </a:t>
            </a:r>
            <a:r>
              <a:rPr lang="en-GB" b="0" i="0" dirty="0">
                <a:effectLst/>
                <a:latin typeface="Arial" panose="020B0604020202020204" pitchFamily="34" charset="0"/>
              </a:rPr>
              <a:t>was the catastrophic collapse of a </a:t>
            </a:r>
            <a:r>
              <a:rPr lang="en-GB" b="0" i="0" strike="noStrike" dirty="0">
                <a:effectLst/>
                <a:latin typeface="Arial" panose="020B0604020202020204" pitchFamily="34" charset="0"/>
              </a:rPr>
              <a:t>colliery</a:t>
            </a:r>
            <a:r>
              <a:rPr lang="en-GB" b="0" i="0" dirty="0">
                <a:effectLst/>
                <a:latin typeface="Arial" panose="020B0604020202020204" pitchFamily="34" charset="0"/>
              </a:rPr>
              <a:t> </a:t>
            </a:r>
            <a:r>
              <a:rPr lang="en-GB" b="0" i="0" strike="noStrike" dirty="0">
                <a:effectLst/>
                <a:latin typeface="Arial" panose="020B0604020202020204" pitchFamily="34" charset="0"/>
              </a:rPr>
              <a:t>spoil tip</a:t>
            </a:r>
            <a:r>
              <a:rPr lang="en-GB" b="0" i="0" dirty="0">
                <a:effectLst/>
                <a:latin typeface="Arial" panose="020B0604020202020204" pitchFamily="34" charset="0"/>
              </a:rPr>
              <a:t> on 21 October 1966. </a:t>
            </a:r>
          </a:p>
          <a:p>
            <a:r>
              <a:rPr lang="en-GB" b="0" i="0" dirty="0">
                <a:effectLst/>
                <a:latin typeface="Arial" panose="020B0604020202020204" pitchFamily="34" charset="0"/>
              </a:rPr>
              <a:t>The tip had been created on a mountain slope above the Welsh village of </a:t>
            </a:r>
            <a:r>
              <a:rPr lang="en-GB" b="0" i="0" u="none" strike="noStrike" dirty="0">
                <a:effectLst/>
                <a:latin typeface="Arial" panose="020B0604020202020204" pitchFamily="34" charset="0"/>
              </a:rPr>
              <a:t>Aberfan</a:t>
            </a:r>
            <a:r>
              <a:rPr lang="en-GB" b="0" i="0" dirty="0">
                <a:effectLst/>
                <a:latin typeface="Arial" panose="020B0604020202020204" pitchFamily="34" charset="0"/>
              </a:rPr>
              <a:t>, near </a:t>
            </a:r>
            <a:r>
              <a:rPr lang="en-GB" b="0" i="0" u="none" strike="noStrike" dirty="0">
                <a:effectLst/>
                <a:latin typeface="Arial" panose="020B0604020202020204" pitchFamily="34" charset="0"/>
              </a:rPr>
              <a:t>Merthyr Tydfil</a:t>
            </a:r>
            <a:r>
              <a:rPr lang="en-GB" b="0" i="0" dirty="0">
                <a:effectLst/>
                <a:latin typeface="Arial" panose="020B0604020202020204" pitchFamily="34" charset="0"/>
              </a:rPr>
              <a:t>, and overlaid a natural spring. </a:t>
            </a:r>
          </a:p>
          <a:p>
            <a:r>
              <a:rPr lang="en-GB" b="0" i="0" dirty="0">
                <a:effectLst/>
                <a:latin typeface="Arial" panose="020B0604020202020204" pitchFamily="34" charset="0"/>
              </a:rPr>
              <a:t>In 1963 the residents of Aberfan complained to the council about a bulge at the foot of the tip. The council sent a letter to the NCB regarding the ‘Danger from Coal Slurry being tipped t rear of </a:t>
            </a:r>
            <a:r>
              <a:rPr lang="en-GB" b="0" i="0" dirty="0" err="1">
                <a:effectLst/>
                <a:latin typeface="Arial" panose="020B0604020202020204" pitchFamily="34" charset="0"/>
              </a:rPr>
              <a:t>Pantglas</a:t>
            </a:r>
            <a:r>
              <a:rPr lang="en-GB" b="0" i="0" dirty="0">
                <a:effectLst/>
                <a:latin typeface="Arial" panose="020B0604020202020204" pitchFamily="34" charset="0"/>
              </a:rPr>
              <a:t> School’.</a:t>
            </a:r>
          </a:p>
          <a:p>
            <a:r>
              <a:rPr lang="en-GB" b="0" i="0" dirty="0">
                <a:effectLst/>
                <a:latin typeface="Arial" panose="020B0604020202020204" pitchFamily="34" charset="0"/>
              </a:rPr>
              <a:t>Heavy rain led to a build-up of water within the tip which caused it to suddenly slide downhill as a </a:t>
            </a:r>
            <a:r>
              <a:rPr lang="en-GB" b="0" i="0" u="none" strike="noStrike" dirty="0">
                <a:effectLst/>
                <a:latin typeface="Arial" panose="020B0604020202020204" pitchFamily="34" charset="0"/>
              </a:rPr>
              <a:t>slurry</a:t>
            </a:r>
            <a:r>
              <a:rPr lang="en-GB" b="0" i="0" dirty="0">
                <a:effectLst/>
                <a:latin typeface="Arial" panose="020B0604020202020204" pitchFamily="34" charset="0"/>
              </a:rPr>
              <a:t>, killing 116 children and 28 adults as it engulfed </a:t>
            </a:r>
            <a:r>
              <a:rPr lang="en-GB" b="0" i="0" dirty="0" err="1">
                <a:effectLst/>
                <a:latin typeface="Arial" panose="020B0604020202020204" pitchFamily="34" charset="0"/>
              </a:rPr>
              <a:t>Pantglas</a:t>
            </a:r>
            <a:r>
              <a:rPr lang="en-GB" b="0" i="0" dirty="0">
                <a:effectLst/>
                <a:latin typeface="Arial" panose="020B0604020202020204" pitchFamily="34" charset="0"/>
              </a:rPr>
              <a:t> Junior School and a row of houses. </a:t>
            </a:r>
          </a:p>
          <a:p>
            <a:r>
              <a:rPr lang="en-GB" b="0" i="0" dirty="0">
                <a:effectLst/>
                <a:latin typeface="Arial" panose="020B0604020202020204" pitchFamily="34" charset="0"/>
              </a:rPr>
              <a:t>The tip was the responsibility of the </a:t>
            </a:r>
            <a:r>
              <a:rPr lang="en-GB" b="0" i="0" u="none" strike="noStrike" dirty="0">
                <a:effectLst/>
                <a:latin typeface="Arial" panose="020B0604020202020204" pitchFamily="34" charset="0"/>
              </a:rPr>
              <a:t>National Coal Board</a:t>
            </a:r>
            <a:r>
              <a:rPr lang="en-GB" b="0" i="0" dirty="0">
                <a:effectLst/>
                <a:latin typeface="Arial" panose="020B0604020202020204" pitchFamily="34" charset="0"/>
              </a:rPr>
              <a:t> (NCB), and the </a:t>
            </a:r>
            <a:r>
              <a:rPr lang="en-GB" b="0" i="0" u="none" strike="noStrike" dirty="0">
                <a:effectLst/>
                <a:latin typeface="Arial" panose="020B0604020202020204" pitchFamily="34" charset="0"/>
              </a:rPr>
              <a:t>subsequent inquiry</a:t>
            </a:r>
            <a:r>
              <a:rPr lang="en-GB" b="0" i="0" dirty="0">
                <a:effectLst/>
                <a:latin typeface="Arial" panose="020B0604020202020204" pitchFamily="34" charset="0"/>
              </a:rPr>
              <a:t> placed the blame for the disaster on the organisation and nine named </a:t>
            </a:r>
            <a:r>
              <a:rPr lang="en-GB" b="0" i="0" dirty="0">
                <a:solidFill>
                  <a:srgbClr val="202122"/>
                </a:solidFill>
                <a:effectLst/>
                <a:latin typeface="Arial" panose="020B0604020202020204" pitchFamily="34" charset="0"/>
              </a:rPr>
              <a:t>employees.</a:t>
            </a:r>
            <a:endParaRPr lang="en-GB" dirty="0"/>
          </a:p>
        </p:txBody>
      </p:sp>
    </p:spTree>
    <p:extLst>
      <p:ext uri="{BB962C8B-B14F-4D97-AF65-F5344CB8AC3E}">
        <p14:creationId xmlns:p14="http://schemas.microsoft.com/office/powerpoint/2010/main" val="17214649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F8D51-3C4F-9BB2-F4EA-BC3D1EEF0EB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2ABBB18-9D9A-9E4E-8333-3223685FCDF7}"/>
              </a:ext>
            </a:extLst>
          </p:cNvPr>
          <p:cNvSpPr>
            <a:spLocks noGrp="1"/>
          </p:cNvSpPr>
          <p:nvPr>
            <p:ph sz="half" idx="1"/>
          </p:nvPr>
        </p:nvSpPr>
        <p:spPr>
          <a:xfrm>
            <a:off x="838200" y="691243"/>
            <a:ext cx="5181600" cy="5927271"/>
          </a:xfrm>
        </p:spPr>
        <p:txBody>
          <a:bodyPr>
            <a:normAutofit fontScale="62500" lnSpcReduction="20000"/>
          </a:bodyPr>
          <a:lstStyle/>
          <a:p>
            <a:r>
              <a:rPr lang="en-GB" b="0" i="0" dirty="0">
                <a:effectLst/>
                <a:latin typeface="Arial" panose="020B0604020202020204" pitchFamily="34" charset="0"/>
              </a:rPr>
              <a:t>The main building hit was the local </a:t>
            </a:r>
            <a:r>
              <a:rPr lang="en-GB" b="0" i="0" u="none" strike="noStrike" dirty="0">
                <a:effectLst/>
                <a:latin typeface="Arial" panose="020B0604020202020204" pitchFamily="34" charset="0"/>
              </a:rPr>
              <a:t>junior school</a:t>
            </a:r>
            <a:r>
              <a:rPr lang="en-GB" b="0" i="0" dirty="0">
                <a:effectLst/>
                <a:latin typeface="Arial" panose="020B0604020202020204" pitchFamily="34" charset="0"/>
              </a:rPr>
              <a:t>, where lessons had just begun; 5 teachers and 109 children were killed.</a:t>
            </a:r>
          </a:p>
          <a:p>
            <a:r>
              <a:rPr lang="en-GB" b="0" i="0" dirty="0">
                <a:effectLst/>
                <a:latin typeface="Arial" panose="020B0604020202020204" pitchFamily="34" charset="0"/>
              </a:rPr>
              <a:t>An official inquiry was chaired by </a:t>
            </a:r>
            <a:r>
              <a:rPr lang="en-GB" b="0" i="0" u="none" strike="noStrike" dirty="0">
                <a:effectLst/>
                <a:latin typeface="Arial" panose="020B0604020202020204" pitchFamily="34" charset="0"/>
              </a:rPr>
              <a:t>Lord Justice</a:t>
            </a:r>
            <a:r>
              <a:rPr lang="en-GB" b="0" i="0" dirty="0">
                <a:effectLst/>
                <a:latin typeface="Arial" panose="020B0604020202020204" pitchFamily="34" charset="0"/>
              </a:rPr>
              <a:t> </a:t>
            </a:r>
            <a:r>
              <a:rPr lang="en-GB" b="0" i="0" u="none" strike="noStrike" dirty="0">
                <a:effectLst/>
                <a:latin typeface="Arial" panose="020B0604020202020204" pitchFamily="34" charset="0"/>
              </a:rPr>
              <a:t>Edmund Davies</a:t>
            </a:r>
            <a:r>
              <a:rPr lang="en-GB" b="0" i="0" dirty="0">
                <a:effectLst/>
                <a:latin typeface="Arial" panose="020B0604020202020204" pitchFamily="34" charset="0"/>
              </a:rPr>
              <a:t>. The report placed the blame squarely on the NCB.</a:t>
            </a:r>
          </a:p>
          <a:p>
            <a:r>
              <a:rPr lang="en-GB" b="0" i="0" dirty="0">
                <a:effectLst/>
                <a:latin typeface="Arial" panose="020B0604020202020204" pitchFamily="34" charset="0"/>
              </a:rPr>
              <a:t>The Aberfan Disaster Memorial Fund (ADMF) was established on the day of the disaster. It received nearly 88,000 contributions, totalling £1.75 million. </a:t>
            </a:r>
          </a:p>
          <a:p>
            <a:r>
              <a:rPr lang="en-GB" b="0" i="0" dirty="0">
                <a:effectLst/>
                <a:latin typeface="Arial" panose="020B0604020202020204" pitchFamily="34" charset="0"/>
              </a:rPr>
              <a:t>The remaining tips were removed only after a lengthy fight by Aberfan residents against resistance from the NCB and the government on the grounds of cost. The site's clearance was paid for by a government grant and a forced contribution of £150,000 taken from the memorial fund. </a:t>
            </a:r>
          </a:p>
          <a:p>
            <a:r>
              <a:rPr lang="en-GB" b="0" i="0" dirty="0">
                <a:effectLst/>
                <a:latin typeface="Arial" panose="020B0604020202020204" pitchFamily="34" charset="0"/>
              </a:rPr>
              <a:t>In 1997 the British government paid back the £150,000 to the ADMF, and in 2007 the </a:t>
            </a:r>
            <a:r>
              <a:rPr lang="en-GB" b="0" i="0" u="none" strike="noStrike" dirty="0">
                <a:effectLst/>
                <a:latin typeface="Arial" panose="020B0604020202020204" pitchFamily="34" charset="0"/>
              </a:rPr>
              <a:t>Welsh Government</a:t>
            </a:r>
            <a:r>
              <a:rPr lang="en-GB" b="0" i="0" dirty="0">
                <a:effectLst/>
                <a:latin typeface="Arial" panose="020B0604020202020204" pitchFamily="34" charset="0"/>
              </a:rPr>
              <a:t> donated £1.5 million to the fund and £500,000 to the Aberfan Education Charity as recompense for the money wrongly taken. </a:t>
            </a:r>
          </a:p>
          <a:p>
            <a:r>
              <a:rPr lang="en-GB" dirty="0">
                <a:latin typeface="Arial" panose="020B0604020202020204" pitchFamily="34" charset="0"/>
              </a:rPr>
              <a:t>Story of Jeff Edwards, survivor of Aberfan </a:t>
            </a:r>
            <a:r>
              <a:rPr lang="en-GB" dirty="0">
                <a:hlinkClick r:id="rId2"/>
              </a:rPr>
              <a:t>The incredible life of the little boy who was saved from Aberfan - Wales Online</a:t>
            </a:r>
            <a:endParaRPr lang="en-GB" dirty="0"/>
          </a:p>
        </p:txBody>
      </p:sp>
      <p:sp>
        <p:nvSpPr>
          <p:cNvPr id="4" name="Content Placeholder 3">
            <a:extLst>
              <a:ext uri="{FF2B5EF4-FFF2-40B4-BE49-F238E27FC236}">
                <a16:creationId xmlns:a16="http://schemas.microsoft.com/office/drawing/2014/main" id="{B4B01A35-8D1F-302A-E676-2F380B71D62F}"/>
              </a:ext>
            </a:extLst>
          </p:cNvPr>
          <p:cNvSpPr>
            <a:spLocks noGrp="1"/>
          </p:cNvSpPr>
          <p:nvPr>
            <p:ph sz="half" idx="2"/>
          </p:nvPr>
        </p:nvSpPr>
        <p:spPr>
          <a:xfrm>
            <a:off x="6172200" y="249692"/>
            <a:ext cx="5181600" cy="5927271"/>
          </a:xfrm>
        </p:spPr>
        <p:txBody>
          <a:bodyPr>
            <a:noAutofit/>
          </a:bodyPr>
          <a:lstStyle/>
          <a:p>
            <a:r>
              <a:rPr lang="en-GB" sz="1800" dirty="0"/>
              <a:t>Jeff Edwards: ‘There were springs that came down the mountainside and fed into the canal. As kids we used to dam up those springs and paddle in them, looking for sticklebacks and tadpoles. Coal Board said they didn’t know the stream was there, but we knew about it. Used to dam it up, make a swimming pool, not far from the tip and swim in it. The water was freezing cold.’ (</a:t>
            </a:r>
            <a:r>
              <a:rPr lang="en-GB" sz="1800" i="1" dirty="0"/>
              <a:t>Brittle with Relics</a:t>
            </a:r>
            <a:r>
              <a:rPr lang="en-GB" sz="1800" dirty="0"/>
              <a:t>, p. 103)</a:t>
            </a:r>
          </a:p>
          <a:p>
            <a:endParaRPr lang="en-GB" sz="1800" dirty="0"/>
          </a:p>
          <a:p>
            <a:r>
              <a:rPr lang="en-GB" sz="1800" dirty="0"/>
              <a:t>Karen Thomas, ‘ I was the last one to pay my dinner money and while we were in the hall there was a terrific noise and flying glass started coming down the corridor from the </a:t>
            </a:r>
            <a:r>
              <a:rPr lang="en-GB" sz="1800" dirty="0" err="1"/>
              <a:t>headmistresess</a:t>
            </a:r>
            <a:r>
              <a:rPr lang="en-GB" sz="1800" dirty="0"/>
              <a:t>’ room. And </a:t>
            </a:r>
            <a:r>
              <a:rPr lang="en-GB" sz="1800" dirty="0" err="1"/>
              <a:t>Nansi</a:t>
            </a:r>
            <a:r>
              <a:rPr lang="en-GB" sz="1800" dirty="0"/>
              <a:t> Williams, the dinner lady – her reaction was very quick – she said to get on the floor on top of each other, but before we could even do that everything just caved in on top of us and she was on top of us. We didn’t know what had happened. There was just this big noise and then glass was flying from the headmistress’ room and then the wall from the classroom just seemed to fall and all of a sudden it was just there and we were buried.’ (</a:t>
            </a:r>
            <a:r>
              <a:rPr lang="en-GB" sz="1800" i="1" dirty="0"/>
              <a:t>Brittle with Relics</a:t>
            </a:r>
            <a:r>
              <a:rPr lang="en-GB" sz="1800" dirty="0"/>
              <a:t>, pp. 103-4)</a:t>
            </a:r>
          </a:p>
        </p:txBody>
      </p:sp>
    </p:spTree>
    <p:extLst>
      <p:ext uri="{BB962C8B-B14F-4D97-AF65-F5344CB8AC3E}">
        <p14:creationId xmlns:p14="http://schemas.microsoft.com/office/powerpoint/2010/main" val="28963494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40440-9B9E-9C3A-2766-DC12C5C9B27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D211158-5976-7F13-E430-0197B9879D9C}"/>
              </a:ext>
            </a:extLst>
          </p:cNvPr>
          <p:cNvSpPr>
            <a:spLocks noGrp="1"/>
          </p:cNvSpPr>
          <p:nvPr>
            <p:ph sz="half" idx="1"/>
          </p:nvPr>
        </p:nvSpPr>
        <p:spPr/>
        <p:txBody>
          <a:bodyPr>
            <a:normAutofit fontScale="77500" lnSpcReduction="20000"/>
          </a:bodyPr>
          <a:lstStyle/>
          <a:p>
            <a:r>
              <a:rPr lang="en-GB" dirty="0"/>
              <a:t>Neil Kinnock: ‘We took my father’s shovel from the coal </a:t>
            </a:r>
            <a:r>
              <a:rPr lang="en-GB" dirty="0" err="1"/>
              <a:t>cwtch</a:t>
            </a:r>
            <a:r>
              <a:rPr lang="en-GB" dirty="0"/>
              <a:t> and threw it in the back of the mini, and both of us went over to Aberfan, we got there by about, I don’t know, ten to eleven or something and it was total devastation. I was the constituency MP and we arrived at the site within the hour. You can see the photographs, but even that doesn’t really convey how transformed the whole place was. We realised after an hour or so that there was nothing we could do, and the boys were starting to arrive from the pit, so I said, ‘We’ll leave it to the people who know what they’re doing.’</a:t>
            </a:r>
          </a:p>
          <a:p>
            <a:pPr marL="0" indent="0">
              <a:buNone/>
            </a:pPr>
            <a:r>
              <a:rPr lang="en-GB" dirty="0"/>
              <a:t>(</a:t>
            </a:r>
            <a:r>
              <a:rPr lang="en-GB" i="1" dirty="0"/>
              <a:t>Brittle with Relics</a:t>
            </a:r>
            <a:r>
              <a:rPr lang="en-GB" dirty="0"/>
              <a:t>, p. 107)</a:t>
            </a:r>
          </a:p>
        </p:txBody>
      </p:sp>
      <p:sp>
        <p:nvSpPr>
          <p:cNvPr id="4" name="Content Placeholder 3">
            <a:extLst>
              <a:ext uri="{FF2B5EF4-FFF2-40B4-BE49-F238E27FC236}">
                <a16:creationId xmlns:a16="http://schemas.microsoft.com/office/drawing/2014/main" id="{74B401B4-5409-E6DD-77D1-45BCEB9B8469}"/>
              </a:ext>
            </a:extLst>
          </p:cNvPr>
          <p:cNvSpPr>
            <a:spLocks noGrp="1"/>
          </p:cNvSpPr>
          <p:nvPr>
            <p:ph sz="half" idx="2"/>
          </p:nvPr>
        </p:nvSpPr>
        <p:spPr/>
        <p:txBody>
          <a:bodyPr>
            <a:normAutofit fontScale="77500" lnSpcReduction="20000"/>
          </a:bodyPr>
          <a:lstStyle/>
          <a:p>
            <a:r>
              <a:rPr lang="en-GB" dirty="0"/>
              <a:t>The Aberfan disaster – images</a:t>
            </a:r>
          </a:p>
          <a:p>
            <a:r>
              <a:rPr lang="en-GB" dirty="0">
                <a:hlinkClick r:id="rId2"/>
              </a:rPr>
              <a:t>Aberfan - the lost generation by Bethan Williams on Prezi Next</a:t>
            </a:r>
            <a:endParaRPr lang="en-GB" dirty="0"/>
          </a:p>
          <a:p>
            <a:endParaRPr lang="en-GB" dirty="0"/>
          </a:p>
          <a:p>
            <a:r>
              <a:rPr lang="en-GB" dirty="0"/>
              <a:t>Interview with Jeff one of the children who survived</a:t>
            </a:r>
          </a:p>
          <a:p>
            <a:r>
              <a:rPr lang="en-GB">
                <a:hlinkClick r:id="rId3"/>
              </a:rPr>
              <a:t>Bing Videos</a:t>
            </a:r>
            <a:endParaRPr lang="en-GB" dirty="0"/>
          </a:p>
        </p:txBody>
      </p:sp>
    </p:spTree>
    <p:extLst>
      <p:ext uri="{BB962C8B-B14F-4D97-AF65-F5344CB8AC3E}">
        <p14:creationId xmlns:p14="http://schemas.microsoft.com/office/powerpoint/2010/main" val="11996262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EEF62C05E3CE948847BA126F0AAA57B" ma:contentTypeVersion="13" ma:contentTypeDescription="Create a new document." ma:contentTypeScope="" ma:versionID="08efd9e2ffb5f8a5111d7448d8c5df66">
  <xsd:schema xmlns:xsd="http://www.w3.org/2001/XMLSchema" xmlns:xs="http://www.w3.org/2001/XMLSchema" xmlns:p="http://schemas.microsoft.com/office/2006/metadata/properties" xmlns:ns3="23b19444-a407-4d64-bb54-26f24f987b4b" xmlns:ns4="917ebe23-77a0-4db3-9660-de977ba204ce" targetNamespace="http://schemas.microsoft.com/office/2006/metadata/properties" ma:root="true" ma:fieldsID="6aaa3cd8a20a2b4ddc845a701017a0af" ns3:_="" ns4:_="">
    <xsd:import namespace="23b19444-a407-4d64-bb54-26f24f987b4b"/>
    <xsd:import namespace="917ebe23-77a0-4db3-9660-de977ba204ce"/>
    <xsd:element name="properties">
      <xsd:complexType>
        <xsd:sequence>
          <xsd:element name="documentManagement">
            <xsd:complexType>
              <xsd:all>
                <xsd:element ref="ns3:MediaServiceMetadata" minOccurs="0"/>
                <xsd:element ref="ns3:MediaServiceFastMetadata" minOccurs="0"/>
                <xsd:element ref="ns3:MediaServiceDateTaken"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3b19444-a407-4d64-bb54-26f24f987b4b"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17ebe23-77a0-4db3-9660-de977ba204ce"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SharingHintHash" ma:index="13"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24BC7DE-463E-4620-9CCC-69847A9ED8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3b19444-a407-4d64-bb54-26f24f987b4b"/>
    <ds:schemaRef ds:uri="917ebe23-77a0-4db3-9660-de977ba204c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5594731-4092-427C-9227-26EE9794FBF0}">
  <ds:schemaRefs>
    <ds:schemaRef ds:uri="http://www.w3.org/XML/1998/namespace"/>
    <ds:schemaRef ds:uri="23b19444-a407-4d64-bb54-26f24f987b4b"/>
    <ds:schemaRef ds:uri="http://schemas.microsoft.com/office/2006/documentManagement/types"/>
    <ds:schemaRef ds:uri="917ebe23-77a0-4db3-9660-de977ba204ce"/>
    <ds:schemaRef ds:uri="http://purl.org/dc/elements/1.1/"/>
    <ds:schemaRef ds:uri="http://purl.org/dc/dcmitype/"/>
    <ds:schemaRef ds:uri="http://purl.org/dc/terms/"/>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3.xml><?xml version="1.0" encoding="utf-8"?>
<ds:datastoreItem xmlns:ds="http://schemas.openxmlformats.org/officeDocument/2006/customXml" ds:itemID="{9A1A4D94-BC94-45C5-A584-6481DA64C5D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1531</TotalTime>
  <Words>4265</Words>
  <Application>Microsoft Office PowerPoint</Application>
  <PresentationFormat>Widescreen</PresentationFormat>
  <Paragraphs>212</Paragraphs>
  <Slides>31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ReithSans</vt:lpstr>
      <vt:lpstr>Arial</vt:lpstr>
      <vt:lpstr>Calibri</vt:lpstr>
      <vt:lpstr>Calibri Light</vt:lpstr>
      <vt:lpstr>Georgia</vt:lpstr>
      <vt:lpstr>Office Theme</vt:lpstr>
      <vt:lpstr> Politics and Protest in Wales in the 1960s Photo by Hefin Owen from Wales - Cofiwn_Remembering, CC BY-SA 2.0, https://commons.wikimedia.org/w/index.php?curid=99726369 </vt:lpstr>
      <vt:lpstr>Welsh identity</vt:lpstr>
      <vt:lpstr>PowerPoint Presentation</vt:lpstr>
      <vt:lpstr>Saunders Lewis ‘Tynged yr Iaith / The Fate of the Language’</vt:lpstr>
      <vt:lpstr>Sections from Saunders Lewis’s lecture:</vt:lpstr>
      <vt:lpstr>PowerPoint Presentation</vt:lpstr>
      <vt:lpstr>Investiture of Prince Wales in Caernarfon castle 1 July 1969</vt:lpstr>
      <vt:lpstr>PowerPoint Presentation</vt:lpstr>
      <vt:lpstr>Why did people protest? Photo Geoff Charles, NLW 6 March 1969</vt:lpstr>
      <vt:lpstr>Photo Geoff Charles, NLW 6 March 1969</vt:lpstr>
      <vt:lpstr>PowerPoint Presentation</vt:lpstr>
      <vt:lpstr>Photo Geoff Charles, NLW 6 March 1969</vt:lpstr>
      <vt:lpstr>Gerallt Lloyd Owen (1944-2014) gerallt-lloyd-owen-fe0e2b03-739f-4165-820f-ccdaddcbdd4-resize-750.jpeg (750×422) (alchetron.com)</vt:lpstr>
      <vt:lpstr>Gerallt Lloyd Owen 2</vt:lpstr>
      <vt:lpstr>PowerPoint Presentation</vt:lpstr>
      <vt:lpstr>Photo by John Illtud Daniel - Scans from J I Daniel collection, CC BY-SA 4.0, https://commons.wikimedia.org/w/index.php?curid=64743955 </vt:lpstr>
      <vt:lpstr>‘Cilmeri’ Gerallt Lloyd Owen 1982 (trans. Greg Hill ) Fin nos fan hyn Lladdwyd Llywelyn. Fyth nid anghofiwn hyn.</vt:lpstr>
      <vt:lpstr>Y nant a welaf fan hyn A welodd Llywelyn, Camodd ar y cerrig hyn.</vt:lpstr>
      <vt:lpstr>Fin nos, fan hyn O'r golwg nes i'r gelyn. Fe wnaed y cyfan fan hyn.</vt:lpstr>
      <vt:lpstr>Rwyf fi'n awr fan hyn Lle bu'i wallt ar welltyn, A dafnau o'i waed fan hyn  Fan hyn yw ein cof ni, Fan hyn sy'n anadl inni, Fan hyn gynnau fu'n geni.</vt:lpstr>
      <vt:lpstr>‘Fy Ngwlad/My Country’ by Gerallt Lloyd Owen (written in 1969)</vt:lpstr>
      <vt:lpstr>Verse 2</vt:lpstr>
      <vt:lpstr>Verse 3</vt:lpstr>
      <vt:lpstr>Verse 4</vt:lpstr>
      <vt:lpstr>PowerPoint Presentation</vt:lpstr>
      <vt:lpstr>PowerPoint Presentation</vt:lpstr>
      <vt:lpstr>PowerPoint Presentation</vt:lpstr>
      <vt:lpstr>PowerPoint Presentation</vt:lpstr>
      <vt:lpstr>The Aberfan Distaster 1966</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File:Llywelyn le Dernier.jpg - Wikimedia Commons The Last Prince of Wales?</dc:title>
  <dc:creator>Jane Cartwright</dc:creator>
  <cp:lastModifiedBy>Jane Cartwright</cp:lastModifiedBy>
  <cp:revision>13</cp:revision>
  <dcterms:created xsi:type="dcterms:W3CDTF">2021-03-16T21:46:23Z</dcterms:created>
  <dcterms:modified xsi:type="dcterms:W3CDTF">2025-02-18T14:18:15Z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0x010100CEEF62C05E3CE948847BA126F0AAA57B</vt:lpwstr>
  </property>
</Properties>
</file>