
<file path=[Content_Types].xml><?xml version="1.0" encoding="utf-8"?>
<Types xmlns="http://schemas.openxmlformats.org/package/2006/content-types">
  <Default Extension="emf" ContentType="image/x-emf"/>
  <Default Extension="glb" ContentType="model/gltf.binary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32"/>
  </p:notesMasterIdLst>
  <p:handoutMasterIdLst>
    <p:handoutMasterId r:id="rId33"/>
  </p:handoutMasterIdLst>
  <p:sldIdLst>
    <p:sldId id="474" r:id="rId4"/>
    <p:sldId id="475" r:id="rId5"/>
    <p:sldId id="503" r:id="rId6"/>
    <p:sldId id="1478" r:id="rId7"/>
    <p:sldId id="882" r:id="rId8"/>
    <p:sldId id="1462" r:id="rId9"/>
    <p:sldId id="1463" r:id="rId10"/>
    <p:sldId id="1464" r:id="rId11"/>
    <p:sldId id="505" r:id="rId12"/>
    <p:sldId id="1461" r:id="rId13"/>
    <p:sldId id="506" r:id="rId14"/>
    <p:sldId id="276" r:id="rId15"/>
    <p:sldId id="416" r:id="rId16"/>
    <p:sldId id="509" r:id="rId17"/>
    <p:sldId id="413" r:id="rId18"/>
    <p:sldId id="1477" r:id="rId19"/>
    <p:sldId id="1476" r:id="rId20"/>
    <p:sldId id="319" r:id="rId21"/>
    <p:sldId id="261" r:id="rId22"/>
    <p:sldId id="1479" r:id="rId23"/>
    <p:sldId id="1480" r:id="rId24"/>
    <p:sldId id="1482" r:id="rId25"/>
    <p:sldId id="1056" r:id="rId26"/>
    <p:sldId id="1481" r:id="rId27"/>
    <p:sldId id="293" r:id="rId28"/>
    <p:sldId id="1062" r:id="rId29"/>
    <p:sldId id="1483" r:id="rId30"/>
    <p:sldId id="1080" r:id="rId31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B3ECE5"/>
    <a:srgbClr val="FF5AF9"/>
    <a:srgbClr val="FFE8F3"/>
    <a:srgbClr val="FFFFD3"/>
    <a:srgbClr val="BDCFA4"/>
    <a:srgbClr val="FFCA94"/>
    <a:srgbClr val="E3FAC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46774"/>
    <p:restoredTop sz="79332" autoAdjust="0"/>
  </p:normalViewPr>
  <p:slideViewPr>
    <p:cSldViewPr snapToGrid="0" snapToObjects="1">
      <p:cViewPr varScale="1">
        <p:scale>
          <a:sx n="23" d="100"/>
          <a:sy n="23" d="100"/>
        </p:scale>
        <p:origin x="208" y="15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34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viewProps" Target="view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25T11:23:55.89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25T11:23:56.45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25T11:23:57.05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25T11:23:57.45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25T11:23:57.63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0 394 24575,'0'11'0,"0"-78"0,0-32 0,0 42 0,0-34 0,0 1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25T11:23:57.88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0 300 24575,'0'43'0,"0"-26"-1639,0-77 1,0-26-1,0 39 1,0-37 0,0 1-1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25T11:24:04.55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21 12 20723,'-10'-5'0,"4"3"0,1-3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25T11:24:09.27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21979,'4'4'0,"-1"-1"0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11/16/22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45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2847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2847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***  Heb</a:t>
            </a:r>
            <a:r>
              <a:rPr lang="en-US" baseline="0" dirty="0"/>
              <a:t> </a:t>
            </a:r>
            <a:r>
              <a:rPr lang="en-US" baseline="0" dirty="0" err="1"/>
              <a:t>wneud</a:t>
            </a:r>
            <a:r>
              <a:rPr lang="en-US" baseline="0" dirty="0"/>
              <a:t> </a:t>
            </a:r>
            <a:r>
              <a:rPr lang="en-US" baseline="0" dirty="0" err="1"/>
              <a:t>hwn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A5D56F-8357-F04C-B3EC-979F3EFAFFDE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47020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11/16/22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11/16/22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11/16/22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27054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16/11/22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3508879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1E664-3B10-B74E-9DDC-0191CB905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0FCF1-F39B-294E-873C-F97454DAE4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05D8BA-357B-7E40-A496-18E4054F62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3F606B-6F0E-D94D-8C16-1DFD2FF9AB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16/11/22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30F347-1F4F-0349-ADEB-782B463EB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64EE60-1354-3743-B062-C9272D6971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0568712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D0688-DF66-C241-8BE9-9EA3463255D3}" type="datetimeFigureOut">
              <a:rPr lang="en-US" smtClean="0"/>
              <a:t>11/16/22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7DC31-3421-464B-B875-DF9FF90E6C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70592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351724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11/16/22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735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theme" Target="../theme/theme2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5" Type="http://schemas.openxmlformats.org/officeDocument/2006/relationships/slideLayout" Target="../slideLayouts/slideLayout32.xml"/><Relationship Id="rId4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5" r:id="rId2"/>
    <p:sldLayoutId id="2147484119" r:id="rId3"/>
    <p:sldLayoutId id="2147484121" r:id="rId4"/>
    <p:sldLayoutId id="2147484122" r:id="rId5"/>
    <p:sldLayoutId id="2147484123" r:id="rId6"/>
    <p:sldLayoutId id="2147484124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Relationship Id="rId4" Type="http://schemas.openxmlformats.org/officeDocument/2006/relationships/hyperlink" Target="https://eur01.safelinks.protection.outlook.com/?url=https%3A%2F%2Fforms.office.com%2Fr%2FcJUvukmkDb&amp;data=05%7C01%7CC.Evans-Thomas%40uwtsd.ac.uk%7C56752633dc0a4c9905fe08dac6490ce9%7C4e0f11f9046e45059cb8db2152311e21%7C0%7C0%7C638040314287806675%7CUnknown%7CTWFpbGZsb3d8eyJWIjoiMC4wLjAwMDAiLCJQIjoiV2luMzIiLCJBTiI6Ik1haWwiLCJXVCI6Mn0%3D%7C3000%7C%7C%7C&amp;sdata=mKbvePoSktOBpUqexNO%2FqlkW%2ByVoh1vKnuJQjCpOKgU%3D&amp;reserved=0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tiff"/><Relationship Id="rId3" Type="http://schemas.openxmlformats.org/officeDocument/2006/relationships/image" Target="../media/image4.tiff"/><Relationship Id="rId7" Type="http://schemas.openxmlformats.org/officeDocument/2006/relationships/image" Target="../media/image8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3.xml"/><Relationship Id="rId6" Type="http://schemas.openxmlformats.org/officeDocument/2006/relationships/image" Target="../media/image7.tiff"/><Relationship Id="rId5" Type="http://schemas.openxmlformats.org/officeDocument/2006/relationships/image" Target="../media/image6.tiff"/><Relationship Id="rId4" Type="http://schemas.openxmlformats.org/officeDocument/2006/relationships/image" Target="../media/image5.tif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3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3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0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customXml" Target="../ink/ink5.xml"/><Relationship Id="rId13" Type="http://schemas.openxmlformats.org/officeDocument/2006/relationships/image" Target="../media/image190.png"/><Relationship Id="rId3" Type="http://schemas.openxmlformats.org/officeDocument/2006/relationships/customXml" Target="../ink/ink1.xml"/><Relationship Id="rId7" Type="http://schemas.openxmlformats.org/officeDocument/2006/relationships/customXml" Target="../ink/ink4.xml"/><Relationship Id="rId12" Type="http://schemas.openxmlformats.org/officeDocument/2006/relationships/customXml" Target="../ink/ink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2.xml"/><Relationship Id="rId6" Type="http://schemas.openxmlformats.org/officeDocument/2006/relationships/customXml" Target="../ink/ink3.xml"/><Relationship Id="rId11" Type="http://schemas.openxmlformats.org/officeDocument/2006/relationships/image" Target="../media/image180.png"/><Relationship Id="rId5" Type="http://schemas.openxmlformats.org/officeDocument/2006/relationships/customXml" Target="../ink/ink2.xml"/><Relationship Id="rId15" Type="http://schemas.openxmlformats.org/officeDocument/2006/relationships/image" Target="../media/image200.png"/><Relationship Id="rId10" Type="http://schemas.openxmlformats.org/officeDocument/2006/relationships/customXml" Target="../ink/ink6.xml"/><Relationship Id="rId4" Type="http://schemas.openxmlformats.org/officeDocument/2006/relationships/image" Target="../media/image16.png"/><Relationship Id="rId9" Type="http://schemas.openxmlformats.org/officeDocument/2006/relationships/image" Target="../media/image170.png"/><Relationship Id="rId14" Type="http://schemas.openxmlformats.org/officeDocument/2006/relationships/customXml" Target="../ink/ink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23.png"/><Relationship Id="rId4" Type="http://schemas.microsoft.com/office/2017/06/relationships/model3d" Target="../media/model3d1.glb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31.png"/><Relationship Id="rId7" Type="http://schemas.openxmlformats.org/officeDocument/2006/relationships/image" Target="../media/image27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24.png"/><Relationship Id="rId5" Type="http://schemas.openxmlformats.org/officeDocument/2006/relationships/image" Target="../media/image26.png"/><Relationship Id="rId4" Type="http://schemas.openxmlformats.org/officeDocument/2006/relationships/image" Target="../media/image29.png"/><Relationship Id="rId9" Type="http://schemas.openxmlformats.org/officeDocument/2006/relationships/image" Target="../media/image2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hyperlink" Target="https://www.google.co.uk/url?sa=t&amp;rct=j&amp;q=&amp;esrc=s&amp;source=web&amp;cd=&amp;cad=rja&amp;uact=8&amp;ved=2ahUKEwjM6L_j5NX6AhVoQEEAHTmRCDkQFnoECBEQAQ&amp;url=https%3A%2F%2Fadnoddau.canolfanpeniarth.org%2Fmatiau_gramadeg%2F&amp;usg=AOvVaw2YTGPBWJzbjhXJhImXx1V2" TargetMode="Externa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33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tiff"/><Relationship Id="rId1" Type="http://schemas.openxmlformats.org/officeDocument/2006/relationships/slideLayout" Target="../slideLayouts/slideLayout3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0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emf"/><Relationship Id="rId1" Type="http://schemas.openxmlformats.org/officeDocument/2006/relationships/slideLayout" Target="../slideLayouts/slideLayout2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0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5" y="4162535"/>
            <a:ext cx="751522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Grŵp</a:t>
            </a:r>
            <a:r>
              <a:rPr lang="en-US" sz="2400" b="1" dirty="0">
                <a:solidFill>
                  <a:srgbClr val="002060"/>
                </a:solidFill>
              </a:rPr>
              <a:t> 3 – </a:t>
            </a:r>
            <a:r>
              <a:rPr lang="en-US" sz="2400" b="1" dirty="0" err="1">
                <a:solidFill>
                  <a:srgbClr val="002060"/>
                </a:solidFill>
              </a:rPr>
              <a:t>Darlith</a:t>
            </a:r>
            <a:r>
              <a:rPr lang="en-US" sz="2400" b="1" dirty="0">
                <a:solidFill>
                  <a:srgbClr val="002060"/>
                </a:solidFill>
              </a:rPr>
              <a:t>/Lecture 6</a:t>
            </a: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r>
              <a:rPr lang="en-US" sz="2400" b="1" dirty="0">
                <a:solidFill>
                  <a:srgbClr val="002060"/>
                </a:solidFill>
              </a:rPr>
              <a:t>Catrin Evans-Thomas</a:t>
            </a:r>
          </a:p>
          <a:p>
            <a:pPr algn="ctr"/>
            <a:endParaRPr lang="en-US" sz="2400" b="1" dirty="0">
              <a:solidFill>
                <a:srgbClr val="002060"/>
              </a:solidFill>
            </a:endParaRPr>
          </a:p>
          <a:p>
            <a:pPr algn="ctr"/>
            <a:r>
              <a:rPr lang="en-US" sz="2000" dirty="0" err="1">
                <a:solidFill>
                  <a:srgbClr val="002060"/>
                </a:solidFill>
              </a:rPr>
              <a:t>c.evans-thomas@pcydds.ac.uk</a:t>
            </a:r>
            <a:endParaRPr lang="en-US" sz="2000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endParaRPr lang="en-US" sz="2400" dirty="0">
              <a:solidFill>
                <a:srgbClr val="002060"/>
              </a:solidFill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273542-738C-2840-8EA5-C7BAF9C959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0720946-4206-1940-8F5F-5E3C5CD5D0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72600" y="178038"/>
            <a:ext cx="2641600" cy="11969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298" y="1589986"/>
            <a:ext cx="6375400" cy="2384187"/>
          </a:xfrm>
          <a:prstGeom prst="rect">
            <a:avLst/>
          </a:prstGeom>
          <a:solidFill>
            <a:srgbClr val="B3ECE5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2022-23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E523007-EA4E-29B7-2EB3-6C975938BF8A}"/>
              </a:ext>
            </a:extLst>
          </p:cNvPr>
          <p:cNvSpPr/>
          <p:nvPr/>
        </p:nvSpPr>
        <p:spPr>
          <a:xfrm>
            <a:off x="9273652" y="2189413"/>
            <a:ext cx="28394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17.11.22</a:t>
            </a:r>
          </a:p>
        </p:txBody>
      </p:sp>
    </p:spTree>
    <p:extLst>
      <p:ext uri="{BB962C8B-B14F-4D97-AF65-F5344CB8AC3E}">
        <p14:creationId xmlns:p14="http://schemas.microsoft.com/office/powerpoint/2010/main" val="170001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B173E096-BB55-472B-BC17-90588069DAE9}"/>
              </a:ext>
            </a:extLst>
          </p:cNvPr>
          <p:cNvSpPr txBox="1"/>
          <p:nvPr/>
        </p:nvSpPr>
        <p:spPr>
          <a:xfrm>
            <a:off x="1288996" y="548736"/>
            <a:ext cx="429940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Nod Ac </a:t>
            </a:r>
            <a:r>
              <a:rPr lang="en-US" sz="3600" dirty="0" err="1">
                <a:latin typeface="Tw Cen MT" panose="020B0602020104020603" pitchFamily="34" charset="0"/>
              </a:rPr>
              <a:t>Amcanion</a:t>
            </a:r>
            <a:br>
              <a:rPr lang="en-US" sz="3600" dirty="0">
                <a:latin typeface="Tw Cen MT" panose="020B0602020104020603" pitchFamily="34" charset="0"/>
              </a:rPr>
            </a:br>
            <a:r>
              <a:rPr lang="en-US" sz="3600" dirty="0">
                <a:latin typeface="Tw Cen MT" panose="020B0602020104020603" pitchFamily="34" charset="0"/>
              </a:rPr>
              <a:t>Aims and Objectives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913940" y="2025075"/>
            <a:ext cx="5049517" cy="3715791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400" dirty="0" err="1"/>
              <a:t>Adolygu</a:t>
            </a:r>
            <a:r>
              <a:rPr lang="en-US" sz="2400" dirty="0"/>
              <a:t> </a:t>
            </a:r>
            <a:r>
              <a:rPr lang="en-US" sz="2400" dirty="0" err="1"/>
              <a:t>patrymau</a:t>
            </a:r>
            <a:r>
              <a:rPr lang="en-US" sz="2400" dirty="0"/>
              <a:t> : </a:t>
            </a:r>
            <a:r>
              <a:rPr lang="en-US" sz="2400" b="1" dirty="0" err="1">
                <a:solidFill>
                  <a:srgbClr val="FF0000"/>
                </a:solidFill>
              </a:rPr>
              <a:t>eisiau</a:t>
            </a:r>
            <a:r>
              <a:rPr lang="en-US" sz="2400" dirty="0"/>
              <a:t> 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400" dirty="0"/>
              <a:t>  </a:t>
            </a:r>
            <a:r>
              <a:rPr lang="en-US" sz="2400" i="1" dirty="0"/>
              <a:t>Revise patterns : </a:t>
            </a:r>
            <a:r>
              <a:rPr lang="en-US" sz="2400" i="1" dirty="0" err="1"/>
              <a:t>eisiau</a:t>
            </a:r>
            <a:endParaRPr lang="en-US" sz="2400" i="1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i="1" dirty="0"/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400" dirty="0" err="1"/>
              <a:t>Cyflwyno</a:t>
            </a:r>
            <a:r>
              <a:rPr lang="en-US" sz="2400" dirty="0"/>
              <a:t> : </a:t>
            </a:r>
            <a:r>
              <a:rPr lang="en-US" sz="2400" b="1" dirty="0" err="1">
                <a:solidFill>
                  <a:srgbClr val="FF0000"/>
                </a:solidFill>
              </a:rPr>
              <a:t>yr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amherffaith</a:t>
            </a:r>
            <a:r>
              <a:rPr lang="en-US" sz="2400" dirty="0"/>
              <a:t> 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400" dirty="0"/>
              <a:t>  </a:t>
            </a:r>
            <a:r>
              <a:rPr lang="en-US" sz="2400" i="1" dirty="0"/>
              <a:t>Introduce: the past tense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i="1" dirty="0"/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400" dirty="0" err="1"/>
              <a:t>Holiadur</a:t>
            </a:r>
            <a:endParaRPr lang="en-US" sz="24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400" dirty="0"/>
              <a:t>  </a:t>
            </a:r>
            <a:r>
              <a:rPr lang="en-US" sz="2400" i="1" dirty="0"/>
              <a:t>Questionnaire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i="1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i="1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DB5E83-29B1-FB87-A58D-0C9431E47DD5}"/>
              </a:ext>
            </a:extLst>
          </p:cNvPr>
          <p:cNvSpPr txBox="1">
            <a:spLocks/>
          </p:cNvSpPr>
          <p:nvPr/>
        </p:nvSpPr>
        <p:spPr>
          <a:xfrm>
            <a:off x="6603600" y="548736"/>
            <a:ext cx="4838681" cy="1905531"/>
          </a:xfrm>
          <a:prstGeom prst="rect">
            <a:avLst/>
          </a:prstGeom>
          <a:solidFill>
            <a:srgbClr val="B3ECE5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32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32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32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32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32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32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2022-23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pic>
        <p:nvPicPr>
          <p:cNvPr id="5" name="Picture 4" descr="Qr code&#10;&#10;Description automatically generated">
            <a:extLst>
              <a:ext uri="{FF2B5EF4-FFF2-40B4-BE49-F238E27FC236}">
                <a16:creationId xmlns:a16="http://schemas.microsoft.com/office/drawing/2014/main" id="{4C94F5B2-85C9-0CD2-0A3B-92B43AF0F9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7386" y="3100545"/>
            <a:ext cx="2891107" cy="260637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5D07559-5E74-1124-0269-CE92D2E13AF5}"/>
              </a:ext>
            </a:extLst>
          </p:cNvPr>
          <p:cNvSpPr txBox="1"/>
          <p:nvPr/>
        </p:nvSpPr>
        <p:spPr>
          <a:xfrm>
            <a:off x="6292815" y="6078431"/>
            <a:ext cx="546024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i="0" dirty="0">
                <a:effectLst/>
                <a:latin typeface="Calibri" panose="020F0502020204030204" pitchFamily="34" charset="0"/>
                <a:hlinkClick r:id="rId4" tooltip="Original URL: https://forms.office.com/r/cJUvukmkDb. Click or tap if you trust this link."/>
              </a:rPr>
              <a:t>https://forms.office.com/r/cJUvukmkDb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868626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27D8A96-AF50-D447-9A94-1B8D7B5A8E30}"/>
              </a:ext>
            </a:extLst>
          </p:cNvPr>
          <p:cNvSpPr txBox="1">
            <a:spLocks/>
          </p:cNvSpPr>
          <p:nvPr/>
        </p:nvSpPr>
        <p:spPr>
          <a:xfrm>
            <a:off x="1736759" y="1686662"/>
            <a:ext cx="6123747" cy="1270003"/>
          </a:xfr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800" b="1" dirty="0">
                <a:latin typeface="Ink Free" panose="03080402000500000000" pitchFamily="66" charset="0"/>
              </a:rPr>
              <a:t>What do you want?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B4F4AC7-5484-0047-BA00-C96BB73ECB8F}"/>
              </a:ext>
            </a:extLst>
          </p:cNvPr>
          <p:cNvSpPr txBox="1"/>
          <p:nvPr/>
        </p:nvSpPr>
        <p:spPr>
          <a:xfrm>
            <a:off x="9531832" y="561992"/>
            <a:ext cx="2030309" cy="919401"/>
          </a:xfrm>
          <a:prstGeom prst="wedgeRoundRectCallout">
            <a:avLst>
              <a:gd name="adj1" fmla="val -45404"/>
              <a:gd name="adj2" fmla="val 81428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E2C1FF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1600" b="1" i="1" dirty="0" err="1"/>
              <a:t>ishe</a:t>
            </a:r>
            <a:endParaRPr lang="en-US" sz="1600" b="1" i="1" dirty="0"/>
          </a:p>
          <a:p>
            <a:pPr>
              <a:defRPr/>
            </a:pPr>
            <a:r>
              <a:rPr lang="en-US" sz="1600" b="1" i="1" dirty="0" err="1"/>
              <a:t>eishe</a:t>
            </a:r>
            <a:endParaRPr lang="en-US" sz="1600" b="1" i="1" dirty="0"/>
          </a:p>
          <a:p>
            <a:pPr>
              <a:defRPr/>
            </a:pPr>
            <a:r>
              <a:rPr lang="en-US" sz="1600" b="1" i="1" dirty="0" err="1"/>
              <a:t>mo’yn</a:t>
            </a:r>
            <a:endParaRPr lang="en-US" sz="1600" b="1" i="1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5CD05D5-F72B-DC43-AEE9-48D639CEFC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48445" y="621762"/>
            <a:ext cx="548240" cy="6854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39CCA10-0F66-0A66-8CBA-B092B787D104}"/>
              </a:ext>
            </a:extLst>
          </p:cNvPr>
          <p:cNvSpPr txBox="1"/>
          <p:nvPr/>
        </p:nvSpPr>
        <p:spPr>
          <a:xfrm>
            <a:off x="1530910" y="786445"/>
            <a:ext cx="6329597" cy="830997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/>
              <a:t>Beth </a:t>
            </a:r>
            <a:r>
              <a:rPr lang="en-US" sz="4800" b="1" dirty="0" err="1"/>
              <a:t>rwyt</a:t>
            </a:r>
            <a:r>
              <a:rPr lang="en-US" sz="4800" b="1" dirty="0"/>
              <a:t> </a:t>
            </a:r>
            <a:r>
              <a:rPr lang="en-US" sz="4800" b="1" dirty="0" err="1"/>
              <a:t>ti</a:t>
            </a:r>
            <a:r>
              <a:rPr lang="en-US" sz="4800" b="1" dirty="0"/>
              <a:t> </a:t>
            </a:r>
            <a:r>
              <a:rPr lang="en-US" sz="4800" b="1" dirty="0" err="1"/>
              <a:t>eisiau</a:t>
            </a:r>
            <a:r>
              <a:rPr lang="en-US" sz="4800" b="1" dirty="0"/>
              <a:t>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FF1B5E2-DF57-4880-A35C-C8F95F9E34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6592" y="4881621"/>
            <a:ext cx="1602261" cy="169731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AF9A051-6AC0-7897-21F1-297A37983C3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93997" y="5316393"/>
            <a:ext cx="2174620" cy="108731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0D9F3B1-3BDB-878C-D934-3B5FB4D81EA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95709" y="5031425"/>
            <a:ext cx="2598657" cy="1670565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7F83A7D-3753-6289-A634-8787F7FBEB6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71876" y="5085515"/>
            <a:ext cx="2318912" cy="1840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FE74D53-BD1F-4DAF-9500-BF6B8F8758B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034175" y="5085515"/>
            <a:ext cx="1901233" cy="1318188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691721CC-DB4E-6DA6-2007-74E78B5BE99B}"/>
              </a:ext>
            </a:extLst>
          </p:cNvPr>
          <p:cNvSpPr txBox="1"/>
          <p:nvPr/>
        </p:nvSpPr>
        <p:spPr>
          <a:xfrm>
            <a:off x="57002" y="4873017"/>
            <a:ext cx="399179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1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6F31F42-7B88-10C4-D04A-89D137622C6E}"/>
              </a:ext>
            </a:extLst>
          </p:cNvPr>
          <p:cNvSpPr txBox="1"/>
          <p:nvPr/>
        </p:nvSpPr>
        <p:spPr>
          <a:xfrm>
            <a:off x="3395479" y="5122818"/>
            <a:ext cx="399179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2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2DF287C-B545-C464-156F-E037F14A8B4B}"/>
              </a:ext>
            </a:extLst>
          </p:cNvPr>
          <p:cNvSpPr txBox="1"/>
          <p:nvPr/>
        </p:nvSpPr>
        <p:spPr>
          <a:xfrm>
            <a:off x="6662168" y="4931264"/>
            <a:ext cx="399179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3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0C8B68D-7858-ECB3-B96F-DFF4F70AB591}"/>
              </a:ext>
            </a:extLst>
          </p:cNvPr>
          <p:cNvSpPr txBox="1"/>
          <p:nvPr/>
        </p:nvSpPr>
        <p:spPr>
          <a:xfrm>
            <a:off x="7881053" y="4854682"/>
            <a:ext cx="399179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4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6E070A1-DD31-8668-F0D1-CACE3A423BBC}"/>
              </a:ext>
            </a:extLst>
          </p:cNvPr>
          <p:cNvSpPr txBox="1"/>
          <p:nvPr/>
        </p:nvSpPr>
        <p:spPr>
          <a:xfrm>
            <a:off x="10168646" y="6191923"/>
            <a:ext cx="289924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5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B06EDFC-5010-732D-2A2E-561923EBE849}"/>
              </a:ext>
            </a:extLst>
          </p:cNvPr>
          <p:cNvSpPr txBox="1"/>
          <p:nvPr/>
        </p:nvSpPr>
        <p:spPr>
          <a:xfrm>
            <a:off x="256591" y="2650503"/>
            <a:ext cx="21746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400" b="1" dirty="0" err="1"/>
              <a:t>afal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/>
              <a:t>banana</a:t>
            </a:r>
          </a:p>
          <a:p>
            <a:pPr marL="342900" indent="-342900">
              <a:buAutoNum type="arabicPeriod"/>
            </a:pPr>
            <a:r>
              <a:rPr lang="en-US" sz="2400" b="1" dirty="0" err="1"/>
              <a:t>mefus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grawnwin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/>
              <a:t>melon</a:t>
            </a:r>
            <a:endParaRPr lang="en-US" b="1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0FBAE98-197B-ADAC-102C-E5EECFFCE868}"/>
              </a:ext>
            </a:extLst>
          </p:cNvPr>
          <p:cNvSpPr txBox="1"/>
          <p:nvPr/>
        </p:nvSpPr>
        <p:spPr>
          <a:xfrm>
            <a:off x="6866863" y="2819627"/>
            <a:ext cx="3981582" cy="830997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 err="1"/>
              <a:t>Dw</a:t>
            </a:r>
            <a:r>
              <a:rPr lang="en-US" sz="4800" b="1" dirty="0"/>
              <a:t> </a:t>
            </a:r>
            <a:r>
              <a:rPr lang="en-US" sz="4800" b="1" dirty="0" err="1"/>
              <a:t>i</a:t>
            </a:r>
            <a:r>
              <a:rPr lang="en-US" sz="4800" b="1" dirty="0"/>
              <a:t> </a:t>
            </a:r>
            <a:r>
              <a:rPr lang="en-US" sz="4800" b="1" dirty="0" err="1"/>
              <a:t>eisiau</a:t>
            </a:r>
            <a:r>
              <a:rPr lang="en-US" sz="4800" b="1" dirty="0"/>
              <a:t>…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419124-BEA4-34B0-0769-08897CFB97DE}"/>
              </a:ext>
            </a:extLst>
          </p:cNvPr>
          <p:cNvSpPr txBox="1">
            <a:spLocks/>
          </p:cNvSpPr>
          <p:nvPr/>
        </p:nvSpPr>
        <p:spPr>
          <a:xfrm>
            <a:off x="6997007" y="3759312"/>
            <a:ext cx="3104092" cy="830997"/>
          </a:xfr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800" b="1" dirty="0">
                <a:latin typeface="Ink Free" panose="03080402000500000000" pitchFamily="66" charset="0"/>
              </a:rPr>
              <a:t>I want…</a:t>
            </a:r>
            <a:endParaRPr lang="en-US" sz="4000" b="1" dirty="0">
              <a:latin typeface="Ink Free" panose="03080402000500000000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5504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8DC6FCD-811B-436E-9FEE-FC957486C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302C821E-89EE-80DF-00CC-5CA0EB3F35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72" r="-2" b="-2"/>
          <a:stretch/>
        </p:blipFill>
        <p:spPr>
          <a:xfrm>
            <a:off x="6209084" y="95115"/>
            <a:ext cx="5804105" cy="3167426"/>
          </a:xfrm>
          <a:prstGeom prst="rect">
            <a:avLst/>
          </a:prstGeom>
        </p:spPr>
      </p:pic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5A0B3241-9769-0FB0-551B-E856AB90B88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" b="2447"/>
          <a:stretch/>
        </p:blipFill>
        <p:spPr>
          <a:xfrm>
            <a:off x="233915" y="137645"/>
            <a:ext cx="5797883" cy="3167426"/>
          </a:xfrm>
          <a:prstGeom prst="rect">
            <a:avLst/>
          </a:prstGeom>
        </p:spPr>
      </p:pic>
      <p:pic>
        <p:nvPicPr>
          <p:cNvPr id="11" name="Picture 10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BDB17588-26F9-9744-A3CA-E8CA73A191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9084" y="3484626"/>
            <a:ext cx="5804105" cy="3292031"/>
          </a:xfrm>
          <a:prstGeom prst="rect">
            <a:avLst/>
          </a:prstGeom>
        </p:spPr>
      </p:pic>
      <p:pic>
        <p:nvPicPr>
          <p:cNvPr id="13" name="Picture 12" descr="Diagram&#10;&#10;Description automatically generated">
            <a:extLst>
              <a:ext uri="{FF2B5EF4-FFF2-40B4-BE49-F238E27FC236}">
                <a16:creationId xmlns:a16="http://schemas.microsoft.com/office/drawing/2014/main" id="{701C8AD7-762A-327F-8B22-F835E556C7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6363" y="3506511"/>
            <a:ext cx="5797883" cy="3266212"/>
          </a:xfrm>
          <a:prstGeom prst="rect">
            <a:avLst/>
          </a:prstGeom>
        </p:spPr>
      </p:pic>
      <p:sp>
        <p:nvSpPr>
          <p:cNvPr id="16" name="32-point Star 15">
            <a:extLst>
              <a:ext uri="{FF2B5EF4-FFF2-40B4-BE49-F238E27FC236}">
                <a16:creationId xmlns:a16="http://schemas.microsoft.com/office/drawing/2014/main" id="{B2C9DF30-6F55-5B7B-4E2D-05894048328C}"/>
              </a:ext>
            </a:extLst>
          </p:cNvPr>
          <p:cNvSpPr/>
          <p:nvPr/>
        </p:nvSpPr>
        <p:spPr>
          <a:xfrm>
            <a:off x="4444409" y="2679406"/>
            <a:ext cx="3253563" cy="1679944"/>
          </a:xfrm>
          <a:prstGeom prst="star3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B59A33B-06FD-83C6-C9E2-F5109A601AC2}"/>
              </a:ext>
            </a:extLst>
          </p:cNvPr>
          <p:cNvSpPr/>
          <p:nvPr/>
        </p:nvSpPr>
        <p:spPr>
          <a:xfrm>
            <a:off x="5061102" y="2967335"/>
            <a:ext cx="206979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Eisiau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066978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2963186" y="713261"/>
            <a:ext cx="632959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3200" b="1" dirty="0"/>
          </a:p>
          <a:p>
            <a:pPr algn="ctr"/>
            <a:r>
              <a:rPr lang="en-US" sz="3200" b="1" dirty="0"/>
              <a:t>Do </a:t>
            </a:r>
            <a:r>
              <a:rPr lang="en-US" sz="3200" b="1" dirty="0">
                <a:solidFill>
                  <a:srgbClr val="0070C0"/>
                </a:solidFill>
              </a:rPr>
              <a:t>you</a:t>
            </a:r>
            <a:r>
              <a:rPr lang="en-US" sz="3200" b="1" dirty="0"/>
              <a:t> want 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-624898" y="3487427"/>
            <a:ext cx="604822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Ydw</a:t>
            </a:r>
            <a:r>
              <a:rPr lang="en-US" sz="4400" b="1" dirty="0"/>
              <a:t>, </a:t>
            </a:r>
          </a:p>
          <a:p>
            <a:pPr algn="ctr"/>
            <a:r>
              <a:rPr lang="en-US" sz="4400" b="1" dirty="0" err="1"/>
              <a:t>dw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0070C0"/>
                </a:solidFill>
              </a:rPr>
              <a:t>i</a:t>
            </a:r>
            <a:r>
              <a:rPr lang="en-US" sz="4400" b="1" dirty="0"/>
              <a:t> </a:t>
            </a:r>
            <a:r>
              <a:rPr lang="en-US" sz="4400" b="1" dirty="0" err="1"/>
              <a:t>eisiau</a:t>
            </a:r>
            <a:r>
              <a:rPr lang="en-US" sz="4400" b="1" dirty="0"/>
              <a:t>…</a:t>
            </a:r>
          </a:p>
          <a:p>
            <a:pPr algn="ctr"/>
            <a:r>
              <a:rPr lang="en-US" sz="4400" b="1" dirty="0">
                <a:sym typeface="Wingdings" pitchFamily="2" charset="2"/>
              </a:rPr>
              <a:t> </a:t>
            </a:r>
            <a:endParaRPr lang="en-US" sz="4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7B27C1-EFAF-B744-A8C4-31CD8CBA0637}"/>
              </a:ext>
            </a:extLst>
          </p:cNvPr>
          <p:cNvSpPr txBox="1"/>
          <p:nvPr/>
        </p:nvSpPr>
        <p:spPr>
          <a:xfrm>
            <a:off x="6268670" y="3548021"/>
            <a:ext cx="604822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Nac</a:t>
            </a:r>
            <a:r>
              <a:rPr lang="en-US" sz="4400" b="1" dirty="0"/>
              <a:t> </a:t>
            </a:r>
            <a:r>
              <a:rPr lang="en-US" sz="4400" b="1" dirty="0" err="1"/>
              <a:t>ydw</a:t>
            </a:r>
            <a:r>
              <a:rPr lang="en-US" sz="4400" b="1" dirty="0"/>
              <a:t>, </a:t>
            </a:r>
          </a:p>
          <a:p>
            <a:pPr algn="ctr"/>
            <a:r>
              <a:rPr lang="en-US" sz="4400" b="1" dirty="0" err="1"/>
              <a:t>dydw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0070C0"/>
                </a:solidFill>
              </a:rPr>
              <a:t>i</a:t>
            </a:r>
            <a:r>
              <a:rPr lang="en-US" sz="4400" b="1" dirty="0"/>
              <a:t> </a:t>
            </a:r>
            <a:r>
              <a:rPr lang="en-US" sz="4400" b="1" dirty="0" err="1"/>
              <a:t>ddim</a:t>
            </a:r>
            <a:r>
              <a:rPr lang="en-US" sz="4400" b="1" dirty="0"/>
              <a:t> </a:t>
            </a:r>
            <a:r>
              <a:rPr lang="en-US" sz="4400" b="1" dirty="0" err="1"/>
              <a:t>eisiau</a:t>
            </a:r>
            <a:r>
              <a:rPr lang="en-US" sz="4400" b="1" dirty="0"/>
              <a:t>…</a:t>
            </a:r>
          </a:p>
          <a:p>
            <a:pPr algn="ctr"/>
            <a:r>
              <a:rPr lang="en-US" sz="4400" b="1" dirty="0">
                <a:sym typeface="Wingdings" pitchFamily="2" charset="2"/>
              </a:rPr>
              <a:t> </a:t>
            </a:r>
            <a:endParaRPr lang="en-US" sz="4400" b="1" dirty="0"/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645501">
            <a:off x="2569614" y="1204251"/>
            <a:ext cx="577819" cy="2299447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79D7EFB8-5454-2242-AE41-3E9B154A5EA8}"/>
              </a:ext>
            </a:extLst>
          </p:cNvPr>
          <p:cNvSpPr/>
          <p:nvPr/>
        </p:nvSpPr>
        <p:spPr>
          <a:xfrm rot="19138443">
            <a:off x="8585372" y="1437848"/>
            <a:ext cx="695629" cy="2342246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E8164DFB-EF8A-944A-AE13-8EA9BA51ED28}"/>
              </a:ext>
            </a:extLst>
          </p:cNvPr>
          <p:cNvSpPr/>
          <p:nvPr/>
        </p:nvSpPr>
        <p:spPr>
          <a:xfrm>
            <a:off x="2374219" y="5210155"/>
            <a:ext cx="7098223" cy="1385081"/>
          </a:xfrm>
          <a:prstGeom prst="star12">
            <a:avLst/>
          </a:prstGeom>
          <a:solidFill>
            <a:srgbClr val="FF5A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>
                <a:solidFill>
                  <a:schemeClr val="tx1"/>
                </a:solidFill>
              </a:rPr>
              <a:t>Rule:</a:t>
            </a:r>
          </a:p>
          <a:p>
            <a:pPr algn="ctr"/>
            <a:r>
              <a:rPr lang="en-US" b="1" dirty="0">
                <a:solidFill>
                  <a:schemeClr val="bg1"/>
                </a:solidFill>
              </a:rPr>
              <a:t>Does dim “</a:t>
            </a:r>
            <a:r>
              <a:rPr lang="en-US" b="1" dirty="0" err="1">
                <a:solidFill>
                  <a:schemeClr val="bg1"/>
                </a:solidFill>
              </a:rPr>
              <a:t>yn</a:t>
            </a:r>
            <a:r>
              <a:rPr lang="en-US" b="1" dirty="0">
                <a:solidFill>
                  <a:schemeClr val="bg1"/>
                </a:solidFill>
              </a:rPr>
              <a:t>” o </a:t>
            </a:r>
            <a:r>
              <a:rPr lang="en-US" b="1" dirty="0" err="1">
                <a:solidFill>
                  <a:schemeClr val="bg1"/>
                </a:solidFill>
              </a:rPr>
              <a:t>flaen</a:t>
            </a:r>
            <a:r>
              <a:rPr lang="en-US" b="1" dirty="0">
                <a:solidFill>
                  <a:schemeClr val="bg1"/>
                </a:solidFill>
              </a:rPr>
              <a:t> “</a:t>
            </a:r>
            <a:r>
              <a:rPr lang="en-US" b="1" dirty="0" err="1">
                <a:solidFill>
                  <a:schemeClr val="bg1"/>
                </a:solidFill>
              </a:rPr>
              <a:t>eisiau</a:t>
            </a:r>
            <a:r>
              <a:rPr lang="en-US" b="1" dirty="0">
                <a:solidFill>
                  <a:schemeClr val="bg1"/>
                </a:solidFill>
              </a:rPr>
              <a:t>”.</a:t>
            </a:r>
          </a:p>
          <a:p>
            <a:pPr algn="ctr"/>
            <a:r>
              <a:rPr lang="en-US" i="1" dirty="0">
                <a:solidFill>
                  <a:schemeClr val="bg1"/>
                </a:solidFill>
              </a:rPr>
              <a:t>There’s no “</a:t>
            </a:r>
            <a:r>
              <a:rPr lang="en-US" i="1" dirty="0" err="1">
                <a:solidFill>
                  <a:schemeClr val="bg1"/>
                </a:solidFill>
              </a:rPr>
              <a:t>yn</a:t>
            </a:r>
            <a:r>
              <a:rPr lang="en-US" i="1" dirty="0">
                <a:solidFill>
                  <a:schemeClr val="bg1"/>
                </a:solidFill>
              </a:rPr>
              <a:t>” in front of “</a:t>
            </a:r>
            <a:r>
              <a:rPr lang="en-US" i="1" dirty="0" err="1">
                <a:solidFill>
                  <a:schemeClr val="bg1"/>
                </a:solidFill>
              </a:rPr>
              <a:t>eisiau</a:t>
            </a:r>
            <a:r>
              <a:rPr lang="en-US" i="1" dirty="0">
                <a:solidFill>
                  <a:schemeClr val="bg1"/>
                </a:solidFill>
              </a:rPr>
              <a:t>”.</a:t>
            </a:r>
          </a:p>
          <a:p>
            <a:pPr algn="ctr"/>
            <a:endParaRPr lang="en-US" b="1" u="sng" dirty="0">
              <a:solidFill>
                <a:schemeClr val="tx1"/>
              </a:solidFill>
            </a:endParaRPr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72927773-2EE7-BC4C-83FC-934DCF6B3EB0}"/>
              </a:ext>
            </a:extLst>
          </p:cNvPr>
          <p:cNvSpPr/>
          <p:nvPr/>
        </p:nvSpPr>
        <p:spPr>
          <a:xfrm>
            <a:off x="8933187" y="112038"/>
            <a:ext cx="3182012" cy="3169920"/>
          </a:xfrm>
          <a:prstGeom prst="star12">
            <a:avLst/>
          </a:prstGeom>
          <a:solidFill>
            <a:srgbClr val="FF5A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>
                <a:solidFill>
                  <a:schemeClr val="tx1"/>
                </a:solidFill>
              </a:rPr>
              <a:t>Rule:</a:t>
            </a:r>
          </a:p>
          <a:p>
            <a:pPr algn="ctr"/>
            <a:r>
              <a:rPr lang="en-US" sz="2000" b="1" dirty="0" err="1">
                <a:solidFill>
                  <a:schemeClr val="bg1"/>
                </a:solidFill>
              </a:rPr>
              <a:t>Ti</a:t>
            </a:r>
            <a:r>
              <a:rPr lang="en-US" sz="2000" b="1" dirty="0">
                <a:solidFill>
                  <a:schemeClr val="bg1"/>
                </a:solidFill>
              </a:rPr>
              <a:t> in the question = FI / I in the answer</a:t>
            </a:r>
            <a:endParaRPr lang="en-US" sz="2000" b="1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1B5EC8-7B29-BBBC-13DD-A19598F76CC8}"/>
              </a:ext>
            </a:extLst>
          </p:cNvPr>
          <p:cNvSpPr txBox="1"/>
          <p:nvPr/>
        </p:nvSpPr>
        <p:spPr>
          <a:xfrm>
            <a:off x="2963186" y="297937"/>
            <a:ext cx="6329597" cy="738664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 err="1"/>
              <a:t>Wyt</a:t>
            </a:r>
            <a:r>
              <a:rPr lang="en-US" sz="4200" b="1" dirty="0"/>
              <a:t> </a:t>
            </a:r>
            <a:r>
              <a:rPr lang="en-US" sz="4200" b="1" dirty="0" err="1"/>
              <a:t>ti</a:t>
            </a:r>
            <a:r>
              <a:rPr lang="en-US" sz="4200" b="1" dirty="0"/>
              <a:t> </a:t>
            </a:r>
            <a:r>
              <a:rPr lang="en-US" sz="4200" b="1" dirty="0" err="1"/>
              <a:t>eisiau</a:t>
            </a:r>
            <a:r>
              <a:rPr lang="en-US" sz="4200" b="1" dirty="0"/>
              <a:t>…?</a:t>
            </a:r>
          </a:p>
        </p:txBody>
      </p:sp>
    </p:spTree>
    <p:extLst>
      <p:ext uri="{BB962C8B-B14F-4D97-AF65-F5344CB8AC3E}">
        <p14:creationId xmlns:p14="http://schemas.microsoft.com/office/powerpoint/2010/main" val="31730145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2963186" y="713261"/>
            <a:ext cx="632959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3200" b="1" dirty="0"/>
          </a:p>
          <a:p>
            <a:pPr algn="ctr"/>
            <a:r>
              <a:rPr lang="en-US" sz="3200" b="1" dirty="0"/>
              <a:t>Does </a:t>
            </a:r>
            <a:r>
              <a:rPr lang="en-US" sz="3200" b="1" dirty="0">
                <a:solidFill>
                  <a:srgbClr val="0070C0"/>
                </a:solidFill>
              </a:rPr>
              <a:t>he</a:t>
            </a:r>
            <a:r>
              <a:rPr lang="en-US" sz="3200" b="1" dirty="0"/>
              <a:t> want 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-624898" y="3487427"/>
            <a:ext cx="604822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Ydy</a:t>
            </a:r>
            <a:r>
              <a:rPr lang="en-US" sz="4400" b="1" dirty="0"/>
              <a:t>, </a:t>
            </a:r>
          </a:p>
          <a:p>
            <a:pPr algn="ctr"/>
            <a:r>
              <a:rPr lang="en-US" sz="4400" b="1" dirty="0" err="1"/>
              <a:t>mae</a:t>
            </a:r>
            <a:r>
              <a:rPr lang="en-US" sz="4400" b="1" dirty="0"/>
              <a:t> </a:t>
            </a:r>
            <a:r>
              <a:rPr lang="en-US" sz="4400" b="1" dirty="0">
                <a:solidFill>
                  <a:srgbClr val="0070C0"/>
                </a:solidFill>
              </a:rPr>
              <a:t>e</a:t>
            </a:r>
            <a:r>
              <a:rPr lang="en-US" sz="4400" b="1" dirty="0"/>
              <a:t> </a:t>
            </a:r>
            <a:r>
              <a:rPr lang="en-US" sz="4400" b="1" dirty="0" err="1"/>
              <a:t>eisiau</a:t>
            </a:r>
            <a:r>
              <a:rPr lang="en-US" sz="4400" b="1" dirty="0"/>
              <a:t>…</a:t>
            </a:r>
          </a:p>
          <a:p>
            <a:pPr algn="ctr"/>
            <a:r>
              <a:rPr lang="en-US" sz="4400" b="1" dirty="0">
                <a:sym typeface="Wingdings" pitchFamily="2" charset="2"/>
              </a:rPr>
              <a:t> </a:t>
            </a:r>
            <a:endParaRPr lang="en-US" sz="4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7B27C1-EFAF-B744-A8C4-31CD8CBA0637}"/>
              </a:ext>
            </a:extLst>
          </p:cNvPr>
          <p:cNvSpPr txBox="1"/>
          <p:nvPr/>
        </p:nvSpPr>
        <p:spPr>
          <a:xfrm>
            <a:off x="6268670" y="3548021"/>
            <a:ext cx="604822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Nac</a:t>
            </a:r>
            <a:r>
              <a:rPr lang="en-US" sz="4400" b="1" dirty="0"/>
              <a:t> </a:t>
            </a:r>
            <a:r>
              <a:rPr lang="en-US" sz="4400" b="1" dirty="0" err="1"/>
              <a:t>ydy</a:t>
            </a:r>
            <a:r>
              <a:rPr lang="en-US" sz="4400" b="1" dirty="0"/>
              <a:t>, </a:t>
            </a:r>
          </a:p>
          <a:p>
            <a:pPr algn="ctr"/>
            <a:r>
              <a:rPr lang="en-US" sz="4400" b="1" dirty="0" err="1"/>
              <a:t>dydy</a:t>
            </a:r>
            <a:r>
              <a:rPr lang="en-US" sz="4400" b="1" dirty="0"/>
              <a:t> </a:t>
            </a:r>
            <a:r>
              <a:rPr lang="en-US" sz="4400" b="1" dirty="0">
                <a:solidFill>
                  <a:srgbClr val="0070C0"/>
                </a:solidFill>
              </a:rPr>
              <a:t>e</a:t>
            </a:r>
            <a:r>
              <a:rPr lang="en-US" sz="4400" b="1" dirty="0"/>
              <a:t> </a:t>
            </a:r>
            <a:r>
              <a:rPr lang="en-US" sz="4400" b="1" dirty="0" err="1"/>
              <a:t>ddim</a:t>
            </a:r>
            <a:r>
              <a:rPr lang="en-US" sz="4400" b="1" dirty="0"/>
              <a:t> </a:t>
            </a:r>
            <a:r>
              <a:rPr lang="en-US" sz="4400" b="1" dirty="0" err="1"/>
              <a:t>eisiau</a:t>
            </a:r>
            <a:r>
              <a:rPr lang="en-US" sz="4400" b="1" dirty="0"/>
              <a:t>…</a:t>
            </a:r>
          </a:p>
          <a:p>
            <a:pPr algn="ctr"/>
            <a:r>
              <a:rPr lang="en-US" sz="4400" b="1" dirty="0">
                <a:sym typeface="Wingdings" pitchFamily="2" charset="2"/>
              </a:rPr>
              <a:t> </a:t>
            </a:r>
            <a:endParaRPr lang="en-US" sz="4400" b="1" dirty="0"/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645501">
            <a:off x="2569614" y="1204251"/>
            <a:ext cx="577819" cy="2299447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79D7EFB8-5454-2242-AE41-3E9B154A5EA8}"/>
              </a:ext>
            </a:extLst>
          </p:cNvPr>
          <p:cNvSpPr/>
          <p:nvPr/>
        </p:nvSpPr>
        <p:spPr>
          <a:xfrm rot="19138443">
            <a:off x="8585372" y="1437848"/>
            <a:ext cx="695629" cy="2342246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E8164DFB-EF8A-944A-AE13-8EA9BA51ED28}"/>
              </a:ext>
            </a:extLst>
          </p:cNvPr>
          <p:cNvSpPr/>
          <p:nvPr/>
        </p:nvSpPr>
        <p:spPr>
          <a:xfrm>
            <a:off x="2374219" y="5210155"/>
            <a:ext cx="7098223" cy="1385081"/>
          </a:xfrm>
          <a:prstGeom prst="star12">
            <a:avLst/>
          </a:prstGeom>
          <a:solidFill>
            <a:srgbClr val="FF5A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>
                <a:solidFill>
                  <a:schemeClr val="tx1"/>
                </a:solidFill>
              </a:rPr>
              <a:t>Rule:</a:t>
            </a:r>
          </a:p>
          <a:p>
            <a:pPr algn="ctr"/>
            <a:r>
              <a:rPr lang="en-US" b="1" dirty="0">
                <a:solidFill>
                  <a:schemeClr val="bg1"/>
                </a:solidFill>
              </a:rPr>
              <a:t>Does dim “</a:t>
            </a:r>
            <a:r>
              <a:rPr lang="en-US" b="1" dirty="0" err="1">
                <a:solidFill>
                  <a:schemeClr val="bg1"/>
                </a:solidFill>
              </a:rPr>
              <a:t>yn</a:t>
            </a:r>
            <a:r>
              <a:rPr lang="en-US" b="1" dirty="0">
                <a:solidFill>
                  <a:schemeClr val="bg1"/>
                </a:solidFill>
              </a:rPr>
              <a:t>” o </a:t>
            </a:r>
            <a:r>
              <a:rPr lang="en-US" b="1" dirty="0" err="1">
                <a:solidFill>
                  <a:schemeClr val="bg1"/>
                </a:solidFill>
              </a:rPr>
              <a:t>flaen</a:t>
            </a:r>
            <a:r>
              <a:rPr lang="en-US" b="1" dirty="0">
                <a:solidFill>
                  <a:schemeClr val="bg1"/>
                </a:solidFill>
              </a:rPr>
              <a:t> “</a:t>
            </a:r>
            <a:r>
              <a:rPr lang="en-US" b="1" dirty="0" err="1">
                <a:solidFill>
                  <a:schemeClr val="bg1"/>
                </a:solidFill>
              </a:rPr>
              <a:t>eisiau</a:t>
            </a:r>
            <a:r>
              <a:rPr lang="en-US" b="1" dirty="0">
                <a:solidFill>
                  <a:schemeClr val="bg1"/>
                </a:solidFill>
              </a:rPr>
              <a:t>”.</a:t>
            </a:r>
          </a:p>
          <a:p>
            <a:pPr algn="ctr"/>
            <a:r>
              <a:rPr lang="en-US" i="1" dirty="0">
                <a:solidFill>
                  <a:schemeClr val="bg1"/>
                </a:solidFill>
              </a:rPr>
              <a:t>There’s no “</a:t>
            </a:r>
            <a:r>
              <a:rPr lang="en-US" i="1" dirty="0" err="1">
                <a:solidFill>
                  <a:schemeClr val="bg1"/>
                </a:solidFill>
              </a:rPr>
              <a:t>yn</a:t>
            </a:r>
            <a:r>
              <a:rPr lang="en-US" i="1" dirty="0">
                <a:solidFill>
                  <a:schemeClr val="bg1"/>
                </a:solidFill>
              </a:rPr>
              <a:t>” in front of “</a:t>
            </a:r>
            <a:r>
              <a:rPr lang="en-US" i="1" dirty="0" err="1">
                <a:solidFill>
                  <a:schemeClr val="bg1"/>
                </a:solidFill>
              </a:rPr>
              <a:t>eisiau</a:t>
            </a:r>
            <a:r>
              <a:rPr lang="en-US" i="1" dirty="0">
                <a:solidFill>
                  <a:schemeClr val="bg1"/>
                </a:solidFill>
              </a:rPr>
              <a:t>”.</a:t>
            </a:r>
          </a:p>
          <a:p>
            <a:pPr algn="ctr"/>
            <a:endParaRPr lang="en-US" b="1" u="sng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1B5EC8-7B29-BBBC-13DD-A19598F76CC8}"/>
              </a:ext>
            </a:extLst>
          </p:cNvPr>
          <p:cNvSpPr txBox="1"/>
          <p:nvPr/>
        </p:nvSpPr>
        <p:spPr>
          <a:xfrm>
            <a:off x="2963186" y="297937"/>
            <a:ext cx="6329597" cy="738664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 err="1"/>
              <a:t>Ydy</a:t>
            </a:r>
            <a:r>
              <a:rPr lang="en-US" sz="4200" b="1" dirty="0"/>
              <a:t> e </a:t>
            </a:r>
            <a:r>
              <a:rPr lang="en-US" sz="4200" b="1" dirty="0" err="1"/>
              <a:t>eisiau</a:t>
            </a:r>
            <a:r>
              <a:rPr lang="en-US" sz="4200" b="1" dirty="0"/>
              <a:t>…?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15516B7-32E2-7B74-27DE-172D8F8004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9930" y="2020676"/>
            <a:ext cx="1066799" cy="2375406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2269540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2963186" y="713261"/>
            <a:ext cx="632959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3200" b="1" dirty="0"/>
          </a:p>
          <a:p>
            <a:pPr algn="ctr"/>
            <a:r>
              <a:rPr lang="en-US" sz="3200" b="1" dirty="0"/>
              <a:t>Does </a:t>
            </a:r>
            <a:r>
              <a:rPr lang="en-US" sz="3200" b="1" dirty="0">
                <a:solidFill>
                  <a:srgbClr val="0070C0"/>
                </a:solidFill>
              </a:rPr>
              <a:t>she</a:t>
            </a:r>
            <a:r>
              <a:rPr lang="en-US" sz="3200" b="1" dirty="0"/>
              <a:t> want 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-624898" y="3487427"/>
            <a:ext cx="604822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Ydy</a:t>
            </a:r>
            <a:r>
              <a:rPr lang="en-US" sz="4400" b="1" dirty="0"/>
              <a:t>, </a:t>
            </a:r>
          </a:p>
          <a:p>
            <a:pPr algn="ctr"/>
            <a:r>
              <a:rPr lang="en-US" sz="4400" b="1" dirty="0" err="1"/>
              <a:t>mae</a:t>
            </a:r>
            <a:r>
              <a:rPr lang="en-US" sz="4400" b="1" dirty="0"/>
              <a:t> </a:t>
            </a:r>
            <a:r>
              <a:rPr lang="en-US" sz="4400" b="1" dirty="0">
                <a:solidFill>
                  <a:srgbClr val="0070C0"/>
                </a:solidFill>
              </a:rPr>
              <a:t>hi</a:t>
            </a:r>
            <a:r>
              <a:rPr lang="en-US" sz="4400" b="1" dirty="0"/>
              <a:t> </a:t>
            </a:r>
            <a:r>
              <a:rPr lang="en-US" sz="4400" b="1" dirty="0" err="1"/>
              <a:t>eisiau</a:t>
            </a:r>
            <a:r>
              <a:rPr lang="en-US" sz="4400" b="1" dirty="0"/>
              <a:t>…</a:t>
            </a:r>
          </a:p>
          <a:p>
            <a:pPr algn="ctr"/>
            <a:r>
              <a:rPr lang="en-US" sz="4400" b="1" dirty="0">
                <a:sym typeface="Wingdings" pitchFamily="2" charset="2"/>
              </a:rPr>
              <a:t> </a:t>
            </a:r>
            <a:endParaRPr lang="en-US" sz="4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7B27C1-EFAF-B744-A8C4-31CD8CBA0637}"/>
              </a:ext>
            </a:extLst>
          </p:cNvPr>
          <p:cNvSpPr txBox="1"/>
          <p:nvPr/>
        </p:nvSpPr>
        <p:spPr>
          <a:xfrm>
            <a:off x="6268670" y="3548021"/>
            <a:ext cx="604822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Nac</a:t>
            </a:r>
            <a:r>
              <a:rPr lang="en-US" sz="4400" b="1" dirty="0"/>
              <a:t> </a:t>
            </a:r>
            <a:r>
              <a:rPr lang="en-US" sz="4400" b="1" dirty="0" err="1"/>
              <a:t>ydy</a:t>
            </a:r>
            <a:r>
              <a:rPr lang="en-US" sz="4400" b="1" dirty="0"/>
              <a:t>, </a:t>
            </a:r>
          </a:p>
          <a:p>
            <a:pPr algn="ctr"/>
            <a:r>
              <a:rPr lang="en-US" sz="4400" b="1" dirty="0" err="1"/>
              <a:t>dydy</a:t>
            </a:r>
            <a:r>
              <a:rPr lang="en-US" sz="4400" b="1" dirty="0"/>
              <a:t> </a:t>
            </a:r>
            <a:r>
              <a:rPr lang="en-US" sz="4400" b="1" dirty="0">
                <a:solidFill>
                  <a:srgbClr val="0070C0"/>
                </a:solidFill>
              </a:rPr>
              <a:t>hi</a:t>
            </a:r>
            <a:r>
              <a:rPr lang="en-US" sz="4400" b="1" dirty="0"/>
              <a:t> </a:t>
            </a:r>
            <a:r>
              <a:rPr lang="en-US" sz="4400" b="1" dirty="0" err="1"/>
              <a:t>ddim</a:t>
            </a:r>
            <a:r>
              <a:rPr lang="en-US" sz="4400" b="1" dirty="0"/>
              <a:t> </a:t>
            </a:r>
            <a:r>
              <a:rPr lang="en-US" sz="4400" b="1" dirty="0" err="1"/>
              <a:t>eisiau</a:t>
            </a:r>
            <a:r>
              <a:rPr lang="en-US" sz="4400" b="1" dirty="0"/>
              <a:t>…</a:t>
            </a:r>
          </a:p>
          <a:p>
            <a:pPr algn="ctr"/>
            <a:r>
              <a:rPr lang="en-US" sz="4400" b="1" dirty="0">
                <a:sym typeface="Wingdings" pitchFamily="2" charset="2"/>
              </a:rPr>
              <a:t> </a:t>
            </a:r>
            <a:endParaRPr lang="en-US" sz="4400" b="1" dirty="0"/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645501">
            <a:off x="2569614" y="1204251"/>
            <a:ext cx="577819" cy="2299447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79D7EFB8-5454-2242-AE41-3E9B154A5EA8}"/>
              </a:ext>
            </a:extLst>
          </p:cNvPr>
          <p:cNvSpPr/>
          <p:nvPr/>
        </p:nvSpPr>
        <p:spPr>
          <a:xfrm rot="19138443">
            <a:off x="8585372" y="1437848"/>
            <a:ext cx="695629" cy="2342246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E8164DFB-EF8A-944A-AE13-8EA9BA51ED28}"/>
              </a:ext>
            </a:extLst>
          </p:cNvPr>
          <p:cNvSpPr/>
          <p:nvPr/>
        </p:nvSpPr>
        <p:spPr>
          <a:xfrm>
            <a:off x="2374219" y="5210155"/>
            <a:ext cx="7098223" cy="1385081"/>
          </a:xfrm>
          <a:prstGeom prst="star12">
            <a:avLst/>
          </a:prstGeom>
          <a:solidFill>
            <a:srgbClr val="FF5A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>
                <a:solidFill>
                  <a:schemeClr val="tx1"/>
                </a:solidFill>
              </a:rPr>
              <a:t>Rule:</a:t>
            </a:r>
          </a:p>
          <a:p>
            <a:pPr algn="ctr"/>
            <a:r>
              <a:rPr lang="en-US" b="1" dirty="0">
                <a:solidFill>
                  <a:schemeClr val="bg1"/>
                </a:solidFill>
              </a:rPr>
              <a:t>Does dim “</a:t>
            </a:r>
            <a:r>
              <a:rPr lang="en-US" b="1" dirty="0" err="1">
                <a:solidFill>
                  <a:schemeClr val="bg1"/>
                </a:solidFill>
              </a:rPr>
              <a:t>yn</a:t>
            </a:r>
            <a:r>
              <a:rPr lang="en-US" b="1" dirty="0">
                <a:solidFill>
                  <a:schemeClr val="bg1"/>
                </a:solidFill>
              </a:rPr>
              <a:t>” o </a:t>
            </a:r>
            <a:r>
              <a:rPr lang="en-US" b="1" dirty="0" err="1">
                <a:solidFill>
                  <a:schemeClr val="bg1"/>
                </a:solidFill>
              </a:rPr>
              <a:t>flaen</a:t>
            </a:r>
            <a:r>
              <a:rPr lang="en-US" b="1" dirty="0">
                <a:solidFill>
                  <a:schemeClr val="bg1"/>
                </a:solidFill>
              </a:rPr>
              <a:t> “</a:t>
            </a:r>
            <a:r>
              <a:rPr lang="en-US" b="1" dirty="0" err="1">
                <a:solidFill>
                  <a:schemeClr val="bg1"/>
                </a:solidFill>
              </a:rPr>
              <a:t>eisiau</a:t>
            </a:r>
            <a:r>
              <a:rPr lang="en-US" b="1" dirty="0">
                <a:solidFill>
                  <a:schemeClr val="bg1"/>
                </a:solidFill>
              </a:rPr>
              <a:t>”.</a:t>
            </a:r>
          </a:p>
          <a:p>
            <a:pPr algn="ctr"/>
            <a:r>
              <a:rPr lang="en-US" i="1" dirty="0">
                <a:solidFill>
                  <a:schemeClr val="bg1"/>
                </a:solidFill>
              </a:rPr>
              <a:t>There’s no “</a:t>
            </a:r>
            <a:r>
              <a:rPr lang="en-US" i="1" dirty="0" err="1">
                <a:solidFill>
                  <a:schemeClr val="bg1"/>
                </a:solidFill>
              </a:rPr>
              <a:t>yn</a:t>
            </a:r>
            <a:r>
              <a:rPr lang="en-US" i="1" dirty="0">
                <a:solidFill>
                  <a:schemeClr val="bg1"/>
                </a:solidFill>
              </a:rPr>
              <a:t>” in front of “</a:t>
            </a:r>
            <a:r>
              <a:rPr lang="en-US" i="1" dirty="0" err="1">
                <a:solidFill>
                  <a:schemeClr val="bg1"/>
                </a:solidFill>
              </a:rPr>
              <a:t>eisiau</a:t>
            </a:r>
            <a:r>
              <a:rPr lang="en-US" i="1" dirty="0">
                <a:solidFill>
                  <a:schemeClr val="bg1"/>
                </a:solidFill>
              </a:rPr>
              <a:t>”.</a:t>
            </a:r>
          </a:p>
          <a:p>
            <a:pPr algn="ctr"/>
            <a:endParaRPr lang="en-US" b="1" u="sng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1B5EC8-7B29-BBBC-13DD-A19598F76CC8}"/>
              </a:ext>
            </a:extLst>
          </p:cNvPr>
          <p:cNvSpPr txBox="1"/>
          <p:nvPr/>
        </p:nvSpPr>
        <p:spPr>
          <a:xfrm>
            <a:off x="2963186" y="297937"/>
            <a:ext cx="6329597" cy="738664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 err="1"/>
              <a:t>Ydy</a:t>
            </a:r>
            <a:r>
              <a:rPr lang="en-US" sz="4200" b="1" dirty="0"/>
              <a:t> hi </a:t>
            </a:r>
            <a:r>
              <a:rPr lang="en-US" sz="4200" b="1" dirty="0" err="1"/>
              <a:t>eisiau</a:t>
            </a:r>
            <a:r>
              <a:rPr lang="en-US" sz="4200" b="1" dirty="0"/>
              <a:t>…?</a:t>
            </a:r>
          </a:p>
        </p:txBody>
      </p:sp>
      <p:pic>
        <p:nvPicPr>
          <p:cNvPr id="1026" name="Picture 2" descr="Little girl Vectors &amp; Illustrations for Free Download | Freepik">
            <a:extLst>
              <a:ext uri="{FF2B5EF4-FFF2-40B4-BE49-F238E27FC236}">
                <a16:creationId xmlns:a16="http://schemas.microsoft.com/office/drawing/2014/main" id="{95A4A196-772D-0378-1842-CF89EDC030A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65" t="10401" r="23664" b="4344"/>
          <a:stretch/>
        </p:blipFill>
        <p:spPr bwMode="auto">
          <a:xfrm>
            <a:off x="5042570" y="1798998"/>
            <a:ext cx="1536828" cy="2487600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07779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3087220" y="1364679"/>
            <a:ext cx="632959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3200" b="1" dirty="0"/>
          </a:p>
          <a:p>
            <a:pPr algn="ctr"/>
            <a:r>
              <a:rPr lang="en-US" sz="3200" b="1" dirty="0"/>
              <a:t>Do </a:t>
            </a:r>
            <a:r>
              <a:rPr lang="en-US" sz="3200" b="1" dirty="0">
                <a:solidFill>
                  <a:srgbClr val="0070C0"/>
                </a:solidFill>
              </a:rPr>
              <a:t>the children </a:t>
            </a:r>
            <a:r>
              <a:rPr lang="en-US" sz="3200" b="1" dirty="0"/>
              <a:t>want …?</a:t>
            </a:r>
          </a:p>
          <a:p>
            <a:pPr algn="ctr"/>
            <a:r>
              <a:rPr lang="en-US" sz="3200" b="1" dirty="0"/>
              <a:t>Do </a:t>
            </a:r>
            <a:r>
              <a:rPr lang="en-US" sz="3200" b="1" dirty="0">
                <a:solidFill>
                  <a:srgbClr val="0070C0"/>
                </a:solidFill>
              </a:rPr>
              <a:t>they</a:t>
            </a:r>
            <a:r>
              <a:rPr lang="en-US" sz="3200" b="1" dirty="0"/>
              <a:t> want…?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1042006" y="3418258"/>
            <a:ext cx="604822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err="1"/>
              <a:t>Ydyn</a:t>
            </a:r>
            <a:r>
              <a:rPr lang="en-US" sz="3200" b="1" dirty="0"/>
              <a:t>, </a:t>
            </a:r>
          </a:p>
          <a:p>
            <a:r>
              <a:rPr lang="en-US" sz="3200" b="1" dirty="0" err="1"/>
              <a:t>mae’r</a:t>
            </a:r>
            <a:r>
              <a:rPr lang="en-US" sz="3200" b="1" dirty="0"/>
              <a:t> plant </a:t>
            </a:r>
            <a:r>
              <a:rPr lang="en-US" sz="3200" b="1" dirty="0" err="1"/>
              <a:t>eisiau</a:t>
            </a:r>
            <a:r>
              <a:rPr lang="en-US" sz="3200" b="1" dirty="0"/>
              <a:t>…</a:t>
            </a:r>
          </a:p>
          <a:p>
            <a:endParaRPr lang="en-US" sz="3200" b="1" dirty="0"/>
          </a:p>
          <a:p>
            <a:r>
              <a:rPr lang="en-US" sz="3200" b="1" dirty="0" err="1"/>
              <a:t>Ydyn</a:t>
            </a:r>
            <a:r>
              <a:rPr lang="en-US" sz="3200" b="1" dirty="0"/>
              <a:t>, </a:t>
            </a:r>
          </a:p>
          <a:p>
            <a:r>
              <a:rPr lang="en-US" sz="3200" b="1" dirty="0" err="1"/>
              <a:t>maen</a:t>
            </a:r>
            <a:r>
              <a:rPr lang="en-US" sz="3200" b="1" dirty="0"/>
              <a:t> </a:t>
            </a:r>
            <a:r>
              <a:rPr lang="en-US" sz="3200" b="1" dirty="0" err="1"/>
              <a:t>nhw</a:t>
            </a:r>
            <a:r>
              <a:rPr lang="en-US" sz="3200" b="1" dirty="0"/>
              <a:t> </a:t>
            </a:r>
            <a:r>
              <a:rPr lang="en-US" sz="3200" b="1" dirty="0" err="1"/>
              <a:t>eisiau</a:t>
            </a:r>
            <a:r>
              <a:rPr lang="en-US" sz="3200" b="1" dirty="0"/>
              <a:t>…</a:t>
            </a:r>
          </a:p>
          <a:p>
            <a:pPr algn="ctr"/>
            <a:r>
              <a:rPr lang="en-US" sz="3200" b="1" dirty="0">
                <a:sym typeface="Wingdings" pitchFamily="2" charset="2"/>
              </a:rPr>
              <a:t> </a:t>
            </a:r>
            <a:endParaRPr lang="en-US" sz="32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7B27C1-EFAF-B744-A8C4-31CD8CBA0637}"/>
              </a:ext>
            </a:extLst>
          </p:cNvPr>
          <p:cNvSpPr txBox="1"/>
          <p:nvPr/>
        </p:nvSpPr>
        <p:spPr>
          <a:xfrm>
            <a:off x="6929120" y="3492015"/>
            <a:ext cx="6871135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b="1" dirty="0" err="1"/>
              <a:t>Nac</a:t>
            </a:r>
            <a:r>
              <a:rPr lang="en-US" sz="3000" b="1" dirty="0"/>
              <a:t> </a:t>
            </a:r>
            <a:r>
              <a:rPr lang="en-US" sz="3000" b="1" dirty="0" err="1"/>
              <a:t>ydyn</a:t>
            </a:r>
            <a:r>
              <a:rPr lang="en-US" sz="3000" b="1" dirty="0"/>
              <a:t>, </a:t>
            </a:r>
          </a:p>
          <a:p>
            <a:r>
              <a:rPr lang="en-US" sz="3000" b="1" dirty="0" err="1"/>
              <a:t>dydy’r</a:t>
            </a:r>
            <a:r>
              <a:rPr lang="en-US" sz="3000" b="1" dirty="0"/>
              <a:t> plant </a:t>
            </a:r>
            <a:r>
              <a:rPr lang="en-US" sz="3000" b="1" dirty="0" err="1"/>
              <a:t>ddim</a:t>
            </a:r>
            <a:r>
              <a:rPr lang="en-US" sz="3000" b="1" dirty="0"/>
              <a:t> </a:t>
            </a:r>
            <a:r>
              <a:rPr lang="en-US" sz="3000" b="1" dirty="0" err="1"/>
              <a:t>eisiau</a:t>
            </a:r>
            <a:r>
              <a:rPr lang="en-US" sz="3000" b="1" dirty="0"/>
              <a:t>…</a:t>
            </a:r>
          </a:p>
          <a:p>
            <a:endParaRPr lang="en-US" sz="3000" b="1" dirty="0"/>
          </a:p>
          <a:p>
            <a:r>
              <a:rPr lang="en-US" sz="3000" b="1" dirty="0" err="1"/>
              <a:t>Nac</a:t>
            </a:r>
            <a:r>
              <a:rPr lang="en-US" sz="3000" b="1" dirty="0"/>
              <a:t> </a:t>
            </a:r>
            <a:r>
              <a:rPr lang="en-US" sz="3000" b="1" dirty="0" err="1"/>
              <a:t>ydyn</a:t>
            </a:r>
            <a:r>
              <a:rPr lang="en-US" sz="3000" b="1" dirty="0"/>
              <a:t>, </a:t>
            </a:r>
          </a:p>
          <a:p>
            <a:r>
              <a:rPr lang="en-US" sz="3000" b="1" dirty="0" err="1"/>
              <a:t>dydyn</a:t>
            </a:r>
            <a:r>
              <a:rPr lang="en-US" sz="3000" b="1" dirty="0"/>
              <a:t> </a:t>
            </a:r>
            <a:r>
              <a:rPr lang="en-US" sz="3000" b="1" dirty="0" err="1"/>
              <a:t>nhw</a:t>
            </a:r>
            <a:r>
              <a:rPr lang="en-US" sz="3000" b="1" dirty="0"/>
              <a:t> </a:t>
            </a:r>
            <a:r>
              <a:rPr lang="en-US" sz="3000" b="1" dirty="0" err="1"/>
              <a:t>ddim</a:t>
            </a:r>
            <a:r>
              <a:rPr lang="en-US" sz="3000" b="1" dirty="0"/>
              <a:t> </a:t>
            </a:r>
            <a:r>
              <a:rPr lang="en-US" sz="3000" b="1" dirty="0" err="1"/>
              <a:t>eisiau</a:t>
            </a:r>
            <a:r>
              <a:rPr lang="en-US" sz="3000" b="1" dirty="0"/>
              <a:t>…</a:t>
            </a:r>
          </a:p>
          <a:p>
            <a:r>
              <a:rPr lang="en-US" sz="3000" b="1" dirty="0">
                <a:sym typeface="Wingdings" pitchFamily="2" charset="2"/>
              </a:rPr>
              <a:t>           </a:t>
            </a:r>
            <a:endParaRPr lang="en-US" sz="3000" b="1" dirty="0"/>
          </a:p>
          <a:p>
            <a:pPr algn="ctr"/>
            <a:r>
              <a:rPr lang="en-US" sz="4400" b="1" dirty="0">
                <a:sym typeface="Wingdings" pitchFamily="2" charset="2"/>
              </a:rPr>
              <a:t> </a:t>
            </a:r>
            <a:endParaRPr lang="en-US" sz="4400" b="1" dirty="0"/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645501">
            <a:off x="2569614" y="1509051"/>
            <a:ext cx="577819" cy="2299447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79D7EFB8-5454-2242-AE41-3E9B154A5EA8}"/>
              </a:ext>
            </a:extLst>
          </p:cNvPr>
          <p:cNvSpPr/>
          <p:nvPr/>
        </p:nvSpPr>
        <p:spPr>
          <a:xfrm rot="19138443">
            <a:off x="9274068" y="1552052"/>
            <a:ext cx="695629" cy="2342246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1B5EC8-7B29-BBBC-13DD-A19598F76CC8}"/>
              </a:ext>
            </a:extLst>
          </p:cNvPr>
          <p:cNvSpPr txBox="1"/>
          <p:nvPr/>
        </p:nvSpPr>
        <p:spPr>
          <a:xfrm>
            <a:off x="2931201" y="226365"/>
            <a:ext cx="6329597" cy="1384995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 err="1"/>
              <a:t>Ydy’r</a:t>
            </a:r>
            <a:r>
              <a:rPr lang="en-US" sz="4200" b="1" dirty="0"/>
              <a:t> plant </a:t>
            </a:r>
            <a:r>
              <a:rPr lang="en-US" sz="4200" b="1" dirty="0" err="1"/>
              <a:t>eisiau</a:t>
            </a:r>
            <a:r>
              <a:rPr lang="en-US" sz="4200" b="1" dirty="0"/>
              <a:t>…?</a:t>
            </a:r>
          </a:p>
          <a:p>
            <a:pPr algn="ctr"/>
            <a:r>
              <a:rPr lang="en-US" sz="4200" b="1" dirty="0" err="1"/>
              <a:t>Ydyn</a:t>
            </a:r>
            <a:r>
              <a:rPr lang="en-US" sz="4200" b="1" dirty="0"/>
              <a:t> </a:t>
            </a:r>
            <a:r>
              <a:rPr lang="en-US" sz="4200" b="1" dirty="0" err="1"/>
              <a:t>nhw</a:t>
            </a:r>
            <a:r>
              <a:rPr lang="en-US" sz="4200" b="1" dirty="0"/>
              <a:t> </a:t>
            </a:r>
            <a:r>
              <a:rPr lang="en-US" sz="4200" b="1" dirty="0" err="1"/>
              <a:t>eisiau</a:t>
            </a:r>
            <a:r>
              <a:rPr lang="en-US" sz="4200" b="1" dirty="0"/>
              <a:t>…?</a:t>
            </a:r>
          </a:p>
        </p:txBody>
      </p:sp>
      <p:pic>
        <p:nvPicPr>
          <p:cNvPr id="3074" name="Picture 2" descr="Kids cartoon Images | Free Vectors, Stock Photos &amp; PSD">
            <a:extLst>
              <a:ext uri="{FF2B5EF4-FFF2-40B4-BE49-F238E27FC236}">
                <a16:creationId xmlns:a16="http://schemas.microsoft.com/office/drawing/2014/main" id="{13822CD3-516C-D47B-DA87-F06360468D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0914" y="197200"/>
            <a:ext cx="2551818" cy="1472400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73735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EC31013-199B-794D-ABDE-762D22F3D4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737" t="41939" r="30127" b="43031"/>
          <a:stretch/>
        </p:blipFill>
        <p:spPr>
          <a:xfrm>
            <a:off x="249382" y="1895302"/>
            <a:ext cx="11759827" cy="2975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05867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462D859-1D82-FB42-A9D4-AC83855EF059}"/>
              </a:ext>
            </a:extLst>
          </p:cNvPr>
          <p:cNvSpPr txBox="1"/>
          <p:nvPr/>
        </p:nvSpPr>
        <p:spPr>
          <a:xfrm>
            <a:off x="2316480" y="199489"/>
            <a:ext cx="8268970" cy="64633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ea typeface="Ayuthaya" pitchFamily="2" charset="-34"/>
                <a:cs typeface="Ayuthaya" pitchFamily="2" charset="-34"/>
              </a:rPr>
              <a:t>Tasg</a:t>
            </a:r>
            <a:r>
              <a:rPr lang="en-US" sz="3600" b="1" dirty="0">
                <a:ea typeface="Ayuthaya" pitchFamily="2" charset="-34"/>
                <a:cs typeface="Ayuthaya" pitchFamily="2" charset="-34"/>
              </a:rPr>
              <a:t>:  </a:t>
            </a:r>
            <a:r>
              <a:rPr lang="en-US" sz="3600" dirty="0" err="1"/>
              <a:t>Atebwch</a:t>
            </a:r>
            <a:r>
              <a:rPr lang="en-US" sz="3600" dirty="0"/>
              <a:t> y </a:t>
            </a:r>
            <a:r>
              <a:rPr lang="en-US" sz="3600" dirty="0" err="1"/>
              <a:t>cwestiynau</a:t>
            </a:r>
            <a:r>
              <a:rPr lang="en-US" sz="3600" dirty="0"/>
              <a:t>.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7E171A9-9F2F-614C-85FC-6F29681861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6126203"/>
              </p:ext>
            </p:extLst>
          </p:nvPr>
        </p:nvGraphicFramePr>
        <p:xfrm>
          <a:off x="1041717" y="1164179"/>
          <a:ext cx="10108566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44566">
                  <a:extLst>
                    <a:ext uri="{9D8B030D-6E8A-4147-A177-3AD203B41FA5}">
                      <a16:colId xmlns:a16="http://schemas.microsoft.com/office/drawing/2014/main" val="1013905945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40219455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CWESTIWN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5A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ATEB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5A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95259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Pwy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eisiau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cinio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Sara, Rhys, Jack a Chloe.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8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418369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Pwy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eisiau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brechdanau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Luke, Gareth a Rhydian.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8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21482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Pwy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eisiau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chwarae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tywod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Grwp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Coch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8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58509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Pwy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eisiau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darllen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Megan, Cai ac Ethan.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8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471266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Pwy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eisiau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mynd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allan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chwarae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Pawb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8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04479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Pwy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eisiau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gweithio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gyda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fi?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Blwyddyn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3.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8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14558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Pwy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eisiau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afal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Hi.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8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64970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Pwy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eisiau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mynd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i’r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llyfrgell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Y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bechgyn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8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15433276"/>
                  </a:ext>
                </a:extLst>
              </a:tr>
            </a:tbl>
          </a:graphicData>
        </a:graphic>
      </p:graphicFrame>
      <p:sp>
        <p:nvSpPr>
          <p:cNvPr id="3" name="12-Point Star 9">
            <a:extLst>
              <a:ext uri="{FF2B5EF4-FFF2-40B4-BE49-F238E27FC236}">
                <a16:creationId xmlns:a16="http://schemas.microsoft.com/office/drawing/2014/main" id="{FD4E719B-EC57-2738-C345-D49A7AFD7DED}"/>
              </a:ext>
            </a:extLst>
          </p:cNvPr>
          <p:cNvSpPr/>
          <p:nvPr/>
        </p:nvSpPr>
        <p:spPr>
          <a:xfrm>
            <a:off x="0" y="5338014"/>
            <a:ext cx="8052658" cy="1519986"/>
          </a:xfrm>
          <a:prstGeom prst="star12">
            <a:avLst/>
          </a:prstGeom>
          <a:solidFill>
            <a:srgbClr val="FF5A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</a:rPr>
              <a:t>Rhowch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rhain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mewn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brawddegau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llawn</a:t>
            </a:r>
            <a:r>
              <a:rPr lang="en-US" dirty="0">
                <a:solidFill>
                  <a:schemeClr val="tx1"/>
                </a:solidFill>
              </a:rPr>
              <a:t>. </a:t>
            </a:r>
          </a:p>
          <a:p>
            <a:pPr algn="ctr"/>
            <a:r>
              <a:rPr lang="en-US" i="1" dirty="0">
                <a:solidFill>
                  <a:schemeClr val="tx1"/>
                </a:solidFill>
              </a:rPr>
              <a:t>Put these in full sentences.</a:t>
            </a:r>
            <a:endParaRPr lang="en-US" i="1" dirty="0">
              <a:solidFill>
                <a:schemeClr val="bg1"/>
              </a:solidFill>
            </a:endParaRPr>
          </a:p>
          <a:p>
            <a:pPr algn="ctr"/>
            <a:endParaRPr lang="en-US" b="1" u="sng" dirty="0">
              <a:solidFill>
                <a:schemeClr val="tx1"/>
              </a:solidFill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2616A0B7-E2FA-97EE-24EB-DBC1E847BABC}"/>
              </a:ext>
            </a:extLst>
          </p:cNvPr>
          <p:cNvSpPr/>
          <p:nvPr/>
        </p:nvSpPr>
        <p:spPr>
          <a:xfrm rot="13595758">
            <a:off x="6659228" y="5063384"/>
            <a:ext cx="493331" cy="1260875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34661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EFE54B9-328A-E941-B499-7A61A600CE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220" t="56486" r="40988" b="11999"/>
          <a:stretch/>
        </p:blipFill>
        <p:spPr>
          <a:xfrm>
            <a:off x="1533698" y="534973"/>
            <a:ext cx="8815648" cy="5788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940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71874" y="500422"/>
            <a:ext cx="9398746" cy="793750"/>
          </a:xfrm>
          <a:prstGeom prst="rect">
            <a:avLst/>
          </a:prstGeom>
        </p:spPr>
        <p:txBody>
          <a:bodyPr vert="horz" wrap="square" lIns="0" tIns="0" rIns="0" bIns="0" rtlCol="0" anchor="t">
            <a:noAutofit/>
          </a:bodyPr>
          <a:lstStyle/>
          <a:p>
            <a:pPr marL="12700">
              <a:tabLst>
                <a:tab pos="1212215" algn="l"/>
                <a:tab pos="2411095" algn="l"/>
                <a:tab pos="3490595" algn="l"/>
              </a:tabLst>
            </a:pPr>
            <a:r>
              <a:rPr lang="cy-GB" sz="5000" dirty="0">
                <a:solidFill>
                  <a:srgbClr val="7030A0"/>
                </a:solidFill>
                <a:latin typeface="Calibri"/>
                <a:cs typeface="Calibri"/>
              </a:rPr>
              <a:t>Dysgu cyfeiriol </a:t>
            </a:r>
          </a:p>
          <a:p>
            <a:pPr marL="12700">
              <a:tabLst>
                <a:tab pos="1212215" algn="l"/>
                <a:tab pos="2411095" algn="l"/>
                <a:tab pos="3490595" algn="l"/>
              </a:tabLst>
            </a:pPr>
            <a:r>
              <a:rPr lang="cy-GB" sz="5000" dirty="0">
                <a:solidFill>
                  <a:srgbClr val="7030A0"/>
                </a:solidFill>
                <a:latin typeface="Calibri"/>
                <a:cs typeface="Calibri"/>
              </a:rPr>
              <a:t>(Directed learning</a:t>
            </a:r>
            <a:r>
              <a:rPr lang="cy-GB" sz="5000" dirty="0">
                <a:solidFill>
                  <a:srgbClr val="7030A0"/>
                </a:solidFill>
                <a:latin typeface="Calibri"/>
                <a:cs typeface="Calibri"/>
                <a:sym typeface="Wingdings" pitchFamily="2" charset="2"/>
              </a:rPr>
              <a:t>: ) </a:t>
            </a:r>
          </a:p>
          <a:p>
            <a:pPr marL="12700">
              <a:tabLst>
                <a:tab pos="1212215" algn="l"/>
                <a:tab pos="2411095" algn="l"/>
                <a:tab pos="3490595" algn="l"/>
              </a:tabLst>
            </a:pPr>
            <a:endParaRPr lang="en-US" sz="5000" dirty="0">
              <a:solidFill>
                <a:srgbClr val="7030A0"/>
              </a:solidFill>
              <a:latin typeface="Calibri"/>
              <a:cs typeface="Calibri"/>
            </a:endParaRPr>
          </a:p>
          <a:p>
            <a:pPr marL="12700">
              <a:tabLst>
                <a:tab pos="1212215" algn="l"/>
                <a:tab pos="2411095" algn="l"/>
                <a:tab pos="3490595" algn="l"/>
              </a:tabLst>
            </a:pPr>
            <a:endParaRPr sz="5000" dirty="0">
              <a:solidFill>
                <a:srgbClr val="04617A"/>
              </a:solidFill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70007" y="1586410"/>
            <a:ext cx="4701240" cy="385348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87020" indent="-274320">
              <a:buClr>
                <a:srgbClr val="0BD0D9"/>
              </a:buClr>
              <a:buSzPct val="96153"/>
              <a:buFont typeface="Arial"/>
              <a:buChar char="●"/>
              <a:tabLst>
                <a:tab pos="287020" algn="l"/>
              </a:tabLst>
            </a:pPr>
            <a:endParaRPr sz="2600">
              <a:latin typeface="Constantia"/>
              <a:cs typeface="Constantia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77DAE281-9A5A-4547-9AFC-946D13B6960F}"/>
              </a:ext>
            </a:extLst>
          </p:cNvPr>
          <p:cNvSpPr txBox="1">
            <a:spLocks/>
          </p:cNvSpPr>
          <p:nvPr/>
        </p:nvSpPr>
        <p:spPr>
          <a:xfrm>
            <a:off x="-156978" y="2628153"/>
            <a:ext cx="6155209" cy="126958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y-GB" sz="1600" b="1" dirty="0">
              <a:latin typeface="MV Boli"/>
              <a:cs typeface="Aldhabi"/>
            </a:endParaRPr>
          </a:p>
          <a:p>
            <a:pPr marL="0" indent="0" algn="ctr">
              <a:buNone/>
            </a:pPr>
            <a:r>
              <a:rPr lang="en-GB" sz="5000" b="1" dirty="0" err="1">
                <a:solidFill>
                  <a:srgbClr val="FF0000"/>
                </a:solidFill>
                <a:latin typeface="MV Boli"/>
                <a:cs typeface="Aldhabi"/>
              </a:rPr>
              <a:t>Atebwch</a:t>
            </a:r>
            <a:r>
              <a:rPr lang="en-GB" sz="5000" b="1" dirty="0">
                <a:solidFill>
                  <a:srgbClr val="FF0000"/>
                </a:solidFill>
                <a:latin typeface="MV Boli"/>
                <a:cs typeface="Aldhabi"/>
              </a:rPr>
              <a:t> </a:t>
            </a:r>
            <a:r>
              <a:rPr lang="en-GB" sz="5000" b="1" dirty="0" err="1">
                <a:solidFill>
                  <a:srgbClr val="FF0000"/>
                </a:solidFill>
                <a:latin typeface="MV Boli"/>
                <a:cs typeface="Aldhabi"/>
              </a:rPr>
              <a:t>rhain</a:t>
            </a:r>
            <a:endParaRPr lang="cy-GB" sz="5000" b="1" dirty="0">
              <a:solidFill>
                <a:srgbClr val="FF0000"/>
              </a:solidFill>
              <a:latin typeface="MV Boli"/>
              <a:cs typeface="MV Boli"/>
            </a:endParaRPr>
          </a:p>
        </p:txBody>
      </p:sp>
      <p:pic>
        <p:nvPicPr>
          <p:cNvPr id="15" name="Picture 14" descr="A screenshot of a cell phone&#10;&#10;Description automatically generated">
            <a:extLst>
              <a:ext uri="{FF2B5EF4-FFF2-40B4-BE49-F238E27FC236}">
                <a16:creationId xmlns:a16="http://schemas.microsoft.com/office/drawing/2014/main" id="{6C95A4A3-CAA1-9342-B800-601215681B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4380" y="436710"/>
            <a:ext cx="4701240" cy="606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48908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Battleship | World of Warships Wiki | Fandom">
            <a:extLst>
              <a:ext uri="{FF2B5EF4-FFF2-40B4-BE49-F238E27FC236}">
                <a16:creationId xmlns:a16="http://schemas.microsoft.com/office/drawing/2014/main" id="{B99C7725-A7EA-4547-8E3B-43984B2B65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4801835" cy="2485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DDA7954-E8C8-794E-AA4B-FBC4E1D61370}"/>
              </a:ext>
            </a:extLst>
          </p:cNvPr>
          <p:cNvSpPr txBox="1">
            <a:spLocks/>
          </p:cNvSpPr>
          <p:nvPr/>
        </p:nvSpPr>
        <p:spPr>
          <a:xfrm>
            <a:off x="3807922" y="158584"/>
            <a:ext cx="10038052" cy="1454051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5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Cadlongau</a:t>
            </a:r>
            <a:endParaRPr lang="en-US" sz="6500" b="1" dirty="0">
              <a:solidFill>
                <a:schemeClr val="tx1">
                  <a:lumMod val="75000"/>
                  <a:lumOff val="25000"/>
                </a:schemeClr>
              </a:solidFill>
              <a:latin typeface="American Typewriter" panose="02090604020004020304" pitchFamily="18" charset="77"/>
              <a:cs typeface="Cavolini" panose="03000502040302020204" pitchFamily="66" charset="0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DF44485-FDF0-5347-A5E7-5F2BB3132B9A}"/>
              </a:ext>
            </a:extLst>
          </p:cNvPr>
          <p:cNvSpPr txBox="1">
            <a:spLocks/>
          </p:cNvSpPr>
          <p:nvPr/>
        </p:nvSpPr>
        <p:spPr>
          <a:xfrm>
            <a:off x="894521" y="1168025"/>
            <a:ext cx="11072191" cy="5531391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2200" dirty="0">
              <a:solidFill>
                <a:srgbClr val="000000"/>
              </a:solidFill>
            </a:endParaRPr>
          </a:p>
          <a:p>
            <a:pPr marL="0" indent="0" algn="r">
              <a:buNone/>
            </a:pP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Ar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y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sleid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nesaf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mae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gêm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Cadlongau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.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Dewiswch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5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peth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rydych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chi </a:t>
            </a:r>
            <a:r>
              <a:rPr lang="en-US" sz="2000" b="1" dirty="0" err="1">
                <a:solidFill>
                  <a:srgbClr val="000000"/>
                </a:solidFill>
                <a:latin typeface="Avenir Book" panose="02000503020000020003" pitchFamily="2" charset="0"/>
              </a:rPr>
              <a:t>eisiau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.</a:t>
            </a:r>
          </a:p>
          <a:p>
            <a:pPr marL="0" indent="0" algn="r">
              <a:buNone/>
            </a:pPr>
            <a:r>
              <a:rPr lang="en-US" sz="2000" i="1" dirty="0">
                <a:solidFill>
                  <a:srgbClr val="000000"/>
                </a:solidFill>
                <a:latin typeface="Avenir Book" panose="02000503020000020003" pitchFamily="2" charset="0"/>
              </a:rPr>
              <a:t>On the next slide is a game of Battleships. Choose 5 things you want.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</a:p>
          <a:p>
            <a:pPr marL="0" indent="0" algn="r">
              <a:buNone/>
            </a:pPr>
            <a:endParaRPr lang="en-US" sz="2000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marL="0" indent="0" algn="r">
              <a:buNone/>
            </a:pP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Yr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enillydd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yw’r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person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cyntaf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i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ddyfalu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5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peth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y person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arall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.</a:t>
            </a:r>
          </a:p>
          <a:p>
            <a:pPr marL="0" indent="0" algn="r">
              <a:buNone/>
            </a:pPr>
            <a:r>
              <a:rPr lang="en-US" sz="2000" i="1" dirty="0">
                <a:solidFill>
                  <a:srgbClr val="000000"/>
                </a:solidFill>
                <a:latin typeface="Avenir Book" panose="02000503020000020003" pitchFamily="2" charset="0"/>
              </a:rPr>
              <a:t>The winner is the first person to guess all 5 choices of the other person</a:t>
            </a:r>
            <a:r>
              <a:rPr lang="en-US" sz="2600" i="1" dirty="0">
                <a:solidFill>
                  <a:srgbClr val="000000"/>
                </a:solidFill>
                <a:latin typeface="Avenir Book" panose="02000503020000020003" pitchFamily="2" charset="0"/>
              </a:rPr>
              <a:t>.</a:t>
            </a:r>
          </a:p>
          <a:p>
            <a:pPr marL="0" indent="0">
              <a:buNone/>
            </a:pPr>
            <a:endParaRPr lang="en-US" sz="3500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marL="0" indent="0">
              <a:buNone/>
            </a:pPr>
            <a:r>
              <a:rPr lang="en-US" sz="2500" b="1" dirty="0" err="1">
                <a:solidFill>
                  <a:srgbClr val="FFFF00"/>
                </a:solidFill>
                <a:highlight>
                  <a:srgbClr val="FF00FF"/>
                </a:highlight>
                <a:latin typeface="Avenir Book" panose="02000503020000020003" pitchFamily="2" charset="0"/>
              </a:rPr>
              <a:t>Gêm</a:t>
            </a:r>
            <a:r>
              <a:rPr lang="en-US" sz="2500" b="1" dirty="0">
                <a:solidFill>
                  <a:srgbClr val="FFFF00"/>
                </a:solidFill>
                <a:highlight>
                  <a:srgbClr val="FF00FF"/>
                </a:highlight>
                <a:latin typeface="Avenir Book" panose="02000503020000020003" pitchFamily="2" charset="0"/>
              </a:rPr>
              <a:t> 1</a:t>
            </a:r>
            <a:r>
              <a:rPr lang="en-US" sz="2500" dirty="0">
                <a:solidFill>
                  <a:srgbClr val="000000"/>
                </a:solidFill>
                <a:latin typeface="Avenir Book" panose="02000503020000020003" pitchFamily="2" charset="0"/>
              </a:rPr>
              <a:t>– </a:t>
            </a:r>
            <a:r>
              <a:rPr lang="en-US" sz="2500" dirty="0" err="1">
                <a:solidFill>
                  <a:srgbClr val="000000"/>
                </a:solidFill>
                <a:latin typeface="Avenir Book" panose="02000503020000020003" pitchFamily="2" charset="0"/>
              </a:rPr>
              <a:t>Gofynnwch</a:t>
            </a:r>
            <a:r>
              <a:rPr lang="en-US" sz="25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Avenir Book" panose="02000503020000020003" pitchFamily="2" charset="0"/>
              </a:rPr>
              <a:t>i’ch</a:t>
            </a:r>
            <a:r>
              <a:rPr lang="en-US" sz="25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Avenir Book" panose="02000503020000020003" pitchFamily="2" charset="0"/>
              </a:rPr>
              <a:t>gilydd</a:t>
            </a:r>
            <a:r>
              <a:rPr lang="en-US" sz="2500" dirty="0">
                <a:solidFill>
                  <a:srgbClr val="000000"/>
                </a:solidFill>
                <a:latin typeface="Avenir Book" panose="02000503020000020003" pitchFamily="2" charset="0"/>
              </a:rPr>
              <a:t>. </a:t>
            </a:r>
            <a:r>
              <a:rPr lang="en-US" sz="2500" i="1" dirty="0">
                <a:solidFill>
                  <a:srgbClr val="000000"/>
                </a:solidFill>
                <a:latin typeface="Avenir Book" panose="02000503020000020003" pitchFamily="2" charset="0"/>
              </a:rPr>
              <a:t>/ Ask </a:t>
            </a:r>
            <a:r>
              <a:rPr lang="en-US" sz="2500" i="1" dirty="0" err="1">
                <a:solidFill>
                  <a:srgbClr val="000000"/>
                </a:solidFill>
                <a:latin typeface="Avenir Book" panose="02000503020000020003" pitchFamily="2" charset="0"/>
              </a:rPr>
              <a:t>eachother</a:t>
            </a:r>
            <a:r>
              <a:rPr lang="en-US" sz="2500" i="1" dirty="0">
                <a:solidFill>
                  <a:srgbClr val="000000"/>
                </a:solidFill>
                <a:latin typeface="Avenir Book" panose="02000503020000020003" pitchFamily="2" charset="0"/>
              </a:rPr>
              <a:t> : </a:t>
            </a:r>
          </a:p>
          <a:p>
            <a:pPr marL="0" indent="0">
              <a:buNone/>
            </a:pP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</a:rPr>
              <a:t>“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</a:rPr>
              <a:t>Wyt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</a:rPr>
              <a:t> 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</a:rPr>
              <a:t>ti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</a:rPr>
              <a:t> 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</a:rPr>
              <a:t>eisiau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</a:rPr>
              <a:t>…?” 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 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Ydw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 / 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Nac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 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ydw</a:t>
            </a:r>
            <a:endParaRPr lang="en-US" sz="2500" b="1" i="1" dirty="0">
              <a:solidFill>
                <a:srgbClr val="FF0000"/>
              </a:solidFill>
              <a:latin typeface="Avenir Book" panose="02000503020000020003" pitchFamily="2" charset="0"/>
              <a:sym typeface="Wingdings" pitchFamily="2" charset="2"/>
            </a:endParaRPr>
          </a:p>
          <a:p>
            <a:pPr marL="0" indent="0">
              <a:buNone/>
            </a:pP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</a:rPr>
              <a:t>“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</a:rPr>
              <a:t>Ydy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</a:rPr>
              <a:t> e 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</a:rPr>
              <a:t>eisiau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</a:rPr>
              <a:t>…?” 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 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Ydy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 / 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Nac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 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ydy</a:t>
            </a:r>
            <a:endParaRPr lang="en-US" sz="2500" b="1" i="1" dirty="0">
              <a:solidFill>
                <a:srgbClr val="FF0000"/>
              </a:solidFill>
              <a:latin typeface="Avenir Book" panose="02000503020000020003" pitchFamily="2" charset="0"/>
              <a:sym typeface="Wingdings" pitchFamily="2" charset="2"/>
            </a:endParaRPr>
          </a:p>
          <a:p>
            <a:pPr marL="0" indent="0">
              <a:buNone/>
            </a:pP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</a:rPr>
              <a:t>“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</a:rPr>
              <a:t>Ydy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</a:rPr>
              <a:t> hi 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</a:rPr>
              <a:t>eisiau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</a:rPr>
              <a:t>…?” 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 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Ydy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 / 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Nac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 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ydy</a:t>
            </a:r>
            <a:endParaRPr lang="en-US" sz="2500" b="1" i="1" dirty="0">
              <a:solidFill>
                <a:srgbClr val="FF0000"/>
              </a:solidFill>
              <a:latin typeface="Avenir Book" panose="02000503020000020003" pitchFamily="2" charset="0"/>
              <a:sym typeface="Wingdings" pitchFamily="2" charset="2"/>
            </a:endParaRPr>
          </a:p>
          <a:p>
            <a:pPr marL="0" indent="0">
              <a:buNone/>
            </a:pP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</a:rPr>
              <a:t>“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</a:rPr>
              <a:t>Ydyn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</a:rPr>
              <a:t> 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</a:rPr>
              <a:t>nhw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</a:rPr>
              <a:t> 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</a:rPr>
              <a:t>eisiau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</a:rPr>
              <a:t>…?” 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 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Ydyn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 / 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Nac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 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ydyn</a:t>
            </a:r>
            <a:endParaRPr lang="en-US" sz="2500" b="1" i="1" dirty="0">
              <a:solidFill>
                <a:srgbClr val="FF0000"/>
              </a:solidFill>
              <a:latin typeface="Avenir Book" panose="02000503020000020003" pitchFamily="2" charset="0"/>
              <a:sym typeface="Wingdings" pitchFamily="2" charset="2"/>
            </a:endParaRPr>
          </a:p>
          <a:p>
            <a:pPr marL="0" indent="0">
              <a:buNone/>
            </a:pPr>
            <a:endParaRPr lang="en-US" sz="2500" i="1" dirty="0">
              <a:solidFill>
                <a:schemeClr val="accent6">
                  <a:lumMod val="60000"/>
                  <a:lumOff val="40000"/>
                </a:schemeClr>
              </a:solidFill>
              <a:latin typeface="Avenir Book" panose="020005030200000200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73805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Backboard"/>
          <p:cNvSpPr/>
          <p:nvPr/>
        </p:nvSpPr>
        <p:spPr>
          <a:xfrm>
            <a:off x="0" y="-1"/>
            <a:ext cx="12192000" cy="6848475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89" name="Cruiser"/>
          <p:cNvGrpSpPr/>
          <p:nvPr/>
        </p:nvGrpSpPr>
        <p:grpSpPr>
          <a:xfrm>
            <a:off x="8254084" y="3020114"/>
            <a:ext cx="1080000" cy="3600000"/>
            <a:chOff x="3320999" y="3291179"/>
            <a:chExt cx="1080000" cy="3441713"/>
          </a:xfrm>
          <a:solidFill>
            <a:srgbClr val="FF5AF9"/>
          </a:solidFill>
        </p:grpSpPr>
        <p:sp>
          <p:nvSpPr>
            <p:cNvPr id="90" name="Base"/>
            <p:cNvSpPr/>
            <p:nvPr/>
          </p:nvSpPr>
          <p:spPr>
            <a:xfrm>
              <a:off x="3320999" y="3291179"/>
              <a:ext cx="1080000" cy="3441713"/>
            </a:xfrm>
            <a:prstGeom prst="ellipse">
              <a:avLst/>
            </a:prstGeom>
            <a:solidFill>
              <a:srgbClr val="FFE8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grpSp>
          <p:nvGrpSpPr>
            <p:cNvPr id="91" name="Points"/>
            <p:cNvGrpSpPr/>
            <p:nvPr/>
          </p:nvGrpSpPr>
          <p:grpSpPr>
            <a:xfrm>
              <a:off x="3597946" y="3511576"/>
              <a:ext cx="540000" cy="2984954"/>
              <a:chOff x="3597946" y="3510937"/>
              <a:chExt cx="540000" cy="2984954"/>
            </a:xfrm>
            <a:grpFill/>
          </p:grpSpPr>
          <p:sp>
            <p:nvSpPr>
              <p:cNvPr id="92" name="1 Point"/>
              <p:cNvSpPr/>
              <p:nvPr/>
            </p:nvSpPr>
            <p:spPr>
              <a:xfrm>
                <a:off x="3667054" y="3510937"/>
                <a:ext cx="360000" cy="360000"/>
              </a:xfrm>
              <a:prstGeom prst="ellipse">
                <a:avLst/>
              </a:prstGeom>
              <a:grpFill/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94" name="1 Point"/>
              <p:cNvSpPr/>
              <p:nvPr/>
            </p:nvSpPr>
            <p:spPr>
              <a:xfrm>
                <a:off x="3597946" y="4717938"/>
                <a:ext cx="540000" cy="540000"/>
              </a:xfrm>
              <a:prstGeom prst="ellipse">
                <a:avLst/>
              </a:prstGeom>
              <a:grpFill/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95" name="1 Point"/>
              <p:cNvSpPr/>
              <p:nvPr/>
            </p:nvSpPr>
            <p:spPr>
              <a:xfrm>
                <a:off x="3680999" y="6135891"/>
                <a:ext cx="360000" cy="360000"/>
              </a:xfrm>
              <a:prstGeom prst="ellipse">
                <a:avLst/>
              </a:prstGeom>
              <a:grpFill/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96" name="Destroyer_1"/>
          <p:cNvGrpSpPr/>
          <p:nvPr/>
        </p:nvGrpSpPr>
        <p:grpSpPr>
          <a:xfrm rot="5400000">
            <a:off x="4820180" y="3692212"/>
            <a:ext cx="1080000" cy="2258700"/>
            <a:chOff x="3333245" y="4696582"/>
            <a:chExt cx="1080000" cy="1943207"/>
          </a:xfrm>
          <a:solidFill>
            <a:srgbClr val="FF5AF9"/>
          </a:solidFill>
        </p:grpSpPr>
        <p:sp>
          <p:nvSpPr>
            <p:cNvPr id="97" name="Base"/>
            <p:cNvSpPr/>
            <p:nvPr/>
          </p:nvSpPr>
          <p:spPr>
            <a:xfrm>
              <a:off x="3333245" y="4696582"/>
              <a:ext cx="1080000" cy="1943207"/>
            </a:xfrm>
            <a:prstGeom prst="ellipse">
              <a:avLst/>
            </a:prstGeom>
            <a:solidFill>
              <a:srgbClr val="FFCA9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98" name="Points"/>
            <p:cNvGrpSpPr/>
            <p:nvPr/>
          </p:nvGrpSpPr>
          <p:grpSpPr>
            <a:xfrm>
              <a:off x="3678287" y="4936355"/>
              <a:ext cx="373900" cy="1476510"/>
              <a:chOff x="3678287" y="4935716"/>
              <a:chExt cx="373900" cy="1476510"/>
            </a:xfrm>
            <a:grpFill/>
          </p:grpSpPr>
          <p:sp>
            <p:nvSpPr>
              <p:cNvPr id="99" name="1 Point"/>
              <p:cNvSpPr/>
              <p:nvPr/>
            </p:nvSpPr>
            <p:spPr>
              <a:xfrm>
                <a:off x="3678287" y="4935716"/>
                <a:ext cx="360000" cy="309715"/>
              </a:xfrm>
              <a:prstGeom prst="ellipse">
                <a:avLst/>
              </a:prstGeom>
              <a:grpFill/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01" name="1 Point"/>
              <p:cNvSpPr/>
              <p:nvPr/>
            </p:nvSpPr>
            <p:spPr>
              <a:xfrm>
                <a:off x="3692187" y="6102511"/>
                <a:ext cx="360000" cy="309715"/>
              </a:xfrm>
              <a:prstGeom prst="ellipse">
                <a:avLst/>
              </a:prstGeom>
              <a:grpFill/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228" name="Destroyer_2"/>
          <p:cNvGrpSpPr/>
          <p:nvPr/>
        </p:nvGrpSpPr>
        <p:grpSpPr>
          <a:xfrm rot="5400000">
            <a:off x="3415593" y="5117354"/>
            <a:ext cx="1080000" cy="2258700"/>
            <a:chOff x="3333245" y="4696582"/>
            <a:chExt cx="1080000" cy="1943207"/>
          </a:xfrm>
          <a:solidFill>
            <a:srgbClr val="E3FAC8"/>
          </a:solidFill>
        </p:grpSpPr>
        <p:sp>
          <p:nvSpPr>
            <p:cNvPr id="229" name="Base"/>
            <p:cNvSpPr/>
            <p:nvPr/>
          </p:nvSpPr>
          <p:spPr>
            <a:xfrm>
              <a:off x="3333245" y="4696582"/>
              <a:ext cx="1080000" cy="194320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30" name="Points"/>
            <p:cNvGrpSpPr/>
            <p:nvPr/>
          </p:nvGrpSpPr>
          <p:grpSpPr>
            <a:xfrm>
              <a:off x="3678287" y="4936355"/>
              <a:ext cx="373900" cy="1476510"/>
              <a:chOff x="3678287" y="4935716"/>
              <a:chExt cx="373900" cy="1476510"/>
            </a:xfrm>
            <a:grpFill/>
          </p:grpSpPr>
          <p:sp>
            <p:nvSpPr>
              <p:cNvPr id="231" name="1 Point"/>
              <p:cNvSpPr/>
              <p:nvPr/>
            </p:nvSpPr>
            <p:spPr>
              <a:xfrm>
                <a:off x="3678287" y="4935716"/>
                <a:ext cx="360000" cy="309715"/>
              </a:xfrm>
              <a:prstGeom prst="ellipse">
                <a:avLst/>
              </a:prstGeom>
              <a:grpFill/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32" name="1 Point"/>
              <p:cNvSpPr/>
              <p:nvPr/>
            </p:nvSpPr>
            <p:spPr>
              <a:xfrm>
                <a:off x="3692187" y="6102511"/>
                <a:ext cx="360000" cy="309715"/>
              </a:xfrm>
              <a:prstGeom prst="ellipse">
                <a:avLst/>
              </a:prstGeom>
              <a:grpFill/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233" name="Submarine_1"/>
          <p:cNvGrpSpPr/>
          <p:nvPr/>
        </p:nvGrpSpPr>
        <p:grpSpPr>
          <a:xfrm>
            <a:off x="1524311" y="4333901"/>
            <a:ext cx="1080000" cy="900000"/>
            <a:chOff x="3333245" y="5887526"/>
            <a:chExt cx="1080000" cy="774289"/>
          </a:xfrm>
          <a:solidFill>
            <a:srgbClr val="B3ECE5"/>
          </a:solidFill>
        </p:grpSpPr>
        <p:sp>
          <p:nvSpPr>
            <p:cNvPr id="234" name="Base"/>
            <p:cNvSpPr/>
            <p:nvPr/>
          </p:nvSpPr>
          <p:spPr>
            <a:xfrm>
              <a:off x="3333245" y="5887526"/>
              <a:ext cx="1080000" cy="774289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37" name="1 Point"/>
            <p:cNvSpPr/>
            <p:nvPr/>
          </p:nvSpPr>
          <p:spPr>
            <a:xfrm>
              <a:off x="3693245" y="6119814"/>
              <a:ext cx="360000" cy="309715"/>
            </a:xfrm>
            <a:prstGeom prst="ellips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1" name="Battleship"/>
          <p:cNvGrpSpPr/>
          <p:nvPr/>
        </p:nvGrpSpPr>
        <p:grpSpPr>
          <a:xfrm rot="5400000">
            <a:off x="7415490" y="-539358"/>
            <a:ext cx="1080000" cy="5040000"/>
            <a:chOff x="3320999" y="1651967"/>
            <a:chExt cx="1080000" cy="5040000"/>
          </a:xfrm>
          <a:solidFill>
            <a:srgbClr val="FFFFD3"/>
          </a:solidFill>
        </p:grpSpPr>
        <p:sp>
          <p:nvSpPr>
            <p:cNvPr id="82" name="Base"/>
            <p:cNvSpPr/>
            <p:nvPr/>
          </p:nvSpPr>
          <p:spPr>
            <a:xfrm>
              <a:off x="3320999" y="1651967"/>
              <a:ext cx="1080000" cy="504000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83" name="Points"/>
            <p:cNvGrpSpPr/>
            <p:nvPr/>
          </p:nvGrpSpPr>
          <p:grpSpPr>
            <a:xfrm>
              <a:off x="3575517" y="1989784"/>
              <a:ext cx="561729" cy="4438418"/>
              <a:chOff x="3575517" y="1989145"/>
              <a:chExt cx="561729" cy="4438418"/>
            </a:xfrm>
            <a:grpFill/>
          </p:grpSpPr>
          <p:sp>
            <p:nvSpPr>
              <p:cNvPr id="84" name="1 Point"/>
              <p:cNvSpPr/>
              <p:nvPr/>
            </p:nvSpPr>
            <p:spPr>
              <a:xfrm>
                <a:off x="3680999" y="1989145"/>
                <a:ext cx="360000" cy="360000"/>
              </a:xfrm>
              <a:prstGeom prst="ellipse">
                <a:avLst/>
              </a:prstGeom>
              <a:grpFill/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85" name="1 Point"/>
              <p:cNvSpPr/>
              <p:nvPr/>
            </p:nvSpPr>
            <p:spPr>
              <a:xfrm>
                <a:off x="3597246" y="3235528"/>
                <a:ext cx="540000" cy="540000"/>
              </a:xfrm>
              <a:prstGeom prst="ellipse">
                <a:avLst/>
              </a:prstGeom>
              <a:grpFill/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87" name="1 Point"/>
              <p:cNvSpPr/>
              <p:nvPr/>
            </p:nvSpPr>
            <p:spPr>
              <a:xfrm>
                <a:off x="3575517" y="4595695"/>
                <a:ext cx="540000" cy="540000"/>
              </a:xfrm>
              <a:prstGeom prst="ellipse">
                <a:avLst/>
              </a:prstGeom>
              <a:grpFill/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88" name="1 Point"/>
              <p:cNvSpPr/>
              <p:nvPr/>
            </p:nvSpPr>
            <p:spPr>
              <a:xfrm>
                <a:off x="3680999" y="6067563"/>
                <a:ext cx="360000" cy="360000"/>
              </a:xfrm>
              <a:prstGeom prst="ellipse">
                <a:avLst/>
              </a:prstGeom>
              <a:grpFill/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243" name="Submarine_2"/>
          <p:cNvGrpSpPr/>
          <p:nvPr/>
        </p:nvGrpSpPr>
        <p:grpSpPr>
          <a:xfrm>
            <a:off x="9728578" y="5706704"/>
            <a:ext cx="1080000" cy="900000"/>
            <a:chOff x="3333245" y="5887526"/>
            <a:chExt cx="1080000" cy="774289"/>
          </a:xfrm>
          <a:solidFill>
            <a:srgbClr val="BDCFA4"/>
          </a:solidFill>
        </p:grpSpPr>
        <p:sp>
          <p:nvSpPr>
            <p:cNvPr id="244" name="Base"/>
            <p:cNvSpPr/>
            <p:nvPr/>
          </p:nvSpPr>
          <p:spPr>
            <a:xfrm>
              <a:off x="3333245" y="5887526"/>
              <a:ext cx="1080000" cy="774289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5" name="1 Point"/>
            <p:cNvSpPr/>
            <p:nvPr/>
          </p:nvSpPr>
          <p:spPr>
            <a:xfrm>
              <a:off x="3693245" y="6119814"/>
              <a:ext cx="360000" cy="309715"/>
            </a:xfrm>
            <a:prstGeom prst="ellips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8" name="Top-left Corner"/>
          <p:cNvSpPr/>
          <p:nvPr/>
        </p:nvSpPr>
        <p:spPr>
          <a:xfrm>
            <a:off x="0" y="514697"/>
            <a:ext cx="1296000" cy="1333607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A_left"/>
          <p:cNvSpPr/>
          <p:nvPr/>
        </p:nvSpPr>
        <p:spPr>
          <a:xfrm>
            <a:off x="0" y="1328705"/>
            <a:ext cx="129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6" name="B_left"/>
          <p:cNvSpPr/>
          <p:nvPr/>
        </p:nvSpPr>
        <p:spPr>
          <a:xfrm>
            <a:off x="0" y="2709803"/>
            <a:ext cx="129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7" name="C_left"/>
          <p:cNvSpPr/>
          <p:nvPr/>
        </p:nvSpPr>
        <p:spPr>
          <a:xfrm>
            <a:off x="0" y="4090901"/>
            <a:ext cx="129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8" name="D_left"/>
          <p:cNvSpPr/>
          <p:nvPr/>
        </p:nvSpPr>
        <p:spPr>
          <a:xfrm>
            <a:off x="0" y="5472000"/>
            <a:ext cx="129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</a:p>
        </p:txBody>
      </p:sp>
      <p:sp>
        <p:nvSpPr>
          <p:cNvPr id="209" name="A_right"/>
          <p:cNvSpPr/>
          <p:nvPr/>
        </p:nvSpPr>
        <p:spPr>
          <a:xfrm>
            <a:off x="10900983" y="1328705"/>
            <a:ext cx="129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210" name="B_right"/>
          <p:cNvSpPr/>
          <p:nvPr/>
        </p:nvSpPr>
        <p:spPr>
          <a:xfrm>
            <a:off x="10876013" y="2735798"/>
            <a:ext cx="129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211" name="C_right"/>
          <p:cNvSpPr/>
          <p:nvPr/>
        </p:nvSpPr>
        <p:spPr>
          <a:xfrm>
            <a:off x="10900983" y="4090901"/>
            <a:ext cx="129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212" name="D_right"/>
          <p:cNvSpPr/>
          <p:nvPr/>
        </p:nvSpPr>
        <p:spPr>
          <a:xfrm>
            <a:off x="10900983" y="5472000"/>
            <a:ext cx="129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</a:p>
        </p:txBody>
      </p:sp>
      <p:sp>
        <p:nvSpPr>
          <p:cNvPr id="11" name="1"/>
          <p:cNvSpPr/>
          <p:nvPr/>
        </p:nvSpPr>
        <p:spPr>
          <a:xfrm>
            <a:off x="1221092" y="63277"/>
            <a:ext cx="1386000" cy="134111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63" name="2"/>
          <p:cNvSpPr/>
          <p:nvPr/>
        </p:nvSpPr>
        <p:spPr>
          <a:xfrm>
            <a:off x="2665350" y="0"/>
            <a:ext cx="1386000" cy="134111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69" name="3"/>
          <p:cNvSpPr/>
          <p:nvPr/>
        </p:nvSpPr>
        <p:spPr>
          <a:xfrm>
            <a:off x="4037424" y="0"/>
            <a:ext cx="1386000" cy="134111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75" name="4"/>
          <p:cNvSpPr/>
          <p:nvPr/>
        </p:nvSpPr>
        <p:spPr>
          <a:xfrm>
            <a:off x="5409498" y="0"/>
            <a:ext cx="1386000" cy="134111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181" name="5"/>
          <p:cNvSpPr/>
          <p:nvPr/>
        </p:nvSpPr>
        <p:spPr>
          <a:xfrm>
            <a:off x="6781572" y="0"/>
            <a:ext cx="1386000" cy="134111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187" name="6"/>
          <p:cNvSpPr/>
          <p:nvPr/>
        </p:nvSpPr>
        <p:spPr>
          <a:xfrm>
            <a:off x="8153646" y="0"/>
            <a:ext cx="1386000" cy="134111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93" name="7"/>
          <p:cNvSpPr/>
          <p:nvPr/>
        </p:nvSpPr>
        <p:spPr>
          <a:xfrm>
            <a:off x="9525720" y="0"/>
            <a:ext cx="1386000" cy="134111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sp>
        <p:nvSpPr>
          <p:cNvPr id="19" name="Word01"/>
          <p:cNvSpPr/>
          <p:nvPr/>
        </p:nvSpPr>
        <p:spPr>
          <a:xfrm>
            <a:off x="8141699" y="2733083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popcorn</a:t>
            </a:r>
          </a:p>
        </p:txBody>
      </p:sp>
      <p:sp>
        <p:nvSpPr>
          <p:cNvPr id="164" name="Word02"/>
          <p:cNvSpPr/>
          <p:nvPr/>
        </p:nvSpPr>
        <p:spPr>
          <a:xfrm>
            <a:off x="2672750" y="4121770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afal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</p:txBody>
      </p:sp>
      <p:sp>
        <p:nvSpPr>
          <p:cNvPr id="170" name="Word03"/>
          <p:cNvSpPr/>
          <p:nvPr/>
        </p:nvSpPr>
        <p:spPr>
          <a:xfrm>
            <a:off x="6790644" y="2732947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ffonio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Mamgu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6" name="Word04"/>
          <p:cNvSpPr/>
          <p:nvPr/>
        </p:nvSpPr>
        <p:spPr>
          <a:xfrm>
            <a:off x="4044852" y="4083343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jam</a:t>
            </a:r>
          </a:p>
        </p:txBody>
      </p:sp>
      <p:sp>
        <p:nvSpPr>
          <p:cNvPr id="182" name="Word05"/>
          <p:cNvSpPr/>
          <p:nvPr/>
        </p:nvSpPr>
        <p:spPr>
          <a:xfrm>
            <a:off x="2636379" y="5462474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te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8" name="Word06"/>
          <p:cNvSpPr/>
          <p:nvPr/>
        </p:nvSpPr>
        <p:spPr>
          <a:xfrm>
            <a:off x="1276030" y="4118946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pasta</a:t>
            </a:r>
          </a:p>
        </p:txBody>
      </p:sp>
      <p:sp>
        <p:nvSpPr>
          <p:cNvPr id="194" name="Word07"/>
          <p:cNvSpPr/>
          <p:nvPr/>
        </p:nvSpPr>
        <p:spPr>
          <a:xfrm>
            <a:off x="6787370" y="4116220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cacen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Word08"/>
          <p:cNvSpPr/>
          <p:nvPr/>
        </p:nvSpPr>
        <p:spPr>
          <a:xfrm>
            <a:off x="9518130" y="2707929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oren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5" name="Word09"/>
          <p:cNvSpPr/>
          <p:nvPr/>
        </p:nvSpPr>
        <p:spPr>
          <a:xfrm>
            <a:off x="8129168" y="4108666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siopa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1" name="Word10"/>
          <p:cNvSpPr/>
          <p:nvPr/>
        </p:nvSpPr>
        <p:spPr>
          <a:xfrm>
            <a:off x="5392951" y="1357868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7" name="Word11"/>
          <p:cNvSpPr/>
          <p:nvPr/>
        </p:nvSpPr>
        <p:spPr>
          <a:xfrm>
            <a:off x="6765025" y="1357868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3" name="Word12"/>
          <p:cNvSpPr/>
          <p:nvPr/>
        </p:nvSpPr>
        <p:spPr>
          <a:xfrm>
            <a:off x="8137099" y="1357868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canu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carioci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9" name="Word13"/>
          <p:cNvSpPr/>
          <p:nvPr/>
        </p:nvSpPr>
        <p:spPr>
          <a:xfrm>
            <a:off x="9509173" y="1357868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coffi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5" name="Word14"/>
          <p:cNvSpPr/>
          <p:nvPr/>
        </p:nvSpPr>
        <p:spPr>
          <a:xfrm>
            <a:off x="6790031" y="5499908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sudd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afal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Word15"/>
          <p:cNvSpPr/>
          <p:nvPr/>
        </p:nvSpPr>
        <p:spPr>
          <a:xfrm>
            <a:off x="9518130" y="4087150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 fontScale="92500"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gem</a:t>
            </a: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6" name="Word16"/>
          <p:cNvSpPr/>
          <p:nvPr/>
        </p:nvSpPr>
        <p:spPr>
          <a:xfrm>
            <a:off x="5409498" y="5477655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mefus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2" name="Word17"/>
          <p:cNvSpPr/>
          <p:nvPr/>
        </p:nvSpPr>
        <p:spPr>
          <a:xfrm>
            <a:off x="8163265" y="5500110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gwylio’r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teledu</a:t>
            </a:r>
          </a:p>
        </p:txBody>
      </p:sp>
      <p:sp>
        <p:nvSpPr>
          <p:cNvPr id="178" name="Word18"/>
          <p:cNvSpPr/>
          <p:nvPr/>
        </p:nvSpPr>
        <p:spPr>
          <a:xfrm>
            <a:off x="5409498" y="4092779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rygbi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4" name="Word19"/>
          <p:cNvSpPr/>
          <p:nvPr/>
        </p:nvSpPr>
        <p:spPr>
          <a:xfrm>
            <a:off x="4045852" y="1347299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banana</a:t>
            </a:r>
          </a:p>
        </p:txBody>
      </p:sp>
      <p:sp>
        <p:nvSpPr>
          <p:cNvPr id="190" name="Word20"/>
          <p:cNvSpPr/>
          <p:nvPr/>
        </p:nvSpPr>
        <p:spPr>
          <a:xfrm>
            <a:off x="1287360" y="1349798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dawnsio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6" name="Word21"/>
          <p:cNvSpPr/>
          <p:nvPr/>
        </p:nvSpPr>
        <p:spPr>
          <a:xfrm>
            <a:off x="2659434" y="1349798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sinema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Word22"/>
          <p:cNvSpPr/>
          <p:nvPr/>
        </p:nvSpPr>
        <p:spPr>
          <a:xfrm>
            <a:off x="9539646" y="5466371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llaeth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7" name="Word23"/>
          <p:cNvSpPr/>
          <p:nvPr/>
        </p:nvSpPr>
        <p:spPr>
          <a:xfrm>
            <a:off x="1282917" y="5508202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 fontScale="92500"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dro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3" name="Word24"/>
          <p:cNvSpPr/>
          <p:nvPr/>
        </p:nvSpPr>
        <p:spPr>
          <a:xfrm>
            <a:off x="4026666" y="5461242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hufen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ia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9" name="Word25"/>
          <p:cNvSpPr/>
          <p:nvPr/>
        </p:nvSpPr>
        <p:spPr>
          <a:xfrm>
            <a:off x="5419368" y="2708102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mafon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5" name="Word26"/>
          <p:cNvSpPr/>
          <p:nvPr/>
        </p:nvSpPr>
        <p:spPr>
          <a:xfrm>
            <a:off x="4045852" y="2726520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siopa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bwyd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1" name="Word27"/>
          <p:cNvSpPr/>
          <p:nvPr/>
        </p:nvSpPr>
        <p:spPr>
          <a:xfrm>
            <a:off x="1287360" y="2729019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tost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7" name="Word28"/>
          <p:cNvSpPr/>
          <p:nvPr/>
        </p:nvSpPr>
        <p:spPr>
          <a:xfrm>
            <a:off x="2648676" y="2729019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paentio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llun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8" name="Top-left Corner"/>
          <p:cNvSpPr/>
          <p:nvPr/>
        </p:nvSpPr>
        <p:spPr>
          <a:xfrm>
            <a:off x="10900983" y="0"/>
            <a:ext cx="1296000" cy="1333607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27" name="Grid"/>
          <p:cNvGrpSpPr/>
          <p:nvPr/>
        </p:nvGrpSpPr>
        <p:grpSpPr>
          <a:xfrm>
            <a:off x="0" y="0"/>
            <a:ext cx="12192000" cy="6848475"/>
            <a:chOff x="0" y="0"/>
            <a:chExt cx="12192000" cy="6848475"/>
          </a:xfrm>
          <a:solidFill>
            <a:srgbClr val="FF5AF9"/>
          </a:solidFill>
        </p:grpSpPr>
        <p:cxnSp>
          <p:nvCxnSpPr>
            <p:cNvPr id="214" name="VerticalLine1"/>
            <p:cNvCxnSpPr/>
            <p:nvPr/>
          </p:nvCxnSpPr>
          <p:spPr>
            <a:xfrm>
              <a:off x="12900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VerticalLine2"/>
            <p:cNvCxnSpPr/>
            <p:nvPr/>
          </p:nvCxnSpPr>
          <p:spPr>
            <a:xfrm>
              <a:off x="26599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VerticalLine3"/>
            <p:cNvCxnSpPr/>
            <p:nvPr/>
          </p:nvCxnSpPr>
          <p:spPr>
            <a:xfrm>
              <a:off x="40299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VerticalLine4"/>
            <p:cNvCxnSpPr/>
            <p:nvPr/>
          </p:nvCxnSpPr>
          <p:spPr>
            <a:xfrm>
              <a:off x="53998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VerticalLine5"/>
            <p:cNvCxnSpPr/>
            <p:nvPr/>
          </p:nvCxnSpPr>
          <p:spPr>
            <a:xfrm>
              <a:off x="67698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VerticalLine6"/>
            <p:cNvCxnSpPr/>
            <p:nvPr/>
          </p:nvCxnSpPr>
          <p:spPr>
            <a:xfrm>
              <a:off x="81397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VerticalLine7"/>
            <p:cNvCxnSpPr/>
            <p:nvPr/>
          </p:nvCxnSpPr>
          <p:spPr>
            <a:xfrm>
              <a:off x="95097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VerticalLine8"/>
            <p:cNvCxnSpPr/>
            <p:nvPr/>
          </p:nvCxnSpPr>
          <p:spPr>
            <a:xfrm>
              <a:off x="108796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HorizontalLine1"/>
            <p:cNvCxnSpPr/>
            <p:nvPr/>
          </p:nvCxnSpPr>
          <p:spPr>
            <a:xfrm>
              <a:off x="0" y="1328705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HorizontalLine2"/>
            <p:cNvCxnSpPr/>
            <p:nvPr/>
          </p:nvCxnSpPr>
          <p:spPr>
            <a:xfrm>
              <a:off x="0" y="2720333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HorizontalLine3"/>
            <p:cNvCxnSpPr/>
            <p:nvPr/>
          </p:nvCxnSpPr>
          <p:spPr>
            <a:xfrm>
              <a:off x="0" y="4099261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HorizontalLine4"/>
            <p:cNvCxnSpPr/>
            <p:nvPr/>
          </p:nvCxnSpPr>
          <p:spPr>
            <a:xfrm>
              <a:off x="0" y="5478189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B3AE703F-54CD-4705-3AB2-6E09802C9CF3}"/>
                  </a:ext>
                </a:extLst>
              </p14:cNvPr>
              <p14:cNvContentPartPr/>
              <p14:nvPr/>
            </p14:nvContentPartPr>
            <p14:xfrm>
              <a:off x="8628120" y="4564440"/>
              <a:ext cx="360" cy="36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B3AE703F-54CD-4705-3AB2-6E09802C9CF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619480" y="4555800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32F3B9BA-6FFE-3473-186E-A64C3D292349}"/>
                  </a:ext>
                </a:extLst>
              </p14:cNvPr>
              <p14:cNvContentPartPr/>
              <p14:nvPr/>
            </p14:nvContentPartPr>
            <p14:xfrm>
              <a:off x="1815840" y="606240"/>
              <a:ext cx="360" cy="36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32F3B9BA-6FFE-3473-186E-A64C3D292349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806840" y="597240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602D9F02-45EF-28F0-8FAA-EABD51E6DE9B}"/>
                  </a:ext>
                </a:extLst>
              </p14:cNvPr>
              <p14:cNvContentPartPr/>
              <p14:nvPr/>
            </p14:nvContentPartPr>
            <p14:xfrm>
              <a:off x="2283120" y="606240"/>
              <a:ext cx="360" cy="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602D9F02-45EF-28F0-8FAA-EABD51E6DE9B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274120" y="597240"/>
                <a:ext cx="18000" cy="18000"/>
              </a:xfrm>
              <a:prstGeom prst="rect">
                <a:avLst/>
              </a:prstGeom>
            </p:spPr>
          </p:pic>
        </mc:Fallback>
      </mc:AlternateContent>
      <p:grpSp>
        <p:nvGrpSpPr>
          <p:cNvPr id="13" name="Group 12">
            <a:extLst>
              <a:ext uri="{FF2B5EF4-FFF2-40B4-BE49-F238E27FC236}">
                <a16:creationId xmlns:a16="http://schemas.microsoft.com/office/drawing/2014/main" id="{8BB00E5E-2AF2-2D60-B92B-3ED48866F169}"/>
              </a:ext>
            </a:extLst>
          </p:cNvPr>
          <p:cNvGrpSpPr/>
          <p:nvPr/>
        </p:nvGrpSpPr>
        <p:grpSpPr>
          <a:xfrm>
            <a:off x="2870640" y="-1159920"/>
            <a:ext cx="360" cy="253800"/>
            <a:chOff x="2870640" y="-1159920"/>
            <a:chExt cx="360" cy="2538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7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885B6276-57D2-B4DB-AA3E-8E076D98D7FF}"/>
                    </a:ext>
                  </a:extLst>
                </p14:cNvPr>
                <p14:cNvContentPartPr/>
                <p14:nvPr/>
              </p14:nvContentPartPr>
              <p14:xfrm>
                <a:off x="2870640" y="-910440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885B6276-57D2-B4DB-AA3E-8E076D98D7F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861640" y="-919440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3A2CBD35-DE9D-744D-511D-B09B73418BE2}"/>
                    </a:ext>
                  </a:extLst>
                </p14:cNvPr>
                <p14:cNvContentPartPr/>
                <p14:nvPr/>
              </p14:nvContentPartPr>
              <p14:xfrm>
                <a:off x="2870640" y="-1052280"/>
                <a:ext cx="360" cy="1461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3A2CBD35-DE9D-744D-511D-B09B73418BE2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2861640" y="-1060920"/>
                  <a:ext cx="18000" cy="163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">
              <p14:nvContentPartPr>
                <p14:cNvPr id="12" name="Ink 11">
                  <a:extLst>
                    <a:ext uri="{FF2B5EF4-FFF2-40B4-BE49-F238E27FC236}">
                      <a16:creationId xmlns:a16="http://schemas.microsoft.com/office/drawing/2014/main" id="{C64BCFDA-380D-4072-79E5-A2118241D65B}"/>
                    </a:ext>
                  </a:extLst>
                </p14:cNvPr>
                <p14:cNvContentPartPr/>
                <p14:nvPr/>
              </p14:nvContentPartPr>
              <p14:xfrm>
                <a:off x="2870640" y="-1159920"/>
                <a:ext cx="360" cy="129600"/>
              </p14:xfrm>
            </p:contentPart>
          </mc:Choice>
          <mc:Fallback xmlns=""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C64BCFDA-380D-4072-79E5-A2118241D65B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2861640" y="-1168920"/>
                  <a:ext cx="18000" cy="1472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5BF66ACB-486A-1700-335C-6FD85B04C12D}"/>
                  </a:ext>
                </a:extLst>
              </p14:cNvPr>
              <p14:cNvContentPartPr/>
              <p14:nvPr/>
            </p14:nvContentPartPr>
            <p14:xfrm>
              <a:off x="5994360" y="-1407960"/>
              <a:ext cx="7920" cy="432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5BF66ACB-486A-1700-335C-6FD85B04C12D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5985360" y="-1416960"/>
                <a:ext cx="25560" cy="2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BDAFED38-2945-2FA6-AB31-EEF4E3DBAF8F}"/>
                  </a:ext>
                </a:extLst>
              </p14:cNvPr>
              <p14:cNvContentPartPr/>
              <p14:nvPr/>
            </p14:nvContentPartPr>
            <p14:xfrm>
              <a:off x="1997249" y="954517"/>
              <a:ext cx="2520" cy="252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BDAFED38-2945-2FA6-AB31-EEF4E3DBAF8F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988249" y="945517"/>
                <a:ext cx="20160" cy="201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800290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5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"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" dur="5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" dur="5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" dur="5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6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2" dur="5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2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8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4" dur="5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4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0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6" dur="5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8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7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4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3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0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6" dur="5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5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2"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1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1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8" dur="5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7"/>
                  </p:tgtEl>
                </p:cond>
              </p:nextCondLst>
            </p:seq>
          </p:childTnLst>
        </p:cTn>
      </p:par>
    </p:tnLst>
    <p:bldLst>
      <p:bldP spid="19" grpId="0" animBg="1"/>
      <p:bldP spid="164" grpId="0" animBg="1"/>
      <p:bldP spid="170" grpId="0" animBg="1"/>
      <p:bldP spid="176" grpId="0" animBg="1"/>
      <p:bldP spid="182" grpId="0" animBg="1"/>
      <p:bldP spid="188" grpId="0" animBg="1"/>
      <p:bldP spid="194" grpId="0" animBg="1"/>
      <p:bldP spid="31" grpId="0" animBg="1"/>
      <p:bldP spid="165" grpId="0" animBg="1"/>
      <p:bldP spid="171" grpId="0" animBg="1"/>
      <p:bldP spid="177" grpId="0" animBg="1"/>
      <p:bldP spid="183" grpId="0" animBg="1"/>
      <p:bldP spid="189" grpId="0" animBg="1"/>
      <p:bldP spid="195" grpId="0" animBg="1"/>
      <p:bldP spid="37" grpId="0" animBg="1"/>
      <p:bldP spid="166" grpId="0" animBg="1"/>
      <p:bldP spid="172" grpId="0" animBg="1"/>
      <p:bldP spid="178" grpId="0" animBg="1"/>
      <p:bldP spid="184" grpId="0" animBg="1"/>
      <p:bldP spid="190" grpId="0" animBg="1"/>
      <p:bldP spid="196" grpId="0" animBg="1"/>
      <p:bldP spid="43" grpId="0" animBg="1"/>
      <p:bldP spid="167" grpId="0" animBg="1"/>
      <p:bldP spid="173" grpId="0" animBg="1"/>
      <p:bldP spid="179" grpId="0" animBg="1"/>
      <p:bldP spid="185" grpId="0" animBg="1"/>
      <p:bldP spid="191" grpId="0" animBg="1"/>
      <p:bldP spid="19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ADE9F673-C02D-1E46-B95C-B51FC4720BA1}"/>
              </a:ext>
            </a:extLst>
          </p:cNvPr>
          <p:cNvGraphicFramePr>
            <a:graphicFrameLocks noGrp="1"/>
          </p:cNvGraphicFramePr>
          <p:nvPr/>
        </p:nvGraphicFramePr>
        <p:xfrm>
          <a:off x="599268" y="1575888"/>
          <a:ext cx="11096786" cy="5015508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5557694">
                  <a:extLst>
                    <a:ext uri="{9D8B030D-6E8A-4147-A177-3AD203B41FA5}">
                      <a16:colId xmlns:a16="http://schemas.microsoft.com/office/drawing/2014/main" val="363008663"/>
                    </a:ext>
                  </a:extLst>
                </a:gridCol>
                <a:gridCol w="5539092">
                  <a:extLst>
                    <a:ext uri="{9D8B030D-6E8A-4147-A177-3AD203B41FA5}">
                      <a16:colId xmlns:a16="http://schemas.microsoft.com/office/drawing/2014/main" val="2049322217"/>
                    </a:ext>
                  </a:extLst>
                </a:gridCol>
              </a:tblGrid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Wyt ti eisiau mynd i’r gêm?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We want to go to the party.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6516486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Mae hi eisiau mynd i’r tŷ bwyta newydd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They don’t want to go to the park.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596139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Dydw i ddim eisiau mynd allan heno.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I don’t want to go for a walk.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3034099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Rydyn ni eisiau mynd i’r parti.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We don’t want to go to school?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5557416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Ydy e eisiau mynd i’r gêm?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She wants to go to the new restaurant.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2724149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Dydyn nhw ddim eisiau mynd i’r parc.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Does he want to go to the game?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99793421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Dydyn ni ddim eisiau mynd i’r ysgol.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I don’t want to go out tonight.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25075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Dydy hi ddim eisiau mynd i’r garej.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Do you want to go to the game?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12875359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Dydw i ddim eisiau mynd am dro.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She doesn’t want to go to the garage.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270766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Wyt ti eisiau mynd i siopa ’fory?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We want to go to the hospital.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891833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Pwy sy eisiau mynd i weld ffrind.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Do you want to go shopping tomorrow?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579874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Rydyn ni eisiau mynd i’r ysbyty.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Who wants to go to see a friend?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80870069"/>
                  </a:ext>
                </a:extLst>
              </a:tr>
            </a:tbl>
          </a:graphicData>
        </a:graphic>
      </p:graphicFrame>
      <p:sp>
        <p:nvSpPr>
          <p:cNvPr id="11" name="Title 1">
            <a:extLst>
              <a:ext uri="{FF2B5EF4-FFF2-40B4-BE49-F238E27FC236}">
                <a16:creationId xmlns:a16="http://schemas.microsoft.com/office/drawing/2014/main" id="{EC774672-DA01-DF47-868F-071D9597DD0F}"/>
              </a:ext>
            </a:extLst>
          </p:cNvPr>
          <p:cNvSpPr txBox="1">
            <a:spLocks/>
          </p:cNvSpPr>
          <p:nvPr/>
        </p:nvSpPr>
        <p:spPr>
          <a:xfrm>
            <a:off x="495946" y="266604"/>
            <a:ext cx="9528003" cy="1454051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500" b="1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Cyfatebwch</a:t>
            </a:r>
            <a:r>
              <a:rPr lang="en-US" sz="35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 (</a:t>
            </a:r>
            <a:r>
              <a:rPr lang="en-US" sz="3500" b="1" i="1" dirty="0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match</a:t>
            </a:r>
            <a:r>
              <a:rPr lang="en-US" sz="35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) y </a:t>
            </a:r>
          </a:p>
          <a:p>
            <a:r>
              <a:rPr lang="en-US" sz="3500" b="1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Gymraeg</a:t>
            </a:r>
            <a:r>
              <a:rPr lang="en-US" sz="35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US" sz="3500" b="1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a’r</a:t>
            </a:r>
            <a:r>
              <a:rPr lang="en-US" sz="35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US" sz="3500" b="1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Saesneg</a:t>
            </a:r>
            <a:endParaRPr lang="en-US" sz="3500" b="1" dirty="0">
              <a:solidFill>
                <a:schemeClr val="accent2">
                  <a:lumMod val="60000"/>
                  <a:lumOff val="40000"/>
                </a:schemeClr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pic>
        <p:nvPicPr>
          <p:cNvPr id="5" name="Graphic 4" descr="Toggle">
            <a:extLst>
              <a:ext uri="{FF2B5EF4-FFF2-40B4-BE49-F238E27FC236}">
                <a16:creationId xmlns:a16="http://schemas.microsoft.com/office/drawing/2014/main" id="{A01D22F1-3241-754A-A78C-A60EE7EA21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75586" y="0"/>
            <a:ext cx="1691899" cy="1691899"/>
          </a:xfrm>
          <a:prstGeom prst="rect">
            <a:avLst/>
          </a:prstGeom>
        </p:spPr>
      </p:pic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6" name="3D Model 5" descr="Ice Cream Van Speakers">
                <a:extLst>
                  <a:ext uri="{FF2B5EF4-FFF2-40B4-BE49-F238E27FC236}">
                    <a16:creationId xmlns:a16="http://schemas.microsoft.com/office/drawing/2014/main" id="{7217E0AD-02BC-2B4B-8623-D4D958EAA662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6201034" y="954442"/>
              <a:ext cx="5241005" cy="561190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5241005" cy="561190"/>
                    </a:xfrm>
                    <a:prstGeom prst="rect">
                      <a:avLst/>
                    </a:prstGeom>
                  </am3d:spPr>
                  <am3d:camera>
                    <am3d:pos x="0" y="0" z="48141506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65767962" d="1000000"/>
                    <am3d:preTrans dx="0" dy="-33227570" dz="-28163829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5418666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6" name="3D Model 5" descr="Ice Cream Van Speakers">
                <a:extLst>
                  <a:ext uri="{FF2B5EF4-FFF2-40B4-BE49-F238E27FC236}">
                    <a16:creationId xmlns:a16="http://schemas.microsoft.com/office/drawing/2014/main" id="{7217E0AD-02BC-2B4B-8623-D4D958EAA66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201034" y="954442"/>
                <a:ext cx="5241005" cy="56119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7958150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5F94F11-74AC-1977-174F-7E69B1B0AA10}"/>
              </a:ext>
            </a:extLst>
          </p:cNvPr>
          <p:cNvSpPr/>
          <p:nvPr/>
        </p:nvSpPr>
        <p:spPr>
          <a:xfrm>
            <a:off x="2032000" y="914401"/>
            <a:ext cx="8026400" cy="1828800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402F5F2-98AD-5A28-EE33-0FED146B6725}"/>
              </a:ext>
            </a:extLst>
          </p:cNvPr>
          <p:cNvSpPr/>
          <p:nvPr/>
        </p:nvSpPr>
        <p:spPr>
          <a:xfrm>
            <a:off x="2032000" y="3515359"/>
            <a:ext cx="8026400" cy="1828800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00AF44-F8C3-2F6E-66E4-9B3957925823}"/>
              </a:ext>
            </a:extLst>
          </p:cNvPr>
          <p:cNvSpPr txBox="1">
            <a:spLocks/>
          </p:cNvSpPr>
          <p:nvPr/>
        </p:nvSpPr>
        <p:spPr>
          <a:xfrm>
            <a:off x="895840" y="706616"/>
            <a:ext cx="10016000" cy="4637543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6000" b="1" dirty="0" err="1">
                <a:solidFill>
                  <a:srgbClr val="FF0000"/>
                </a:solidFill>
                <a:latin typeface="Ink Free" panose="03080402000500000000" pitchFamily="66" charset="0"/>
              </a:rPr>
              <a:t>gwneud</a:t>
            </a:r>
            <a:r>
              <a:rPr lang="en-US" sz="6000" b="1" dirty="0">
                <a:latin typeface="Ink Free" panose="03080402000500000000" pitchFamily="66" charset="0"/>
              </a:rPr>
              <a:t> </a:t>
            </a:r>
          </a:p>
          <a:p>
            <a:pPr algn="ctr">
              <a:spcAft>
                <a:spcPts val="600"/>
              </a:spcAft>
            </a:pPr>
            <a:r>
              <a:rPr lang="en-US" sz="6000" dirty="0">
                <a:latin typeface="Ink Free" panose="03080402000500000000" pitchFamily="66" charset="0"/>
              </a:rPr>
              <a:t>- </a:t>
            </a:r>
            <a:r>
              <a:rPr lang="en-US" sz="4000" i="1" dirty="0">
                <a:latin typeface="Ink Free" panose="03080402000500000000" pitchFamily="66" charset="0"/>
              </a:rPr>
              <a:t>to </a:t>
            </a:r>
            <a:r>
              <a:rPr lang="en-US" sz="4000" i="1" dirty="0">
                <a:solidFill>
                  <a:srgbClr val="FF0000"/>
                </a:solidFill>
                <a:latin typeface="Ink Free" panose="03080402000500000000" pitchFamily="66" charset="0"/>
              </a:rPr>
              <a:t>do</a:t>
            </a:r>
            <a:r>
              <a:rPr lang="en-US" sz="4000" i="1" dirty="0">
                <a:latin typeface="Ink Free" panose="03080402000500000000" pitchFamily="66" charset="0"/>
              </a:rPr>
              <a:t> / to </a:t>
            </a:r>
            <a:r>
              <a:rPr lang="en-US" sz="4000" i="1" dirty="0">
                <a:solidFill>
                  <a:srgbClr val="FF0000"/>
                </a:solidFill>
                <a:latin typeface="Ink Free" panose="03080402000500000000" pitchFamily="66" charset="0"/>
              </a:rPr>
              <a:t>make</a:t>
            </a:r>
          </a:p>
          <a:p>
            <a:pPr marL="857250" indent="-857250" algn="ctr">
              <a:spcAft>
                <a:spcPts val="600"/>
              </a:spcAft>
              <a:buFontTx/>
              <a:buChar char="-"/>
            </a:pPr>
            <a:endParaRPr lang="en-US" sz="6000" b="1" dirty="0">
              <a:latin typeface="Ink Free" panose="03080402000500000000" pitchFamily="66" charset="0"/>
            </a:endParaRPr>
          </a:p>
          <a:p>
            <a:pPr algn="ctr">
              <a:spcAft>
                <a:spcPts val="600"/>
              </a:spcAft>
            </a:pPr>
            <a:r>
              <a:rPr lang="en-US" sz="6000" b="1" dirty="0" err="1">
                <a:solidFill>
                  <a:srgbClr val="00B050"/>
                </a:solidFill>
                <a:latin typeface="Ink Free" panose="03080402000500000000" pitchFamily="66" charset="0"/>
                <a:sym typeface="Wingdings" pitchFamily="2" charset="2"/>
              </a:rPr>
              <a:t>eisiau</a:t>
            </a:r>
            <a:r>
              <a:rPr lang="en-US" sz="6000" b="1" dirty="0">
                <a:latin typeface="Ink Free" panose="03080402000500000000" pitchFamily="66" charset="0"/>
                <a:sym typeface="Wingdings" pitchFamily="2" charset="2"/>
              </a:rPr>
              <a:t> </a:t>
            </a:r>
            <a:r>
              <a:rPr lang="en-US" sz="6000" b="1" dirty="0" err="1">
                <a:solidFill>
                  <a:srgbClr val="FF0000"/>
                </a:solidFill>
                <a:latin typeface="Ink Free" panose="03080402000500000000" pitchFamily="66" charset="0"/>
                <a:sym typeface="Wingdings" pitchFamily="2" charset="2"/>
              </a:rPr>
              <a:t>gwneud</a:t>
            </a:r>
            <a:r>
              <a:rPr lang="en-US" sz="6000" b="1" dirty="0">
                <a:latin typeface="Ink Free" panose="03080402000500000000" pitchFamily="66" charset="0"/>
                <a:sym typeface="Wingdings" pitchFamily="2" charset="2"/>
              </a:rPr>
              <a:t> </a:t>
            </a:r>
          </a:p>
          <a:p>
            <a:pPr algn="ctr">
              <a:spcAft>
                <a:spcPts val="600"/>
              </a:spcAft>
            </a:pPr>
            <a:r>
              <a:rPr lang="en-US" sz="4000" i="1" dirty="0">
                <a:latin typeface="Ink Free" panose="03080402000500000000" pitchFamily="66" charset="0"/>
                <a:sym typeface="Wingdings" pitchFamily="2" charset="2"/>
              </a:rPr>
              <a:t>– </a:t>
            </a:r>
            <a:r>
              <a:rPr lang="en-US" sz="4000" i="1" dirty="0">
                <a:solidFill>
                  <a:srgbClr val="00B050"/>
                </a:solidFill>
                <a:latin typeface="Ink Free" panose="03080402000500000000" pitchFamily="66" charset="0"/>
                <a:sym typeface="Wingdings" pitchFamily="2" charset="2"/>
              </a:rPr>
              <a:t>want</a:t>
            </a:r>
            <a:r>
              <a:rPr lang="en-US" sz="4000" i="1" dirty="0">
                <a:latin typeface="Ink Free" panose="03080402000500000000" pitchFamily="66" charset="0"/>
                <a:sym typeface="Wingdings" pitchFamily="2" charset="2"/>
              </a:rPr>
              <a:t> to </a:t>
            </a:r>
            <a:r>
              <a:rPr lang="en-US" sz="4000" i="1" dirty="0">
                <a:solidFill>
                  <a:srgbClr val="FF0000"/>
                </a:solidFill>
                <a:latin typeface="Ink Free" panose="03080402000500000000" pitchFamily="66" charset="0"/>
                <a:sym typeface="Wingdings" pitchFamily="2" charset="2"/>
              </a:rPr>
              <a:t>do</a:t>
            </a:r>
            <a:r>
              <a:rPr lang="en-US" sz="4000" i="1" dirty="0">
                <a:latin typeface="Ink Free" panose="03080402000500000000" pitchFamily="66" charset="0"/>
                <a:sym typeface="Wingdings" pitchFamily="2" charset="2"/>
              </a:rPr>
              <a:t> / </a:t>
            </a:r>
            <a:r>
              <a:rPr lang="en-US" sz="4000" i="1" dirty="0">
                <a:solidFill>
                  <a:srgbClr val="00B050"/>
                </a:solidFill>
                <a:latin typeface="Ink Free" panose="03080402000500000000" pitchFamily="66" charset="0"/>
                <a:sym typeface="Wingdings" pitchFamily="2" charset="2"/>
              </a:rPr>
              <a:t>want</a:t>
            </a:r>
            <a:r>
              <a:rPr lang="en-US" sz="4000" i="1" dirty="0">
                <a:latin typeface="Ink Free" panose="03080402000500000000" pitchFamily="66" charset="0"/>
                <a:sym typeface="Wingdings" pitchFamily="2" charset="2"/>
              </a:rPr>
              <a:t> to </a:t>
            </a:r>
            <a:r>
              <a:rPr lang="en-US" sz="4000" i="1" dirty="0">
                <a:solidFill>
                  <a:srgbClr val="FF0000"/>
                </a:solidFill>
                <a:latin typeface="Ink Free" panose="03080402000500000000" pitchFamily="66" charset="0"/>
                <a:sym typeface="Wingdings" pitchFamily="2" charset="2"/>
              </a:rPr>
              <a:t>make</a:t>
            </a:r>
          </a:p>
        </p:txBody>
      </p:sp>
    </p:spTree>
    <p:extLst>
      <p:ext uri="{BB962C8B-B14F-4D97-AF65-F5344CB8AC3E}">
        <p14:creationId xmlns:p14="http://schemas.microsoft.com/office/powerpoint/2010/main" val="31008225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CA29EF1-27F0-0C45-81CC-6CA1EFF985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0650201"/>
              </p:ext>
            </p:extLst>
          </p:nvPr>
        </p:nvGraphicFramePr>
        <p:xfrm>
          <a:off x="1051010" y="182880"/>
          <a:ext cx="4750350" cy="64922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375175">
                  <a:extLst>
                    <a:ext uri="{9D8B030D-6E8A-4147-A177-3AD203B41FA5}">
                      <a16:colId xmlns:a16="http://schemas.microsoft.com/office/drawing/2014/main" val="3809336919"/>
                    </a:ext>
                  </a:extLst>
                </a:gridCol>
                <a:gridCol w="2375175">
                  <a:extLst>
                    <a:ext uri="{9D8B030D-6E8A-4147-A177-3AD203B41FA5}">
                      <a16:colId xmlns:a16="http://schemas.microsoft.com/office/drawing/2014/main" val="1724580629"/>
                    </a:ext>
                  </a:extLst>
                </a:gridCol>
              </a:tblGrid>
              <a:tr h="520623">
                <a:tc gridSpan="2">
                  <a:txBody>
                    <a:bodyPr/>
                    <a:lstStyle/>
                    <a:p>
                      <a:pPr algn="ctr"/>
                      <a:r>
                        <a:rPr lang="en-US" err="1"/>
                        <a:t>Geirfa</a:t>
                      </a:r>
                      <a:r>
                        <a:rPr lang="en-US"/>
                        <a:t>:  </a:t>
                      </a:r>
                      <a:r>
                        <a:rPr lang="en-US" err="1"/>
                        <a:t>berfenwau</a:t>
                      </a:r>
                      <a:endParaRPr lang="en-US"/>
                    </a:p>
                    <a:p>
                      <a:pPr algn="ctr"/>
                      <a:r>
                        <a:rPr lang="en-US"/>
                        <a:t>verb-nouns</a:t>
                      </a:r>
                      <a:endParaRPr lang="en-US" i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541432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cerdded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walk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71842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rhedeg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run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7327837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cweryla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quarrel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922601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chwarae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play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384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darllen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read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632581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dawnsio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dance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6178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dringo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climb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40639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edrych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look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8751791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eistedd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sit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015437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gweiddi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shout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901640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gwneud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do / to make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292993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gwrando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listen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06781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neidio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jump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842976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sgipio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skip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291288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siarad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talk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544188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tacluso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tidy up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3358787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893E7A0-5ACB-5449-A0D7-B0FAF22952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2821799"/>
              </p:ext>
            </p:extLst>
          </p:nvPr>
        </p:nvGraphicFramePr>
        <p:xfrm>
          <a:off x="6300035" y="182880"/>
          <a:ext cx="4750350" cy="64922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375175">
                  <a:extLst>
                    <a:ext uri="{9D8B030D-6E8A-4147-A177-3AD203B41FA5}">
                      <a16:colId xmlns:a16="http://schemas.microsoft.com/office/drawing/2014/main" val="3809336919"/>
                    </a:ext>
                  </a:extLst>
                </a:gridCol>
                <a:gridCol w="2375175">
                  <a:extLst>
                    <a:ext uri="{9D8B030D-6E8A-4147-A177-3AD203B41FA5}">
                      <a16:colId xmlns:a16="http://schemas.microsoft.com/office/drawing/2014/main" val="1724580629"/>
                    </a:ext>
                  </a:extLst>
                </a:gridCol>
              </a:tblGrid>
              <a:tr h="500303">
                <a:tc gridSpan="2">
                  <a:txBody>
                    <a:bodyPr/>
                    <a:lstStyle/>
                    <a:p>
                      <a:pPr algn="ctr"/>
                      <a:r>
                        <a:rPr lang="en-US" err="1"/>
                        <a:t>Geirfa</a:t>
                      </a:r>
                      <a:r>
                        <a:rPr lang="en-US"/>
                        <a:t>:  </a:t>
                      </a:r>
                      <a:r>
                        <a:rPr lang="en-US" err="1"/>
                        <a:t>berfenwau</a:t>
                      </a:r>
                      <a:endParaRPr lang="en-US"/>
                    </a:p>
                    <a:p>
                      <a:pPr algn="ctr"/>
                      <a:r>
                        <a:rPr lang="en-US"/>
                        <a:t>verb-nouns</a:t>
                      </a:r>
                      <a:endParaRPr lang="en-US" i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541432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sefyll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stand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71842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cymryd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take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7327837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plygu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fold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922601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troi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turn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384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agor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open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632581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rhoi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put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6178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dod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come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40639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cymysgu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stir / to mix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8751791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torri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cut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015437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bwyta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eat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901640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yfed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drink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292993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ysgrifennu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write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06781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peintio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paint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842976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291288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544188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33587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369995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EBD01F4-D0AE-8644-A2BD-9F45239F9F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9156486"/>
              </p:ext>
            </p:extLst>
          </p:nvPr>
        </p:nvGraphicFramePr>
        <p:xfrm>
          <a:off x="1137765" y="2060786"/>
          <a:ext cx="10261600" cy="35356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181713">
                  <a:extLst>
                    <a:ext uri="{9D8B030D-6E8A-4147-A177-3AD203B41FA5}">
                      <a16:colId xmlns:a16="http://schemas.microsoft.com/office/drawing/2014/main" val="301965323"/>
                    </a:ext>
                  </a:extLst>
                </a:gridCol>
                <a:gridCol w="2217502">
                  <a:extLst>
                    <a:ext uri="{9D8B030D-6E8A-4147-A177-3AD203B41FA5}">
                      <a16:colId xmlns:a16="http://schemas.microsoft.com/office/drawing/2014/main" val="3757481026"/>
                    </a:ext>
                  </a:extLst>
                </a:gridCol>
                <a:gridCol w="2862385">
                  <a:extLst>
                    <a:ext uri="{9D8B030D-6E8A-4147-A177-3AD203B41FA5}">
                      <a16:colId xmlns:a16="http://schemas.microsoft.com/office/drawing/2014/main" val="26575529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800" dirty="0"/>
                        <a:t>CWESTIWN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US" sz="2800" dirty="0"/>
                        <a:t>ATEB</a:t>
                      </a:r>
                    </a:p>
                    <a:p>
                      <a:endParaRPr lang="en-US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22485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/>
                        <a:t>Beth </a:t>
                      </a:r>
                      <a:r>
                        <a:rPr lang="en-US" sz="2800" dirty="0" err="1"/>
                        <a:t>wyt</a:t>
                      </a:r>
                      <a:r>
                        <a:rPr lang="en-US" sz="2800" dirty="0"/>
                        <a:t> </a:t>
                      </a:r>
                      <a:r>
                        <a:rPr lang="en-US" sz="2800" b="1" dirty="0" err="1">
                          <a:solidFill>
                            <a:srgbClr val="0070C0"/>
                          </a:solidFill>
                        </a:rPr>
                        <a:t>ti</a:t>
                      </a:r>
                      <a:r>
                        <a:rPr lang="en-US" sz="2800" dirty="0" err="1"/>
                        <a:t>’n</a:t>
                      </a:r>
                      <a:r>
                        <a:rPr lang="en-US" sz="2800" dirty="0"/>
                        <a:t> </a:t>
                      </a:r>
                      <a:r>
                        <a:rPr lang="en-US" sz="2800" dirty="0" err="1"/>
                        <a:t>wneud</a:t>
                      </a:r>
                      <a:r>
                        <a:rPr lang="en-US" sz="2800" dirty="0"/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Dw</a:t>
                      </a:r>
                      <a:r>
                        <a:rPr lang="en-US" sz="2800" dirty="0"/>
                        <a:t> </a:t>
                      </a:r>
                      <a:r>
                        <a:rPr lang="en-US" sz="2800" b="1" dirty="0" err="1">
                          <a:solidFill>
                            <a:srgbClr val="0070C0"/>
                          </a:solidFill>
                        </a:rPr>
                        <a:t>i</a:t>
                      </a:r>
                      <a:r>
                        <a:rPr lang="en-US" sz="2800" dirty="0" err="1"/>
                        <a:t>’n</a:t>
                      </a:r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lliwio</a:t>
                      </a:r>
                      <a:r>
                        <a:rPr lang="en-US" sz="28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11741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gludo</a:t>
                      </a:r>
                      <a:r>
                        <a:rPr lang="en-US" sz="28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66012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chwarae</a:t>
                      </a:r>
                      <a:r>
                        <a:rPr lang="en-US" sz="28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6189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peintio</a:t>
                      </a:r>
                      <a:r>
                        <a:rPr lang="en-US" sz="28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28983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ysgrifennu</a:t>
                      </a:r>
                      <a:r>
                        <a:rPr lang="en-US" sz="28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3578017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E772F13B-CC6B-D441-8620-3ADA7F640CCA}"/>
              </a:ext>
            </a:extLst>
          </p:cNvPr>
          <p:cNvSpPr txBox="1"/>
          <p:nvPr/>
        </p:nvSpPr>
        <p:spPr>
          <a:xfrm>
            <a:off x="1195323" y="294453"/>
            <a:ext cx="2122270" cy="1015663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/>
              <a:t>ti</a:t>
            </a:r>
            <a:endParaRPr lang="en-US" sz="6000" b="1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9E9ECD12-85A9-3F4D-A171-1F73A820BA73}"/>
              </a:ext>
            </a:extLst>
          </p:cNvPr>
          <p:cNvSpPr/>
          <p:nvPr/>
        </p:nvSpPr>
        <p:spPr>
          <a:xfrm>
            <a:off x="7619690" y="170322"/>
            <a:ext cx="4123765" cy="2256996"/>
          </a:xfrm>
          <a:prstGeom prst="star12">
            <a:avLst/>
          </a:prstGeom>
          <a:solidFill>
            <a:srgbClr val="FF5A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>
                <a:solidFill>
                  <a:schemeClr val="tx1"/>
                </a:solidFill>
              </a:rPr>
              <a:t>Rule:</a:t>
            </a:r>
          </a:p>
          <a:p>
            <a:pPr algn="ctr"/>
            <a:r>
              <a:rPr lang="en-US" sz="2000" b="1" dirty="0" err="1">
                <a:solidFill>
                  <a:schemeClr val="bg1"/>
                </a:solidFill>
              </a:rPr>
              <a:t>Ti</a:t>
            </a:r>
            <a:r>
              <a:rPr lang="en-US" sz="2000" b="1" dirty="0">
                <a:solidFill>
                  <a:schemeClr val="bg1"/>
                </a:solidFill>
              </a:rPr>
              <a:t> in the question = FI / I in the answer</a:t>
            </a:r>
            <a:endParaRPr lang="en-US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71514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xplosion 1 8"/>
          <p:cNvSpPr/>
          <p:nvPr/>
        </p:nvSpPr>
        <p:spPr>
          <a:xfrm>
            <a:off x="438980" y="1415001"/>
            <a:ext cx="2372434" cy="1611731"/>
          </a:xfrm>
          <a:prstGeom prst="irregularSeal1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lliwio</a:t>
            </a:r>
            <a:endParaRPr lang="en-US" sz="2400" dirty="0">
              <a:solidFill>
                <a:srgbClr val="000000"/>
              </a:solidFill>
              <a:latin typeface="Comic Sans MS"/>
              <a:cs typeface="Comic Sans MS"/>
            </a:endParaRPr>
          </a:p>
        </p:txBody>
      </p:sp>
      <p:sp>
        <p:nvSpPr>
          <p:cNvPr id="11" name="Explosion 1 10"/>
          <p:cNvSpPr/>
          <p:nvPr/>
        </p:nvSpPr>
        <p:spPr>
          <a:xfrm>
            <a:off x="8032852" y="3429000"/>
            <a:ext cx="2372434" cy="1611731"/>
          </a:xfrm>
          <a:prstGeom prst="irregularSeal1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peintio</a:t>
            </a:r>
            <a:endParaRPr lang="en-US" sz="2400" dirty="0">
              <a:solidFill>
                <a:srgbClr val="000000"/>
              </a:solidFill>
              <a:latin typeface="Comic Sans MS"/>
              <a:cs typeface="Comic Sans MS"/>
            </a:endParaRPr>
          </a:p>
        </p:txBody>
      </p:sp>
      <p:sp>
        <p:nvSpPr>
          <p:cNvPr id="12" name="Explosion 1 11"/>
          <p:cNvSpPr/>
          <p:nvPr/>
        </p:nvSpPr>
        <p:spPr>
          <a:xfrm>
            <a:off x="226298" y="5018808"/>
            <a:ext cx="2372434" cy="1611731"/>
          </a:xfrm>
          <a:prstGeom prst="irregularSeal1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tynnu</a:t>
            </a: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llun</a:t>
            </a:r>
            <a:endParaRPr lang="en-US" sz="2400" dirty="0">
              <a:solidFill>
                <a:srgbClr val="000000"/>
              </a:solidFill>
              <a:latin typeface="Comic Sans MS"/>
              <a:cs typeface="Comic Sans MS"/>
            </a:endParaRPr>
          </a:p>
        </p:txBody>
      </p:sp>
      <p:sp>
        <p:nvSpPr>
          <p:cNvPr id="13" name="Explosion 1 12"/>
          <p:cNvSpPr/>
          <p:nvPr/>
        </p:nvSpPr>
        <p:spPr>
          <a:xfrm>
            <a:off x="6876209" y="1415001"/>
            <a:ext cx="2372434" cy="1810455"/>
          </a:xfrm>
          <a:prstGeom prst="irregularSeal1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torri</a:t>
            </a: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allan</a:t>
            </a:r>
            <a:endParaRPr lang="en-US" sz="2400" dirty="0">
              <a:solidFill>
                <a:srgbClr val="000000"/>
              </a:solidFill>
              <a:latin typeface="Comic Sans MS"/>
              <a:cs typeface="Comic Sans MS"/>
            </a:endParaRPr>
          </a:p>
        </p:txBody>
      </p:sp>
      <p:sp>
        <p:nvSpPr>
          <p:cNvPr id="14" name="Explosion 1 13"/>
          <p:cNvSpPr/>
          <p:nvPr/>
        </p:nvSpPr>
        <p:spPr>
          <a:xfrm>
            <a:off x="6876209" y="5334081"/>
            <a:ext cx="2372434" cy="1611731"/>
          </a:xfrm>
          <a:prstGeom prst="irregularSeal1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gludo</a:t>
            </a:r>
            <a:endParaRPr lang="en-US" sz="2400" dirty="0">
              <a:solidFill>
                <a:srgbClr val="000000"/>
              </a:solidFill>
              <a:latin typeface="Comic Sans MS"/>
              <a:cs typeface="Comic Sans MS"/>
            </a:endParaRPr>
          </a:p>
        </p:txBody>
      </p:sp>
      <p:sp>
        <p:nvSpPr>
          <p:cNvPr id="15" name="Explosion 1 14"/>
          <p:cNvSpPr/>
          <p:nvPr/>
        </p:nvSpPr>
        <p:spPr>
          <a:xfrm>
            <a:off x="1625197" y="3210141"/>
            <a:ext cx="3377015" cy="1818105"/>
          </a:xfrm>
          <a:prstGeom prst="irregularSeal1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rgbClr val="000000"/>
                </a:solidFill>
                <a:latin typeface="Comic Sans MS"/>
                <a:cs typeface="Comic Sans MS"/>
              </a:rPr>
              <a:t>gwneud</a:t>
            </a:r>
            <a:r>
              <a:rPr lang="en-US" dirty="0">
                <a:solidFill>
                  <a:srgbClr val="000000"/>
                </a:solidFill>
                <a:latin typeface="Comic Sans MS"/>
                <a:cs typeface="Comic Sans MS"/>
              </a:rPr>
              <a:t> </a:t>
            </a:r>
            <a:r>
              <a:rPr lang="en-US" dirty="0" err="1">
                <a:solidFill>
                  <a:srgbClr val="000000"/>
                </a:solidFill>
                <a:latin typeface="Comic Sans MS"/>
                <a:cs typeface="Comic Sans MS"/>
              </a:rPr>
              <a:t>cerdyn</a:t>
            </a:r>
            <a:endParaRPr lang="en-US" dirty="0">
              <a:solidFill>
                <a:srgbClr val="000000"/>
              </a:solidFill>
              <a:latin typeface="Comic Sans MS"/>
              <a:cs typeface="Comic Sans MS"/>
            </a:endParaRPr>
          </a:p>
          <a:p>
            <a:pPr algn="ctr"/>
            <a:r>
              <a:rPr lang="en-US" dirty="0">
                <a:solidFill>
                  <a:srgbClr val="000000"/>
                </a:solidFill>
                <a:latin typeface="Comic Sans MS"/>
                <a:cs typeface="Comic Sans MS"/>
              </a:rPr>
              <a:t>pen-</a:t>
            </a:r>
            <a:r>
              <a:rPr lang="en-US" dirty="0" err="1">
                <a:solidFill>
                  <a:srgbClr val="000000"/>
                </a:solidFill>
                <a:latin typeface="Comic Sans MS"/>
                <a:cs typeface="Comic Sans MS"/>
              </a:rPr>
              <a:t>blwydd</a:t>
            </a:r>
            <a:endParaRPr lang="en-US" dirty="0">
              <a:solidFill>
                <a:srgbClr val="000000"/>
              </a:solidFill>
              <a:latin typeface="Comic Sans MS"/>
              <a:cs typeface="Comic Sans M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2280518-41EB-FE4D-B045-81E019531EAD}"/>
              </a:ext>
            </a:extLst>
          </p:cNvPr>
          <p:cNvSpPr txBox="1"/>
          <p:nvPr/>
        </p:nvSpPr>
        <p:spPr>
          <a:xfrm>
            <a:off x="304800" y="170322"/>
            <a:ext cx="11379200" cy="101566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/>
              <a:t>Beth </a:t>
            </a:r>
            <a:r>
              <a:rPr lang="en-US" sz="6000" b="1" dirty="0" err="1">
                <a:solidFill>
                  <a:srgbClr val="0070C0"/>
                </a:solidFill>
              </a:rPr>
              <a:t>wyt</a:t>
            </a:r>
            <a:r>
              <a:rPr lang="en-US" sz="6000" b="1" dirty="0">
                <a:solidFill>
                  <a:srgbClr val="0070C0"/>
                </a:solidFill>
              </a:rPr>
              <a:t> </a:t>
            </a:r>
            <a:r>
              <a:rPr lang="en-US" sz="6000" b="1" dirty="0" err="1">
                <a:solidFill>
                  <a:srgbClr val="0070C0"/>
                </a:solidFill>
              </a:rPr>
              <a:t>ti</a:t>
            </a:r>
            <a:r>
              <a:rPr lang="en-US" sz="6000" b="1" dirty="0" err="1"/>
              <a:t>’n</a:t>
            </a:r>
            <a:r>
              <a:rPr lang="en-US" sz="6000" b="1" dirty="0"/>
              <a:t> </a:t>
            </a:r>
            <a:r>
              <a:rPr lang="en-US" sz="6000" b="1" dirty="0" err="1"/>
              <a:t>wneud</a:t>
            </a:r>
            <a:r>
              <a:rPr lang="en-US" sz="6000" b="1" dirty="0"/>
              <a:t> </a:t>
            </a:r>
            <a:r>
              <a:rPr lang="en-US" sz="6000" b="1" dirty="0" err="1"/>
              <a:t>heddiw</a:t>
            </a:r>
            <a:r>
              <a:rPr lang="en-US" sz="6000" b="1" dirty="0"/>
              <a:t>?</a:t>
            </a:r>
          </a:p>
        </p:txBody>
      </p:sp>
      <p:pic>
        <p:nvPicPr>
          <p:cNvPr id="1026" name="Picture 2" descr="480798 - Cardboard colouring set | Impression Europe">
            <a:extLst>
              <a:ext uri="{FF2B5EF4-FFF2-40B4-BE49-F238E27FC236}">
                <a16:creationId xmlns:a16="http://schemas.microsoft.com/office/drawing/2014/main" id="{980516EE-A263-0A27-DBB1-9C0A15BA9C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64290">
            <a:off x="2588156" y="1603444"/>
            <a:ext cx="2190988" cy="1530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hild Making Birthday Card Person Celebration Girl Mom Drawing Activity  Craft">
            <a:extLst>
              <a:ext uri="{FF2B5EF4-FFF2-40B4-BE49-F238E27FC236}">
                <a16:creationId xmlns:a16="http://schemas.microsoft.com/office/drawing/2014/main" id="{7F6F99CE-694E-81BC-3794-235F60D530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9250" y="3294610"/>
            <a:ext cx="4213084" cy="2106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Best Premium Designer making drawing Illustration download in PNG &amp; Vector  format">
            <a:extLst>
              <a:ext uri="{FF2B5EF4-FFF2-40B4-BE49-F238E27FC236}">
                <a16:creationId xmlns:a16="http://schemas.microsoft.com/office/drawing/2014/main" id="{6AB4CB48-6B88-3D82-A476-60F8CCAA07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0445" y="5200772"/>
            <a:ext cx="1852340" cy="1599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What are you doing? | Baamboozle">
            <a:extLst>
              <a:ext uri="{FF2B5EF4-FFF2-40B4-BE49-F238E27FC236}">
                <a16:creationId xmlns:a16="http://schemas.microsoft.com/office/drawing/2014/main" id="{7ED4AB88-FC73-4247-33C6-6E0E3CDADA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728" y="1440918"/>
            <a:ext cx="1906764" cy="1908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Paint and Sip Party — KID DISTRICT DC">
            <a:extLst>
              <a:ext uri="{FF2B5EF4-FFF2-40B4-BE49-F238E27FC236}">
                <a16:creationId xmlns:a16="http://schemas.microsoft.com/office/drawing/2014/main" id="{8676F092-DB71-A602-E370-667E60407B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2950" y="3270770"/>
            <a:ext cx="2399049" cy="2399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Tap-N-Glue Leech Adhesives Unique Glue Cap Product">
            <a:extLst>
              <a:ext uri="{FF2B5EF4-FFF2-40B4-BE49-F238E27FC236}">
                <a16:creationId xmlns:a16="http://schemas.microsoft.com/office/drawing/2014/main" id="{E11D0C5F-5EC7-2BEC-0D0E-208C7F375B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5546" y="5244275"/>
            <a:ext cx="1938253" cy="1780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89207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EBD01F4-D0AE-8644-A2BD-9F45239F9F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5565871"/>
              </p:ext>
            </p:extLst>
          </p:nvPr>
        </p:nvGraphicFramePr>
        <p:xfrm>
          <a:off x="669414" y="1911629"/>
          <a:ext cx="10261600" cy="44805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181713">
                  <a:extLst>
                    <a:ext uri="{9D8B030D-6E8A-4147-A177-3AD203B41FA5}">
                      <a16:colId xmlns:a16="http://schemas.microsoft.com/office/drawing/2014/main" val="301965323"/>
                    </a:ext>
                  </a:extLst>
                </a:gridCol>
                <a:gridCol w="2217502">
                  <a:extLst>
                    <a:ext uri="{9D8B030D-6E8A-4147-A177-3AD203B41FA5}">
                      <a16:colId xmlns:a16="http://schemas.microsoft.com/office/drawing/2014/main" val="3757481026"/>
                    </a:ext>
                  </a:extLst>
                </a:gridCol>
                <a:gridCol w="2862385">
                  <a:extLst>
                    <a:ext uri="{9D8B030D-6E8A-4147-A177-3AD203B41FA5}">
                      <a16:colId xmlns:a16="http://schemas.microsoft.com/office/drawing/2014/main" val="26575529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800" dirty="0"/>
                        <a:t>CWESTIWN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US" sz="2800" dirty="0"/>
                        <a:t>ATEB</a:t>
                      </a:r>
                    </a:p>
                    <a:p>
                      <a:endParaRPr lang="en-US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22485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/>
                        <a:t>Beth </a:t>
                      </a:r>
                      <a:r>
                        <a:rPr lang="en-US" sz="2800" dirty="0" err="1"/>
                        <a:t>wyt</a:t>
                      </a:r>
                      <a:r>
                        <a:rPr lang="en-US" sz="2800" dirty="0"/>
                        <a:t> </a:t>
                      </a:r>
                      <a:r>
                        <a:rPr lang="en-US" sz="2800" b="1" dirty="0" err="1">
                          <a:solidFill>
                            <a:srgbClr val="0070C0"/>
                          </a:solidFill>
                        </a:rPr>
                        <a:t>ti</a:t>
                      </a:r>
                      <a:r>
                        <a:rPr lang="en-US" sz="2800" dirty="0" err="1"/>
                        <a:t>’n</a:t>
                      </a:r>
                      <a:r>
                        <a:rPr lang="en-US" sz="2800" dirty="0"/>
                        <a:t> </a:t>
                      </a:r>
                      <a:r>
                        <a:rPr lang="en-US" sz="2800" dirty="0" err="1"/>
                        <a:t>wneud</a:t>
                      </a:r>
                      <a:r>
                        <a:rPr lang="en-US" sz="2800" dirty="0"/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Dw</a:t>
                      </a:r>
                      <a:r>
                        <a:rPr lang="en-US" sz="2800" dirty="0"/>
                        <a:t> </a:t>
                      </a:r>
                      <a:r>
                        <a:rPr lang="en-US" sz="2800" b="1" dirty="0" err="1">
                          <a:solidFill>
                            <a:srgbClr val="0070C0"/>
                          </a:solidFill>
                        </a:rPr>
                        <a:t>i</a:t>
                      </a:r>
                      <a:r>
                        <a:rPr lang="en-US" sz="2800" dirty="0" err="1"/>
                        <a:t>’n</a:t>
                      </a:r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lliwio</a:t>
                      </a:r>
                      <a:r>
                        <a:rPr lang="en-US" sz="28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11741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/>
                        <a:t>Beth </a:t>
                      </a:r>
                      <a:r>
                        <a:rPr lang="en-US" sz="2800" dirty="0" err="1"/>
                        <a:t>mae</a:t>
                      </a:r>
                      <a:r>
                        <a:rPr lang="en-US" sz="2800" dirty="0"/>
                        <a:t> </a:t>
                      </a:r>
                      <a:r>
                        <a:rPr lang="en-US" sz="2800" b="1" dirty="0" err="1">
                          <a:solidFill>
                            <a:srgbClr val="00B0F0"/>
                          </a:solidFill>
                        </a:rPr>
                        <a:t>e</a:t>
                      </a:r>
                      <a:r>
                        <a:rPr lang="en-US" sz="2800" dirty="0" err="1"/>
                        <a:t>’n</a:t>
                      </a:r>
                      <a:r>
                        <a:rPr lang="en-US" sz="2800" dirty="0"/>
                        <a:t> </a:t>
                      </a:r>
                      <a:r>
                        <a:rPr lang="en-US" sz="2800" dirty="0" err="1"/>
                        <a:t>wneud</a:t>
                      </a:r>
                      <a:r>
                        <a:rPr lang="en-US" sz="2800" dirty="0"/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Mae </a:t>
                      </a:r>
                      <a:r>
                        <a:rPr lang="en-US" sz="2800" b="1" dirty="0" err="1">
                          <a:solidFill>
                            <a:srgbClr val="00B0F0"/>
                          </a:solidFill>
                        </a:rPr>
                        <a:t>e</a:t>
                      </a:r>
                      <a:r>
                        <a:rPr lang="en-US" sz="2800" dirty="0" err="1"/>
                        <a:t>’n</a:t>
                      </a:r>
                      <a:r>
                        <a:rPr lang="en-US" sz="2800" dirty="0"/>
                        <a:t>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tynnu</a:t>
                      </a:r>
                      <a:r>
                        <a:rPr lang="en-US" sz="2800" dirty="0"/>
                        <a:t> </a:t>
                      </a:r>
                      <a:r>
                        <a:rPr lang="en-US" sz="2800" dirty="0" err="1"/>
                        <a:t>llun</a:t>
                      </a:r>
                      <a:r>
                        <a:rPr lang="en-US" sz="28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66012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/>
                        <a:t>Beth </a:t>
                      </a:r>
                      <a:r>
                        <a:rPr lang="en-US" sz="2800" dirty="0" err="1"/>
                        <a:t>mae</a:t>
                      </a:r>
                      <a:r>
                        <a:rPr lang="en-US" sz="2800" dirty="0"/>
                        <a:t> </a:t>
                      </a:r>
                      <a:r>
                        <a:rPr lang="en-US" sz="2800" b="1" dirty="0" err="1">
                          <a:solidFill>
                            <a:srgbClr val="00B0F0"/>
                          </a:solidFill>
                        </a:rPr>
                        <a:t>hi</a:t>
                      </a:r>
                      <a:r>
                        <a:rPr lang="en-US" sz="2800" dirty="0" err="1"/>
                        <a:t>’n</a:t>
                      </a:r>
                      <a:r>
                        <a:rPr lang="en-US" sz="2800" dirty="0"/>
                        <a:t> </a:t>
                      </a:r>
                      <a:r>
                        <a:rPr lang="en-US" sz="2800" dirty="0" err="1"/>
                        <a:t>wneud</a:t>
                      </a:r>
                      <a:r>
                        <a:rPr lang="en-US" sz="2800" dirty="0"/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Mae </a:t>
                      </a:r>
                      <a:r>
                        <a:rPr lang="en-US" sz="2800" b="1" dirty="0" err="1">
                          <a:solidFill>
                            <a:srgbClr val="00B0F0"/>
                          </a:solidFill>
                        </a:rPr>
                        <a:t>hi</a:t>
                      </a:r>
                      <a:r>
                        <a:rPr lang="en-US" sz="2800" dirty="0" err="1"/>
                        <a:t>’n</a:t>
                      </a:r>
                      <a:r>
                        <a:rPr lang="en-US" sz="28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torri</a:t>
                      </a:r>
                      <a:r>
                        <a:rPr lang="en-US" sz="2800" dirty="0"/>
                        <a:t> </a:t>
                      </a:r>
                      <a:r>
                        <a:rPr lang="en-US" sz="2800" dirty="0" err="1"/>
                        <a:t>allan</a:t>
                      </a:r>
                      <a:r>
                        <a:rPr lang="en-US" sz="28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6189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/>
                        <a:t>Beth </a:t>
                      </a:r>
                      <a:r>
                        <a:rPr lang="en-US" sz="2800" dirty="0" err="1"/>
                        <a:t>maen</a:t>
                      </a:r>
                      <a:r>
                        <a:rPr lang="en-US" sz="2800" dirty="0"/>
                        <a:t> </a:t>
                      </a:r>
                      <a:r>
                        <a:rPr lang="en-US" sz="2800" b="1" dirty="0" err="1">
                          <a:solidFill>
                            <a:srgbClr val="00B0F0"/>
                          </a:solidFill>
                        </a:rPr>
                        <a:t>nhw</a:t>
                      </a:r>
                      <a:r>
                        <a:rPr lang="en-US" sz="2800" dirty="0" err="1"/>
                        <a:t>’n</a:t>
                      </a:r>
                      <a:r>
                        <a:rPr lang="en-US" sz="2800" dirty="0"/>
                        <a:t> </a:t>
                      </a:r>
                      <a:r>
                        <a:rPr lang="en-US" sz="2800" dirty="0" err="1"/>
                        <a:t>wneud</a:t>
                      </a:r>
                      <a:r>
                        <a:rPr lang="en-US" sz="2800" dirty="0"/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Maen</a:t>
                      </a:r>
                      <a:r>
                        <a:rPr lang="en-US" sz="2800" dirty="0"/>
                        <a:t> </a:t>
                      </a:r>
                      <a:r>
                        <a:rPr lang="en-US" sz="2800" b="1" dirty="0" err="1">
                          <a:solidFill>
                            <a:srgbClr val="00B0F0"/>
                          </a:solidFill>
                        </a:rPr>
                        <a:t>nhw</a:t>
                      </a:r>
                      <a:r>
                        <a:rPr lang="en-US" sz="2800" dirty="0" err="1"/>
                        <a:t>’n</a:t>
                      </a:r>
                      <a:r>
                        <a:rPr lang="en-US" sz="28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gludo</a:t>
                      </a:r>
                      <a:r>
                        <a:rPr lang="en-US" sz="28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28983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peintio</a:t>
                      </a:r>
                      <a:r>
                        <a:rPr lang="en-US" sz="28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35780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gwneud</a:t>
                      </a:r>
                      <a:r>
                        <a:rPr lang="en-US" sz="2800" dirty="0"/>
                        <a:t> </a:t>
                      </a:r>
                      <a:r>
                        <a:rPr lang="en-US" sz="2800" dirty="0" err="1"/>
                        <a:t>cerdyn</a:t>
                      </a:r>
                      <a:r>
                        <a:rPr lang="en-US" sz="2800" dirty="0"/>
                        <a:t> pen-</a:t>
                      </a:r>
                      <a:r>
                        <a:rPr lang="en-US" sz="2800" dirty="0" err="1"/>
                        <a:t>blwydd</a:t>
                      </a:r>
                      <a:r>
                        <a:rPr lang="en-US" sz="28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0201893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E772F13B-CC6B-D441-8620-3ADA7F640CCA}"/>
              </a:ext>
            </a:extLst>
          </p:cNvPr>
          <p:cNvSpPr txBox="1"/>
          <p:nvPr/>
        </p:nvSpPr>
        <p:spPr>
          <a:xfrm>
            <a:off x="448545" y="465811"/>
            <a:ext cx="4636411" cy="1015663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/>
              <a:t>fe</a:t>
            </a:r>
            <a:r>
              <a:rPr lang="en-US" sz="6000" b="1" dirty="0"/>
              <a:t>, hi, </a:t>
            </a:r>
            <a:r>
              <a:rPr lang="en-US" sz="6000" b="1" dirty="0" err="1"/>
              <a:t>nhw</a:t>
            </a:r>
            <a:endParaRPr lang="en-US" sz="6000" b="1" dirty="0"/>
          </a:p>
        </p:txBody>
      </p:sp>
    </p:spTree>
    <p:extLst>
      <p:ext uri="{BB962C8B-B14F-4D97-AF65-F5344CB8AC3E}">
        <p14:creationId xmlns:p14="http://schemas.microsoft.com/office/powerpoint/2010/main" val="399726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able&#10;&#10;Description automatically generated">
            <a:extLst>
              <a:ext uri="{FF2B5EF4-FFF2-40B4-BE49-F238E27FC236}">
                <a16:creationId xmlns:a16="http://schemas.microsoft.com/office/drawing/2014/main" id="{733FEC05-873D-1C70-35BD-669E49801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0084" y="4193020"/>
            <a:ext cx="5645845" cy="253653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F1CFDE6-3C4D-4607-F56E-ABA8317D69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757" y="4210824"/>
            <a:ext cx="4921624" cy="237502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81AC76B-4B87-2C40-F8C5-67F75A358AE9}"/>
              </a:ext>
            </a:extLst>
          </p:cNvPr>
          <p:cNvSpPr txBox="1"/>
          <p:nvPr/>
        </p:nvSpPr>
        <p:spPr>
          <a:xfrm>
            <a:off x="347831" y="272154"/>
            <a:ext cx="2122270" cy="1015663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/>
              <a:t>ti</a:t>
            </a:r>
            <a:endParaRPr lang="en-US" sz="60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D66946D-52C8-31A4-A128-C9CB0596A7C4}"/>
              </a:ext>
            </a:extLst>
          </p:cNvPr>
          <p:cNvSpPr txBox="1"/>
          <p:nvPr/>
        </p:nvSpPr>
        <p:spPr>
          <a:xfrm>
            <a:off x="347831" y="1421632"/>
            <a:ext cx="2122270" cy="1015663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/>
              <a:t>hi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8508191-0658-D0B4-A525-3F114754D1ED}"/>
              </a:ext>
            </a:extLst>
          </p:cNvPr>
          <p:cNvSpPr txBox="1"/>
          <p:nvPr/>
        </p:nvSpPr>
        <p:spPr>
          <a:xfrm>
            <a:off x="347831" y="2596560"/>
            <a:ext cx="2122270" cy="1015663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/>
              <a:t>fe</a:t>
            </a:r>
            <a:endParaRPr lang="en-US" sz="60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C3473D-3EB0-8A96-43DC-D153BA0075B1}"/>
              </a:ext>
            </a:extLst>
          </p:cNvPr>
          <p:cNvSpPr txBox="1"/>
          <p:nvPr/>
        </p:nvSpPr>
        <p:spPr>
          <a:xfrm>
            <a:off x="6789519" y="272154"/>
            <a:ext cx="2122270" cy="1015663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/>
              <a:t>nhw</a:t>
            </a:r>
            <a:endParaRPr lang="en-US" sz="60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82BD2C4-CEEF-22DA-91EB-BE0FABE6AA43}"/>
              </a:ext>
            </a:extLst>
          </p:cNvPr>
          <p:cNvSpPr txBox="1"/>
          <p:nvPr/>
        </p:nvSpPr>
        <p:spPr>
          <a:xfrm>
            <a:off x="6789519" y="1421632"/>
            <a:ext cx="2122270" cy="1015663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/>
              <a:t>ti</a:t>
            </a:r>
            <a:endParaRPr lang="en-US" sz="6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8A1305-EE3A-9A8F-F161-532A4704784D}"/>
              </a:ext>
            </a:extLst>
          </p:cNvPr>
          <p:cNvSpPr txBox="1"/>
          <p:nvPr/>
        </p:nvSpPr>
        <p:spPr>
          <a:xfrm>
            <a:off x="6789519" y="2596560"/>
            <a:ext cx="2122270" cy="1015663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/>
              <a:t>nhw</a:t>
            </a:r>
            <a:endParaRPr lang="en-US" sz="6000" b="1" dirty="0"/>
          </a:p>
        </p:txBody>
      </p:sp>
      <p:sp>
        <p:nvSpPr>
          <p:cNvPr id="10" name="Plus 9">
            <a:extLst>
              <a:ext uri="{FF2B5EF4-FFF2-40B4-BE49-F238E27FC236}">
                <a16:creationId xmlns:a16="http://schemas.microsoft.com/office/drawing/2014/main" id="{1349F7A8-E12B-8EC1-F9E6-90E941C7A1CF}"/>
              </a:ext>
            </a:extLst>
          </p:cNvPr>
          <p:cNvSpPr/>
          <p:nvPr/>
        </p:nvSpPr>
        <p:spPr>
          <a:xfrm>
            <a:off x="2854712" y="401446"/>
            <a:ext cx="713678" cy="730256"/>
          </a:xfrm>
          <a:prstGeom prst="mathPlus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Plus 10">
            <a:extLst>
              <a:ext uri="{FF2B5EF4-FFF2-40B4-BE49-F238E27FC236}">
                <a16:creationId xmlns:a16="http://schemas.microsoft.com/office/drawing/2014/main" id="{DA5D83D7-AB53-E219-A3C6-77DFF5D90D98}"/>
              </a:ext>
            </a:extLst>
          </p:cNvPr>
          <p:cNvSpPr/>
          <p:nvPr/>
        </p:nvSpPr>
        <p:spPr>
          <a:xfrm>
            <a:off x="2854712" y="1580687"/>
            <a:ext cx="713678" cy="730256"/>
          </a:xfrm>
          <a:prstGeom prst="mathPlus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Plus 11">
            <a:extLst>
              <a:ext uri="{FF2B5EF4-FFF2-40B4-BE49-F238E27FC236}">
                <a16:creationId xmlns:a16="http://schemas.microsoft.com/office/drawing/2014/main" id="{A9E21430-4E9D-1AD5-94B1-308F203D1655}"/>
              </a:ext>
            </a:extLst>
          </p:cNvPr>
          <p:cNvSpPr/>
          <p:nvPr/>
        </p:nvSpPr>
        <p:spPr>
          <a:xfrm>
            <a:off x="2832409" y="2782231"/>
            <a:ext cx="713678" cy="730256"/>
          </a:xfrm>
          <a:prstGeom prst="mathPlus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Plus 12">
            <a:extLst>
              <a:ext uri="{FF2B5EF4-FFF2-40B4-BE49-F238E27FC236}">
                <a16:creationId xmlns:a16="http://schemas.microsoft.com/office/drawing/2014/main" id="{FB5F55AD-CDFD-DEBE-403E-025680B323B8}"/>
              </a:ext>
            </a:extLst>
          </p:cNvPr>
          <p:cNvSpPr/>
          <p:nvPr/>
        </p:nvSpPr>
        <p:spPr>
          <a:xfrm>
            <a:off x="9162586" y="426151"/>
            <a:ext cx="713678" cy="730256"/>
          </a:xfrm>
          <a:prstGeom prst="mathPlus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Plus 13">
            <a:extLst>
              <a:ext uri="{FF2B5EF4-FFF2-40B4-BE49-F238E27FC236}">
                <a16:creationId xmlns:a16="http://schemas.microsoft.com/office/drawing/2014/main" id="{8890A875-2B9D-EC85-E9A4-762CCC7B4AE6}"/>
              </a:ext>
            </a:extLst>
          </p:cNvPr>
          <p:cNvSpPr/>
          <p:nvPr/>
        </p:nvSpPr>
        <p:spPr>
          <a:xfrm>
            <a:off x="9162586" y="1605392"/>
            <a:ext cx="713678" cy="730256"/>
          </a:xfrm>
          <a:prstGeom prst="mathPlus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Plus 14">
            <a:extLst>
              <a:ext uri="{FF2B5EF4-FFF2-40B4-BE49-F238E27FC236}">
                <a16:creationId xmlns:a16="http://schemas.microsoft.com/office/drawing/2014/main" id="{B13FC24E-68FE-8573-1CE2-D2BD54013EBA}"/>
              </a:ext>
            </a:extLst>
          </p:cNvPr>
          <p:cNvSpPr/>
          <p:nvPr/>
        </p:nvSpPr>
        <p:spPr>
          <a:xfrm>
            <a:off x="9140283" y="2806936"/>
            <a:ext cx="713678" cy="730256"/>
          </a:xfrm>
          <a:prstGeom prst="mathPlus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2" descr="Tap-N-Glue Leech Adhesives Unique Glue Cap Product">
            <a:extLst>
              <a:ext uri="{FF2B5EF4-FFF2-40B4-BE49-F238E27FC236}">
                <a16:creationId xmlns:a16="http://schemas.microsoft.com/office/drawing/2014/main" id="{4B922E3E-8838-3021-6C05-8BFCE132FD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27061" y="102808"/>
            <a:ext cx="1383187" cy="1270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Best Premium Designer making drawing Illustration download in PNG &amp; Vector  format">
            <a:extLst>
              <a:ext uri="{FF2B5EF4-FFF2-40B4-BE49-F238E27FC236}">
                <a16:creationId xmlns:a16="http://schemas.microsoft.com/office/drawing/2014/main" id="{C7EA09DA-23F7-37E0-DC35-22EC14822A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3001" y="1474341"/>
            <a:ext cx="1207083" cy="1042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480798 - Cardboard colouring set | Impression Europe">
            <a:extLst>
              <a:ext uri="{FF2B5EF4-FFF2-40B4-BE49-F238E27FC236}">
                <a16:creationId xmlns:a16="http://schemas.microsoft.com/office/drawing/2014/main" id="{51277254-8781-16AB-D7A5-9B5905F377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64290">
            <a:off x="3930485" y="298918"/>
            <a:ext cx="1252115" cy="874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8" descr="What are you doing? | Baamboozle">
            <a:extLst>
              <a:ext uri="{FF2B5EF4-FFF2-40B4-BE49-F238E27FC236}">
                <a16:creationId xmlns:a16="http://schemas.microsoft.com/office/drawing/2014/main" id="{500216FA-83DB-BB1A-B2C1-6A976E776A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7682" y="1484591"/>
            <a:ext cx="1207083" cy="1208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0" descr="Paint and Sip Party — KID DISTRICT DC">
            <a:extLst>
              <a:ext uri="{FF2B5EF4-FFF2-40B4-BE49-F238E27FC236}">
                <a16:creationId xmlns:a16="http://schemas.microsoft.com/office/drawing/2014/main" id="{3F61E4DE-3477-11AD-2ECD-38829240FC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6264" y="2516927"/>
            <a:ext cx="1550991" cy="1550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Child Making Birthday Card Person Celebration Girl Mom Drawing Activity  Craft">
            <a:extLst>
              <a:ext uri="{FF2B5EF4-FFF2-40B4-BE49-F238E27FC236}">
                <a16:creationId xmlns:a16="http://schemas.microsoft.com/office/drawing/2014/main" id="{5EC29F24-1017-8E05-B6A7-DF30905AB8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1611" y="2631751"/>
            <a:ext cx="2311154" cy="1155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43125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5F94F11-74AC-1977-174F-7E69B1B0AA10}"/>
              </a:ext>
            </a:extLst>
          </p:cNvPr>
          <p:cNvSpPr/>
          <p:nvPr/>
        </p:nvSpPr>
        <p:spPr>
          <a:xfrm>
            <a:off x="2061980" y="389745"/>
            <a:ext cx="8026400" cy="1828800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402F5F2-98AD-5A28-EE33-0FED146B6725}"/>
              </a:ext>
            </a:extLst>
          </p:cNvPr>
          <p:cNvSpPr/>
          <p:nvPr/>
        </p:nvSpPr>
        <p:spPr>
          <a:xfrm>
            <a:off x="2061980" y="2666968"/>
            <a:ext cx="8026400" cy="1828800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00AF44-F8C3-2F6E-66E4-9B3957925823}"/>
              </a:ext>
            </a:extLst>
          </p:cNvPr>
          <p:cNvSpPr txBox="1">
            <a:spLocks/>
          </p:cNvSpPr>
          <p:nvPr/>
        </p:nvSpPr>
        <p:spPr>
          <a:xfrm>
            <a:off x="925820" y="181960"/>
            <a:ext cx="10016000" cy="4637543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6000" b="1" dirty="0" err="1">
                <a:solidFill>
                  <a:srgbClr val="FF0000"/>
                </a:solidFill>
                <a:latin typeface="Ink Free" panose="03080402000500000000" pitchFamily="66" charset="0"/>
              </a:rPr>
              <a:t>Yr</a:t>
            </a:r>
            <a:r>
              <a:rPr lang="en-US" sz="6000" b="1" dirty="0">
                <a:solidFill>
                  <a:srgbClr val="FF0000"/>
                </a:solidFill>
                <a:latin typeface="Ink Free" panose="03080402000500000000" pitchFamily="66" charset="0"/>
              </a:rPr>
              <a:t> </a:t>
            </a:r>
            <a:r>
              <a:rPr lang="en-US" sz="6000" b="1" dirty="0" err="1">
                <a:solidFill>
                  <a:srgbClr val="FF0000"/>
                </a:solidFill>
                <a:latin typeface="Ink Free" panose="03080402000500000000" pitchFamily="66" charset="0"/>
              </a:rPr>
              <a:t>amherffaith</a:t>
            </a:r>
            <a:r>
              <a:rPr lang="en-US" sz="6000" b="1" dirty="0">
                <a:latin typeface="Ink Free" panose="03080402000500000000" pitchFamily="66" charset="0"/>
              </a:rPr>
              <a:t> </a:t>
            </a:r>
          </a:p>
          <a:p>
            <a:pPr marL="571500" indent="-571500" algn="ctr">
              <a:spcAft>
                <a:spcPts val="600"/>
              </a:spcAft>
              <a:buFontTx/>
              <a:buChar char="-"/>
            </a:pPr>
            <a:r>
              <a:rPr lang="en-US" sz="4000" i="1" dirty="0">
                <a:latin typeface="Ink Free" panose="03080402000500000000" pitchFamily="66" charset="0"/>
              </a:rPr>
              <a:t>The imperfect tense</a:t>
            </a:r>
          </a:p>
          <a:p>
            <a:pPr algn="ctr">
              <a:spcAft>
                <a:spcPts val="600"/>
              </a:spcAft>
            </a:pPr>
            <a:endParaRPr lang="en-US" sz="200" b="1" dirty="0">
              <a:latin typeface="Ink Free" panose="03080402000500000000" pitchFamily="66" charset="0"/>
            </a:endParaRPr>
          </a:p>
          <a:p>
            <a:pPr algn="ctr">
              <a:spcAft>
                <a:spcPts val="600"/>
              </a:spcAft>
            </a:pPr>
            <a:endParaRPr lang="en-US" sz="200" b="1" dirty="0">
              <a:latin typeface="Ink Free" panose="03080402000500000000" pitchFamily="66" charset="0"/>
            </a:endParaRPr>
          </a:p>
          <a:p>
            <a:pPr algn="ctr">
              <a:spcAft>
                <a:spcPts val="600"/>
              </a:spcAft>
            </a:pPr>
            <a:endParaRPr lang="en-US" sz="200" b="1" dirty="0">
              <a:latin typeface="Ink Free" panose="03080402000500000000" pitchFamily="66" charset="0"/>
            </a:endParaRPr>
          </a:p>
          <a:p>
            <a:pPr algn="ctr">
              <a:spcAft>
                <a:spcPts val="600"/>
              </a:spcAft>
            </a:pPr>
            <a:endParaRPr lang="en-US" sz="200" b="1" dirty="0">
              <a:latin typeface="Ink Free" panose="03080402000500000000" pitchFamily="66" charset="0"/>
            </a:endParaRPr>
          </a:p>
          <a:p>
            <a:pPr algn="ctr">
              <a:spcAft>
                <a:spcPts val="600"/>
              </a:spcAft>
            </a:pPr>
            <a:endParaRPr lang="en-US" sz="200" b="1" dirty="0">
              <a:latin typeface="Ink Free" panose="03080402000500000000" pitchFamily="66" charset="0"/>
            </a:endParaRPr>
          </a:p>
          <a:p>
            <a:pPr algn="ctr">
              <a:spcAft>
                <a:spcPts val="600"/>
              </a:spcAft>
            </a:pPr>
            <a:endParaRPr lang="en-US" sz="200" b="1" dirty="0">
              <a:latin typeface="Ink Free" panose="03080402000500000000" pitchFamily="66" charset="0"/>
            </a:endParaRPr>
          </a:p>
          <a:p>
            <a:pPr algn="ctr">
              <a:spcAft>
                <a:spcPts val="600"/>
              </a:spcAft>
            </a:pPr>
            <a:endParaRPr lang="en-US" sz="200" b="1" dirty="0">
              <a:latin typeface="Ink Free" panose="03080402000500000000" pitchFamily="66" charset="0"/>
            </a:endParaRPr>
          </a:p>
          <a:p>
            <a:pPr algn="ctr">
              <a:spcAft>
                <a:spcPts val="600"/>
              </a:spcAft>
            </a:pPr>
            <a:r>
              <a:rPr lang="en-US" sz="6000" b="1" dirty="0" err="1">
                <a:solidFill>
                  <a:srgbClr val="00B050"/>
                </a:solidFill>
                <a:latin typeface="Ink Free" panose="03080402000500000000" pitchFamily="66" charset="0"/>
                <a:sym typeface="Wingdings" pitchFamily="2" charset="2"/>
              </a:rPr>
              <a:t>Roeddwn</a:t>
            </a:r>
            <a:r>
              <a:rPr lang="en-US" sz="6000" b="1" dirty="0">
                <a:solidFill>
                  <a:srgbClr val="00B050"/>
                </a:solidFill>
                <a:latin typeface="Ink Free" panose="03080402000500000000" pitchFamily="66" charset="0"/>
                <a:sym typeface="Wingdings" pitchFamily="2" charset="2"/>
              </a:rPr>
              <a:t> </a:t>
            </a:r>
            <a:r>
              <a:rPr lang="en-US" sz="6000" b="1" dirty="0" err="1">
                <a:solidFill>
                  <a:srgbClr val="00B050"/>
                </a:solidFill>
                <a:latin typeface="Ink Free" panose="03080402000500000000" pitchFamily="66" charset="0"/>
                <a:sym typeface="Wingdings" pitchFamily="2" charset="2"/>
              </a:rPr>
              <a:t>i</a:t>
            </a:r>
            <a:r>
              <a:rPr lang="en-US" sz="6000" b="1" dirty="0">
                <a:solidFill>
                  <a:srgbClr val="00B050"/>
                </a:solidFill>
                <a:latin typeface="Ink Free" panose="03080402000500000000" pitchFamily="66" charset="0"/>
                <a:sym typeface="Wingdings" pitchFamily="2" charset="2"/>
              </a:rPr>
              <a:t>…</a:t>
            </a:r>
          </a:p>
          <a:p>
            <a:pPr algn="ctr">
              <a:spcAft>
                <a:spcPts val="600"/>
              </a:spcAft>
            </a:pPr>
            <a:r>
              <a:rPr lang="en-US" sz="4000" i="1" dirty="0">
                <a:latin typeface="Ink Free" panose="03080402000500000000" pitchFamily="66" charset="0"/>
                <a:sym typeface="Wingdings" pitchFamily="2" charset="2"/>
              </a:rPr>
              <a:t>– </a:t>
            </a:r>
            <a:r>
              <a:rPr lang="en-US" sz="4000" i="1" dirty="0">
                <a:solidFill>
                  <a:srgbClr val="00B050"/>
                </a:solidFill>
                <a:latin typeface="Ink Free" panose="03080402000500000000" pitchFamily="66" charset="0"/>
                <a:sym typeface="Wingdings" pitchFamily="2" charset="2"/>
              </a:rPr>
              <a:t>I was…</a:t>
            </a:r>
            <a:endParaRPr lang="en-US" sz="4000" i="1" dirty="0">
              <a:solidFill>
                <a:srgbClr val="FF0000"/>
              </a:solidFill>
              <a:latin typeface="Ink Free" panose="03080402000500000000" pitchFamily="66" charset="0"/>
              <a:sym typeface="Wingdings" pitchFamily="2" charset="2"/>
            </a:endParaRPr>
          </a:p>
        </p:txBody>
      </p:sp>
      <p:pic>
        <p:nvPicPr>
          <p:cNvPr id="8" name="Picture 7" descr="Icon&#10;&#10;Description automatically generated with medium confidence">
            <a:hlinkClick r:id="rId2"/>
            <a:extLst>
              <a:ext uri="{FF2B5EF4-FFF2-40B4-BE49-F238E27FC236}">
                <a16:creationId xmlns:a16="http://schemas.microsoft.com/office/drawing/2014/main" id="{80BA8F4C-BD25-F572-B89B-794CBFFF1A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5790" y="5267926"/>
            <a:ext cx="6212590" cy="879848"/>
          </a:xfrm>
          <a:prstGeom prst="rect">
            <a:avLst/>
          </a:prstGeom>
          <a:ln w="28575">
            <a:solidFill>
              <a:schemeClr val="accent5">
                <a:lumMod val="75000"/>
              </a:schemeClr>
            </a:solidFill>
          </a:ln>
        </p:spPr>
      </p:pic>
      <p:pic>
        <p:nvPicPr>
          <p:cNvPr id="4098" name="Picture 2" descr="Finger Pointing Up | Hand silhouette, Pointing hand, Silhouette drawing">
            <a:extLst>
              <a:ext uri="{FF2B5EF4-FFF2-40B4-BE49-F238E27FC236}">
                <a16:creationId xmlns:a16="http://schemas.microsoft.com/office/drawing/2014/main" id="{C47B8629-F667-3D0C-E93E-5D50A0D2A0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615" y="5246661"/>
            <a:ext cx="2632796" cy="1397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89500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CB223C4-4AF5-7840-8F89-1D32239C44CE}"/>
              </a:ext>
            </a:extLst>
          </p:cNvPr>
          <p:cNvSpPr/>
          <p:nvPr/>
        </p:nvSpPr>
        <p:spPr>
          <a:xfrm>
            <a:off x="394218" y="366287"/>
            <a:ext cx="8140699" cy="104688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0EF2397-2F43-EA4F-A0B8-B6A4D1A40691}"/>
              </a:ext>
            </a:extLst>
          </p:cNvPr>
          <p:cNvSpPr/>
          <p:nvPr/>
        </p:nvSpPr>
        <p:spPr>
          <a:xfrm>
            <a:off x="1057063" y="235927"/>
            <a:ext cx="6815007" cy="1177245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r>
              <a:rPr lang="en-GB" sz="7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Yr</a:t>
            </a:r>
            <a:r>
              <a:rPr lang="en-GB" sz="7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7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Amherffaith</a:t>
            </a:r>
            <a:endParaRPr lang="en-GB" sz="7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171DA9C9-9B43-F242-AD86-F72DF410CBAA}"/>
              </a:ext>
            </a:extLst>
          </p:cNvPr>
          <p:cNvSpPr/>
          <p:nvPr/>
        </p:nvSpPr>
        <p:spPr>
          <a:xfrm>
            <a:off x="695000" y="1666034"/>
            <a:ext cx="7539134" cy="5080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>
                <a:latin typeface="Segoe Print" panose="02000800000000000000" pitchFamily="2" charset="0"/>
              </a:rPr>
              <a:t>The conditional tense – ‘was’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60CDC259-51FC-354F-A8F8-1A4BF09E338F}"/>
              </a:ext>
            </a:extLst>
          </p:cNvPr>
          <p:cNvGraphicFramePr>
            <a:graphicFrameLocks noGrp="1"/>
          </p:cNvGraphicFramePr>
          <p:nvPr/>
        </p:nvGraphicFramePr>
        <p:xfrm>
          <a:off x="695000" y="2426896"/>
          <a:ext cx="3628501" cy="4105276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3628501">
                  <a:extLst>
                    <a:ext uri="{9D8B030D-6E8A-4147-A177-3AD203B41FA5}">
                      <a16:colId xmlns:a16="http://schemas.microsoft.com/office/drawing/2014/main" val="2088152935"/>
                    </a:ext>
                  </a:extLst>
                </a:gridCol>
              </a:tblGrid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Roeddwn 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5996566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Roeddet ti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638212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 e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7945585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 hi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9617822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Roedden ni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842356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Roeddech chi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3578699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Roedden nhw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8962176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417F3E57-A100-7944-B5F3-6561672BE722}"/>
              </a:ext>
            </a:extLst>
          </p:cNvPr>
          <p:cNvGraphicFramePr>
            <a:graphicFrameLocks noGrp="1"/>
          </p:cNvGraphicFramePr>
          <p:nvPr/>
        </p:nvGraphicFramePr>
        <p:xfrm>
          <a:off x="4605633" y="2426896"/>
          <a:ext cx="3628501" cy="4105276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3628501">
                  <a:extLst>
                    <a:ext uri="{9D8B030D-6E8A-4147-A177-3AD203B41FA5}">
                      <a16:colId xmlns:a16="http://schemas.microsoft.com/office/drawing/2014/main" val="2088152935"/>
                    </a:ext>
                  </a:extLst>
                </a:gridCol>
              </a:tblGrid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I was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5996566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You were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638212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He was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7945585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She was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9617822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We were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842356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You were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3578699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They were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8962176"/>
                  </a:ext>
                </a:extLst>
              </a:tr>
            </a:tbl>
          </a:graphicData>
        </a:graphic>
      </p:graphicFrame>
      <p:pic>
        <p:nvPicPr>
          <p:cNvPr id="11" name="Picture 10">
            <a:extLst>
              <a:ext uri="{FF2B5EF4-FFF2-40B4-BE49-F238E27FC236}">
                <a16:creationId xmlns:a16="http://schemas.microsoft.com/office/drawing/2014/main" id="{15DA5F5F-E5F6-D346-A1B1-5393D3C224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0621200" y="5280598"/>
            <a:ext cx="1411130" cy="1411130"/>
          </a:xfrm>
          <a:prstGeom prst="rect">
            <a:avLst/>
          </a:prstGeom>
        </p:spPr>
      </p:pic>
      <p:sp>
        <p:nvSpPr>
          <p:cNvPr id="12" name="Oval Callout 11">
            <a:extLst>
              <a:ext uri="{FF2B5EF4-FFF2-40B4-BE49-F238E27FC236}">
                <a16:creationId xmlns:a16="http://schemas.microsoft.com/office/drawing/2014/main" id="{66D77759-2841-C345-BD8E-5119092B6883}"/>
              </a:ext>
            </a:extLst>
          </p:cNvPr>
          <p:cNvSpPr/>
          <p:nvPr/>
        </p:nvSpPr>
        <p:spPr>
          <a:xfrm>
            <a:off x="6660262" y="-2115079"/>
            <a:ext cx="2617006" cy="1411130"/>
          </a:xfrm>
          <a:prstGeom prst="wedgeEllipseCallout">
            <a:avLst>
              <a:gd name="adj1" fmla="val 75321"/>
              <a:gd name="adj2" fmla="val -5402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2000" dirty="0"/>
          </a:p>
        </p:txBody>
      </p:sp>
      <p:sp>
        <p:nvSpPr>
          <p:cNvPr id="13" name="Rounded Rectangular Callout 12">
            <a:extLst>
              <a:ext uri="{FF2B5EF4-FFF2-40B4-BE49-F238E27FC236}">
                <a16:creationId xmlns:a16="http://schemas.microsoft.com/office/drawing/2014/main" id="{5EB8FA2B-46BE-5F49-828D-7783E75DA8B5}"/>
              </a:ext>
            </a:extLst>
          </p:cNvPr>
          <p:cNvSpPr/>
          <p:nvPr/>
        </p:nvSpPr>
        <p:spPr>
          <a:xfrm>
            <a:off x="8896979" y="393016"/>
            <a:ext cx="2986061" cy="1584586"/>
          </a:xfrm>
          <a:prstGeom prst="wedgeRoundRectCallout">
            <a:avLst>
              <a:gd name="adj1" fmla="val 34961"/>
              <a:gd name="adj2" fmla="val 252599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Defnyddiwch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rhain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i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siarad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am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beth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b="1" u="sng" dirty="0" err="1">
                <a:solidFill>
                  <a:schemeClr val="tx1"/>
                </a:solidFill>
                <a:latin typeface="Segoe Print" panose="02000800000000000000" pitchFamily="2" charset="0"/>
              </a:rPr>
              <a:t>roeddech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chi’n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ei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wneud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. </a:t>
            </a:r>
          </a:p>
        </p:txBody>
      </p:sp>
      <p:sp>
        <p:nvSpPr>
          <p:cNvPr id="14" name="Rounded Rectangular Callout 13">
            <a:extLst>
              <a:ext uri="{FF2B5EF4-FFF2-40B4-BE49-F238E27FC236}">
                <a16:creationId xmlns:a16="http://schemas.microsoft.com/office/drawing/2014/main" id="{3ED09F01-817E-1B48-8C0B-7961D32CD458}"/>
              </a:ext>
            </a:extLst>
          </p:cNvPr>
          <p:cNvSpPr/>
          <p:nvPr/>
        </p:nvSpPr>
        <p:spPr>
          <a:xfrm>
            <a:off x="8366976" y="3145708"/>
            <a:ext cx="2464253" cy="1584586"/>
          </a:xfrm>
          <a:prstGeom prst="wedgeRoundRectCallout">
            <a:avLst>
              <a:gd name="adj1" fmla="val 66602"/>
              <a:gd name="adj2" fmla="val 85370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Use these patterns to say what you </a:t>
            </a:r>
            <a:r>
              <a:rPr lang="en-US" sz="2000" b="1" u="sng" dirty="0">
                <a:solidFill>
                  <a:schemeClr val="tx1"/>
                </a:solidFill>
                <a:latin typeface="Segoe Print" panose="02000800000000000000" pitchFamily="2" charset="0"/>
              </a:rPr>
              <a:t>used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to do. </a:t>
            </a:r>
          </a:p>
        </p:txBody>
      </p:sp>
    </p:spTree>
    <p:extLst>
      <p:ext uri="{BB962C8B-B14F-4D97-AF65-F5344CB8AC3E}">
        <p14:creationId xmlns:p14="http://schemas.microsoft.com/office/powerpoint/2010/main" val="188459117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E24B106-B12A-E945-661A-770067876F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3257" y="0"/>
            <a:ext cx="95854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049071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503853" y="1092951"/>
          <a:ext cx="11290041" cy="505207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76334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6334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6334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2083">
                <a:tc>
                  <a:txBody>
                    <a:bodyPr/>
                    <a:lstStyle/>
                    <a:p>
                      <a:pPr algn="ctr"/>
                      <a:r>
                        <a:rPr lang="en-US" sz="3200" dirty="0" err="1"/>
                        <a:t>Cadarnhaol</a:t>
                      </a:r>
                      <a:endParaRPr lang="en-US" sz="3200" dirty="0"/>
                    </a:p>
                  </a:txBody>
                  <a:tcPr marL="68580" marR="68580" marT="34293" marB="342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dirty="0" err="1"/>
                        <a:t>Cwestiwn</a:t>
                      </a:r>
                      <a:endParaRPr lang="en-US" sz="3200" dirty="0"/>
                    </a:p>
                  </a:txBody>
                  <a:tcPr marL="68580" marR="68580" marT="34293" marB="34293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dirty="0" err="1"/>
                        <a:t>Negyddol</a:t>
                      </a:r>
                      <a:endParaRPr lang="en-US" sz="3200" dirty="0"/>
                    </a:p>
                  </a:txBody>
                  <a:tcPr marL="68580" marR="68580" marT="34293" marB="34293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5895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Roeddwn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i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Roeddet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ti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e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hi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Roedden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ni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Roeddech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chi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Roedden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nhw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</a:txBody>
                  <a:tcPr marL="68580" marR="68580" marT="34293" marB="342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Oeddwn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i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Oeddet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ti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Oedd e?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Oedd hi?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Oedden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ni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Oeddech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chi?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Oedden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nhw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</a:txBody>
                  <a:tcPr marL="68580" marR="68580" marT="34293" marB="34293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Doeddwn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i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Doeddet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ti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e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hi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Doedden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ni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Doeddech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chi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Doedden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nhw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</a:txBody>
                  <a:tcPr marL="68580" marR="68580" marT="34293" marB="34293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7877026B-2FCB-1140-84A1-D9E4E223E6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853" y="179227"/>
            <a:ext cx="2171321" cy="913724"/>
          </a:xfrm>
          <a:prstGeom prst="rect">
            <a:avLst/>
          </a:prstGeom>
          <a:solidFill>
            <a:srgbClr val="FFCCFF"/>
          </a:solidFill>
        </p:spPr>
      </p:pic>
    </p:spTree>
    <p:extLst>
      <p:ext uri="{BB962C8B-B14F-4D97-AF65-F5344CB8AC3E}">
        <p14:creationId xmlns:p14="http://schemas.microsoft.com/office/powerpoint/2010/main" val="429168863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DD2E59C-BE1D-7B40-928E-E9077707C2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100" y="228600"/>
            <a:ext cx="10845800" cy="640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3350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25E3B65-B077-6B7A-F078-14988E4A13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3500" y="0"/>
            <a:ext cx="9525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30528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56D44B67-E55E-224D-BEFD-D41169E78E64}"/>
              </a:ext>
            </a:extLst>
          </p:cNvPr>
          <p:cNvSpPr txBox="1">
            <a:spLocks/>
          </p:cNvSpPr>
          <p:nvPr/>
        </p:nvSpPr>
        <p:spPr>
          <a:xfrm>
            <a:off x="552744" y="417459"/>
            <a:ext cx="4968380" cy="1110400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DF0EB8E5-58DB-054F-B3CB-B2CA78828392}"/>
              </a:ext>
            </a:extLst>
          </p:cNvPr>
          <p:cNvSpPr txBox="1">
            <a:spLocks/>
          </p:cNvSpPr>
          <p:nvPr/>
        </p:nvSpPr>
        <p:spPr>
          <a:xfrm>
            <a:off x="1098804" y="612039"/>
            <a:ext cx="4225550" cy="1010603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4800" dirty="0">
                <a:latin typeface="Marker Felt Thin" charset="0"/>
                <a:ea typeface="Marker Felt Thin" charset="0"/>
                <a:cs typeface="Marker Felt Thin" charset="0"/>
              </a:rPr>
              <a:t>Darlith nesaf...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D6DBC27C-02D4-B542-A110-CF12D22F5EB8}"/>
              </a:ext>
            </a:extLst>
          </p:cNvPr>
          <p:cNvSpPr/>
          <p:nvPr/>
        </p:nvSpPr>
        <p:spPr>
          <a:xfrm>
            <a:off x="4114385" y="2333417"/>
            <a:ext cx="4343400" cy="2933064"/>
          </a:xfrm>
          <a:prstGeom prst="roundRect">
            <a:avLst/>
          </a:prstGeom>
          <a:solidFill>
            <a:srgbClr val="B3EC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5400" dirty="0">
                <a:solidFill>
                  <a:srgbClr val="00206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24.11.2022</a:t>
            </a:r>
          </a:p>
          <a:p>
            <a:pPr algn="ctr"/>
            <a:r>
              <a:rPr lang="en-GB" sz="5400" dirty="0">
                <a:solidFill>
                  <a:srgbClr val="00206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TL04</a:t>
            </a:r>
          </a:p>
          <a:p>
            <a:pPr algn="ctr"/>
            <a:r>
              <a:rPr lang="en-GB" sz="5400" dirty="0">
                <a:solidFill>
                  <a:srgbClr val="00206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9-11</a:t>
            </a:r>
          </a:p>
          <a:p>
            <a:pPr algn="ctr"/>
            <a:endParaRPr lang="en-GB" sz="2200" dirty="0">
              <a:solidFill>
                <a:srgbClr val="0070C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dirty="0">
              <a:solidFill>
                <a:srgbClr val="0070C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dirty="0">
              <a:solidFill>
                <a:srgbClr val="0070C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713890379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1493</TotalTime>
  <Words>1172</Words>
  <Application>Microsoft Macintosh PowerPoint</Application>
  <PresentationFormat>Widescreen</PresentationFormat>
  <Paragraphs>396</Paragraphs>
  <Slides>28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15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28</vt:i4>
      </vt:variant>
    </vt:vector>
  </HeadingPairs>
  <TitlesOfParts>
    <vt:vector size="46" baseType="lpstr">
      <vt:lpstr>American Typewriter</vt:lpstr>
      <vt:lpstr>Arial</vt:lpstr>
      <vt:lpstr>Arial Rounded MT Bold</vt:lpstr>
      <vt:lpstr>Avenir Book</vt:lpstr>
      <vt:lpstr>Calibri</vt:lpstr>
      <vt:lpstr>Calibri Light</vt:lpstr>
      <vt:lpstr>Cavolini</vt:lpstr>
      <vt:lpstr>Comic Sans MS</vt:lpstr>
      <vt:lpstr>Constantia</vt:lpstr>
      <vt:lpstr>Ink Free</vt:lpstr>
      <vt:lpstr>Marker Felt Thin</vt:lpstr>
      <vt:lpstr>MV Boli</vt:lpstr>
      <vt:lpstr>Segoe Print</vt:lpstr>
      <vt:lpstr>Times New Roman</vt:lpstr>
      <vt:lpstr>Tw Cen MT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Catrin Evans-Thomas</dc:creator>
  <cp:keywords/>
  <dc:description/>
  <cp:lastModifiedBy>Catrin Evans-Thomas</cp:lastModifiedBy>
  <cp:revision>54</cp:revision>
  <dcterms:created xsi:type="dcterms:W3CDTF">2020-09-30T16:50:28Z</dcterms:created>
  <dcterms:modified xsi:type="dcterms:W3CDTF">2022-11-16T14:19:16Z</dcterms:modified>
  <cp:category/>
</cp:coreProperties>
</file>