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5" r:id="rId1"/>
  </p:sldMasterIdLst>
  <p:notesMasterIdLst>
    <p:notesMasterId r:id="rId29"/>
  </p:notesMasterIdLst>
  <p:handoutMasterIdLst>
    <p:handoutMasterId r:id="rId30"/>
  </p:handoutMasterIdLst>
  <p:sldIdLst>
    <p:sldId id="287" r:id="rId2"/>
    <p:sldId id="270" r:id="rId3"/>
    <p:sldId id="271" r:id="rId4"/>
    <p:sldId id="273" r:id="rId5"/>
    <p:sldId id="257" r:id="rId6"/>
    <p:sldId id="281" r:id="rId7"/>
    <p:sldId id="268" r:id="rId8"/>
    <p:sldId id="283" r:id="rId9"/>
    <p:sldId id="282" r:id="rId10"/>
    <p:sldId id="284" r:id="rId11"/>
    <p:sldId id="259" r:id="rId12"/>
    <p:sldId id="261" r:id="rId13"/>
    <p:sldId id="274" r:id="rId14"/>
    <p:sldId id="262" r:id="rId15"/>
    <p:sldId id="285" r:id="rId16"/>
    <p:sldId id="263" r:id="rId17"/>
    <p:sldId id="264" r:id="rId18"/>
    <p:sldId id="265" r:id="rId19"/>
    <p:sldId id="260" r:id="rId20"/>
    <p:sldId id="266" r:id="rId21"/>
    <p:sldId id="275" r:id="rId22"/>
    <p:sldId id="276" r:id="rId23"/>
    <p:sldId id="277" r:id="rId24"/>
    <p:sldId id="278" r:id="rId25"/>
    <p:sldId id="279" r:id="rId26"/>
    <p:sldId id="280" r:id="rId27"/>
    <p:sldId id="286" r:id="rId28"/>
  </p:sldIdLst>
  <p:sldSz cx="9144000" cy="6858000" type="screen4x3"/>
  <p:notesSz cx="6858000" cy="9775825"/>
  <p:custDataLst>
    <p:tags r:id="rId31"/>
  </p:custDataLst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572">
          <p15:clr>
            <a:srgbClr val="A4A3A4"/>
          </p15:clr>
        </p15:guide>
        <p15:guide id="5" orient="horz" pos="1326">
          <p15:clr>
            <a:srgbClr val="A4A3A4"/>
          </p15:clr>
        </p15:guide>
        <p15:guide id="6" pos="2880">
          <p15:clr>
            <a:srgbClr val="A4A3A4"/>
          </p15:clr>
        </p15:guide>
        <p15:guide id="7" pos="5532">
          <p15:clr>
            <a:srgbClr val="A4A3A4"/>
          </p15:clr>
        </p15:guide>
        <p15:guide id="8" pos="432">
          <p15:clr>
            <a:srgbClr val="A4A3A4"/>
          </p15:clr>
        </p15:guide>
        <p15:guide id="9" pos="2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80808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53" autoAdjust="0"/>
    <p:restoredTop sz="94660"/>
  </p:normalViewPr>
  <p:slideViewPr>
    <p:cSldViewPr>
      <p:cViewPr varScale="1">
        <p:scale>
          <a:sx n="69" d="100"/>
          <a:sy n="69" d="100"/>
        </p:scale>
        <p:origin x="-1144" y="-80"/>
      </p:cViewPr>
      <p:guideLst>
        <p:guide orient="horz" pos="2160"/>
        <p:guide orient="horz" pos="210"/>
        <p:guide orient="horz" pos="4110"/>
        <p:guide orient="horz" pos="572"/>
        <p:guide orient="horz" pos="1326"/>
        <p:guide pos="2880"/>
        <p:guide pos="5532"/>
        <p:guide pos="432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6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92916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dirty="0" smtClean="0"/>
              <a:t>Click to edit Master notes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</a:p>
        </p:txBody>
      </p:sp>
      <p:sp>
        <p:nvSpPr>
          <p:cNvPr id="29699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1413" y="849313"/>
            <a:ext cx="4575175" cy="34321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6470659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5548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70368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40051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82383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08402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30427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584594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048959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36688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8869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28971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564247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139730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113698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471461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043987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9029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811275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248397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097407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801112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475615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740102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173154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879824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7506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345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60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0758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361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8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118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7930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68014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59191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6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91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98450"/>
            <a:ext cx="8229600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203200" y="1647825"/>
            <a:ext cx="8229600" cy="228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1435" tIns="45718" rIns="91435" bIns="45718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800" dirty="0">
                <a:solidFill>
                  <a:srgbClr val="000000"/>
                </a:solidFill>
                <a:latin typeface="Arial" panose="020B0604020202020204" pitchFamily="34" charset="0"/>
              </a:rPr>
              <a:t>Slide </a:t>
            </a:r>
            <a:r>
              <a:rPr lang="en-GB" altLang="en-US" sz="800" dirty="0" smtClean="0">
                <a:solidFill>
                  <a:srgbClr val="000000"/>
                </a:solidFill>
                <a:latin typeface="Arial" panose="020B0604020202020204" pitchFamily="34" charset="0"/>
              </a:rPr>
              <a:t>2.</a:t>
            </a:r>
            <a:fld id="{46DF8F34-A91E-4FBF-8CDE-097DA05490BB}" type="slidenum">
              <a:rPr lang="en-GB" altLang="en-US" sz="800" smtClean="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/>
              <a:t>‹#›</a:t>
            </a:fld>
            <a:endParaRPr lang="en-GB" altLang="en-US" sz="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" name="Text Box 44"/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GB" sz="800" dirty="0" err="1">
                <a:latin typeface="Arial" pitchFamily="34" charset="0"/>
                <a:cs typeface="Arial" pitchFamily="34" charset="0"/>
              </a:rPr>
              <a:t>Denzil</a:t>
            </a:r>
            <a:r>
              <a:rPr lang="en-GB" sz="800" dirty="0">
                <a:latin typeface="Arial" pitchFamily="34" charset="0"/>
                <a:cs typeface="Arial" pitchFamily="34" charset="0"/>
              </a:rPr>
              <a:t> Watson and Antony Head, </a:t>
            </a:r>
            <a:r>
              <a:rPr lang="en-GB" sz="800" i="1" dirty="0">
                <a:latin typeface="Arial" pitchFamily="34" charset="0"/>
                <a:cs typeface="Arial" pitchFamily="34" charset="0"/>
              </a:rPr>
              <a:t>Corporate Finance: Principles and Practice</a:t>
            </a:r>
            <a:r>
              <a:rPr lang="en-GB" sz="800" dirty="0">
                <a:latin typeface="Arial" pitchFamily="34" charset="0"/>
                <a:cs typeface="Arial" pitchFamily="34" charset="0"/>
              </a:rPr>
              <a:t>, 5</a:t>
            </a:r>
            <a:r>
              <a:rPr lang="en-GB" sz="800" baseline="30000" dirty="0">
                <a:latin typeface="Arial" pitchFamily="34" charset="0"/>
                <a:cs typeface="Arial" pitchFamily="34" charset="0"/>
              </a:rPr>
              <a:t>th</a:t>
            </a:r>
            <a:r>
              <a:rPr lang="en-GB" sz="800" dirty="0">
                <a:latin typeface="Arial" pitchFamily="34" charset="0"/>
                <a:cs typeface="Arial" pitchFamily="34" charset="0"/>
              </a:rPr>
              <a:t> Edition, © Pearson Education Limited 2010</a:t>
            </a:r>
            <a:endParaRPr lang="en-GB" sz="800" dirty="0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5" r:id="rId2"/>
    <p:sldLayoutId id="2147483674" r:id="rId3"/>
    <p:sldLayoutId id="2147483673" r:id="rId4"/>
    <p:sldLayoutId id="2147483672" r:id="rId5"/>
    <p:sldLayoutId id="2147483671" r:id="rId6"/>
    <p:sldLayoutId id="2147483670" r:id="rId7"/>
    <p:sldLayoutId id="2147483669" r:id="rId8"/>
    <p:sldLayoutId id="2147483668" r:id="rId9"/>
    <p:sldLayoutId id="2147483667" r:id="rId10"/>
    <p:sldLayoutId id="2147483666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chemeClr val="tx1"/>
          </a:solidFill>
          <a:latin typeface="Arial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724400"/>
            <a:ext cx="9144000" cy="2133600"/>
          </a:xfrm>
          <a:prstGeom prst="rect">
            <a:avLst/>
          </a:prstGeom>
          <a:solidFill>
            <a:srgbClr val="0F1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F1272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4724400"/>
            <a:ext cx="9144000" cy="0"/>
          </a:xfrm>
          <a:prstGeom prst="line">
            <a:avLst/>
          </a:prstGeom>
          <a:ln w="127000">
            <a:solidFill>
              <a:srgbClr val="C900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395288" y="3403600"/>
            <a:ext cx="8064500" cy="896938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000" b="0" dirty="0" smtClean="0">
                <a:solidFill>
                  <a:srgbClr val="19245E"/>
                </a:solidFill>
              </a:rPr>
              <a:t>EPF: Lecture 8</a:t>
            </a:r>
            <a:r>
              <a:rPr lang="en-GB" sz="4000" b="0" dirty="0">
                <a:solidFill>
                  <a:srgbClr val="19245E"/>
                </a:solidFill>
              </a:rPr>
              <a:t/>
            </a:r>
            <a:br>
              <a:rPr lang="en-GB" sz="4000" b="0" dirty="0">
                <a:solidFill>
                  <a:srgbClr val="19245E"/>
                </a:solidFill>
              </a:rPr>
            </a:br>
            <a:r>
              <a:rPr lang="en-GB" sz="4000" b="0" dirty="0">
                <a:solidFill>
                  <a:srgbClr val="19245E"/>
                </a:solidFill>
              </a:rPr>
              <a:t>An overview of investment appraisal methods</a:t>
            </a:r>
          </a:p>
        </p:txBody>
      </p:sp>
    </p:spTree>
    <p:extLst>
      <p:ext uri="{BB962C8B-B14F-4D97-AF65-F5344CB8AC3E}">
        <p14:creationId xmlns:p14="http://schemas.microsoft.com/office/powerpoint/2010/main" val="249959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xit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idx="1"/>
          </p:nvPr>
        </p:nvSpPr>
        <p:spPr>
          <a:xfrm>
            <a:off x="250825" y="1646238"/>
            <a:ext cx="8543925" cy="4752975"/>
          </a:xfrm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dirty="0" smtClean="0"/>
              <a:t>Years to recover initial investment</a:t>
            </a:r>
          </a:p>
          <a:p>
            <a:pPr eaLnBrk="1" hangingPunct="1">
              <a:buFontTx/>
              <a:buChar char="•"/>
            </a:pPr>
            <a:r>
              <a:rPr lang="en-GB" altLang="en-US" dirty="0" smtClean="0"/>
              <a:t>Example: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Year		Project A		Project B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0				(1000)		(1000)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1				400			600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2				400			400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3				400			200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4				400			nil</a:t>
            </a:r>
          </a:p>
          <a:p>
            <a:pPr lvl="1" eaLnBrk="1" hangingPunct="1">
              <a:buFontTx/>
              <a:buNone/>
            </a:pPr>
            <a:r>
              <a:rPr lang="en-GB" altLang="en-US" dirty="0" smtClean="0"/>
              <a:t>Payback		2.5 years		2 years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41288" y="369888"/>
            <a:ext cx="88392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4000" b="1">
                <a:latin typeface="Arial" panose="020B0604020202020204" pitchFamily="34" charset="0"/>
              </a:rPr>
              <a:t>Payback period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idx="1"/>
          </p:nvPr>
        </p:nvSpPr>
        <p:spPr>
          <a:xfrm>
            <a:off x="277813" y="1698625"/>
            <a:ext cx="8624887" cy="3517900"/>
          </a:xfrm>
        </p:spPr>
        <p:txBody>
          <a:bodyPr/>
          <a:lstStyle/>
          <a:p>
            <a:pPr marL="282575" indent="-282575" eaLnBrk="1" hangingPunct="1">
              <a:lnSpc>
                <a:spcPct val="90000"/>
              </a:lnSpc>
              <a:spcAft>
                <a:spcPts val="300"/>
              </a:spcAft>
              <a:buFont typeface="Wingdings" panose="05000000000000000000" pitchFamily="2" charset="2"/>
              <a:buNone/>
            </a:pPr>
            <a:r>
              <a:rPr lang="en-GB" altLang="en-US" smtClean="0"/>
              <a:t>Advantages of payback period:</a:t>
            </a:r>
          </a:p>
          <a:p>
            <a:pPr marL="282575" indent="-282575" eaLnBrk="1" hangingPunct="1">
              <a:lnSpc>
                <a:spcPct val="90000"/>
              </a:lnSpc>
              <a:spcAft>
                <a:spcPts val="300"/>
              </a:spcAft>
              <a:buFontTx/>
              <a:buChar char="•"/>
            </a:pPr>
            <a:r>
              <a:rPr lang="en-GB" altLang="en-US" sz="3000" smtClean="0"/>
              <a:t>Simple concept to understand</a:t>
            </a:r>
          </a:p>
          <a:p>
            <a:pPr marL="282575" indent="-282575" eaLnBrk="1" hangingPunct="1">
              <a:lnSpc>
                <a:spcPct val="90000"/>
              </a:lnSpc>
              <a:spcAft>
                <a:spcPts val="300"/>
              </a:spcAft>
              <a:buFontTx/>
              <a:buChar char="•"/>
            </a:pPr>
            <a:r>
              <a:rPr lang="en-GB" altLang="en-US" sz="3000" smtClean="0"/>
              <a:t>Easy to calculate (provided future cash flows have been calculated)</a:t>
            </a:r>
          </a:p>
          <a:p>
            <a:pPr marL="282575" indent="-282575" eaLnBrk="1" hangingPunct="1">
              <a:lnSpc>
                <a:spcPct val="90000"/>
              </a:lnSpc>
              <a:spcAft>
                <a:spcPts val="300"/>
              </a:spcAft>
              <a:buFontTx/>
              <a:buChar char="•"/>
            </a:pPr>
            <a:r>
              <a:rPr lang="en-GB" altLang="en-US" sz="3000" smtClean="0"/>
              <a:t>Uses cash, not accounting profit</a:t>
            </a:r>
          </a:p>
          <a:p>
            <a:pPr marL="282575" indent="-282575" eaLnBrk="1" hangingPunct="1">
              <a:lnSpc>
                <a:spcPct val="90000"/>
              </a:lnSpc>
              <a:spcAft>
                <a:spcPts val="300"/>
              </a:spcAft>
              <a:buFontTx/>
              <a:buChar char="•"/>
            </a:pPr>
            <a:r>
              <a:rPr lang="en-GB" altLang="en-US" sz="3000" smtClean="0"/>
              <a:t>Takes risk into account (in the sense that earlier cash flows are more certain).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141288" y="371475"/>
            <a:ext cx="88392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4000" b="1">
                <a:latin typeface="Arial" panose="020B0604020202020204" pitchFamily="34" charset="0"/>
              </a:rPr>
              <a:t>Payback period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idx="1"/>
          </p:nvPr>
        </p:nvSpPr>
        <p:spPr>
          <a:xfrm>
            <a:off x="239713" y="1655763"/>
            <a:ext cx="8555037" cy="36909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Disadvantages:</a:t>
            </a:r>
          </a:p>
          <a:p>
            <a:pPr eaLnBrk="1" hangingPunct="1">
              <a:buFontTx/>
              <a:buChar char="•"/>
            </a:pPr>
            <a:r>
              <a:rPr lang="en-GB" altLang="en-US" sz="3000" smtClean="0"/>
              <a:t>Considers cash flows within the payback period only; says nothing about project as a whole</a:t>
            </a:r>
          </a:p>
          <a:p>
            <a:pPr eaLnBrk="1" hangingPunct="1">
              <a:buFontTx/>
              <a:buChar char="•"/>
            </a:pPr>
            <a:r>
              <a:rPr lang="en-GB" altLang="en-US" sz="3000" smtClean="0"/>
              <a:t>Ignores size and timing of cash flows</a:t>
            </a:r>
          </a:p>
          <a:p>
            <a:pPr eaLnBrk="1" hangingPunct="1">
              <a:buFontTx/>
              <a:buChar char="•"/>
            </a:pPr>
            <a:r>
              <a:rPr lang="en-GB" altLang="en-US" sz="3000" smtClean="0"/>
              <a:t>Ignores time value of money (although discounted payback can be used)</a:t>
            </a:r>
          </a:p>
          <a:p>
            <a:pPr eaLnBrk="1" hangingPunct="1">
              <a:buFontTx/>
              <a:buChar char="•"/>
            </a:pPr>
            <a:r>
              <a:rPr lang="en-GB" altLang="en-US" sz="3000" smtClean="0"/>
              <a:t>It does not </a:t>
            </a:r>
            <a:r>
              <a:rPr lang="en-GB" altLang="en-US" sz="3000" i="1" smtClean="0"/>
              <a:t>really</a:t>
            </a:r>
            <a:r>
              <a:rPr lang="en-GB" altLang="en-US" sz="3000" smtClean="0"/>
              <a:t> take account of risk.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141288" y="381000"/>
            <a:ext cx="88392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4000" b="1">
                <a:latin typeface="Arial" panose="020B0604020202020204" pitchFamily="34" charset="0"/>
              </a:rPr>
              <a:t>Payback period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53988" y="360363"/>
            <a:ext cx="8839200" cy="6985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en-US" sz="4000" smtClean="0"/>
              <a:t>Return on capital employed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38125" y="1744663"/>
            <a:ext cx="8556625" cy="4275137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ROCE can be defined as: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 </a:t>
            </a:r>
            <a:r>
              <a:rPr lang="en-GB" altLang="en-US" sz="2400" u="sng" smtClean="0"/>
              <a:t>average annual accounting profit</a:t>
            </a:r>
            <a:r>
              <a:rPr lang="en-GB" altLang="en-US" sz="2400" smtClean="0"/>
              <a:t> × 100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		       average investment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Where average investment is: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	(initial investment + scrap value)/2 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ROCE can also be defined as: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 </a:t>
            </a:r>
            <a:r>
              <a:rPr lang="en-GB" altLang="en-US" sz="2400" u="sng" smtClean="0"/>
              <a:t>average annual accounting profit</a:t>
            </a:r>
            <a:r>
              <a:rPr lang="en-GB" altLang="en-US" sz="2400" smtClean="0"/>
              <a:t> × 100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 smtClean="0"/>
              <a:t>		      	 initial investment</a:t>
            </a:r>
            <a:endParaRPr lang="en-GB" altLang="en-US" sz="2000" smtClean="0"/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ROCE is also known as accounting rate of return (ARR) and return on investment (ROI).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39700" y="254000"/>
            <a:ext cx="8839200" cy="13081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en-US" sz="4000" smtClean="0"/>
              <a:t>Return on capital employed (Continued)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42888" y="1654175"/>
            <a:ext cx="8602662" cy="4765675"/>
          </a:xfrm>
        </p:spPr>
        <p:txBody>
          <a:bodyPr lIns="90488" tIns="44450" rIns="90488" bIns="44450"/>
          <a:lstStyle/>
          <a:p>
            <a:pPr marL="322263" indent="-322263" eaLnBrk="1" hangingPunct="1">
              <a:buFontTx/>
              <a:buChar char="•"/>
            </a:pPr>
            <a:r>
              <a:rPr lang="en-GB" altLang="en-US" smtClean="0"/>
              <a:t>Average annual accounting profit can be calculated from project cash flows by taking off depreciation.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mtClean="0"/>
              <a:t>Accounting profit is not cash flow.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mtClean="0"/>
              <a:t>Simple decision rule: accept project if ROCE is equal to or greater than target value i.e. current company or division ROCE. 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mtClean="0"/>
              <a:t>If projects are mutually exclusive, select project with highest ROCE.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idx="1"/>
          </p:nvPr>
        </p:nvSpPr>
        <p:spPr>
          <a:xfrm>
            <a:off x="230188" y="1704975"/>
            <a:ext cx="8785225" cy="3833813"/>
          </a:xfrm>
        </p:spPr>
        <p:txBody>
          <a:bodyPr lIns="90488" tIns="44450" rIns="90488" bIns="44450"/>
          <a:lstStyle/>
          <a:p>
            <a:pPr marL="357188" indent="-357188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mtClean="0"/>
              <a:t>Example: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3400" smtClean="0"/>
              <a:t>A machine costs £10 000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3400" smtClean="0"/>
              <a:t>Useful economic life is 5 years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3400" smtClean="0"/>
              <a:t>After 5 years, scrap value of £2000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3400" smtClean="0"/>
              <a:t>Net cash inflows from the machine would be £3000 per year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3400" smtClean="0"/>
              <a:t>Ignore taxation.</a:t>
            </a:r>
          </a:p>
        </p:txBody>
      </p:sp>
      <p:sp>
        <p:nvSpPr>
          <p:cNvPr id="8195" name="Rectangle 4"/>
          <p:cNvSpPr>
            <a:spLocks noChangeArrowheads="1"/>
          </p:cNvSpPr>
          <p:nvPr/>
        </p:nvSpPr>
        <p:spPr bwMode="auto">
          <a:xfrm>
            <a:off x="146050" y="266700"/>
            <a:ext cx="8839200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4000" b="1">
                <a:latin typeface="Arial" panose="020B0604020202020204" pitchFamily="34" charset="0"/>
              </a:rPr>
              <a:t>Return on capital employed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idx="1"/>
          </p:nvPr>
        </p:nvSpPr>
        <p:spPr>
          <a:xfrm>
            <a:off x="230188" y="1703388"/>
            <a:ext cx="8785225" cy="2540000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mtClean="0"/>
              <a:t>Example: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3000" smtClean="0"/>
              <a:t>Depreciation: (10 000 – 2000)/5 = £1600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3000" smtClean="0"/>
              <a:t>Average annual profit: 3000 – 1600 = £1400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3000" smtClean="0"/>
              <a:t>Average investment: (10 000 + 2000)/2 = £6000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3000" smtClean="0"/>
              <a:t>ROCE: (1400/6000) × 100 = 23%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39700" y="254000"/>
            <a:ext cx="8839200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4000" b="1">
                <a:latin typeface="Arial" panose="020B0604020202020204" pitchFamily="34" charset="0"/>
              </a:rPr>
              <a:t>Return on capital employed (Continued)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49250" y="266700"/>
            <a:ext cx="8420100" cy="13081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en-US" sz="4000" smtClean="0"/>
              <a:t>Return on capital employed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38125" y="1654175"/>
            <a:ext cx="8710613" cy="4237038"/>
          </a:xfrm>
        </p:spPr>
        <p:txBody>
          <a:bodyPr lIns="90488" tIns="44450" rIns="90488" bIns="44450"/>
          <a:lstStyle/>
          <a:p>
            <a:pPr marL="296863" indent="-296863" eaLnBrk="1" hangingPunct="1">
              <a:buFontTx/>
              <a:buNone/>
            </a:pPr>
            <a:r>
              <a:rPr lang="en-GB" altLang="en-US" smtClean="0"/>
              <a:t>Advantages of return on capital employed: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3000" smtClean="0"/>
              <a:t>Gives value in familiar percentage terms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3000" smtClean="0"/>
              <a:t>Can be compared with primary accounting ratio, ROCE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3000" smtClean="0"/>
              <a:t>Relatively simple concept compared to DCF methods such as NPV and IRR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3000" smtClean="0"/>
              <a:t>Can compare mutually exclusive projects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3000" smtClean="0"/>
              <a:t>Considers whole of project, unlike payback.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5" y="254000"/>
            <a:ext cx="8208963" cy="13081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en-US" sz="4000" smtClean="0"/>
              <a:t>Return on capital employed (Continued)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47650" y="1654175"/>
            <a:ext cx="8716963" cy="4694238"/>
          </a:xfrm>
        </p:spPr>
        <p:txBody>
          <a:bodyPr lIns="90488" tIns="44450" rIns="90488" bIns="44450"/>
          <a:lstStyle/>
          <a:p>
            <a:pPr marL="322263" indent="-322263" eaLnBrk="1" hangingPunct="1">
              <a:buFontTx/>
              <a:buNone/>
            </a:pPr>
            <a:r>
              <a:rPr lang="en-GB" altLang="en-US" smtClean="0"/>
              <a:t>Disadvantages of return on capital employed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z="3000" smtClean="0"/>
              <a:t>Uses accounting profit rather than cash: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z="3000" smtClean="0"/>
              <a:t>Profit not directly linked to primary financial objective of shareholder wealth maximisation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z="3000" smtClean="0"/>
              <a:t>Uses average profits and hence ignore timing of profits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z="3000" smtClean="0"/>
              <a:t>Ignores time value of money</a:t>
            </a:r>
          </a:p>
          <a:p>
            <a:pPr marL="322263" indent="-322263" eaLnBrk="1" hangingPunct="1">
              <a:buFontTx/>
              <a:buChar char="•"/>
            </a:pPr>
            <a:r>
              <a:rPr lang="en-GB" altLang="en-US" sz="3000" smtClean="0"/>
              <a:t>Relative measure and so ignores size of initial investment.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63738" y="371475"/>
            <a:ext cx="521335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Net present value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38125" y="1662113"/>
            <a:ext cx="8543925" cy="4554537"/>
          </a:xfrm>
        </p:spPr>
        <p:txBody>
          <a:bodyPr/>
          <a:lstStyle/>
          <a:p>
            <a:pPr marL="322263" indent="-322263" eaLnBrk="1" hangingPunct="1">
              <a:lnSpc>
                <a:spcPct val="95000"/>
              </a:lnSpc>
              <a:buFontTx/>
              <a:buChar char="•"/>
            </a:pPr>
            <a:r>
              <a:rPr lang="en-GB" altLang="en-US" smtClean="0"/>
              <a:t>Difference between PV of future benefits and present value of capital invested, discounted at company’s cost of capital. </a:t>
            </a:r>
          </a:p>
          <a:p>
            <a:pPr marL="322263" indent="-322263" eaLnBrk="1" hangingPunct="1">
              <a:lnSpc>
                <a:spcPct val="95000"/>
              </a:lnSpc>
              <a:buFontTx/>
              <a:buChar char="•"/>
            </a:pPr>
            <a:r>
              <a:rPr lang="en-GB" altLang="en-US" smtClean="0"/>
              <a:t>NPV decision rule is to accept all projects with a positive net present value.</a:t>
            </a:r>
          </a:p>
          <a:p>
            <a:pPr marL="322263" indent="-322263" eaLnBrk="1" hangingPunct="1">
              <a:lnSpc>
                <a:spcPct val="95000"/>
              </a:lnSpc>
              <a:buFontTx/>
              <a:buChar char="•"/>
            </a:pPr>
            <a:r>
              <a:rPr lang="en-GB" altLang="en-US" smtClean="0"/>
              <a:t>With mutually exclusive projects, select project with highest NPV.</a:t>
            </a:r>
          </a:p>
          <a:p>
            <a:pPr marL="322263" indent="-322263" eaLnBrk="1" hangingPunct="1">
              <a:lnSpc>
                <a:spcPct val="95000"/>
              </a:lnSpc>
              <a:buFontTx/>
              <a:buChar char="•"/>
            </a:pPr>
            <a:r>
              <a:rPr lang="en-GB" altLang="en-US" smtClean="0"/>
              <a:t>Regarded as the best investment appraisal method by academics.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71513" y="377825"/>
            <a:ext cx="77724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Net present value (Continued)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39713" y="1709738"/>
            <a:ext cx="8280400" cy="4195762"/>
          </a:xfrm>
        </p:spPr>
        <p:txBody>
          <a:bodyPr/>
          <a:lstStyle/>
          <a:p>
            <a:pPr marL="296863" indent="-296863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NPV is given by:</a:t>
            </a:r>
          </a:p>
          <a:p>
            <a:pPr marL="296863" indent="-296863" eaLnBrk="1" hangingPunct="1">
              <a:lnSpc>
                <a:spcPct val="90000"/>
              </a:lnSpc>
              <a:buFontTx/>
              <a:buNone/>
            </a:pPr>
            <a:endParaRPr lang="en-GB" altLang="en-US" sz="2800" smtClean="0"/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GB" altLang="en-US" sz="2400" smtClean="0"/>
              <a:t>	        C</a:t>
            </a:r>
            <a:r>
              <a:rPr lang="en-GB" altLang="en-US" sz="2400" baseline="-25000" smtClean="0"/>
              <a:t>1</a:t>
            </a:r>
            <a:r>
              <a:rPr lang="en-GB" altLang="en-US" sz="2400" smtClean="0"/>
              <a:t>       C</a:t>
            </a:r>
            <a:r>
              <a:rPr lang="en-GB" altLang="en-US" sz="2400" baseline="-25000" smtClean="0"/>
              <a:t>2</a:t>
            </a:r>
            <a:r>
              <a:rPr lang="en-GB" altLang="en-US" sz="2400" smtClean="0"/>
              <a:t>	       C</a:t>
            </a:r>
            <a:r>
              <a:rPr lang="en-GB" altLang="en-US" sz="2400" baseline="-25000" smtClean="0"/>
              <a:t>3</a:t>
            </a:r>
            <a:r>
              <a:rPr lang="en-GB" altLang="en-US" sz="2400" smtClean="0"/>
              <a:t>                C</a:t>
            </a:r>
            <a:r>
              <a:rPr lang="en-GB" altLang="en-US" sz="2400" baseline="-25000" smtClean="0"/>
              <a:t>n</a:t>
            </a:r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GB" altLang="en-US" sz="2400" b="1" smtClean="0"/>
              <a:t>–</a:t>
            </a:r>
            <a:r>
              <a:rPr lang="en-GB" altLang="en-US" sz="2400" smtClean="0"/>
              <a:t> I</a:t>
            </a:r>
            <a:r>
              <a:rPr lang="en-GB" altLang="en-US" sz="2400" baseline="-25000" smtClean="0"/>
              <a:t>0</a:t>
            </a:r>
            <a:r>
              <a:rPr lang="en-GB" altLang="en-US" sz="2400" smtClean="0"/>
              <a:t> +</a:t>
            </a:r>
            <a:r>
              <a:rPr lang="en-GB" altLang="en-US" sz="2400" baseline="30000" smtClean="0"/>
              <a:t> </a:t>
            </a:r>
            <a:r>
              <a:rPr lang="en-GB" altLang="en-US" baseline="44000" smtClean="0"/>
              <a:t>_____</a:t>
            </a:r>
            <a:r>
              <a:rPr lang="en-GB" altLang="en-US" sz="2400" smtClean="0"/>
              <a:t> + </a:t>
            </a:r>
            <a:r>
              <a:rPr lang="en-GB" altLang="en-US" baseline="44000" smtClean="0"/>
              <a:t>_____</a:t>
            </a:r>
            <a:r>
              <a:rPr lang="en-GB" altLang="en-US" sz="2400" smtClean="0"/>
              <a:t> + </a:t>
            </a:r>
            <a:r>
              <a:rPr lang="en-GB" altLang="en-US" baseline="44000" smtClean="0"/>
              <a:t>_____</a:t>
            </a:r>
            <a:r>
              <a:rPr lang="en-GB" altLang="en-US" sz="2400" smtClean="0"/>
              <a:t> + . . .+ </a:t>
            </a:r>
            <a:r>
              <a:rPr lang="en-GB" altLang="en-US" baseline="44000" smtClean="0"/>
              <a:t>____</a:t>
            </a:r>
            <a:endParaRPr lang="en-GB" altLang="en-US" sz="2400" smtClean="0"/>
          </a:p>
          <a:p>
            <a:pPr lvl="1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GB" altLang="en-US" sz="2400" smtClean="0"/>
              <a:t>	     (1+r)    (1+r)</a:t>
            </a:r>
            <a:r>
              <a:rPr lang="en-GB" altLang="en-US" sz="2400" baseline="30000" smtClean="0"/>
              <a:t>2</a:t>
            </a:r>
            <a:r>
              <a:rPr lang="en-GB" altLang="en-US" sz="2400" smtClean="0"/>
              <a:t>   (1+r)</a:t>
            </a:r>
            <a:r>
              <a:rPr lang="en-GB" altLang="en-US" sz="2400" baseline="30000" smtClean="0"/>
              <a:t>3</a:t>
            </a:r>
            <a:r>
              <a:rPr lang="en-GB" altLang="en-US" sz="2400" smtClean="0"/>
              <a:t>           (1+r)</a:t>
            </a:r>
            <a:r>
              <a:rPr lang="en-GB" altLang="en-US" sz="2400" baseline="30000" smtClean="0"/>
              <a:t>n</a:t>
            </a:r>
            <a:endParaRPr lang="en-GB" altLang="en-US" sz="2400" smtClean="0"/>
          </a:p>
          <a:p>
            <a:pPr marL="296863" indent="-2968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 smtClean="0"/>
              <a:t>Where:</a:t>
            </a:r>
          </a:p>
          <a:p>
            <a:pPr marL="296863" indent="-296863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I</a:t>
            </a:r>
            <a:r>
              <a:rPr lang="en-GB" altLang="en-US" sz="2800" baseline="-25000" smtClean="0"/>
              <a:t>0</a:t>
            </a:r>
            <a:r>
              <a:rPr lang="en-GB" altLang="en-US" sz="2800" smtClean="0"/>
              <a:t> is the initial investment</a:t>
            </a:r>
          </a:p>
          <a:p>
            <a:pPr marL="296863" indent="-296863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C</a:t>
            </a:r>
            <a:r>
              <a:rPr lang="en-GB" altLang="en-US" sz="2800" baseline="-25000" smtClean="0"/>
              <a:t>1</a:t>
            </a:r>
            <a:r>
              <a:rPr lang="en-GB" altLang="en-US" sz="2800" smtClean="0"/>
              <a:t>, C</a:t>
            </a:r>
            <a:r>
              <a:rPr lang="en-GB" altLang="en-US" sz="2800" baseline="-25000" smtClean="0"/>
              <a:t>2</a:t>
            </a:r>
            <a:r>
              <a:rPr lang="en-GB" altLang="en-US" sz="2800" smtClean="0"/>
              <a:t>, . . C</a:t>
            </a:r>
            <a:r>
              <a:rPr lang="en-GB" altLang="en-US" sz="2800" baseline="-25000" smtClean="0"/>
              <a:t>n</a:t>
            </a:r>
            <a:r>
              <a:rPr lang="en-GB" altLang="en-US" sz="2800" smtClean="0"/>
              <a:t> are the project cash flows occurring in years 1, 2, . . n</a:t>
            </a:r>
          </a:p>
          <a:p>
            <a:pPr marL="296863" indent="-296863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800" smtClean="0"/>
              <a:t>r is the cost of capital or required rate of return.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12750" y="379413"/>
            <a:ext cx="8267700" cy="6985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en-US" sz="4000" smtClean="0"/>
              <a:t>Net present value (Continued)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00025" y="1657350"/>
            <a:ext cx="8713788" cy="4695825"/>
          </a:xfrm>
        </p:spPr>
        <p:txBody>
          <a:bodyPr lIns="90488" tIns="44450" rIns="90488" bIns="44450"/>
          <a:lstStyle/>
          <a:p>
            <a:pPr marL="334963" indent="-296863" eaLnBrk="1" hangingPunct="1">
              <a:buClr>
                <a:schemeClr val="tx1"/>
              </a:buClr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Example:</a:t>
            </a:r>
          </a:p>
          <a:p>
            <a:pPr marL="3349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>
                <a:cs typeface="Arial" panose="020B0604020202020204" pitchFamily="34" charset="0"/>
              </a:rPr>
              <a:t>Project costing £1000 is expected to yield £500 per year for 2 years. What is the NPV?</a:t>
            </a:r>
          </a:p>
          <a:p>
            <a:pPr marL="1047750" lvl="1" indent="-533400" eaLnBrk="1" hangingPunct="1"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Year		Cash flow	      10% PVF	   PV</a:t>
            </a:r>
          </a:p>
          <a:p>
            <a:pPr marL="1047750" lvl="1" indent="-533400" eaLnBrk="1" hangingPunct="1"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0			(1000)		1.000		(1000)</a:t>
            </a:r>
          </a:p>
          <a:p>
            <a:pPr marL="1047750" lvl="1" indent="-533400" eaLnBrk="1" hangingPunct="1"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1			   500			0.909	              455</a:t>
            </a:r>
          </a:p>
          <a:p>
            <a:pPr marL="1047750" lvl="1" indent="-533400" eaLnBrk="1" hangingPunct="1"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2			   500			0.826           </a:t>
            </a:r>
            <a:r>
              <a:rPr lang="en-GB" altLang="en-US" u="sng" smtClean="0">
                <a:cs typeface="Arial" panose="020B0604020202020204" pitchFamily="34" charset="0"/>
              </a:rPr>
              <a:t>   413</a:t>
            </a:r>
          </a:p>
          <a:p>
            <a:pPr marL="1047750" lvl="1" indent="-533400" eaLnBrk="1" hangingPunct="1">
              <a:buFontTx/>
              <a:buNone/>
            </a:pPr>
            <a:r>
              <a:rPr lang="en-GB" altLang="en-US" smtClean="0">
                <a:cs typeface="Arial" panose="020B0604020202020204" pitchFamily="34" charset="0"/>
              </a:rPr>
              <a:t>						NPV = 	  </a:t>
            </a:r>
            <a:r>
              <a:rPr lang="en-GB" altLang="en-US" u="sng" smtClean="0">
                <a:cs typeface="Arial" panose="020B0604020202020204" pitchFamily="34" charset="0"/>
              </a:rPr>
              <a:t> (132)</a:t>
            </a:r>
          </a:p>
          <a:p>
            <a:pPr marL="334963" indent="-296863" eaLnBrk="1" hangingPunct="1">
              <a:buClr>
                <a:schemeClr val="tx1"/>
              </a:buClr>
              <a:buFontTx/>
              <a:buNone/>
            </a:pPr>
            <a:r>
              <a:rPr lang="en-GB" altLang="en-US" sz="3000" smtClean="0">
                <a:cs typeface="Arial" panose="020B0604020202020204" pitchFamily="34" charset="0"/>
              </a:rPr>
              <a:t>Would you accept the project? No.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73100" y="369888"/>
            <a:ext cx="77724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Net present value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38125" y="1670050"/>
            <a:ext cx="8518525" cy="4495800"/>
          </a:xfrm>
        </p:spPr>
        <p:txBody>
          <a:bodyPr/>
          <a:lstStyle/>
          <a:p>
            <a:pPr marL="296863" indent="-296863" eaLnBrk="1" hangingPunct="1">
              <a:lnSpc>
                <a:spcPct val="95000"/>
              </a:lnSpc>
              <a:buFontTx/>
              <a:buNone/>
            </a:pPr>
            <a:r>
              <a:rPr lang="en-GB" altLang="en-US" smtClean="0"/>
              <a:t>Advantages:</a:t>
            </a:r>
          </a:p>
          <a:p>
            <a:pPr marL="296863" indent="-296863"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Takes account of time value of money</a:t>
            </a:r>
          </a:p>
          <a:p>
            <a:pPr marL="296863" indent="-296863"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Uses cash flow, not accounting profit</a:t>
            </a:r>
          </a:p>
          <a:p>
            <a:pPr marL="296863" indent="-296863"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Takes account of all relevant cash flows over</a:t>
            </a:r>
            <a:br>
              <a:rPr lang="en-GB" altLang="en-US" sz="3000" smtClean="0"/>
            </a:br>
            <a:r>
              <a:rPr lang="en-GB" altLang="en-US" sz="3000" smtClean="0"/>
              <a:t>life of project</a:t>
            </a:r>
          </a:p>
          <a:p>
            <a:pPr marL="296863" indent="-296863"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Can take account of conventional and non-conventional cash flows, as well as changes</a:t>
            </a:r>
            <a:br>
              <a:rPr lang="en-GB" altLang="en-US" sz="3000" smtClean="0"/>
            </a:br>
            <a:r>
              <a:rPr lang="en-GB" altLang="en-US" sz="3000" smtClean="0"/>
              <a:t>in discount rate during project</a:t>
            </a:r>
          </a:p>
          <a:p>
            <a:pPr marL="296863" indent="-296863"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Gives absolute measure of project value.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73100" y="369888"/>
            <a:ext cx="77724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Net present value (Continued)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25425" y="1668463"/>
            <a:ext cx="8556625" cy="3968750"/>
          </a:xfrm>
        </p:spPr>
        <p:txBody>
          <a:bodyPr/>
          <a:lstStyle/>
          <a:p>
            <a:pPr eaLnBrk="1" hangingPunct="1">
              <a:lnSpc>
                <a:spcPct val="95000"/>
              </a:lnSpc>
              <a:buFontTx/>
              <a:buNone/>
            </a:pPr>
            <a:r>
              <a:rPr lang="en-GB" altLang="en-US" smtClean="0"/>
              <a:t>Disadvantages:</a:t>
            </a:r>
          </a:p>
          <a:p>
            <a:pPr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Project cash flows may be difficult to estimate (but applies to all methods)</a:t>
            </a:r>
          </a:p>
          <a:p>
            <a:pPr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Accepting all projects with positive NPV only possible in a perfect capital market</a:t>
            </a:r>
          </a:p>
          <a:p>
            <a:pPr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Cost of capital may be difficult to find</a:t>
            </a:r>
          </a:p>
          <a:p>
            <a:pPr eaLnBrk="1" hangingPunct="1">
              <a:lnSpc>
                <a:spcPct val="95000"/>
              </a:lnSpc>
              <a:buFontTx/>
              <a:buChar char="•"/>
            </a:pPr>
            <a:r>
              <a:rPr lang="en-GB" altLang="en-US" sz="3000" smtClean="0"/>
              <a:t>Cost of capital may change over project life, rather than being constant.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371475"/>
            <a:ext cx="82296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Internal rate of return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25425" y="1666875"/>
            <a:ext cx="8642350" cy="3578225"/>
          </a:xfrm>
        </p:spPr>
        <p:txBody>
          <a:bodyPr/>
          <a:lstStyle/>
          <a:p>
            <a:pPr marL="309563" indent="-309563" eaLnBrk="1" hangingPunct="1">
              <a:lnSpc>
                <a:spcPct val="95000"/>
              </a:lnSpc>
            </a:pPr>
            <a:r>
              <a:rPr lang="en-GB" altLang="en-US" smtClean="0"/>
              <a:t>IRR is discount rate which gives zero NPV for project. </a:t>
            </a:r>
          </a:p>
          <a:p>
            <a:pPr marL="309563" indent="-309563" eaLnBrk="1" hangingPunct="1">
              <a:lnSpc>
                <a:spcPct val="95000"/>
              </a:lnSpc>
            </a:pPr>
            <a:r>
              <a:rPr lang="en-GB" altLang="en-US" smtClean="0"/>
              <a:t>Decision rule is to accept all projects with an IRR greater than company's cost of capital or target rate of return.</a:t>
            </a:r>
          </a:p>
          <a:p>
            <a:pPr marL="309563" indent="-309563" eaLnBrk="1" hangingPunct="1"/>
            <a:r>
              <a:rPr lang="en-GB" altLang="en-US" smtClean="0"/>
              <a:t>Linear interpolation or extrapolation gives an approximate value of IRR.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371475"/>
            <a:ext cx="84582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Internal rate of return (Continued)</a:t>
            </a:r>
          </a:p>
        </p:txBody>
      </p:sp>
      <p:sp>
        <p:nvSpPr>
          <p:cNvPr id="18435" name="Freeform 4"/>
          <p:cNvSpPr>
            <a:spLocks/>
          </p:cNvSpPr>
          <p:nvPr/>
        </p:nvSpPr>
        <p:spPr bwMode="auto">
          <a:xfrm>
            <a:off x="2578100" y="1849438"/>
            <a:ext cx="3971925" cy="2886075"/>
          </a:xfrm>
          <a:custGeom>
            <a:avLst/>
            <a:gdLst>
              <a:gd name="T0" fmla="*/ 2147483647 w 2502"/>
              <a:gd name="T1" fmla="*/ 2147483647 h 1818"/>
              <a:gd name="T2" fmla="*/ 2147483647 w 2502"/>
              <a:gd name="T3" fmla="*/ 2147483647 h 1818"/>
              <a:gd name="T4" fmla="*/ 2147483647 w 2502"/>
              <a:gd name="T5" fmla="*/ 2147483647 h 1818"/>
              <a:gd name="T6" fmla="*/ 2147483647 w 2502"/>
              <a:gd name="T7" fmla="*/ 2147483647 h 1818"/>
              <a:gd name="T8" fmla="*/ 2147483647 w 2502"/>
              <a:gd name="T9" fmla="*/ 2147483647 h 1818"/>
              <a:gd name="T10" fmla="*/ 2147483647 w 2502"/>
              <a:gd name="T11" fmla="*/ 2147483647 h 1818"/>
              <a:gd name="T12" fmla="*/ 2147483647 w 2502"/>
              <a:gd name="T13" fmla="*/ 2147483647 h 1818"/>
              <a:gd name="T14" fmla="*/ 2147483647 w 2502"/>
              <a:gd name="T15" fmla="*/ 2147483647 h 1818"/>
              <a:gd name="T16" fmla="*/ 2147483647 w 2502"/>
              <a:gd name="T17" fmla="*/ 2147483647 h 1818"/>
              <a:gd name="T18" fmla="*/ 2147483647 w 2502"/>
              <a:gd name="T19" fmla="*/ 2147483647 h 1818"/>
              <a:gd name="T20" fmla="*/ 2147483647 w 2502"/>
              <a:gd name="T21" fmla="*/ 2147483647 h 1818"/>
              <a:gd name="T22" fmla="*/ 2147483647 w 2502"/>
              <a:gd name="T23" fmla="*/ 2147483647 h 1818"/>
              <a:gd name="T24" fmla="*/ 2147483647 w 2502"/>
              <a:gd name="T25" fmla="*/ 2147483647 h 1818"/>
              <a:gd name="T26" fmla="*/ 2147483647 w 2502"/>
              <a:gd name="T27" fmla="*/ 2147483647 h 1818"/>
              <a:gd name="T28" fmla="*/ 2147483647 w 2502"/>
              <a:gd name="T29" fmla="*/ 2147483647 h 1818"/>
              <a:gd name="T30" fmla="*/ 2147483647 w 2502"/>
              <a:gd name="T31" fmla="*/ 2147483647 h 1818"/>
              <a:gd name="T32" fmla="*/ 2147483647 w 2502"/>
              <a:gd name="T33" fmla="*/ 2147483647 h 1818"/>
              <a:gd name="T34" fmla="*/ 2147483647 w 2502"/>
              <a:gd name="T35" fmla="*/ 2147483647 h 1818"/>
              <a:gd name="T36" fmla="*/ 2147483647 w 2502"/>
              <a:gd name="T37" fmla="*/ 2147483647 h 1818"/>
              <a:gd name="T38" fmla="*/ 2147483647 w 2502"/>
              <a:gd name="T39" fmla="*/ 2147483647 h 1818"/>
              <a:gd name="T40" fmla="*/ 2147483647 w 2502"/>
              <a:gd name="T41" fmla="*/ 2147483647 h 1818"/>
              <a:gd name="T42" fmla="*/ 2147483647 w 2502"/>
              <a:gd name="T43" fmla="*/ 2147483647 h 1818"/>
              <a:gd name="T44" fmla="*/ 0 w 2502"/>
              <a:gd name="T45" fmla="*/ 0 h 1818"/>
              <a:gd name="T46" fmla="*/ 0 w 2502"/>
              <a:gd name="T47" fmla="*/ 2147483647 h 1818"/>
              <a:gd name="T48" fmla="*/ 2147483647 w 2502"/>
              <a:gd name="T49" fmla="*/ 2147483647 h 1818"/>
              <a:gd name="T50" fmla="*/ 2147483647 w 2502"/>
              <a:gd name="T51" fmla="*/ 2147483647 h 1818"/>
              <a:gd name="T52" fmla="*/ 2147483647 w 2502"/>
              <a:gd name="T53" fmla="*/ 2147483647 h 1818"/>
              <a:gd name="T54" fmla="*/ 2147483647 w 2502"/>
              <a:gd name="T55" fmla="*/ 2147483647 h 1818"/>
              <a:gd name="T56" fmla="*/ 2147483647 w 2502"/>
              <a:gd name="T57" fmla="*/ 2147483647 h 1818"/>
              <a:gd name="T58" fmla="*/ 2147483647 w 2502"/>
              <a:gd name="T59" fmla="*/ 2147483647 h 1818"/>
              <a:gd name="T60" fmla="*/ 2147483647 w 2502"/>
              <a:gd name="T61" fmla="*/ 2147483647 h 1818"/>
              <a:gd name="T62" fmla="*/ 2147483647 w 2502"/>
              <a:gd name="T63" fmla="*/ 2147483647 h 1818"/>
              <a:gd name="T64" fmla="*/ 2147483647 w 2502"/>
              <a:gd name="T65" fmla="*/ 2147483647 h 1818"/>
              <a:gd name="T66" fmla="*/ 2147483647 w 2502"/>
              <a:gd name="T67" fmla="*/ 2147483647 h 1818"/>
              <a:gd name="T68" fmla="*/ 2147483647 w 2502"/>
              <a:gd name="T69" fmla="*/ 2147483647 h 1818"/>
              <a:gd name="T70" fmla="*/ 2147483647 w 2502"/>
              <a:gd name="T71" fmla="*/ 2147483647 h 1818"/>
              <a:gd name="T72" fmla="*/ 2147483647 w 2502"/>
              <a:gd name="T73" fmla="*/ 2147483647 h 1818"/>
              <a:gd name="T74" fmla="*/ 2147483647 w 2502"/>
              <a:gd name="T75" fmla="*/ 2147483647 h 1818"/>
              <a:gd name="T76" fmla="*/ 2147483647 w 2502"/>
              <a:gd name="T77" fmla="*/ 2147483647 h 1818"/>
              <a:gd name="T78" fmla="*/ 2147483647 w 2502"/>
              <a:gd name="T79" fmla="*/ 2147483647 h 1818"/>
              <a:gd name="T80" fmla="*/ 2147483647 w 2502"/>
              <a:gd name="T81" fmla="*/ 2147483647 h 1818"/>
              <a:gd name="T82" fmla="*/ 2147483647 w 2502"/>
              <a:gd name="T83" fmla="*/ 2147483647 h 1818"/>
              <a:gd name="T84" fmla="*/ 2147483647 w 2502"/>
              <a:gd name="T85" fmla="*/ 2147483647 h 1818"/>
              <a:gd name="T86" fmla="*/ 2147483647 w 2502"/>
              <a:gd name="T87" fmla="*/ 2147483647 h 1818"/>
              <a:gd name="T88" fmla="*/ 2147483647 w 2502"/>
              <a:gd name="T89" fmla="*/ 2147483647 h 181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2502"/>
              <a:gd name="T136" fmla="*/ 0 h 1818"/>
              <a:gd name="T137" fmla="*/ 2502 w 2502"/>
              <a:gd name="T138" fmla="*/ 1818 h 181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2502" h="1818">
                <a:moveTo>
                  <a:pt x="2501" y="1798"/>
                </a:moveTo>
                <a:lnTo>
                  <a:pt x="2382" y="1788"/>
                </a:lnTo>
                <a:lnTo>
                  <a:pt x="2268" y="1775"/>
                </a:lnTo>
                <a:lnTo>
                  <a:pt x="2156" y="1762"/>
                </a:lnTo>
                <a:lnTo>
                  <a:pt x="2047" y="1746"/>
                </a:lnTo>
                <a:lnTo>
                  <a:pt x="1945" y="1727"/>
                </a:lnTo>
                <a:lnTo>
                  <a:pt x="1847" y="1708"/>
                </a:lnTo>
                <a:lnTo>
                  <a:pt x="1747" y="1689"/>
                </a:lnTo>
                <a:lnTo>
                  <a:pt x="1654" y="1666"/>
                </a:lnTo>
                <a:lnTo>
                  <a:pt x="1565" y="1642"/>
                </a:lnTo>
                <a:lnTo>
                  <a:pt x="1478" y="1616"/>
                </a:lnTo>
                <a:lnTo>
                  <a:pt x="1396" y="1590"/>
                </a:lnTo>
                <a:lnTo>
                  <a:pt x="1316" y="1562"/>
                </a:lnTo>
                <a:lnTo>
                  <a:pt x="1239" y="1533"/>
                </a:lnTo>
                <a:lnTo>
                  <a:pt x="1166" y="1501"/>
                </a:lnTo>
                <a:lnTo>
                  <a:pt x="1095" y="1469"/>
                </a:lnTo>
                <a:lnTo>
                  <a:pt x="1029" y="1437"/>
                </a:lnTo>
                <a:lnTo>
                  <a:pt x="962" y="1405"/>
                </a:lnTo>
                <a:lnTo>
                  <a:pt x="901" y="1369"/>
                </a:lnTo>
                <a:lnTo>
                  <a:pt x="840" y="1335"/>
                </a:lnTo>
                <a:lnTo>
                  <a:pt x="786" y="1297"/>
                </a:lnTo>
                <a:lnTo>
                  <a:pt x="731" y="1261"/>
                </a:lnTo>
                <a:lnTo>
                  <a:pt x="680" y="1223"/>
                </a:lnTo>
                <a:lnTo>
                  <a:pt x="632" y="1185"/>
                </a:lnTo>
                <a:lnTo>
                  <a:pt x="585" y="1146"/>
                </a:lnTo>
                <a:lnTo>
                  <a:pt x="540" y="1108"/>
                </a:lnTo>
                <a:lnTo>
                  <a:pt x="499" y="1069"/>
                </a:lnTo>
                <a:lnTo>
                  <a:pt x="460" y="1029"/>
                </a:lnTo>
                <a:lnTo>
                  <a:pt x="425" y="990"/>
                </a:lnTo>
                <a:lnTo>
                  <a:pt x="355" y="910"/>
                </a:lnTo>
                <a:lnTo>
                  <a:pt x="297" y="830"/>
                </a:lnTo>
                <a:lnTo>
                  <a:pt x="243" y="751"/>
                </a:lnTo>
                <a:lnTo>
                  <a:pt x="199" y="671"/>
                </a:lnTo>
                <a:lnTo>
                  <a:pt x="160" y="594"/>
                </a:lnTo>
                <a:lnTo>
                  <a:pt x="128" y="520"/>
                </a:lnTo>
                <a:lnTo>
                  <a:pt x="99" y="451"/>
                </a:lnTo>
                <a:lnTo>
                  <a:pt x="77" y="380"/>
                </a:lnTo>
                <a:lnTo>
                  <a:pt x="61" y="316"/>
                </a:lnTo>
                <a:lnTo>
                  <a:pt x="45" y="256"/>
                </a:lnTo>
                <a:lnTo>
                  <a:pt x="35" y="201"/>
                </a:lnTo>
                <a:lnTo>
                  <a:pt x="29" y="151"/>
                </a:lnTo>
                <a:lnTo>
                  <a:pt x="23" y="109"/>
                </a:lnTo>
                <a:lnTo>
                  <a:pt x="23" y="71"/>
                </a:lnTo>
                <a:lnTo>
                  <a:pt x="19" y="20"/>
                </a:lnTo>
                <a:lnTo>
                  <a:pt x="19" y="4"/>
                </a:lnTo>
                <a:lnTo>
                  <a:pt x="0" y="0"/>
                </a:lnTo>
                <a:lnTo>
                  <a:pt x="0" y="20"/>
                </a:lnTo>
                <a:lnTo>
                  <a:pt x="0" y="74"/>
                </a:lnTo>
                <a:lnTo>
                  <a:pt x="3" y="109"/>
                </a:lnTo>
                <a:lnTo>
                  <a:pt x="10" y="153"/>
                </a:lnTo>
                <a:lnTo>
                  <a:pt x="16" y="204"/>
                </a:lnTo>
                <a:lnTo>
                  <a:pt x="26" y="259"/>
                </a:lnTo>
                <a:lnTo>
                  <a:pt x="42" y="320"/>
                </a:lnTo>
                <a:lnTo>
                  <a:pt x="58" y="387"/>
                </a:lnTo>
                <a:lnTo>
                  <a:pt x="80" y="456"/>
                </a:lnTo>
                <a:lnTo>
                  <a:pt x="109" y="527"/>
                </a:lnTo>
                <a:lnTo>
                  <a:pt x="141" y="604"/>
                </a:lnTo>
                <a:lnTo>
                  <a:pt x="183" y="681"/>
                </a:lnTo>
                <a:lnTo>
                  <a:pt x="227" y="760"/>
                </a:lnTo>
                <a:lnTo>
                  <a:pt x="281" y="840"/>
                </a:lnTo>
                <a:lnTo>
                  <a:pt x="339" y="923"/>
                </a:lnTo>
                <a:lnTo>
                  <a:pt x="409" y="1003"/>
                </a:lnTo>
                <a:lnTo>
                  <a:pt x="447" y="1045"/>
                </a:lnTo>
                <a:lnTo>
                  <a:pt x="486" y="1082"/>
                </a:lnTo>
                <a:lnTo>
                  <a:pt x="527" y="1121"/>
                </a:lnTo>
                <a:lnTo>
                  <a:pt x="572" y="1162"/>
                </a:lnTo>
                <a:lnTo>
                  <a:pt x="620" y="1201"/>
                </a:lnTo>
                <a:lnTo>
                  <a:pt x="667" y="1239"/>
                </a:lnTo>
                <a:lnTo>
                  <a:pt x="719" y="1277"/>
                </a:lnTo>
                <a:lnTo>
                  <a:pt x="773" y="1316"/>
                </a:lnTo>
                <a:lnTo>
                  <a:pt x="831" y="1351"/>
                </a:lnTo>
                <a:lnTo>
                  <a:pt x="891" y="1385"/>
                </a:lnTo>
                <a:lnTo>
                  <a:pt x="952" y="1421"/>
                </a:lnTo>
                <a:lnTo>
                  <a:pt x="1019" y="1456"/>
                </a:lnTo>
                <a:lnTo>
                  <a:pt x="1086" y="1488"/>
                </a:lnTo>
                <a:lnTo>
                  <a:pt x="1156" y="1520"/>
                </a:lnTo>
                <a:lnTo>
                  <a:pt x="1233" y="1552"/>
                </a:lnTo>
                <a:lnTo>
                  <a:pt x="1310" y="1581"/>
                </a:lnTo>
                <a:lnTo>
                  <a:pt x="1390" y="1610"/>
                </a:lnTo>
                <a:lnTo>
                  <a:pt x="1472" y="1635"/>
                </a:lnTo>
                <a:lnTo>
                  <a:pt x="1558" y="1661"/>
                </a:lnTo>
                <a:lnTo>
                  <a:pt x="1651" y="1685"/>
                </a:lnTo>
                <a:lnTo>
                  <a:pt x="1744" y="1708"/>
                </a:lnTo>
                <a:lnTo>
                  <a:pt x="1840" y="1730"/>
                </a:lnTo>
                <a:lnTo>
                  <a:pt x="1942" y="1749"/>
                </a:lnTo>
                <a:lnTo>
                  <a:pt x="2044" y="1766"/>
                </a:lnTo>
                <a:lnTo>
                  <a:pt x="2153" y="1782"/>
                </a:lnTo>
                <a:lnTo>
                  <a:pt x="2265" y="1794"/>
                </a:lnTo>
                <a:lnTo>
                  <a:pt x="2379" y="1807"/>
                </a:lnTo>
                <a:lnTo>
                  <a:pt x="2501" y="1817"/>
                </a:lnTo>
                <a:lnTo>
                  <a:pt x="2501" y="1798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3910013" y="4797425"/>
            <a:ext cx="1738312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500">
                <a:latin typeface="Arial" panose="020B0604020202020204" pitchFamily="34" charset="0"/>
              </a:rPr>
              <a:t>Investment project</a:t>
            </a:r>
          </a:p>
        </p:txBody>
      </p:sp>
      <p:sp>
        <p:nvSpPr>
          <p:cNvPr id="18437" name="Line 6"/>
          <p:cNvSpPr>
            <a:spLocks noChangeShapeType="1"/>
          </p:cNvSpPr>
          <p:nvPr/>
        </p:nvSpPr>
        <p:spPr bwMode="auto">
          <a:xfrm>
            <a:off x="1958975" y="1820863"/>
            <a:ext cx="0" cy="4049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Freeform 7"/>
          <p:cNvSpPr>
            <a:spLocks/>
          </p:cNvSpPr>
          <p:nvPr/>
        </p:nvSpPr>
        <p:spPr bwMode="auto">
          <a:xfrm>
            <a:off x="1922463" y="1743075"/>
            <a:ext cx="63500" cy="88900"/>
          </a:xfrm>
          <a:custGeom>
            <a:avLst/>
            <a:gdLst>
              <a:gd name="T0" fmla="*/ 2147483647 w 40"/>
              <a:gd name="T1" fmla="*/ 2147483647 h 56"/>
              <a:gd name="T2" fmla="*/ 0 w 40"/>
              <a:gd name="T3" fmla="*/ 2147483647 h 56"/>
              <a:gd name="T4" fmla="*/ 2147483647 w 40"/>
              <a:gd name="T5" fmla="*/ 0 h 56"/>
              <a:gd name="T6" fmla="*/ 2147483647 w 40"/>
              <a:gd name="T7" fmla="*/ 2147483647 h 56"/>
              <a:gd name="T8" fmla="*/ 2147483647 w 40"/>
              <a:gd name="T9" fmla="*/ 2147483647 h 5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0"/>
              <a:gd name="T16" fmla="*/ 0 h 56"/>
              <a:gd name="T17" fmla="*/ 40 w 40"/>
              <a:gd name="T18" fmla="*/ 56 h 5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0" h="56">
                <a:moveTo>
                  <a:pt x="20" y="41"/>
                </a:moveTo>
                <a:lnTo>
                  <a:pt x="0" y="55"/>
                </a:lnTo>
                <a:lnTo>
                  <a:pt x="20" y="0"/>
                </a:lnTo>
                <a:lnTo>
                  <a:pt x="39" y="55"/>
                </a:lnTo>
                <a:lnTo>
                  <a:pt x="20" y="4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9" name="Line 8"/>
          <p:cNvSpPr>
            <a:spLocks noChangeShapeType="1"/>
          </p:cNvSpPr>
          <p:nvPr/>
        </p:nvSpPr>
        <p:spPr bwMode="auto">
          <a:xfrm>
            <a:off x="1960563" y="3965575"/>
            <a:ext cx="47180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Freeform 9"/>
          <p:cNvSpPr>
            <a:spLocks/>
          </p:cNvSpPr>
          <p:nvPr/>
        </p:nvSpPr>
        <p:spPr bwMode="auto">
          <a:xfrm>
            <a:off x="6659563" y="3929063"/>
            <a:ext cx="88900" cy="63500"/>
          </a:xfrm>
          <a:custGeom>
            <a:avLst/>
            <a:gdLst>
              <a:gd name="T0" fmla="*/ 2147483647 w 56"/>
              <a:gd name="T1" fmla="*/ 2147483647 h 40"/>
              <a:gd name="T2" fmla="*/ 0 w 56"/>
              <a:gd name="T3" fmla="*/ 0 h 40"/>
              <a:gd name="T4" fmla="*/ 2147483647 w 56"/>
              <a:gd name="T5" fmla="*/ 2147483647 h 40"/>
              <a:gd name="T6" fmla="*/ 0 w 56"/>
              <a:gd name="T7" fmla="*/ 2147483647 h 40"/>
              <a:gd name="T8" fmla="*/ 2147483647 w 56"/>
              <a:gd name="T9" fmla="*/ 2147483647 h 4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6"/>
              <a:gd name="T16" fmla="*/ 0 h 40"/>
              <a:gd name="T17" fmla="*/ 56 w 56"/>
              <a:gd name="T18" fmla="*/ 40 h 4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6" h="40">
                <a:moveTo>
                  <a:pt x="14" y="20"/>
                </a:moveTo>
                <a:lnTo>
                  <a:pt x="0" y="0"/>
                </a:lnTo>
                <a:lnTo>
                  <a:pt x="55" y="20"/>
                </a:lnTo>
                <a:lnTo>
                  <a:pt x="0" y="39"/>
                </a:lnTo>
                <a:lnTo>
                  <a:pt x="14" y="20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41" name="Line 10"/>
          <p:cNvSpPr>
            <a:spLocks noChangeShapeType="1"/>
          </p:cNvSpPr>
          <p:nvPr/>
        </p:nvSpPr>
        <p:spPr bwMode="auto">
          <a:xfrm>
            <a:off x="3875088" y="3778250"/>
            <a:ext cx="0" cy="3683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Rectangle 11"/>
          <p:cNvSpPr>
            <a:spLocks noChangeArrowheads="1"/>
          </p:cNvSpPr>
          <p:nvPr/>
        </p:nvSpPr>
        <p:spPr bwMode="auto">
          <a:xfrm>
            <a:off x="6340475" y="4081463"/>
            <a:ext cx="1304925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500">
                <a:latin typeface="Arial" panose="020B0604020202020204" pitchFamily="34" charset="0"/>
              </a:rPr>
              <a:t>Discount rate</a:t>
            </a:r>
          </a:p>
        </p:txBody>
      </p:sp>
      <p:sp>
        <p:nvSpPr>
          <p:cNvPr id="18443" name="Rectangle 12"/>
          <p:cNvSpPr>
            <a:spLocks noChangeArrowheads="1"/>
          </p:cNvSpPr>
          <p:nvPr/>
        </p:nvSpPr>
        <p:spPr bwMode="auto">
          <a:xfrm>
            <a:off x="3341688" y="4081463"/>
            <a:ext cx="509587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500">
                <a:latin typeface="Arial" panose="020B0604020202020204" pitchFamily="34" charset="0"/>
              </a:rPr>
              <a:t>IRR</a:t>
            </a:r>
          </a:p>
        </p:txBody>
      </p:sp>
      <p:sp>
        <p:nvSpPr>
          <p:cNvPr id="18444" name="Rectangle 13"/>
          <p:cNvSpPr>
            <a:spLocks noChangeArrowheads="1"/>
          </p:cNvSpPr>
          <p:nvPr/>
        </p:nvSpPr>
        <p:spPr bwMode="auto">
          <a:xfrm>
            <a:off x="1370013" y="1960563"/>
            <a:ext cx="573087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500" b="1">
                <a:latin typeface="Arial" panose="020B0604020202020204" pitchFamily="34" charset="0"/>
              </a:rPr>
              <a:t>NPV</a:t>
            </a:r>
          </a:p>
        </p:txBody>
      </p:sp>
      <p:sp>
        <p:nvSpPr>
          <p:cNvPr id="18445" name="Rectangle 14"/>
          <p:cNvSpPr>
            <a:spLocks noChangeArrowheads="1"/>
          </p:cNvSpPr>
          <p:nvPr/>
        </p:nvSpPr>
        <p:spPr bwMode="auto">
          <a:xfrm>
            <a:off x="1598613" y="3848100"/>
            <a:ext cx="2794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18446" name="Rectangle 15"/>
          <p:cNvSpPr>
            <a:spLocks noChangeArrowheads="1"/>
          </p:cNvSpPr>
          <p:nvPr/>
        </p:nvSpPr>
        <p:spPr bwMode="auto">
          <a:xfrm>
            <a:off x="1598613" y="5591175"/>
            <a:ext cx="2794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>
                <a:solidFill>
                  <a:srgbClr val="000000"/>
                </a:solidFill>
                <a:latin typeface="Arial" panose="020B0604020202020204" pitchFamily="34" charset="0"/>
              </a:rPr>
              <a:t>–</a:t>
            </a:r>
          </a:p>
        </p:txBody>
      </p:sp>
      <p:sp>
        <p:nvSpPr>
          <p:cNvPr id="18447" name="Rectangle 15"/>
          <p:cNvSpPr>
            <a:spLocks noChangeArrowheads="1"/>
          </p:cNvSpPr>
          <p:nvPr/>
        </p:nvSpPr>
        <p:spPr bwMode="auto">
          <a:xfrm>
            <a:off x="1598613" y="1693863"/>
            <a:ext cx="284162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endParaRPr lang="en-GB" altLang="en-US" sz="14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376238"/>
            <a:ext cx="855345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Internal rate of return (Continued)</a:t>
            </a:r>
          </a:p>
        </p:txBody>
      </p:sp>
      <p:sp>
        <p:nvSpPr>
          <p:cNvPr id="19459" name="Rectangle 530"/>
          <p:cNvSpPr>
            <a:spLocks noChangeArrowheads="1"/>
          </p:cNvSpPr>
          <p:nvPr/>
        </p:nvSpPr>
        <p:spPr bwMode="auto">
          <a:xfrm>
            <a:off x="1920875" y="4308475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19460" name="Line 531"/>
          <p:cNvSpPr>
            <a:spLocks noChangeShapeType="1"/>
          </p:cNvSpPr>
          <p:nvPr/>
        </p:nvSpPr>
        <p:spPr bwMode="auto">
          <a:xfrm>
            <a:off x="966788" y="1981200"/>
            <a:ext cx="1587" cy="4368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Freeform 532"/>
          <p:cNvSpPr>
            <a:spLocks/>
          </p:cNvSpPr>
          <p:nvPr/>
        </p:nvSpPr>
        <p:spPr bwMode="auto">
          <a:xfrm>
            <a:off x="931863" y="1905000"/>
            <a:ext cx="61912" cy="87313"/>
          </a:xfrm>
          <a:custGeom>
            <a:avLst/>
            <a:gdLst>
              <a:gd name="T0" fmla="*/ 2147483647 w 39"/>
              <a:gd name="T1" fmla="*/ 2147483647 h 55"/>
              <a:gd name="T2" fmla="*/ 0 w 39"/>
              <a:gd name="T3" fmla="*/ 2147483647 h 55"/>
              <a:gd name="T4" fmla="*/ 2147483647 w 39"/>
              <a:gd name="T5" fmla="*/ 0 h 55"/>
              <a:gd name="T6" fmla="*/ 2147483647 w 39"/>
              <a:gd name="T7" fmla="*/ 2147483647 h 55"/>
              <a:gd name="T8" fmla="*/ 2147483647 w 39"/>
              <a:gd name="T9" fmla="*/ 2147483647 h 5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9"/>
              <a:gd name="T16" fmla="*/ 0 h 55"/>
              <a:gd name="T17" fmla="*/ 39 w 39"/>
              <a:gd name="T18" fmla="*/ 55 h 5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9" h="55">
                <a:moveTo>
                  <a:pt x="19" y="40"/>
                </a:moveTo>
                <a:lnTo>
                  <a:pt x="0" y="54"/>
                </a:lnTo>
                <a:lnTo>
                  <a:pt x="19" y="0"/>
                </a:lnTo>
                <a:lnTo>
                  <a:pt x="38" y="54"/>
                </a:lnTo>
                <a:lnTo>
                  <a:pt x="19" y="40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62" name="Line 533"/>
          <p:cNvSpPr>
            <a:spLocks noChangeShapeType="1"/>
          </p:cNvSpPr>
          <p:nvPr/>
        </p:nvSpPr>
        <p:spPr bwMode="auto">
          <a:xfrm>
            <a:off x="973138" y="4313238"/>
            <a:ext cx="5035550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Freeform 534"/>
          <p:cNvSpPr>
            <a:spLocks/>
          </p:cNvSpPr>
          <p:nvPr/>
        </p:nvSpPr>
        <p:spPr bwMode="auto">
          <a:xfrm>
            <a:off x="5989638" y="4271963"/>
            <a:ext cx="87312" cy="66675"/>
          </a:xfrm>
          <a:custGeom>
            <a:avLst/>
            <a:gdLst>
              <a:gd name="T0" fmla="*/ 2147483647 w 55"/>
              <a:gd name="T1" fmla="*/ 2147483647 h 42"/>
              <a:gd name="T2" fmla="*/ 0 w 55"/>
              <a:gd name="T3" fmla="*/ 0 h 42"/>
              <a:gd name="T4" fmla="*/ 2147483647 w 55"/>
              <a:gd name="T5" fmla="*/ 2147483647 h 42"/>
              <a:gd name="T6" fmla="*/ 0 w 55"/>
              <a:gd name="T7" fmla="*/ 2147483647 h 42"/>
              <a:gd name="T8" fmla="*/ 2147483647 w 55"/>
              <a:gd name="T9" fmla="*/ 2147483647 h 4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5"/>
              <a:gd name="T16" fmla="*/ 0 h 42"/>
              <a:gd name="T17" fmla="*/ 55 w 55"/>
              <a:gd name="T18" fmla="*/ 42 h 4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5" h="42">
                <a:moveTo>
                  <a:pt x="14" y="23"/>
                </a:moveTo>
                <a:lnTo>
                  <a:pt x="0" y="0"/>
                </a:lnTo>
                <a:lnTo>
                  <a:pt x="54" y="23"/>
                </a:lnTo>
                <a:lnTo>
                  <a:pt x="0" y="41"/>
                </a:lnTo>
                <a:lnTo>
                  <a:pt x="14" y="23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64" name="Rectangle 535"/>
          <p:cNvSpPr>
            <a:spLocks noChangeArrowheads="1"/>
          </p:cNvSpPr>
          <p:nvPr/>
        </p:nvSpPr>
        <p:spPr bwMode="auto">
          <a:xfrm>
            <a:off x="388938" y="2065338"/>
            <a:ext cx="5969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NPV</a:t>
            </a:r>
          </a:p>
        </p:txBody>
      </p:sp>
      <p:sp>
        <p:nvSpPr>
          <p:cNvPr id="19465" name="Rectangle 536"/>
          <p:cNvSpPr>
            <a:spLocks noChangeArrowheads="1"/>
          </p:cNvSpPr>
          <p:nvPr/>
        </p:nvSpPr>
        <p:spPr bwMode="auto">
          <a:xfrm>
            <a:off x="608013" y="1746250"/>
            <a:ext cx="3000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+</a:t>
            </a:r>
          </a:p>
        </p:txBody>
      </p:sp>
      <p:sp>
        <p:nvSpPr>
          <p:cNvPr id="19466" name="Rectangle 537"/>
          <p:cNvSpPr>
            <a:spLocks noChangeArrowheads="1"/>
          </p:cNvSpPr>
          <p:nvPr/>
        </p:nvSpPr>
        <p:spPr bwMode="auto">
          <a:xfrm>
            <a:off x="608013" y="4183063"/>
            <a:ext cx="293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19467" name="Rectangle 538"/>
          <p:cNvSpPr>
            <a:spLocks noChangeArrowheads="1"/>
          </p:cNvSpPr>
          <p:nvPr/>
        </p:nvSpPr>
        <p:spPr bwMode="auto">
          <a:xfrm>
            <a:off x="608013" y="6132513"/>
            <a:ext cx="293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–</a:t>
            </a:r>
          </a:p>
        </p:txBody>
      </p:sp>
      <p:sp>
        <p:nvSpPr>
          <p:cNvPr id="19468" name="Rectangle 539"/>
          <p:cNvSpPr>
            <a:spLocks noChangeArrowheads="1"/>
          </p:cNvSpPr>
          <p:nvPr/>
        </p:nvSpPr>
        <p:spPr bwMode="auto">
          <a:xfrm>
            <a:off x="3937000" y="2843213"/>
            <a:ext cx="5302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IRR</a:t>
            </a:r>
          </a:p>
        </p:txBody>
      </p:sp>
      <p:sp>
        <p:nvSpPr>
          <p:cNvPr id="19469" name="Freeform 540"/>
          <p:cNvSpPr>
            <a:spLocks/>
          </p:cNvSpPr>
          <p:nvPr/>
        </p:nvSpPr>
        <p:spPr bwMode="auto">
          <a:xfrm>
            <a:off x="1971675" y="2368550"/>
            <a:ext cx="3781425" cy="3940175"/>
          </a:xfrm>
          <a:custGeom>
            <a:avLst/>
            <a:gdLst>
              <a:gd name="T0" fmla="*/ 2147483647 w 2382"/>
              <a:gd name="T1" fmla="*/ 2147483647 h 2482"/>
              <a:gd name="T2" fmla="*/ 2147483647 w 2382"/>
              <a:gd name="T3" fmla="*/ 2147483647 h 2482"/>
              <a:gd name="T4" fmla="*/ 2147483647 w 2382"/>
              <a:gd name="T5" fmla="*/ 0 h 2482"/>
              <a:gd name="T6" fmla="*/ 0 w 2382"/>
              <a:gd name="T7" fmla="*/ 2147483647 h 2482"/>
              <a:gd name="T8" fmla="*/ 2147483647 w 2382"/>
              <a:gd name="T9" fmla="*/ 2147483647 h 2482"/>
              <a:gd name="T10" fmla="*/ 2147483647 w 2382"/>
              <a:gd name="T11" fmla="*/ 2147483647 h 248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382"/>
              <a:gd name="T19" fmla="*/ 0 h 2482"/>
              <a:gd name="T20" fmla="*/ 2382 w 2382"/>
              <a:gd name="T21" fmla="*/ 2482 h 248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382" h="2482">
                <a:moveTo>
                  <a:pt x="2375" y="2475"/>
                </a:moveTo>
                <a:lnTo>
                  <a:pt x="2381" y="2468"/>
                </a:lnTo>
                <a:lnTo>
                  <a:pt x="16" y="0"/>
                </a:lnTo>
                <a:lnTo>
                  <a:pt x="0" y="12"/>
                </a:lnTo>
                <a:lnTo>
                  <a:pt x="2365" y="2481"/>
                </a:lnTo>
                <a:lnTo>
                  <a:pt x="2375" y="2475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70" name="Line 541"/>
          <p:cNvSpPr>
            <a:spLocks noChangeShapeType="1"/>
          </p:cNvSpPr>
          <p:nvPr/>
        </p:nvSpPr>
        <p:spPr bwMode="auto">
          <a:xfrm>
            <a:off x="2209800" y="263366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1" name="Line 542"/>
          <p:cNvSpPr>
            <a:spLocks noChangeShapeType="1"/>
          </p:cNvSpPr>
          <p:nvPr/>
        </p:nvSpPr>
        <p:spPr bwMode="auto">
          <a:xfrm>
            <a:off x="2209800" y="267335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2" name="Line 543"/>
          <p:cNvSpPr>
            <a:spLocks noChangeShapeType="1"/>
          </p:cNvSpPr>
          <p:nvPr/>
        </p:nvSpPr>
        <p:spPr bwMode="auto">
          <a:xfrm>
            <a:off x="2209800" y="2713038"/>
            <a:ext cx="1588" cy="111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3" name="Line 544"/>
          <p:cNvSpPr>
            <a:spLocks noChangeShapeType="1"/>
          </p:cNvSpPr>
          <p:nvPr/>
        </p:nvSpPr>
        <p:spPr bwMode="auto">
          <a:xfrm>
            <a:off x="2209800" y="275748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4" name="Line 545"/>
          <p:cNvSpPr>
            <a:spLocks noChangeShapeType="1"/>
          </p:cNvSpPr>
          <p:nvPr/>
        </p:nvSpPr>
        <p:spPr bwMode="auto">
          <a:xfrm>
            <a:off x="2209800" y="279717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5" name="Line 546"/>
          <p:cNvSpPr>
            <a:spLocks noChangeShapeType="1"/>
          </p:cNvSpPr>
          <p:nvPr/>
        </p:nvSpPr>
        <p:spPr bwMode="auto">
          <a:xfrm>
            <a:off x="2209800" y="2836863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6" name="Line 547"/>
          <p:cNvSpPr>
            <a:spLocks noChangeShapeType="1"/>
          </p:cNvSpPr>
          <p:nvPr/>
        </p:nvSpPr>
        <p:spPr bwMode="auto">
          <a:xfrm>
            <a:off x="2209800" y="288131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7" name="Line 548"/>
          <p:cNvSpPr>
            <a:spLocks noChangeShapeType="1"/>
          </p:cNvSpPr>
          <p:nvPr/>
        </p:nvSpPr>
        <p:spPr bwMode="auto">
          <a:xfrm>
            <a:off x="2209800" y="29210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8" name="Line 549"/>
          <p:cNvSpPr>
            <a:spLocks noChangeShapeType="1"/>
          </p:cNvSpPr>
          <p:nvPr/>
        </p:nvSpPr>
        <p:spPr bwMode="auto">
          <a:xfrm>
            <a:off x="2209800" y="2960688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9" name="Line 550"/>
          <p:cNvSpPr>
            <a:spLocks noChangeShapeType="1"/>
          </p:cNvSpPr>
          <p:nvPr/>
        </p:nvSpPr>
        <p:spPr bwMode="auto">
          <a:xfrm>
            <a:off x="2209800" y="300513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0" name="Line 551"/>
          <p:cNvSpPr>
            <a:spLocks noChangeShapeType="1"/>
          </p:cNvSpPr>
          <p:nvPr/>
        </p:nvSpPr>
        <p:spPr bwMode="auto">
          <a:xfrm>
            <a:off x="2209800" y="304641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1" name="Line 552"/>
          <p:cNvSpPr>
            <a:spLocks noChangeShapeType="1"/>
          </p:cNvSpPr>
          <p:nvPr/>
        </p:nvSpPr>
        <p:spPr bwMode="auto">
          <a:xfrm>
            <a:off x="2209800" y="3086100"/>
            <a:ext cx="1588" cy="11113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2" name="Line 553"/>
          <p:cNvSpPr>
            <a:spLocks noChangeShapeType="1"/>
          </p:cNvSpPr>
          <p:nvPr/>
        </p:nvSpPr>
        <p:spPr bwMode="auto">
          <a:xfrm>
            <a:off x="2209800" y="313055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3" name="Line 554"/>
          <p:cNvSpPr>
            <a:spLocks noChangeShapeType="1"/>
          </p:cNvSpPr>
          <p:nvPr/>
        </p:nvSpPr>
        <p:spPr bwMode="auto">
          <a:xfrm>
            <a:off x="2209800" y="317023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4" name="Line 555"/>
          <p:cNvSpPr>
            <a:spLocks noChangeShapeType="1"/>
          </p:cNvSpPr>
          <p:nvPr/>
        </p:nvSpPr>
        <p:spPr bwMode="auto">
          <a:xfrm>
            <a:off x="2209800" y="3209925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5" name="Line 556"/>
          <p:cNvSpPr>
            <a:spLocks noChangeShapeType="1"/>
          </p:cNvSpPr>
          <p:nvPr/>
        </p:nvSpPr>
        <p:spPr bwMode="auto">
          <a:xfrm>
            <a:off x="2209800" y="325437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6" name="Line 557"/>
          <p:cNvSpPr>
            <a:spLocks noChangeShapeType="1"/>
          </p:cNvSpPr>
          <p:nvPr/>
        </p:nvSpPr>
        <p:spPr bwMode="auto">
          <a:xfrm>
            <a:off x="2209800" y="329406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7" name="Line 558"/>
          <p:cNvSpPr>
            <a:spLocks noChangeShapeType="1"/>
          </p:cNvSpPr>
          <p:nvPr/>
        </p:nvSpPr>
        <p:spPr bwMode="auto">
          <a:xfrm>
            <a:off x="2209800" y="3333750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8" name="Line 559"/>
          <p:cNvSpPr>
            <a:spLocks noChangeShapeType="1"/>
          </p:cNvSpPr>
          <p:nvPr/>
        </p:nvSpPr>
        <p:spPr bwMode="auto">
          <a:xfrm>
            <a:off x="2209800" y="33782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9" name="Line 560"/>
          <p:cNvSpPr>
            <a:spLocks noChangeShapeType="1"/>
          </p:cNvSpPr>
          <p:nvPr/>
        </p:nvSpPr>
        <p:spPr bwMode="auto">
          <a:xfrm>
            <a:off x="2209800" y="341947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0" name="Line 561"/>
          <p:cNvSpPr>
            <a:spLocks noChangeShapeType="1"/>
          </p:cNvSpPr>
          <p:nvPr/>
        </p:nvSpPr>
        <p:spPr bwMode="auto">
          <a:xfrm>
            <a:off x="2209800" y="3459163"/>
            <a:ext cx="1588" cy="111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1" name="Line 562"/>
          <p:cNvSpPr>
            <a:spLocks noChangeShapeType="1"/>
          </p:cNvSpPr>
          <p:nvPr/>
        </p:nvSpPr>
        <p:spPr bwMode="auto">
          <a:xfrm>
            <a:off x="2209800" y="350361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2" name="Line 563"/>
          <p:cNvSpPr>
            <a:spLocks noChangeShapeType="1"/>
          </p:cNvSpPr>
          <p:nvPr/>
        </p:nvSpPr>
        <p:spPr bwMode="auto">
          <a:xfrm>
            <a:off x="2209800" y="354330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3" name="Line 564"/>
          <p:cNvSpPr>
            <a:spLocks noChangeShapeType="1"/>
          </p:cNvSpPr>
          <p:nvPr/>
        </p:nvSpPr>
        <p:spPr bwMode="auto">
          <a:xfrm>
            <a:off x="2209800" y="3582988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4" name="Line 565"/>
          <p:cNvSpPr>
            <a:spLocks noChangeShapeType="1"/>
          </p:cNvSpPr>
          <p:nvPr/>
        </p:nvSpPr>
        <p:spPr bwMode="auto">
          <a:xfrm>
            <a:off x="2209800" y="362743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5" name="Line 566"/>
          <p:cNvSpPr>
            <a:spLocks noChangeShapeType="1"/>
          </p:cNvSpPr>
          <p:nvPr/>
        </p:nvSpPr>
        <p:spPr bwMode="auto">
          <a:xfrm>
            <a:off x="2209800" y="366712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6" name="Line 567"/>
          <p:cNvSpPr>
            <a:spLocks noChangeShapeType="1"/>
          </p:cNvSpPr>
          <p:nvPr/>
        </p:nvSpPr>
        <p:spPr bwMode="auto">
          <a:xfrm>
            <a:off x="2209800" y="370681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7" name="Line 568"/>
          <p:cNvSpPr>
            <a:spLocks noChangeShapeType="1"/>
          </p:cNvSpPr>
          <p:nvPr/>
        </p:nvSpPr>
        <p:spPr bwMode="auto">
          <a:xfrm>
            <a:off x="2209800" y="375126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8" name="Line 569"/>
          <p:cNvSpPr>
            <a:spLocks noChangeShapeType="1"/>
          </p:cNvSpPr>
          <p:nvPr/>
        </p:nvSpPr>
        <p:spPr bwMode="auto">
          <a:xfrm>
            <a:off x="2209800" y="379095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9" name="Line 570"/>
          <p:cNvSpPr>
            <a:spLocks noChangeShapeType="1"/>
          </p:cNvSpPr>
          <p:nvPr/>
        </p:nvSpPr>
        <p:spPr bwMode="auto">
          <a:xfrm>
            <a:off x="2209800" y="383222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0" name="Line 571"/>
          <p:cNvSpPr>
            <a:spLocks noChangeShapeType="1"/>
          </p:cNvSpPr>
          <p:nvPr/>
        </p:nvSpPr>
        <p:spPr bwMode="auto">
          <a:xfrm>
            <a:off x="2209800" y="387667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1" name="Line 572"/>
          <p:cNvSpPr>
            <a:spLocks noChangeShapeType="1"/>
          </p:cNvSpPr>
          <p:nvPr/>
        </p:nvSpPr>
        <p:spPr bwMode="auto">
          <a:xfrm>
            <a:off x="2209800" y="391636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2" name="Line 573"/>
          <p:cNvSpPr>
            <a:spLocks noChangeShapeType="1"/>
          </p:cNvSpPr>
          <p:nvPr/>
        </p:nvSpPr>
        <p:spPr bwMode="auto">
          <a:xfrm>
            <a:off x="2209800" y="395605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3" name="Line 574"/>
          <p:cNvSpPr>
            <a:spLocks noChangeShapeType="1"/>
          </p:cNvSpPr>
          <p:nvPr/>
        </p:nvSpPr>
        <p:spPr bwMode="auto">
          <a:xfrm>
            <a:off x="2209800" y="40005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4" name="Line 575"/>
          <p:cNvSpPr>
            <a:spLocks noChangeShapeType="1"/>
          </p:cNvSpPr>
          <p:nvPr/>
        </p:nvSpPr>
        <p:spPr bwMode="auto">
          <a:xfrm>
            <a:off x="2209800" y="404018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5" name="Line 576"/>
          <p:cNvSpPr>
            <a:spLocks noChangeShapeType="1"/>
          </p:cNvSpPr>
          <p:nvPr/>
        </p:nvSpPr>
        <p:spPr bwMode="auto">
          <a:xfrm>
            <a:off x="2209800" y="407987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6" name="Line 577"/>
          <p:cNvSpPr>
            <a:spLocks noChangeShapeType="1"/>
          </p:cNvSpPr>
          <p:nvPr/>
        </p:nvSpPr>
        <p:spPr bwMode="auto">
          <a:xfrm>
            <a:off x="2209800" y="412432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7" name="Line 578"/>
          <p:cNvSpPr>
            <a:spLocks noChangeShapeType="1"/>
          </p:cNvSpPr>
          <p:nvPr/>
        </p:nvSpPr>
        <p:spPr bwMode="auto">
          <a:xfrm>
            <a:off x="2209800" y="416401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8" name="Line 579"/>
          <p:cNvSpPr>
            <a:spLocks noChangeShapeType="1"/>
          </p:cNvSpPr>
          <p:nvPr/>
        </p:nvSpPr>
        <p:spPr bwMode="auto">
          <a:xfrm>
            <a:off x="2209800" y="42037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9" name="Line 580"/>
          <p:cNvSpPr>
            <a:spLocks noChangeShapeType="1"/>
          </p:cNvSpPr>
          <p:nvPr/>
        </p:nvSpPr>
        <p:spPr bwMode="auto">
          <a:xfrm>
            <a:off x="2209800" y="424973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0" name="Line 581"/>
          <p:cNvSpPr>
            <a:spLocks noChangeShapeType="1"/>
          </p:cNvSpPr>
          <p:nvPr/>
        </p:nvSpPr>
        <p:spPr bwMode="auto">
          <a:xfrm>
            <a:off x="2209800" y="428942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1" name="Line 582"/>
          <p:cNvSpPr>
            <a:spLocks noChangeShapeType="1"/>
          </p:cNvSpPr>
          <p:nvPr/>
        </p:nvSpPr>
        <p:spPr bwMode="auto">
          <a:xfrm>
            <a:off x="2209800" y="432911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2" name="Line 583"/>
          <p:cNvSpPr>
            <a:spLocks noChangeShapeType="1"/>
          </p:cNvSpPr>
          <p:nvPr/>
        </p:nvSpPr>
        <p:spPr bwMode="auto">
          <a:xfrm>
            <a:off x="2209800" y="437356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3" name="Line 584"/>
          <p:cNvSpPr>
            <a:spLocks noChangeShapeType="1"/>
          </p:cNvSpPr>
          <p:nvPr/>
        </p:nvSpPr>
        <p:spPr bwMode="auto">
          <a:xfrm>
            <a:off x="2209800" y="441325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4" name="Line 585"/>
          <p:cNvSpPr>
            <a:spLocks noChangeShapeType="1"/>
          </p:cNvSpPr>
          <p:nvPr/>
        </p:nvSpPr>
        <p:spPr bwMode="auto">
          <a:xfrm>
            <a:off x="2209800" y="445293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5" name="Line 586"/>
          <p:cNvSpPr>
            <a:spLocks noChangeShapeType="1"/>
          </p:cNvSpPr>
          <p:nvPr/>
        </p:nvSpPr>
        <p:spPr bwMode="auto">
          <a:xfrm>
            <a:off x="2209800" y="449738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6" name="Line 587"/>
          <p:cNvSpPr>
            <a:spLocks noChangeShapeType="1"/>
          </p:cNvSpPr>
          <p:nvPr/>
        </p:nvSpPr>
        <p:spPr bwMode="auto">
          <a:xfrm>
            <a:off x="2209800" y="453707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7" name="Line 588"/>
          <p:cNvSpPr>
            <a:spLocks noChangeShapeType="1"/>
          </p:cNvSpPr>
          <p:nvPr/>
        </p:nvSpPr>
        <p:spPr bwMode="auto">
          <a:xfrm>
            <a:off x="2209800" y="457676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8" name="Line 589"/>
          <p:cNvSpPr>
            <a:spLocks noChangeShapeType="1"/>
          </p:cNvSpPr>
          <p:nvPr/>
        </p:nvSpPr>
        <p:spPr bwMode="auto">
          <a:xfrm>
            <a:off x="2209800" y="462280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9" name="Line 590"/>
          <p:cNvSpPr>
            <a:spLocks noChangeShapeType="1"/>
          </p:cNvSpPr>
          <p:nvPr/>
        </p:nvSpPr>
        <p:spPr bwMode="auto">
          <a:xfrm>
            <a:off x="2209800" y="466248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0" name="Line 591"/>
          <p:cNvSpPr>
            <a:spLocks noChangeShapeType="1"/>
          </p:cNvSpPr>
          <p:nvPr/>
        </p:nvSpPr>
        <p:spPr bwMode="auto">
          <a:xfrm>
            <a:off x="2209800" y="470217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1" name="Line 592"/>
          <p:cNvSpPr>
            <a:spLocks noChangeShapeType="1"/>
          </p:cNvSpPr>
          <p:nvPr/>
        </p:nvSpPr>
        <p:spPr bwMode="auto">
          <a:xfrm>
            <a:off x="2209800" y="474662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2" name="Line 593"/>
          <p:cNvSpPr>
            <a:spLocks noChangeShapeType="1"/>
          </p:cNvSpPr>
          <p:nvPr/>
        </p:nvSpPr>
        <p:spPr bwMode="auto">
          <a:xfrm>
            <a:off x="2209800" y="478631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3" name="Line 594"/>
          <p:cNvSpPr>
            <a:spLocks noChangeShapeType="1"/>
          </p:cNvSpPr>
          <p:nvPr/>
        </p:nvSpPr>
        <p:spPr bwMode="auto">
          <a:xfrm>
            <a:off x="2209800" y="48260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4" name="Line 595"/>
          <p:cNvSpPr>
            <a:spLocks noChangeShapeType="1"/>
          </p:cNvSpPr>
          <p:nvPr/>
        </p:nvSpPr>
        <p:spPr bwMode="auto">
          <a:xfrm>
            <a:off x="2209800" y="487045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5" name="Line 596"/>
          <p:cNvSpPr>
            <a:spLocks noChangeShapeType="1"/>
          </p:cNvSpPr>
          <p:nvPr/>
        </p:nvSpPr>
        <p:spPr bwMode="auto">
          <a:xfrm>
            <a:off x="2209800" y="491013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6" name="Line 597"/>
          <p:cNvSpPr>
            <a:spLocks noChangeShapeType="1"/>
          </p:cNvSpPr>
          <p:nvPr/>
        </p:nvSpPr>
        <p:spPr bwMode="auto">
          <a:xfrm>
            <a:off x="2209800" y="4949825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7" name="Line 598"/>
          <p:cNvSpPr>
            <a:spLocks noChangeShapeType="1"/>
          </p:cNvSpPr>
          <p:nvPr/>
        </p:nvSpPr>
        <p:spPr bwMode="auto">
          <a:xfrm>
            <a:off x="2209800" y="4989513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8" name="Line 599"/>
          <p:cNvSpPr>
            <a:spLocks noChangeShapeType="1"/>
          </p:cNvSpPr>
          <p:nvPr/>
        </p:nvSpPr>
        <p:spPr bwMode="auto">
          <a:xfrm>
            <a:off x="2209800" y="503555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29" name="Line 600"/>
          <p:cNvSpPr>
            <a:spLocks noChangeShapeType="1"/>
          </p:cNvSpPr>
          <p:nvPr/>
        </p:nvSpPr>
        <p:spPr bwMode="auto">
          <a:xfrm>
            <a:off x="2209800" y="507523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0" name="Line 601"/>
          <p:cNvSpPr>
            <a:spLocks noChangeShapeType="1"/>
          </p:cNvSpPr>
          <p:nvPr/>
        </p:nvSpPr>
        <p:spPr bwMode="auto">
          <a:xfrm>
            <a:off x="2209800" y="5114925"/>
            <a:ext cx="1588" cy="11113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1" name="Line 602"/>
          <p:cNvSpPr>
            <a:spLocks noChangeShapeType="1"/>
          </p:cNvSpPr>
          <p:nvPr/>
        </p:nvSpPr>
        <p:spPr bwMode="auto">
          <a:xfrm>
            <a:off x="2209800" y="515937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2" name="Line 603"/>
          <p:cNvSpPr>
            <a:spLocks noChangeShapeType="1"/>
          </p:cNvSpPr>
          <p:nvPr/>
        </p:nvSpPr>
        <p:spPr bwMode="auto">
          <a:xfrm>
            <a:off x="2209800" y="519906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3" name="Line 604"/>
          <p:cNvSpPr>
            <a:spLocks noChangeShapeType="1"/>
          </p:cNvSpPr>
          <p:nvPr/>
        </p:nvSpPr>
        <p:spPr bwMode="auto">
          <a:xfrm>
            <a:off x="2209800" y="5238750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4" name="Line 605"/>
          <p:cNvSpPr>
            <a:spLocks noChangeShapeType="1"/>
          </p:cNvSpPr>
          <p:nvPr/>
        </p:nvSpPr>
        <p:spPr bwMode="auto">
          <a:xfrm>
            <a:off x="2209800" y="528320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5" name="Line 606"/>
          <p:cNvSpPr>
            <a:spLocks noChangeShapeType="1"/>
          </p:cNvSpPr>
          <p:nvPr/>
        </p:nvSpPr>
        <p:spPr bwMode="auto">
          <a:xfrm>
            <a:off x="2209800" y="532288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6" name="Line 607"/>
          <p:cNvSpPr>
            <a:spLocks noChangeShapeType="1"/>
          </p:cNvSpPr>
          <p:nvPr/>
        </p:nvSpPr>
        <p:spPr bwMode="auto">
          <a:xfrm>
            <a:off x="2209800" y="5362575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7" name="Line 608"/>
          <p:cNvSpPr>
            <a:spLocks noChangeShapeType="1"/>
          </p:cNvSpPr>
          <p:nvPr/>
        </p:nvSpPr>
        <p:spPr bwMode="auto">
          <a:xfrm>
            <a:off x="2209800" y="540861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8" name="Line 609"/>
          <p:cNvSpPr>
            <a:spLocks noChangeShapeType="1"/>
          </p:cNvSpPr>
          <p:nvPr/>
        </p:nvSpPr>
        <p:spPr bwMode="auto">
          <a:xfrm>
            <a:off x="2209800" y="5448300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39" name="Line 610"/>
          <p:cNvSpPr>
            <a:spLocks noChangeShapeType="1"/>
          </p:cNvSpPr>
          <p:nvPr/>
        </p:nvSpPr>
        <p:spPr bwMode="auto">
          <a:xfrm>
            <a:off x="2209800" y="5487988"/>
            <a:ext cx="1588" cy="111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0" name="Line 611"/>
          <p:cNvSpPr>
            <a:spLocks noChangeShapeType="1"/>
          </p:cNvSpPr>
          <p:nvPr/>
        </p:nvSpPr>
        <p:spPr bwMode="auto">
          <a:xfrm>
            <a:off x="2209800" y="5532438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1" name="Line 612"/>
          <p:cNvSpPr>
            <a:spLocks noChangeShapeType="1"/>
          </p:cNvSpPr>
          <p:nvPr/>
        </p:nvSpPr>
        <p:spPr bwMode="auto">
          <a:xfrm>
            <a:off x="2209800" y="5572125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2" name="Line 613"/>
          <p:cNvSpPr>
            <a:spLocks noChangeShapeType="1"/>
          </p:cNvSpPr>
          <p:nvPr/>
        </p:nvSpPr>
        <p:spPr bwMode="auto">
          <a:xfrm>
            <a:off x="2209800" y="5611813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3" name="Line 614"/>
          <p:cNvSpPr>
            <a:spLocks noChangeShapeType="1"/>
          </p:cNvSpPr>
          <p:nvPr/>
        </p:nvSpPr>
        <p:spPr bwMode="auto">
          <a:xfrm>
            <a:off x="2209800" y="5656263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4" name="Line 615"/>
          <p:cNvSpPr>
            <a:spLocks noChangeShapeType="1"/>
          </p:cNvSpPr>
          <p:nvPr/>
        </p:nvSpPr>
        <p:spPr bwMode="auto">
          <a:xfrm>
            <a:off x="2209800" y="5695950"/>
            <a:ext cx="1588" cy="79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5" name="Line 616"/>
          <p:cNvSpPr>
            <a:spLocks noChangeShapeType="1"/>
          </p:cNvSpPr>
          <p:nvPr/>
        </p:nvSpPr>
        <p:spPr bwMode="auto">
          <a:xfrm>
            <a:off x="2209800" y="5735638"/>
            <a:ext cx="1588" cy="127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6" name="Line 617"/>
          <p:cNvSpPr>
            <a:spLocks noChangeShapeType="1"/>
          </p:cNvSpPr>
          <p:nvPr/>
        </p:nvSpPr>
        <p:spPr bwMode="auto">
          <a:xfrm>
            <a:off x="2209800" y="5780088"/>
            <a:ext cx="1588" cy="79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7" name="Line 618"/>
          <p:cNvSpPr>
            <a:spLocks noChangeShapeType="1"/>
          </p:cNvSpPr>
          <p:nvPr/>
        </p:nvSpPr>
        <p:spPr bwMode="auto">
          <a:xfrm>
            <a:off x="2209800" y="5821363"/>
            <a:ext cx="1588" cy="6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8" name="Line 619"/>
          <p:cNvSpPr>
            <a:spLocks noChangeShapeType="1"/>
          </p:cNvSpPr>
          <p:nvPr/>
        </p:nvSpPr>
        <p:spPr bwMode="auto">
          <a:xfrm>
            <a:off x="2209800" y="5861050"/>
            <a:ext cx="1588" cy="11113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49" name="Line 620"/>
          <p:cNvSpPr>
            <a:spLocks noChangeShapeType="1"/>
          </p:cNvSpPr>
          <p:nvPr/>
        </p:nvSpPr>
        <p:spPr bwMode="auto">
          <a:xfrm>
            <a:off x="2216150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0" name="Line 621"/>
          <p:cNvSpPr>
            <a:spLocks noChangeShapeType="1"/>
          </p:cNvSpPr>
          <p:nvPr/>
        </p:nvSpPr>
        <p:spPr bwMode="auto">
          <a:xfrm>
            <a:off x="226060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1" name="Line 622"/>
          <p:cNvSpPr>
            <a:spLocks noChangeShapeType="1"/>
          </p:cNvSpPr>
          <p:nvPr/>
        </p:nvSpPr>
        <p:spPr bwMode="auto">
          <a:xfrm>
            <a:off x="230028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2" name="Line 623"/>
          <p:cNvSpPr>
            <a:spLocks noChangeShapeType="1"/>
          </p:cNvSpPr>
          <p:nvPr/>
        </p:nvSpPr>
        <p:spPr bwMode="auto">
          <a:xfrm>
            <a:off x="2341563" y="5894388"/>
            <a:ext cx="11112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3" name="Line 624"/>
          <p:cNvSpPr>
            <a:spLocks noChangeShapeType="1"/>
          </p:cNvSpPr>
          <p:nvPr/>
        </p:nvSpPr>
        <p:spPr bwMode="auto">
          <a:xfrm>
            <a:off x="238601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4" name="Line 625"/>
          <p:cNvSpPr>
            <a:spLocks noChangeShapeType="1"/>
          </p:cNvSpPr>
          <p:nvPr/>
        </p:nvSpPr>
        <p:spPr bwMode="auto">
          <a:xfrm>
            <a:off x="242570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5" name="Line 626"/>
          <p:cNvSpPr>
            <a:spLocks noChangeShapeType="1"/>
          </p:cNvSpPr>
          <p:nvPr/>
        </p:nvSpPr>
        <p:spPr bwMode="auto">
          <a:xfrm>
            <a:off x="2465388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6" name="Line 627"/>
          <p:cNvSpPr>
            <a:spLocks noChangeShapeType="1"/>
          </p:cNvSpPr>
          <p:nvPr/>
        </p:nvSpPr>
        <p:spPr bwMode="auto">
          <a:xfrm>
            <a:off x="250983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7" name="Line 628"/>
          <p:cNvSpPr>
            <a:spLocks noChangeShapeType="1"/>
          </p:cNvSpPr>
          <p:nvPr/>
        </p:nvSpPr>
        <p:spPr bwMode="auto">
          <a:xfrm>
            <a:off x="254952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8" name="Line 629"/>
          <p:cNvSpPr>
            <a:spLocks noChangeShapeType="1"/>
          </p:cNvSpPr>
          <p:nvPr/>
        </p:nvSpPr>
        <p:spPr bwMode="auto">
          <a:xfrm>
            <a:off x="2589213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59" name="Line 630"/>
          <p:cNvSpPr>
            <a:spLocks noChangeShapeType="1"/>
          </p:cNvSpPr>
          <p:nvPr/>
        </p:nvSpPr>
        <p:spPr bwMode="auto">
          <a:xfrm>
            <a:off x="263366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0" name="Line 631"/>
          <p:cNvSpPr>
            <a:spLocks noChangeShapeType="1"/>
          </p:cNvSpPr>
          <p:nvPr/>
        </p:nvSpPr>
        <p:spPr bwMode="auto">
          <a:xfrm>
            <a:off x="267335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1" name="Line 632"/>
          <p:cNvSpPr>
            <a:spLocks noChangeShapeType="1"/>
          </p:cNvSpPr>
          <p:nvPr/>
        </p:nvSpPr>
        <p:spPr bwMode="auto">
          <a:xfrm>
            <a:off x="2714625" y="5894388"/>
            <a:ext cx="11113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2" name="Line 633"/>
          <p:cNvSpPr>
            <a:spLocks noChangeShapeType="1"/>
          </p:cNvSpPr>
          <p:nvPr/>
        </p:nvSpPr>
        <p:spPr bwMode="auto">
          <a:xfrm>
            <a:off x="275907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3" name="Line 634"/>
          <p:cNvSpPr>
            <a:spLocks noChangeShapeType="1"/>
          </p:cNvSpPr>
          <p:nvPr/>
        </p:nvSpPr>
        <p:spPr bwMode="auto">
          <a:xfrm>
            <a:off x="279876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4" name="Line 635"/>
          <p:cNvSpPr>
            <a:spLocks noChangeShapeType="1"/>
          </p:cNvSpPr>
          <p:nvPr/>
        </p:nvSpPr>
        <p:spPr bwMode="auto">
          <a:xfrm>
            <a:off x="2838450" y="5894388"/>
            <a:ext cx="11113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5" name="Line 636"/>
          <p:cNvSpPr>
            <a:spLocks noChangeShapeType="1"/>
          </p:cNvSpPr>
          <p:nvPr/>
        </p:nvSpPr>
        <p:spPr bwMode="auto">
          <a:xfrm>
            <a:off x="288290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6" name="Line 637"/>
          <p:cNvSpPr>
            <a:spLocks noChangeShapeType="1"/>
          </p:cNvSpPr>
          <p:nvPr/>
        </p:nvSpPr>
        <p:spPr bwMode="auto">
          <a:xfrm>
            <a:off x="292258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7" name="Line 638"/>
          <p:cNvSpPr>
            <a:spLocks noChangeShapeType="1"/>
          </p:cNvSpPr>
          <p:nvPr/>
        </p:nvSpPr>
        <p:spPr bwMode="auto">
          <a:xfrm>
            <a:off x="296227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8" name="Line 639"/>
          <p:cNvSpPr>
            <a:spLocks noChangeShapeType="1"/>
          </p:cNvSpPr>
          <p:nvPr/>
        </p:nvSpPr>
        <p:spPr bwMode="auto">
          <a:xfrm>
            <a:off x="300672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69" name="Line 640"/>
          <p:cNvSpPr>
            <a:spLocks noChangeShapeType="1"/>
          </p:cNvSpPr>
          <p:nvPr/>
        </p:nvSpPr>
        <p:spPr bwMode="auto">
          <a:xfrm>
            <a:off x="304641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0" name="Line 641"/>
          <p:cNvSpPr>
            <a:spLocks noChangeShapeType="1"/>
          </p:cNvSpPr>
          <p:nvPr/>
        </p:nvSpPr>
        <p:spPr bwMode="auto">
          <a:xfrm>
            <a:off x="308610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1" name="Line 642"/>
          <p:cNvSpPr>
            <a:spLocks noChangeShapeType="1"/>
          </p:cNvSpPr>
          <p:nvPr/>
        </p:nvSpPr>
        <p:spPr bwMode="auto">
          <a:xfrm>
            <a:off x="313213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2" name="Line 643"/>
          <p:cNvSpPr>
            <a:spLocks noChangeShapeType="1"/>
          </p:cNvSpPr>
          <p:nvPr/>
        </p:nvSpPr>
        <p:spPr bwMode="auto">
          <a:xfrm>
            <a:off x="317182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3" name="Line 644"/>
          <p:cNvSpPr>
            <a:spLocks noChangeShapeType="1"/>
          </p:cNvSpPr>
          <p:nvPr/>
        </p:nvSpPr>
        <p:spPr bwMode="auto">
          <a:xfrm>
            <a:off x="321151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4" name="Line 645"/>
          <p:cNvSpPr>
            <a:spLocks noChangeShapeType="1"/>
          </p:cNvSpPr>
          <p:nvPr/>
        </p:nvSpPr>
        <p:spPr bwMode="auto">
          <a:xfrm>
            <a:off x="325596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5" name="Line 646"/>
          <p:cNvSpPr>
            <a:spLocks noChangeShapeType="1"/>
          </p:cNvSpPr>
          <p:nvPr/>
        </p:nvSpPr>
        <p:spPr bwMode="auto">
          <a:xfrm>
            <a:off x="329565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6" name="Line 647"/>
          <p:cNvSpPr>
            <a:spLocks noChangeShapeType="1"/>
          </p:cNvSpPr>
          <p:nvPr/>
        </p:nvSpPr>
        <p:spPr bwMode="auto">
          <a:xfrm>
            <a:off x="333533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7" name="Line 648"/>
          <p:cNvSpPr>
            <a:spLocks noChangeShapeType="1"/>
          </p:cNvSpPr>
          <p:nvPr/>
        </p:nvSpPr>
        <p:spPr bwMode="auto">
          <a:xfrm>
            <a:off x="3379788" y="5894388"/>
            <a:ext cx="7937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8" name="Line 649"/>
          <p:cNvSpPr>
            <a:spLocks noChangeShapeType="1"/>
          </p:cNvSpPr>
          <p:nvPr/>
        </p:nvSpPr>
        <p:spPr bwMode="auto">
          <a:xfrm>
            <a:off x="341947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79" name="Line 650"/>
          <p:cNvSpPr>
            <a:spLocks noChangeShapeType="1"/>
          </p:cNvSpPr>
          <p:nvPr/>
        </p:nvSpPr>
        <p:spPr bwMode="auto">
          <a:xfrm>
            <a:off x="345916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0" name="Line 651"/>
          <p:cNvSpPr>
            <a:spLocks noChangeShapeType="1"/>
          </p:cNvSpPr>
          <p:nvPr/>
        </p:nvSpPr>
        <p:spPr bwMode="auto">
          <a:xfrm>
            <a:off x="350520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1" name="Line 652"/>
          <p:cNvSpPr>
            <a:spLocks noChangeShapeType="1"/>
          </p:cNvSpPr>
          <p:nvPr/>
        </p:nvSpPr>
        <p:spPr bwMode="auto">
          <a:xfrm>
            <a:off x="354488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2" name="Line 653"/>
          <p:cNvSpPr>
            <a:spLocks noChangeShapeType="1"/>
          </p:cNvSpPr>
          <p:nvPr/>
        </p:nvSpPr>
        <p:spPr bwMode="auto">
          <a:xfrm>
            <a:off x="358457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3" name="Line 654"/>
          <p:cNvSpPr>
            <a:spLocks noChangeShapeType="1"/>
          </p:cNvSpPr>
          <p:nvPr/>
        </p:nvSpPr>
        <p:spPr bwMode="auto">
          <a:xfrm>
            <a:off x="362902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4" name="Line 655"/>
          <p:cNvSpPr>
            <a:spLocks noChangeShapeType="1"/>
          </p:cNvSpPr>
          <p:nvPr/>
        </p:nvSpPr>
        <p:spPr bwMode="auto">
          <a:xfrm>
            <a:off x="366871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5" name="Line 656"/>
          <p:cNvSpPr>
            <a:spLocks noChangeShapeType="1"/>
          </p:cNvSpPr>
          <p:nvPr/>
        </p:nvSpPr>
        <p:spPr bwMode="auto">
          <a:xfrm>
            <a:off x="370840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6" name="Line 657"/>
          <p:cNvSpPr>
            <a:spLocks noChangeShapeType="1"/>
          </p:cNvSpPr>
          <p:nvPr/>
        </p:nvSpPr>
        <p:spPr bwMode="auto">
          <a:xfrm>
            <a:off x="375285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7" name="Line 658"/>
          <p:cNvSpPr>
            <a:spLocks noChangeShapeType="1"/>
          </p:cNvSpPr>
          <p:nvPr/>
        </p:nvSpPr>
        <p:spPr bwMode="auto">
          <a:xfrm>
            <a:off x="379253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8" name="Line 659"/>
          <p:cNvSpPr>
            <a:spLocks noChangeShapeType="1"/>
          </p:cNvSpPr>
          <p:nvPr/>
        </p:nvSpPr>
        <p:spPr bwMode="auto">
          <a:xfrm>
            <a:off x="383222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89" name="Line 660"/>
          <p:cNvSpPr>
            <a:spLocks noChangeShapeType="1"/>
          </p:cNvSpPr>
          <p:nvPr/>
        </p:nvSpPr>
        <p:spPr bwMode="auto">
          <a:xfrm>
            <a:off x="387826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0" name="Line 661"/>
          <p:cNvSpPr>
            <a:spLocks noChangeShapeType="1"/>
          </p:cNvSpPr>
          <p:nvPr/>
        </p:nvSpPr>
        <p:spPr bwMode="auto">
          <a:xfrm>
            <a:off x="391795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1" name="Line 662"/>
          <p:cNvSpPr>
            <a:spLocks noChangeShapeType="1"/>
          </p:cNvSpPr>
          <p:nvPr/>
        </p:nvSpPr>
        <p:spPr bwMode="auto">
          <a:xfrm>
            <a:off x="395763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2" name="Line 663"/>
          <p:cNvSpPr>
            <a:spLocks noChangeShapeType="1"/>
          </p:cNvSpPr>
          <p:nvPr/>
        </p:nvSpPr>
        <p:spPr bwMode="auto">
          <a:xfrm>
            <a:off x="400208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3" name="Line 664"/>
          <p:cNvSpPr>
            <a:spLocks noChangeShapeType="1"/>
          </p:cNvSpPr>
          <p:nvPr/>
        </p:nvSpPr>
        <p:spPr bwMode="auto">
          <a:xfrm>
            <a:off x="404177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4" name="Line 665"/>
          <p:cNvSpPr>
            <a:spLocks noChangeShapeType="1"/>
          </p:cNvSpPr>
          <p:nvPr/>
        </p:nvSpPr>
        <p:spPr bwMode="auto">
          <a:xfrm>
            <a:off x="408146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5" name="Line 666"/>
          <p:cNvSpPr>
            <a:spLocks noChangeShapeType="1"/>
          </p:cNvSpPr>
          <p:nvPr/>
        </p:nvSpPr>
        <p:spPr bwMode="auto">
          <a:xfrm>
            <a:off x="412591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6" name="Line 667"/>
          <p:cNvSpPr>
            <a:spLocks noChangeShapeType="1"/>
          </p:cNvSpPr>
          <p:nvPr/>
        </p:nvSpPr>
        <p:spPr bwMode="auto">
          <a:xfrm>
            <a:off x="416560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7" name="Line 668"/>
          <p:cNvSpPr>
            <a:spLocks noChangeShapeType="1"/>
          </p:cNvSpPr>
          <p:nvPr/>
        </p:nvSpPr>
        <p:spPr bwMode="auto">
          <a:xfrm>
            <a:off x="420528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8" name="Line 669"/>
          <p:cNvSpPr>
            <a:spLocks noChangeShapeType="1"/>
          </p:cNvSpPr>
          <p:nvPr/>
        </p:nvSpPr>
        <p:spPr bwMode="auto">
          <a:xfrm>
            <a:off x="425132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99" name="Line 670"/>
          <p:cNvSpPr>
            <a:spLocks noChangeShapeType="1"/>
          </p:cNvSpPr>
          <p:nvPr/>
        </p:nvSpPr>
        <p:spPr bwMode="auto">
          <a:xfrm>
            <a:off x="429101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0" name="Line 671"/>
          <p:cNvSpPr>
            <a:spLocks noChangeShapeType="1"/>
          </p:cNvSpPr>
          <p:nvPr/>
        </p:nvSpPr>
        <p:spPr bwMode="auto">
          <a:xfrm>
            <a:off x="433070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1" name="Line 672"/>
          <p:cNvSpPr>
            <a:spLocks noChangeShapeType="1"/>
          </p:cNvSpPr>
          <p:nvPr/>
        </p:nvSpPr>
        <p:spPr bwMode="auto">
          <a:xfrm>
            <a:off x="437515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2" name="Line 673"/>
          <p:cNvSpPr>
            <a:spLocks noChangeShapeType="1"/>
          </p:cNvSpPr>
          <p:nvPr/>
        </p:nvSpPr>
        <p:spPr bwMode="auto">
          <a:xfrm>
            <a:off x="441483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3" name="Line 674"/>
          <p:cNvSpPr>
            <a:spLocks noChangeShapeType="1"/>
          </p:cNvSpPr>
          <p:nvPr/>
        </p:nvSpPr>
        <p:spPr bwMode="auto">
          <a:xfrm>
            <a:off x="445452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4" name="Line 675"/>
          <p:cNvSpPr>
            <a:spLocks noChangeShapeType="1"/>
          </p:cNvSpPr>
          <p:nvPr/>
        </p:nvSpPr>
        <p:spPr bwMode="auto">
          <a:xfrm>
            <a:off x="449897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5" name="Line 676"/>
          <p:cNvSpPr>
            <a:spLocks noChangeShapeType="1"/>
          </p:cNvSpPr>
          <p:nvPr/>
        </p:nvSpPr>
        <p:spPr bwMode="auto">
          <a:xfrm>
            <a:off x="453866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6" name="Line 677"/>
          <p:cNvSpPr>
            <a:spLocks noChangeShapeType="1"/>
          </p:cNvSpPr>
          <p:nvPr/>
        </p:nvSpPr>
        <p:spPr bwMode="auto">
          <a:xfrm>
            <a:off x="4578350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7" name="Line 678"/>
          <p:cNvSpPr>
            <a:spLocks noChangeShapeType="1"/>
          </p:cNvSpPr>
          <p:nvPr/>
        </p:nvSpPr>
        <p:spPr bwMode="auto">
          <a:xfrm>
            <a:off x="4618038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8" name="Line 679"/>
          <p:cNvSpPr>
            <a:spLocks noChangeShapeType="1"/>
          </p:cNvSpPr>
          <p:nvPr/>
        </p:nvSpPr>
        <p:spPr bwMode="auto">
          <a:xfrm>
            <a:off x="466407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09" name="Line 680"/>
          <p:cNvSpPr>
            <a:spLocks noChangeShapeType="1"/>
          </p:cNvSpPr>
          <p:nvPr/>
        </p:nvSpPr>
        <p:spPr bwMode="auto">
          <a:xfrm>
            <a:off x="470376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0" name="Line 681"/>
          <p:cNvSpPr>
            <a:spLocks noChangeShapeType="1"/>
          </p:cNvSpPr>
          <p:nvPr/>
        </p:nvSpPr>
        <p:spPr bwMode="auto">
          <a:xfrm>
            <a:off x="4743450" y="5894388"/>
            <a:ext cx="11113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1" name="Line 682"/>
          <p:cNvSpPr>
            <a:spLocks noChangeShapeType="1"/>
          </p:cNvSpPr>
          <p:nvPr/>
        </p:nvSpPr>
        <p:spPr bwMode="auto">
          <a:xfrm>
            <a:off x="478790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2" name="Line 683"/>
          <p:cNvSpPr>
            <a:spLocks noChangeShapeType="1"/>
          </p:cNvSpPr>
          <p:nvPr/>
        </p:nvSpPr>
        <p:spPr bwMode="auto">
          <a:xfrm>
            <a:off x="482758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3" name="Line 684"/>
          <p:cNvSpPr>
            <a:spLocks noChangeShapeType="1"/>
          </p:cNvSpPr>
          <p:nvPr/>
        </p:nvSpPr>
        <p:spPr bwMode="auto">
          <a:xfrm>
            <a:off x="4867275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4" name="Line 685"/>
          <p:cNvSpPr>
            <a:spLocks noChangeShapeType="1"/>
          </p:cNvSpPr>
          <p:nvPr/>
        </p:nvSpPr>
        <p:spPr bwMode="auto">
          <a:xfrm>
            <a:off x="491172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5" name="Line 686"/>
          <p:cNvSpPr>
            <a:spLocks noChangeShapeType="1"/>
          </p:cNvSpPr>
          <p:nvPr/>
        </p:nvSpPr>
        <p:spPr bwMode="auto">
          <a:xfrm>
            <a:off x="4951413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6" name="Line 687"/>
          <p:cNvSpPr>
            <a:spLocks noChangeShapeType="1"/>
          </p:cNvSpPr>
          <p:nvPr/>
        </p:nvSpPr>
        <p:spPr bwMode="auto">
          <a:xfrm>
            <a:off x="4991100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7" name="Line 688"/>
          <p:cNvSpPr>
            <a:spLocks noChangeShapeType="1"/>
          </p:cNvSpPr>
          <p:nvPr/>
        </p:nvSpPr>
        <p:spPr bwMode="auto">
          <a:xfrm>
            <a:off x="5037138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8" name="Line 689"/>
          <p:cNvSpPr>
            <a:spLocks noChangeShapeType="1"/>
          </p:cNvSpPr>
          <p:nvPr/>
        </p:nvSpPr>
        <p:spPr bwMode="auto">
          <a:xfrm>
            <a:off x="5076825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19" name="Line 690"/>
          <p:cNvSpPr>
            <a:spLocks noChangeShapeType="1"/>
          </p:cNvSpPr>
          <p:nvPr/>
        </p:nvSpPr>
        <p:spPr bwMode="auto">
          <a:xfrm>
            <a:off x="5116513" y="5894388"/>
            <a:ext cx="11112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0" name="Line 691"/>
          <p:cNvSpPr>
            <a:spLocks noChangeShapeType="1"/>
          </p:cNvSpPr>
          <p:nvPr/>
        </p:nvSpPr>
        <p:spPr bwMode="auto">
          <a:xfrm>
            <a:off x="5160963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1" name="Line 692"/>
          <p:cNvSpPr>
            <a:spLocks noChangeShapeType="1"/>
          </p:cNvSpPr>
          <p:nvPr/>
        </p:nvSpPr>
        <p:spPr bwMode="auto">
          <a:xfrm>
            <a:off x="5200650" y="5894388"/>
            <a:ext cx="635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2" name="Line 693"/>
          <p:cNvSpPr>
            <a:spLocks noChangeShapeType="1"/>
          </p:cNvSpPr>
          <p:nvPr/>
        </p:nvSpPr>
        <p:spPr bwMode="auto">
          <a:xfrm>
            <a:off x="5240338" y="5894388"/>
            <a:ext cx="12700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3" name="Line 694"/>
          <p:cNvSpPr>
            <a:spLocks noChangeShapeType="1"/>
          </p:cNvSpPr>
          <p:nvPr/>
        </p:nvSpPr>
        <p:spPr bwMode="auto">
          <a:xfrm>
            <a:off x="5284788" y="5894388"/>
            <a:ext cx="7937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4" name="Line 695"/>
          <p:cNvSpPr>
            <a:spLocks noChangeShapeType="1"/>
          </p:cNvSpPr>
          <p:nvPr/>
        </p:nvSpPr>
        <p:spPr bwMode="auto">
          <a:xfrm>
            <a:off x="5324475" y="5894388"/>
            <a:ext cx="7938" cy="158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5" name="Freeform 696"/>
          <p:cNvSpPr>
            <a:spLocks/>
          </p:cNvSpPr>
          <p:nvPr/>
        </p:nvSpPr>
        <p:spPr bwMode="auto">
          <a:xfrm>
            <a:off x="5357813" y="5883275"/>
            <a:ext cx="12700" cy="12700"/>
          </a:xfrm>
          <a:custGeom>
            <a:avLst/>
            <a:gdLst>
              <a:gd name="T0" fmla="*/ 0 w 8"/>
              <a:gd name="T1" fmla="*/ 2147483647 h 8"/>
              <a:gd name="T2" fmla="*/ 2147483647 w 8"/>
              <a:gd name="T3" fmla="*/ 2147483647 h 8"/>
              <a:gd name="T4" fmla="*/ 2147483647 w 8"/>
              <a:gd name="T5" fmla="*/ 0 h 8"/>
              <a:gd name="T6" fmla="*/ 0 60000 65536"/>
              <a:gd name="T7" fmla="*/ 0 60000 65536"/>
              <a:gd name="T8" fmla="*/ 0 60000 65536"/>
              <a:gd name="T9" fmla="*/ 0 w 8"/>
              <a:gd name="T10" fmla="*/ 0 h 8"/>
              <a:gd name="T11" fmla="*/ 8 w 8"/>
              <a:gd name="T12" fmla="*/ 8 h 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" h="8">
                <a:moveTo>
                  <a:pt x="0" y="7"/>
                </a:moveTo>
                <a:lnTo>
                  <a:pt x="7" y="7"/>
                </a:lnTo>
                <a:lnTo>
                  <a:pt x="7" y="0"/>
                </a:lnTo>
              </a:path>
            </a:pathLst>
          </a:cu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626" name="Line 697"/>
          <p:cNvSpPr>
            <a:spLocks noChangeShapeType="1"/>
          </p:cNvSpPr>
          <p:nvPr/>
        </p:nvSpPr>
        <p:spPr bwMode="auto">
          <a:xfrm flipV="1">
            <a:off x="5368925" y="5832475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7" name="Line 698"/>
          <p:cNvSpPr>
            <a:spLocks noChangeShapeType="1"/>
          </p:cNvSpPr>
          <p:nvPr/>
        </p:nvSpPr>
        <p:spPr bwMode="auto">
          <a:xfrm flipV="1">
            <a:off x="5368925" y="579278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8" name="Line 699"/>
          <p:cNvSpPr>
            <a:spLocks noChangeShapeType="1"/>
          </p:cNvSpPr>
          <p:nvPr/>
        </p:nvSpPr>
        <p:spPr bwMode="auto">
          <a:xfrm flipV="1">
            <a:off x="5368925" y="575310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29" name="Line 700"/>
          <p:cNvSpPr>
            <a:spLocks noChangeShapeType="1"/>
          </p:cNvSpPr>
          <p:nvPr/>
        </p:nvSpPr>
        <p:spPr bwMode="auto">
          <a:xfrm flipV="1">
            <a:off x="5368925" y="570865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0" name="Line 701"/>
          <p:cNvSpPr>
            <a:spLocks noChangeShapeType="1"/>
          </p:cNvSpPr>
          <p:nvPr/>
        </p:nvSpPr>
        <p:spPr bwMode="auto">
          <a:xfrm flipV="1">
            <a:off x="5368925" y="566896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1" name="Line 702"/>
          <p:cNvSpPr>
            <a:spLocks noChangeShapeType="1"/>
          </p:cNvSpPr>
          <p:nvPr/>
        </p:nvSpPr>
        <p:spPr bwMode="auto">
          <a:xfrm flipV="1">
            <a:off x="5368925" y="5629275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2" name="Line 703"/>
          <p:cNvSpPr>
            <a:spLocks noChangeShapeType="1"/>
          </p:cNvSpPr>
          <p:nvPr/>
        </p:nvSpPr>
        <p:spPr bwMode="auto">
          <a:xfrm flipV="1">
            <a:off x="5368925" y="5584825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3" name="Line 704"/>
          <p:cNvSpPr>
            <a:spLocks noChangeShapeType="1"/>
          </p:cNvSpPr>
          <p:nvPr/>
        </p:nvSpPr>
        <p:spPr bwMode="auto">
          <a:xfrm flipV="1">
            <a:off x="5368925" y="554513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4" name="Line 705"/>
          <p:cNvSpPr>
            <a:spLocks noChangeShapeType="1"/>
          </p:cNvSpPr>
          <p:nvPr/>
        </p:nvSpPr>
        <p:spPr bwMode="auto">
          <a:xfrm flipV="1">
            <a:off x="5368925" y="550386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5" name="Line 706"/>
          <p:cNvSpPr>
            <a:spLocks noChangeShapeType="1"/>
          </p:cNvSpPr>
          <p:nvPr/>
        </p:nvSpPr>
        <p:spPr bwMode="auto">
          <a:xfrm flipV="1">
            <a:off x="5368925" y="545941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6" name="Line 707"/>
          <p:cNvSpPr>
            <a:spLocks noChangeShapeType="1"/>
          </p:cNvSpPr>
          <p:nvPr/>
        </p:nvSpPr>
        <p:spPr bwMode="auto">
          <a:xfrm flipV="1">
            <a:off x="5368925" y="5419725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7" name="Line 708"/>
          <p:cNvSpPr>
            <a:spLocks noChangeShapeType="1"/>
          </p:cNvSpPr>
          <p:nvPr/>
        </p:nvSpPr>
        <p:spPr bwMode="auto">
          <a:xfrm flipV="1">
            <a:off x="5368925" y="538003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8" name="Line 709"/>
          <p:cNvSpPr>
            <a:spLocks noChangeShapeType="1"/>
          </p:cNvSpPr>
          <p:nvPr/>
        </p:nvSpPr>
        <p:spPr bwMode="auto">
          <a:xfrm flipV="1">
            <a:off x="5368925" y="533558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39" name="Line 710"/>
          <p:cNvSpPr>
            <a:spLocks noChangeShapeType="1"/>
          </p:cNvSpPr>
          <p:nvPr/>
        </p:nvSpPr>
        <p:spPr bwMode="auto">
          <a:xfrm flipV="1">
            <a:off x="5368925" y="529590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0" name="Line 711"/>
          <p:cNvSpPr>
            <a:spLocks noChangeShapeType="1"/>
          </p:cNvSpPr>
          <p:nvPr/>
        </p:nvSpPr>
        <p:spPr bwMode="auto">
          <a:xfrm flipV="1">
            <a:off x="5368925" y="525621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1" name="Line 712"/>
          <p:cNvSpPr>
            <a:spLocks noChangeShapeType="1"/>
          </p:cNvSpPr>
          <p:nvPr/>
        </p:nvSpPr>
        <p:spPr bwMode="auto">
          <a:xfrm flipV="1">
            <a:off x="5368925" y="521176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2" name="Line 713"/>
          <p:cNvSpPr>
            <a:spLocks noChangeShapeType="1"/>
          </p:cNvSpPr>
          <p:nvPr/>
        </p:nvSpPr>
        <p:spPr bwMode="auto">
          <a:xfrm flipV="1">
            <a:off x="5368925" y="5172075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3" name="Line 714"/>
          <p:cNvSpPr>
            <a:spLocks noChangeShapeType="1"/>
          </p:cNvSpPr>
          <p:nvPr/>
        </p:nvSpPr>
        <p:spPr bwMode="auto">
          <a:xfrm flipV="1">
            <a:off x="5368925" y="513238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4" name="Line 715"/>
          <p:cNvSpPr>
            <a:spLocks noChangeShapeType="1"/>
          </p:cNvSpPr>
          <p:nvPr/>
        </p:nvSpPr>
        <p:spPr bwMode="auto">
          <a:xfrm flipV="1">
            <a:off x="5368925" y="5086350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5" name="Line 716"/>
          <p:cNvSpPr>
            <a:spLocks noChangeShapeType="1"/>
          </p:cNvSpPr>
          <p:nvPr/>
        </p:nvSpPr>
        <p:spPr bwMode="auto">
          <a:xfrm flipV="1">
            <a:off x="5368925" y="5046663"/>
            <a:ext cx="1588" cy="33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6" name="Line 717"/>
          <p:cNvSpPr>
            <a:spLocks noChangeShapeType="1"/>
          </p:cNvSpPr>
          <p:nvPr/>
        </p:nvSpPr>
        <p:spPr bwMode="auto">
          <a:xfrm flipV="1">
            <a:off x="5368925" y="5006975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7" name="Line 718"/>
          <p:cNvSpPr>
            <a:spLocks noChangeShapeType="1"/>
          </p:cNvSpPr>
          <p:nvPr/>
        </p:nvSpPr>
        <p:spPr bwMode="auto">
          <a:xfrm flipV="1">
            <a:off x="5368925" y="4962525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8" name="Line 719"/>
          <p:cNvSpPr>
            <a:spLocks noChangeShapeType="1"/>
          </p:cNvSpPr>
          <p:nvPr/>
        </p:nvSpPr>
        <p:spPr bwMode="auto">
          <a:xfrm flipV="1">
            <a:off x="5378450" y="493236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49" name="Line 720"/>
          <p:cNvSpPr>
            <a:spLocks noChangeShapeType="1"/>
          </p:cNvSpPr>
          <p:nvPr/>
        </p:nvSpPr>
        <p:spPr bwMode="auto">
          <a:xfrm flipV="1">
            <a:off x="5368925" y="488315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0" name="Line 721"/>
          <p:cNvSpPr>
            <a:spLocks noChangeShapeType="1"/>
          </p:cNvSpPr>
          <p:nvPr/>
        </p:nvSpPr>
        <p:spPr bwMode="auto">
          <a:xfrm flipV="1">
            <a:off x="5368925" y="4838700"/>
            <a:ext cx="1588" cy="36513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1" name="Line 722"/>
          <p:cNvSpPr>
            <a:spLocks noChangeShapeType="1"/>
          </p:cNvSpPr>
          <p:nvPr/>
        </p:nvSpPr>
        <p:spPr bwMode="auto">
          <a:xfrm flipV="1">
            <a:off x="5368925" y="4799013"/>
            <a:ext cx="1588" cy="31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2" name="Line 723"/>
          <p:cNvSpPr>
            <a:spLocks noChangeShapeType="1"/>
          </p:cNvSpPr>
          <p:nvPr/>
        </p:nvSpPr>
        <p:spPr bwMode="auto">
          <a:xfrm flipV="1">
            <a:off x="5368925" y="4759325"/>
            <a:ext cx="1588" cy="31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3" name="Line 724"/>
          <p:cNvSpPr>
            <a:spLocks noChangeShapeType="1"/>
          </p:cNvSpPr>
          <p:nvPr/>
        </p:nvSpPr>
        <p:spPr bwMode="auto">
          <a:xfrm flipV="1">
            <a:off x="5368925" y="4713288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4" name="Line 725"/>
          <p:cNvSpPr>
            <a:spLocks noChangeShapeType="1"/>
          </p:cNvSpPr>
          <p:nvPr/>
        </p:nvSpPr>
        <p:spPr bwMode="auto">
          <a:xfrm flipV="1">
            <a:off x="5368925" y="467360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5" name="Line 726"/>
          <p:cNvSpPr>
            <a:spLocks noChangeShapeType="1"/>
          </p:cNvSpPr>
          <p:nvPr/>
        </p:nvSpPr>
        <p:spPr bwMode="auto">
          <a:xfrm flipV="1">
            <a:off x="5368925" y="463391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6" name="Line 727"/>
          <p:cNvSpPr>
            <a:spLocks noChangeShapeType="1"/>
          </p:cNvSpPr>
          <p:nvPr/>
        </p:nvSpPr>
        <p:spPr bwMode="auto">
          <a:xfrm flipV="1">
            <a:off x="5368925" y="4589463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7" name="Line 728"/>
          <p:cNvSpPr>
            <a:spLocks noChangeShapeType="1"/>
          </p:cNvSpPr>
          <p:nvPr/>
        </p:nvSpPr>
        <p:spPr bwMode="auto">
          <a:xfrm flipV="1">
            <a:off x="5368925" y="4549775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8" name="Line 729"/>
          <p:cNvSpPr>
            <a:spLocks noChangeShapeType="1"/>
          </p:cNvSpPr>
          <p:nvPr/>
        </p:nvSpPr>
        <p:spPr bwMode="auto">
          <a:xfrm flipV="1">
            <a:off x="5368925" y="451008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59" name="Line 730"/>
          <p:cNvSpPr>
            <a:spLocks noChangeShapeType="1"/>
          </p:cNvSpPr>
          <p:nvPr/>
        </p:nvSpPr>
        <p:spPr bwMode="auto">
          <a:xfrm flipV="1">
            <a:off x="5368925" y="4465638"/>
            <a:ext cx="1588" cy="365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0" name="Line 731"/>
          <p:cNvSpPr>
            <a:spLocks noChangeShapeType="1"/>
          </p:cNvSpPr>
          <p:nvPr/>
        </p:nvSpPr>
        <p:spPr bwMode="auto">
          <a:xfrm flipV="1">
            <a:off x="5368925" y="442595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1" name="Line 732"/>
          <p:cNvSpPr>
            <a:spLocks noChangeShapeType="1"/>
          </p:cNvSpPr>
          <p:nvPr/>
        </p:nvSpPr>
        <p:spPr bwMode="auto">
          <a:xfrm flipV="1">
            <a:off x="5368925" y="438626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2" name="Line 733"/>
          <p:cNvSpPr>
            <a:spLocks noChangeShapeType="1"/>
          </p:cNvSpPr>
          <p:nvPr/>
        </p:nvSpPr>
        <p:spPr bwMode="auto">
          <a:xfrm flipV="1">
            <a:off x="5368925" y="4340225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3" name="Line 734"/>
          <p:cNvSpPr>
            <a:spLocks noChangeShapeType="1"/>
          </p:cNvSpPr>
          <p:nvPr/>
        </p:nvSpPr>
        <p:spPr bwMode="auto">
          <a:xfrm flipV="1">
            <a:off x="5368925" y="4316413"/>
            <a:ext cx="1588" cy="1746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4" name="Line 735"/>
          <p:cNvSpPr>
            <a:spLocks noChangeShapeType="1"/>
          </p:cNvSpPr>
          <p:nvPr/>
        </p:nvSpPr>
        <p:spPr bwMode="auto">
          <a:xfrm flipV="1">
            <a:off x="3895725" y="586263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5" name="Line 736"/>
          <p:cNvSpPr>
            <a:spLocks noChangeShapeType="1"/>
          </p:cNvSpPr>
          <p:nvPr/>
        </p:nvSpPr>
        <p:spPr bwMode="auto">
          <a:xfrm flipV="1">
            <a:off x="3895725" y="5822950"/>
            <a:ext cx="1588" cy="31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6" name="Line 737"/>
          <p:cNvSpPr>
            <a:spLocks noChangeShapeType="1"/>
          </p:cNvSpPr>
          <p:nvPr/>
        </p:nvSpPr>
        <p:spPr bwMode="auto">
          <a:xfrm flipV="1">
            <a:off x="3895725" y="578326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7" name="Line 738"/>
          <p:cNvSpPr>
            <a:spLocks noChangeShapeType="1"/>
          </p:cNvSpPr>
          <p:nvPr/>
        </p:nvSpPr>
        <p:spPr bwMode="auto">
          <a:xfrm flipV="1">
            <a:off x="3895725" y="5738813"/>
            <a:ext cx="1588" cy="31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8" name="Line 739"/>
          <p:cNvSpPr>
            <a:spLocks noChangeShapeType="1"/>
          </p:cNvSpPr>
          <p:nvPr/>
        </p:nvSpPr>
        <p:spPr bwMode="auto">
          <a:xfrm flipV="1">
            <a:off x="3895725" y="5699125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69" name="Line 740"/>
          <p:cNvSpPr>
            <a:spLocks noChangeShapeType="1"/>
          </p:cNvSpPr>
          <p:nvPr/>
        </p:nvSpPr>
        <p:spPr bwMode="auto">
          <a:xfrm flipV="1">
            <a:off x="3895725" y="565943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0" name="Line 741"/>
          <p:cNvSpPr>
            <a:spLocks noChangeShapeType="1"/>
          </p:cNvSpPr>
          <p:nvPr/>
        </p:nvSpPr>
        <p:spPr bwMode="auto">
          <a:xfrm flipV="1">
            <a:off x="3895725" y="561340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1" name="Line 742"/>
          <p:cNvSpPr>
            <a:spLocks noChangeShapeType="1"/>
          </p:cNvSpPr>
          <p:nvPr/>
        </p:nvSpPr>
        <p:spPr bwMode="auto">
          <a:xfrm flipV="1">
            <a:off x="3895725" y="557371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2" name="Line 743"/>
          <p:cNvSpPr>
            <a:spLocks noChangeShapeType="1"/>
          </p:cNvSpPr>
          <p:nvPr/>
        </p:nvSpPr>
        <p:spPr bwMode="auto">
          <a:xfrm flipV="1">
            <a:off x="3895725" y="5534025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3" name="Line 744"/>
          <p:cNvSpPr>
            <a:spLocks noChangeShapeType="1"/>
          </p:cNvSpPr>
          <p:nvPr/>
        </p:nvSpPr>
        <p:spPr bwMode="auto">
          <a:xfrm flipV="1">
            <a:off x="3895725" y="5489575"/>
            <a:ext cx="1588" cy="33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4" name="Line 745"/>
          <p:cNvSpPr>
            <a:spLocks noChangeShapeType="1"/>
          </p:cNvSpPr>
          <p:nvPr/>
        </p:nvSpPr>
        <p:spPr bwMode="auto">
          <a:xfrm flipV="1">
            <a:off x="3895725" y="544988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5" name="Line 746"/>
          <p:cNvSpPr>
            <a:spLocks noChangeShapeType="1"/>
          </p:cNvSpPr>
          <p:nvPr/>
        </p:nvSpPr>
        <p:spPr bwMode="auto">
          <a:xfrm flipV="1">
            <a:off x="3895725" y="541020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6" name="Line 747"/>
          <p:cNvSpPr>
            <a:spLocks noChangeShapeType="1"/>
          </p:cNvSpPr>
          <p:nvPr/>
        </p:nvSpPr>
        <p:spPr bwMode="auto">
          <a:xfrm flipV="1">
            <a:off x="3895725" y="536575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7" name="Line 748"/>
          <p:cNvSpPr>
            <a:spLocks noChangeShapeType="1"/>
          </p:cNvSpPr>
          <p:nvPr/>
        </p:nvSpPr>
        <p:spPr bwMode="auto">
          <a:xfrm flipV="1">
            <a:off x="3895725" y="5326063"/>
            <a:ext cx="1588" cy="31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8" name="Line 749"/>
          <p:cNvSpPr>
            <a:spLocks noChangeShapeType="1"/>
          </p:cNvSpPr>
          <p:nvPr/>
        </p:nvSpPr>
        <p:spPr bwMode="auto">
          <a:xfrm flipV="1">
            <a:off x="3895725" y="5286375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79" name="Line 750"/>
          <p:cNvSpPr>
            <a:spLocks noChangeShapeType="1"/>
          </p:cNvSpPr>
          <p:nvPr/>
        </p:nvSpPr>
        <p:spPr bwMode="auto">
          <a:xfrm flipV="1">
            <a:off x="3895725" y="524033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0" name="Line 751"/>
          <p:cNvSpPr>
            <a:spLocks noChangeShapeType="1"/>
          </p:cNvSpPr>
          <p:nvPr/>
        </p:nvSpPr>
        <p:spPr bwMode="auto">
          <a:xfrm flipV="1">
            <a:off x="3895725" y="520065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1" name="Line 752"/>
          <p:cNvSpPr>
            <a:spLocks noChangeShapeType="1"/>
          </p:cNvSpPr>
          <p:nvPr/>
        </p:nvSpPr>
        <p:spPr bwMode="auto">
          <a:xfrm flipV="1">
            <a:off x="3895725" y="516096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2" name="Line 753"/>
          <p:cNvSpPr>
            <a:spLocks noChangeShapeType="1"/>
          </p:cNvSpPr>
          <p:nvPr/>
        </p:nvSpPr>
        <p:spPr bwMode="auto">
          <a:xfrm flipV="1">
            <a:off x="3895725" y="5116513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3" name="Line 754"/>
          <p:cNvSpPr>
            <a:spLocks noChangeShapeType="1"/>
          </p:cNvSpPr>
          <p:nvPr/>
        </p:nvSpPr>
        <p:spPr bwMode="auto">
          <a:xfrm flipV="1">
            <a:off x="3895725" y="5076825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4" name="Line 755"/>
          <p:cNvSpPr>
            <a:spLocks noChangeShapeType="1"/>
          </p:cNvSpPr>
          <p:nvPr/>
        </p:nvSpPr>
        <p:spPr bwMode="auto">
          <a:xfrm flipV="1">
            <a:off x="3895725" y="503713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5" name="Line 756"/>
          <p:cNvSpPr>
            <a:spLocks noChangeShapeType="1"/>
          </p:cNvSpPr>
          <p:nvPr/>
        </p:nvSpPr>
        <p:spPr bwMode="auto">
          <a:xfrm flipV="1">
            <a:off x="3895725" y="4992688"/>
            <a:ext cx="1588" cy="365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6" name="Line 757"/>
          <p:cNvSpPr>
            <a:spLocks noChangeShapeType="1"/>
          </p:cNvSpPr>
          <p:nvPr/>
        </p:nvSpPr>
        <p:spPr bwMode="auto">
          <a:xfrm flipV="1">
            <a:off x="3895725" y="495300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7" name="Line 758"/>
          <p:cNvSpPr>
            <a:spLocks noChangeShapeType="1"/>
          </p:cNvSpPr>
          <p:nvPr/>
        </p:nvSpPr>
        <p:spPr bwMode="auto">
          <a:xfrm flipV="1">
            <a:off x="3895725" y="4913313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8" name="Line 759"/>
          <p:cNvSpPr>
            <a:spLocks noChangeShapeType="1"/>
          </p:cNvSpPr>
          <p:nvPr/>
        </p:nvSpPr>
        <p:spPr bwMode="auto">
          <a:xfrm flipV="1">
            <a:off x="3895725" y="4867275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89" name="Line 760"/>
          <p:cNvSpPr>
            <a:spLocks noChangeShapeType="1"/>
          </p:cNvSpPr>
          <p:nvPr/>
        </p:nvSpPr>
        <p:spPr bwMode="auto">
          <a:xfrm flipV="1">
            <a:off x="3895725" y="482758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0" name="Line 761"/>
          <p:cNvSpPr>
            <a:spLocks noChangeShapeType="1"/>
          </p:cNvSpPr>
          <p:nvPr/>
        </p:nvSpPr>
        <p:spPr bwMode="auto">
          <a:xfrm flipV="1">
            <a:off x="3895725" y="478790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1" name="Line 762"/>
          <p:cNvSpPr>
            <a:spLocks noChangeShapeType="1"/>
          </p:cNvSpPr>
          <p:nvPr/>
        </p:nvSpPr>
        <p:spPr bwMode="auto">
          <a:xfrm flipH="1">
            <a:off x="3937000" y="3275013"/>
            <a:ext cx="184150" cy="9636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2" name="Line 763"/>
          <p:cNvSpPr>
            <a:spLocks noChangeShapeType="1"/>
          </p:cNvSpPr>
          <p:nvPr/>
        </p:nvSpPr>
        <p:spPr bwMode="auto">
          <a:xfrm flipV="1">
            <a:off x="3895725" y="4703763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3" name="Line 764"/>
          <p:cNvSpPr>
            <a:spLocks noChangeShapeType="1"/>
          </p:cNvSpPr>
          <p:nvPr/>
        </p:nvSpPr>
        <p:spPr bwMode="auto">
          <a:xfrm flipV="1">
            <a:off x="3895725" y="4664075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4" name="Line 765"/>
          <p:cNvSpPr>
            <a:spLocks noChangeShapeType="1"/>
          </p:cNvSpPr>
          <p:nvPr/>
        </p:nvSpPr>
        <p:spPr bwMode="auto">
          <a:xfrm flipV="1">
            <a:off x="3895725" y="4619625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5" name="Line 766"/>
          <p:cNvSpPr>
            <a:spLocks noChangeShapeType="1"/>
          </p:cNvSpPr>
          <p:nvPr/>
        </p:nvSpPr>
        <p:spPr bwMode="auto">
          <a:xfrm flipV="1">
            <a:off x="3895725" y="4579938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6" name="Line 767"/>
          <p:cNvSpPr>
            <a:spLocks noChangeShapeType="1"/>
          </p:cNvSpPr>
          <p:nvPr/>
        </p:nvSpPr>
        <p:spPr bwMode="auto">
          <a:xfrm flipV="1">
            <a:off x="3895725" y="4540250"/>
            <a:ext cx="1588" cy="31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7" name="Line 768"/>
          <p:cNvSpPr>
            <a:spLocks noChangeShapeType="1"/>
          </p:cNvSpPr>
          <p:nvPr/>
        </p:nvSpPr>
        <p:spPr bwMode="auto">
          <a:xfrm flipV="1">
            <a:off x="3895725" y="4495800"/>
            <a:ext cx="1588" cy="36513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8" name="Line 769"/>
          <p:cNvSpPr>
            <a:spLocks noChangeShapeType="1"/>
          </p:cNvSpPr>
          <p:nvPr/>
        </p:nvSpPr>
        <p:spPr bwMode="auto">
          <a:xfrm flipV="1">
            <a:off x="3895725" y="4454525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699" name="Line 770"/>
          <p:cNvSpPr>
            <a:spLocks noChangeShapeType="1"/>
          </p:cNvSpPr>
          <p:nvPr/>
        </p:nvSpPr>
        <p:spPr bwMode="auto">
          <a:xfrm flipV="1">
            <a:off x="3895725" y="4414838"/>
            <a:ext cx="1588" cy="33337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0" name="Line 771"/>
          <p:cNvSpPr>
            <a:spLocks noChangeShapeType="1"/>
          </p:cNvSpPr>
          <p:nvPr/>
        </p:nvSpPr>
        <p:spPr bwMode="auto">
          <a:xfrm flipV="1">
            <a:off x="3895725" y="4370388"/>
            <a:ext cx="1588" cy="381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1" name="Line 772"/>
          <p:cNvSpPr>
            <a:spLocks noChangeShapeType="1"/>
          </p:cNvSpPr>
          <p:nvPr/>
        </p:nvSpPr>
        <p:spPr bwMode="auto">
          <a:xfrm flipV="1">
            <a:off x="3895725" y="4330700"/>
            <a:ext cx="1588" cy="3333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2" name="Line 773"/>
          <p:cNvSpPr>
            <a:spLocks noChangeShapeType="1"/>
          </p:cNvSpPr>
          <p:nvPr/>
        </p:nvSpPr>
        <p:spPr bwMode="auto">
          <a:xfrm flipV="1">
            <a:off x="3895725" y="4306888"/>
            <a:ext cx="1588" cy="1746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3" name="Rectangle 774"/>
          <p:cNvSpPr>
            <a:spLocks noChangeArrowheads="1"/>
          </p:cNvSpPr>
          <p:nvPr/>
        </p:nvSpPr>
        <p:spPr bwMode="auto">
          <a:xfrm>
            <a:off x="4457700" y="4537075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19704" name="Rectangle 775"/>
          <p:cNvSpPr>
            <a:spLocks noChangeArrowheads="1"/>
          </p:cNvSpPr>
          <p:nvPr/>
        </p:nvSpPr>
        <p:spPr bwMode="auto">
          <a:xfrm>
            <a:off x="4657725" y="4643438"/>
            <a:ext cx="293688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9705" name="Line 776"/>
          <p:cNvSpPr>
            <a:spLocks noChangeShapeType="1"/>
          </p:cNvSpPr>
          <p:nvPr/>
        </p:nvSpPr>
        <p:spPr bwMode="auto">
          <a:xfrm flipV="1">
            <a:off x="4818063" y="4379913"/>
            <a:ext cx="439737" cy="20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6" name="Freeform 777"/>
          <p:cNvSpPr>
            <a:spLocks/>
          </p:cNvSpPr>
          <p:nvPr/>
        </p:nvSpPr>
        <p:spPr bwMode="auto">
          <a:xfrm>
            <a:off x="5224463" y="4362450"/>
            <a:ext cx="96837" cy="61913"/>
          </a:xfrm>
          <a:custGeom>
            <a:avLst/>
            <a:gdLst>
              <a:gd name="T0" fmla="*/ 2147483647 w 61"/>
              <a:gd name="T1" fmla="*/ 2147483647 h 39"/>
              <a:gd name="T2" fmla="*/ 0 w 61"/>
              <a:gd name="T3" fmla="*/ 2147483647 h 39"/>
              <a:gd name="T4" fmla="*/ 2147483647 w 61"/>
              <a:gd name="T5" fmla="*/ 0 h 39"/>
              <a:gd name="T6" fmla="*/ 2147483647 w 61"/>
              <a:gd name="T7" fmla="*/ 2147483647 h 39"/>
              <a:gd name="T8" fmla="*/ 2147483647 w 61"/>
              <a:gd name="T9" fmla="*/ 2147483647 h 3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61"/>
              <a:gd name="T16" fmla="*/ 0 h 39"/>
              <a:gd name="T17" fmla="*/ 61 w 61"/>
              <a:gd name="T18" fmla="*/ 39 h 3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61" h="39">
                <a:moveTo>
                  <a:pt x="23" y="13"/>
                </a:moveTo>
                <a:lnTo>
                  <a:pt x="0" y="3"/>
                </a:lnTo>
                <a:lnTo>
                  <a:pt x="60" y="0"/>
                </a:lnTo>
                <a:lnTo>
                  <a:pt x="17" y="38"/>
                </a:lnTo>
                <a:lnTo>
                  <a:pt x="23" y="13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707" name="Line 778"/>
          <p:cNvSpPr>
            <a:spLocks noChangeShapeType="1"/>
          </p:cNvSpPr>
          <p:nvPr/>
        </p:nvSpPr>
        <p:spPr bwMode="auto">
          <a:xfrm flipH="1" flipV="1">
            <a:off x="2316163" y="4381500"/>
            <a:ext cx="466725" cy="20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708" name="Freeform 779"/>
          <p:cNvSpPr>
            <a:spLocks/>
          </p:cNvSpPr>
          <p:nvPr/>
        </p:nvSpPr>
        <p:spPr bwMode="auto">
          <a:xfrm>
            <a:off x="2265363" y="4362450"/>
            <a:ext cx="95250" cy="61913"/>
          </a:xfrm>
          <a:custGeom>
            <a:avLst/>
            <a:gdLst>
              <a:gd name="T0" fmla="*/ 2147483647 w 60"/>
              <a:gd name="T1" fmla="*/ 2147483647 h 39"/>
              <a:gd name="T2" fmla="*/ 2147483647 w 60"/>
              <a:gd name="T3" fmla="*/ 2147483647 h 39"/>
              <a:gd name="T4" fmla="*/ 0 w 60"/>
              <a:gd name="T5" fmla="*/ 0 h 39"/>
              <a:gd name="T6" fmla="*/ 2147483647 w 60"/>
              <a:gd name="T7" fmla="*/ 2147483647 h 39"/>
              <a:gd name="T8" fmla="*/ 2147483647 w 60"/>
              <a:gd name="T9" fmla="*/ 2147483647 h 3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60"/>
              <a:gd name="T16" fmla="*/ 0 h 39"/>
              <a:gd name="T17" fmla="*/ 60 w 60"/>
              <a:gd name="T18" fmla="*/ 39 h 3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60" h="39">
                <a:moveTo>
                  <a:pt x="36" y="13"/>
                </a:moveTo>
                <a:lnTo>
                  <a:pt x="43" y="38"/>
                </a:lnTo>
                <a:lnTo>
                  <a:pt x="0" y="0"/>
                </a:lnTo>
                <a:lnTo>
                  <a:pt x="59" y="3"/>
                </a:lnTo>
                <a:lnTo>
                  <a:pt x="36" y="13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709" name="Rectangle 780"/>
          <p:cNvSpPr>
            <a:spLocks noChangeArrowheads="1"/>
          </p:cNvSpPr>
          <p:nvPr/>
        </p:nvSpPr>
        <p:spPr bwMode="auto">
          <a:xfrm>
            <a:off x="2760663" y="4537075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19710" name="Rectangle 781"/>
          <p:cNvSpPr>
            <a:spLocks noChangeArrowheads="1"/>
          </p:cNvSpPr>
          <p:nvPr/>
        </p:nvSpPr>
        <p:spPr bwMode="auto">
          <a:xfrm>
            <a:off x="2928938" y="4643438"/>
            <a:ext cx="293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9711" name="Rectangle 782"/>
          <p:cNvSpPr>
            <a:spLocks noChangeArrowheads="1"/>
          </p:cNvSpPr>
          <p:nvPr/>
        </p:nvSpPr>
        <p:spPr bwMode="auto">
          <a:xfrm>
            <a:off x="1920875" y="5864225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19712" name="Rectangle 783"/>
          <p:cNvSpPr>
            <a:spLocks noChangeArrowheads="1"/>
          </p:cNvSpPr>
          <p:nvPr/>
        </p:nvSpPr>
        <p:spPr bwMode="auto">
          <a:xfrm>
            <a:off x="1920875" y="2611438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19713" name="Rectangle 784"/>
          <p:cNvSpPr>
            <a:spLocks noChangeArrowheads="1"/>
          </p:cNvSpPr>
          <p:nvPr/>
        </p:nvSpPr>
        <p:spPr bwMode="auto">
          <a:xfrm>
            <a:off x="5378450" y="5651500"/>
            <a:ext cx="327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19714" name="Line 1024"/>
          <p:cNvSpPr>
            <a:spLocks noChangeShapeType="1"/>
          </p:cNvSpPr>
          <p:nvPr/>
        </p:nvSpPr>
        <p:spPr bwMode="auto">
          <a:xfrm>
            <a:off x="2209800" y="2627313"/>
            <a:ext cx="0" cy="3240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15" name="Line 1025"/>
          <p:cNvSpPr>
            <a:spLocks noChangeShapeType="1"/>
          </p:cNvSpPr>
          <p:nvPr/>
        </p:nvSpPr>
        <p:spPr bwMode="auto">
          <a:xfrm>
            <a:off x="2209800" y="5867400"/>
            <a:ext cx="31686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16" name="Line 1026"/>
          <p:cNvSpPr>
            <a:spLocks noChangeShapeType="1"/>
          </p:cNvSpPr>
          <p:nvPr/>
        </p:nvSpPr>
        <p:spPr bwMode="auto">
          <a:xfrm>
            <a:off x="3937000" y="4356100"/>
            <a:ext cx="0" cy="1511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17" name="Line 1027"/>
          <p:cNvSpPr>
            <a:spLocks noChangeShapeType="1"/>
          </p:cNvSpPr>
          <p:nvPr/>
        </p:nvSpPr>
        <p:spPr bwMode="auto">
          <a:xfrm>
            <a:off x="5378450" y="4356100"/>
            <a:ext cx="0" cy="1511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18" name="Line 1028"/>
          <p:cNvSpPr>
            <a:spLocks noChangeShapeType="1"/>
          </p:cNvSpPr>
          <p:nvPr/>
        </p:nvSpPr>
        <p:spPr bwMode="auto">
          <a:xfrm flipH="1">
            <a:off x="985838" y="2627313"/>
            <a:ext cx="1223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19" name="Text Box 1029"/>
          <p:cNvSpPr txBox="1">
            <a:spLocks noChangeArrowheads="1"/>
          </p:cNvSpPr>
          <p:nvPr/>
        </p:nvSpPr>
        <p:spPr bwMode="auto">
          <a:xfrm>
            <a:off x="246063" y="2384425"/>
            <a:ext cx="7127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NPV1</a:t>
            </a:r>
          </a:p>
        </p:txBody>
      </p:sp>
      <p:sp>
        <p:nvSpPr>
          <p:cNvPr id="19720" name="Line 1030"/>
          <p:cNvSpPr>
            <a:spLocks noChangeShapeType="1"/>
          </p:cNvSpPr>
          <p:nvPr/>
        </p:nvSpPr>
        <p:spPr bwMode="auto">
          <a:xfrm flipH="1">
            <a:off x="985838" y="5867400"/>
            <a:ext cx="1223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721" name="Text Box 1031"/>
          <p:cNvSpPr txBox="1">
            <a:spLocks noChangeArrowheads="1"/>
          </p:cNvSpPr>
          <p:nvPr/>
        </p:nvSpPr>
        <p:spPr bwMode="auto">
          <a:xfrm>
            <a:off x="120650" y="5651500"/>
            <a:ext cx="7127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600" b="1">
                <a:latin typeface="Arial" panose="020B0604020202020204" pitchFamily="34" charset="0"/>
              </a:rPr>
              <a:t>NPV2</a:t>
            </a:r>
          </a:p>
        </p:txBody>
      </p:sp>
      <p:sp>
        <p:nvSpPr>
          <p:cNvPr id="19722" name="Text Box 1032"/>
          <p:cNvSpPr txBox="1">
            <a:spLocks noChangeArrowheads="1"/>
          </p:cNvSpPr>
          <p:nvPr/>
        </p:nvSpPr>
        <p:spPr bwMode="auto">
          <a:xfrm>
            <a:off x="4205288" y="1125538"/>
            <a:ext cx="411321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2400">
                <a:latin typeface="Arial" panose="020B0604020202020204" pitchFamily="34" charset="0"/>
              </a:rPr>
              <a:t>IRR = R</a:t>
            </a:r>
            <a:r>
              <a:rPr lang="en-GB" altLang="en-US" sz="2400" b="1" baseline="-25000">
                <a:latin typeface="Arial" panose="020B0604020202020204" pitchFamily="34" charset="0"/>
              </a:rPr>
              <a:t>1</a:t>
            </a:r>
            <a:r>
              <a:rPr lang="en-GB" altLang="en-US" sz="2400">
                <a:latin typeface="Arial" panose="020B0604020202020204" pitchFamily="34" charset="0"/>
              </a:rPr>
              <a:t> +  </a:t>
            </a:r>
            <a:r>
              <a:rPr lang="en-GB" altLang="en-US" sz="2400" u="sng">
                <a:latin typeface="Arial" panose="020B0604020202020204" pitchFamily="34" charset="0"/>
              </a:rPr>
              <a:t>NPV</a:t>
            </a:r>
            <a:r>
              <a:rPr lang="en-GB" altLang="en-US" sz="2400" b="1" baseline="-25000">
                <a:latin typeface="Arial" panose="020B0604020202020204" pitchFamily="34" charset="0"/>
              </a:rPr>
              <a:t>1</a:t>
            </a:r>
            <a:r>
              <a:rPr lang="en-GB" altLang="en-US" sz="2400" u="sng">
                <a:latin typeface="Arial" panose="020B0604020202020204" pitchFamily="34" charset="0"/>
              </a:rPr>
              <a:t> × (R</a:t>
            </a:r>
            <a:r>
              <a:rPr lang="en-GB" altLang="en-US" sz="2400" b="1" baseline="-25000">
                <a:latin typeface="Arial" panose="020B0604020202020204" pitchFamily="34" charset="0"/>
              </a:rPr>
              <a:t>2</a:t>
            </a:r>
            <a:r>
              <a:rPr lang="en-GB" altLang="en-US" sz="2400" u="sng">
                <a:latin typeface="Arial" panose="020B0604020202020204" pitchFamily="34" charset="0"/>
              </a:rPr>
              <a:t> – R</a:t>
            </a:r>
            <a:r>
              <a:rPr lang="en-GB" altLang="en-US" sz="2400" b="1" baseline="-25000">
                <a:latin typeface="Arial" panose="020B0604020202020204" pitchFamily="34" charset="0"/>
              </a:rPr>
              <a:t>1</a:t>
            </a:r>
            <a:r>
              <a:rPr lang="en-GB" altLang="en-US" sz="2400">
                <a:latin typeface="Arial" panose="020B0604020202020204" pitchFamily="34" charset="0"/>
              </a:rPr>
              <a:t>)</a:t>
            </a:r>
          </a:p>
          <a:p>
            <a:pPr algn="l"/>
            <a:r>
              <a:rPr lang="en-GB" altLang="en-US" sz="2400">
                <a:latin typeface="Arial" panose="020B0604020202020204" pitchFamily="34" charset="0"/>
              </a:rPr>
              <a:t>                    (NPV</a:t>
            </a:r>
            <a:r>
              <a:rPr lang="en-GB" altLang="en-US" sz="2400" b="1" baseline="-25000">
                <a:latin typeface="Arial" panose="020B0604020202020204" pitchFamily="34" charset="0"/>
              </a:rPr>
              <a:t>1</a:t>
            </a:r>
            <a:r>
              <a:rPr lang="en-GB" altLang="en-US" sz="2400">
                <a:latin typeface="Arial" panose="020B0604020202020204" pitchFamily="34" charset="0"/>
              </a:rPr>
              <a:t> – NPV</a:t>
            </a:r>
            <a:r>
              <a:rPr lang="en-GB" altLang="en-US" sz="2400" b="1" baseline="-25000">
                <a:latin typeface="Arial" panose="020B0604020202020204" pitchFamily="34" charset="0"/>
              </a:rPr>
              <a:t>2</a:t>
            </a:r>
            <a:r>
              <a:rPr lang="en-GB" altLang="en-US" sz="2400">
                <a:latin typeface="Arial" panose="020B0604020202020204" pitchFamily="34" charset="0"/>
              </a:rPr>
              <a:t>)</a:t>
            </a:r>
          </a:p>
        </p:txBody>
      </p:sp>
      <p:sp>
        <p:nvSpPr>
          <p:cNvPr id="19723" name="Text Box 1033"/>
          <p:cNvSpPr txBox="1">
            <a:spLocks noChangeArrowheads="1"/>
          </p:cNvSpPr>
          <p:nvPr/>
        </p:nvSpPr>
        <p:spPr bwMode="auto">
          <a:xfrm>
            <a:off x="4946650" y="2359025"/>
            <a:ext cx="4033838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2400">
                <a:latin typeface="Arial" panose="020B0604020202020204" pitchFamily="34" charset="0"/>
              </a:rPr>
              <a:t>For numerical example see Watson &amp; Head</a:t>
            </a:r>
          </a:p>
        </p:txBody>
      </p:sp>
      <p:sp>
        <p:nvSpPr>
          <p:cNvPr id="19724" name="Rectangle 1034"/>
          <p:cNvSpPr>
            <a:spLocks noChangeArrowheads="1"/>
          </p:cNvSpPr>
          <p:nvPr/>
        </p:nvSpPr>
        <p:spPr bwMode="auto">
          <a:xfrm>
            <a:off x="5881688" y="5867400"/>
            <a:ext cx="1533525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300">
                <a:latin typeface="Arial" panose="020B0604020202020204" pitchFamily="34" charset="0"/>
              </a:rPr>
              <a:t>Investment project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58800" y="363538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IRR versus NPV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250825" y="981075"/>
            <a:ext cx="8569325" cy="1373188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If IRR is used to compare mutually exclusive projects, wrong project may be selected: NPV always gives correct selection advice.</a:t>
            </a:r>
          </a:p>
        </p:txBody>
      </p:sp>
      <p:sp>
        <p:nvSpPr>
          <p:cNvPr id="20484" name="Freeform 5"/>
          <p:cNvSpPr>
            <a:spLocks/>
          </p:cNvSpPr>
          <p:nvPr/>
        </p:nvSpPr>
        <p:spPr bwMode="auto">
          <a:xfrm>
            <a:off x="1282700" y="2700338"/>
            <a:ext cx="268288" cy="792162"/>
          </a:xfrm>
          <a:custGeom>
            <a:avLst/>
            <a:gdLst>
              <a:gd name="T0" fmla="*/ 2147483647 w 169"/>
              <a:gd name="T1" fmla="*/ 2147483647 h 499"/>
              <a:gd name="T2" fmla="*/ 2147483647 w 169"/>
              <a:gd name="T3" fmla="*/ 2147483647 h 499"/>
              <a:gd name="T4" fmla="*/ 2147483647 w 169"/>
              <a:gd name="T5" fmla="*/ 2147483647 h 499"/>
              <a:gd name="T6" fmla="*/ 2147483647 w 169"/>
              <a:gd name="T7" fmla="*/ 2147483647 h 499"/>
              <a:gd name="T8" fmla="*/ 2147483647 w 169"/>
              <a:gd name="T9" fmla="*/ 2147483647 h 499"/>
              <a:gd name="T10" fmla="*/ 2147483647 w 169"/>
              <a:gd name="T11" fmla="*/ 2147483647 h 499"/>
              <a:gd name="T12" fmla="*/ 2147483647 w 169"/>
              <a:gd name="T13" fmla="*/ 2147483647 h 499"/>
              <a:gd name="T14" fmla="*/ 2147483647 w 169"/>
              <a:gd name="T15" fmla="*/ 2147483647 h 499"/>
              <a:gd name="T16" fmla="*/ 2147483647 w 169"/>
              <a:gd name="T17" fmla="*/ 2147483647 h 499"/>
              <a:gd name="T18" fmla="*/ 2147483647 w 169"/>
              <a:gd name="T19" fmla="*/ 2147483647 h 499"/>
              <a:gd name="T20" fmla="*/ 2147483647 w 169"/>
              <a:gd name="T21" fmla="*/ 2147483647 h 499"/>
              <a:gd name="T22" fmla="*/ 2147483647 w 169"/>
              <a:gd name="T23" fmla="*/ 2147483647 h 499"/>
              <a:gd name="T24" fmla="*/ 2147483647 w 169"/>
              <a:gd name="T25" fmla="*/ 0 h 499"/>
              <a:gd name="T26" fmla="*/ 0 w 169"/>
              <a:gd name="T27" fmla="*/ 0 h 499"/>
              <a:gd name="T28" fmla="*/ 0 w 169"/>
              <a:gd name="T29" fmla="*/ 2147483647 h 499"/>
              <a:gd name="T30" fmla="*/ 0 w 169"/>
              <a:gd name="T31" fmla="*/ 2147483647 h 499"/>
              <a:gd name="T32" fmla="*/ 2147483647 w 169"/>
              <a:gd name="T33" fmla="*/ 2147483647 h 499"/>
              <a:gd name="T34" fmla="*/ 2147483647 w 169"/>
              <a:gd name="T35" fmla="*/ 2147483647 h 499"/>
              <a:gd name="T36" fmla="*/ 2147483647 w 169"/>
              <a:gd name="T37" fmla="*/ 2147483647 h 499"/>
              <a:gd name="T38" fmla="*/ 2147483647 w 169"/>
              <a:gd name="T39" fmla="*/ 2147483647 h 499"/>
              <a:gd name="T40" fmla="*/ 2147483647 w 169"/>
              <a:gd name="T41" fmla="*/ 2147483647 h 499"/>
              <a:gd name="T42" fmla="*/ 2147483647 w 169"/>
              <a:gd name="T43" fmla="*/ 2147483647 h 499"/>
              <a:gd name="T44" fmla="*/ 2147483647 w 169"/>
              <a:gd name="T45" fmla="*/ 2147483647 h 499"/>
              <a:gd name="T46" fmla="*/ 2147483647 w 169"/>
              <a:gd name="T47" fmla="*/ 2147483647 h 499"/>
              <a:gd name="T48" fmla="*/ 2147483647 w 169"/>
              <a:gd name="T49" fmla="*/ 2147483647 h 499"/>
              <a:gd name="T50" fmla="*/ 2147483647 w 169"/>
              <a:gd name="T51" fmla="*/ 2147483647 h 499"/>
              <a:gd name="T52" fmla="*/ 2147483647 w 169"/>
              <a:gd name="T53" fmla="*/ 2147483647 h 499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69"/>
              <a:gd name="T82" fmla="*/ 0 h 499"/>
              <a:gd name="T83" fmla="*/ 169 w 169"/>
              <a:gd name="T84" fmla="*/ 499 h 499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69" h="499">
                <a:moveTo>
                  <a:pt x="168" y="486"/>
                </a:moveTo>
                <a:lnTo>
                  <a:pt x="139" y="444"/>
                </a:lnTo>
                <a:lnTo>
                  <a:pt x="116" y="398"/>
                </a:lnTo>
                <a:lnTo>
                  <a:pt x="92" y="357"/>
                </a:lnTo>
                <a:lnTo>
                  <a:pt x="74" y="314"/>
                </a:lnTo>
                <a:lnTo>
                  <a:pt x="60" y="272"/>
                </a:lnTo>
                <a:lnTo>
                  <a:pt x="47" y="233"/>
                </a:lnTo>
                <a:lnTo>
                  <a:pt x="39" y="194"/>
                </a:lnTo>
                <a:lnTo>
                  <a:pt x="30" y="157"/>
                </a:lnTo>
                <a:lnTo>
                  <a:pt x="21" y="94"/>
                </a:lnTo>
                <a:lnTo>
                  <a:pt x="18" y="45"/>
                </a:lnTo>
                <a:lnTo>
                  <a:pt x="18" y="13"/>
                </a:lnTo>
                <a:lnTo>
                  <a:pt x="21" y="0"/>
                </a:lnTo>
                <a:lnTo>
                  <a:pt x="0" y="0"/>
                </a:lnTo>
                <a:lnTo>
                  <a:pt x="0" y="13"/>
                </a:lnTo>
                <a:lnTo>
                  <a:pt x="0" y="45"/>
                </a:lnTo>
                <a:lnTo>
                  <a:pt x="3" y="97"/>
                </a:lnTo>
                <a:lnTo>
                  <a:pt x="13" y="160"/>
                </a:lnTo>
                <a:lnTo>
                  <a:pt x="21" y="197"/>
                </a:lnTo>
                <a:lnTo>
                  <a:pt x="30" y="236"/>
                </a:lnTo>
                <a:lnTo>
                  <a:pt x="42" y="278"/>
                </a:lnTo>
                <a:lnTo>
                  <a:pt x="56" y="320"/>
                </a:lnTo>
                <a:lnTo>
                  <a:pt x="77" y="363"/>
                </a:lnTo>
                <a:lnTo>
                  <a:pt x="98" y="408"/>
                </a:lnTo>
                <a:lnTo>
                  <a:pt x="125" y="453"/>
                </a:lnTo>
                <a:lnTo>
                  <a:pt x="154" y="498"/>
                </a:lnTo>
                <a:lnTo>
                  <a:pt x="168" y="486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5" name="Freeform 6"/>
          <p:cNvSpPr>
            <a:spLocks/>
          </p:cNvSpPr>
          <p:nvPr/>
        </p:nvSpPr>
        <p:spPr bwMode="auto">
          <a:xfrm>
            <a:off x="1268413" y="3490913"/>
            <a:ext cx="4408487" cy="1222375"/>
          </a:xfrm>
          <a:custGeom>
            <a:avLst/>
            <a:gdLst>
              <a:gd name="T0" fmla="*/ 2147483647 w 2777"/>
              <a:gd name="T1" fmla="*/ 2147483647 h 770"/>
              <a:gd name="T2" fmla="*/ 2147483647 w 2777"/>
              <a:gd name="T3" fmla="*/ 2147483647 h 770"/>
              <a:gd name="T4" fmla="*/ 2147483647 w 2777"/>
              <a:gd name="T5" fmla="*/ 2147483647 h 770"/>
              <a:gd name="T6" fmla="*/ 2147483647 w 2777"/>
              <a:gd name="T7" fmla="*/ 2147483647 h 770"/>
              <a:gd name="T8" fmla="*/ 2147483647 w 2777"/>
              <a:gd name="T9" fmla="*/ 2147483647 h 770"/>
              <a:gd name="T10" fmla="*/ 2147483647 w 2777"/>
              <a:gd name="T11" fmla="*/ 2147483647 h 770"/>
              <a:gd name="T12" fmla="*/ 2147483647 w 2777"/>
              <a:gd name="T13" fmla="*/ 2147483647 h 770"/>
              <a:gd name="T14" fmla="*/ 2147483647 w 2777"/>
              <a:gd name="T15" fmla="*/ 2147483647 h 770"/>
              <a:gd name="T16" fmla="*/ 2147483647 w 2777"/>
              <a:gd name="T17" fmla="*/ 2147483647 h 770"/>
              <a:gd name="T18" fmla="*/ 2147483647 w 2777"/>
              <a:gd name="T19" fmla="*/ 2147483647 h 770"/>
              <a:gd name="T20" fmla="*/ 2147483647 w 2777"/>
              <a:gd name="T21" fmla="*/ 2147483647 h 770"/>
              <a:gd name="T22" fmla="*/ 2147483647 w 2777"/>
              <a:gd name="T23" fmla="*/ 2147483647 h 770"/>
              <a:gd name="T24" fmla="*/ 2147483647 w 2777"/>
              <a:gd name="T25" fmla="*/ 2147483647 h 770"/>
              <a:gd name="T26" fmla="*/ 2147483647 w 2777"/>
              <a:gd name="T27" fmla="*/ 2147483647 h 770"/>
              <a:gd name="T28" fmla="*/ 2147483647 w 2777"/>
              <a:gd name="T29" fmla="*/ 2147483647 h 770"/>
              <a:gd name="T30" fmla="*/ 2147483647 w 2777"/>
              <a:gd name="T31" fmla="*/ 2147483647 h 770"/>
              <a:gd name="T32" fmla="*/ 2147483647 w 2777"/>
              <a:gd name="T33" fmla="*/ 2147483647 h 770"/>
              <a:gd name="T34" fmla="*/ 2147483647 w 2777"/>
              <a:gd name="T35" fmla="*/ 2147483647 h 770"/>
              <a:gd name="T36" fmla="*/ 2147483647 w 2777"/>
              <a:gd name="T37" fmla="*/ 2147483647 h 770"/>
              <a:gd name="T38" fmla="*/ 2147483647 w 2777"/>
              <a:gd name="T39" fmla="*/ 2147483647 h 770"/>
              <a:gd name="T40" fmla="*/ 2147483647 w 2777"/>
              <a:gd name="T41" fmla="*/ 2147483647 h 770"/>
              <a:gd name="T42" fmla="*/ 2147483647 w 2777"/>
              <a:gd name="T43" fmla="*/ 2147483647 h 770"/>
              <a:gd name="T44" fmla="*/ 2147483647 w 2777"/>
              <a:gd name="T45" fmla="*/ 2147483647 h 770"/>
              <a:gd name="T46" fmla="*/ 2147483647 w 2777"/>
              <a:gd name="T47" fmla="*/ 2147483647 h 770"/>
              <a:gd name="T48" fmla="*/ 2147483647 w 2777"/>
              <a:gd name="T49" fmla="*/ 2147483647 h 770"/>
              <a:gd name="T50" fmla="*/ 2147483647 w 2777"/>
              <a:gd name="T51" fmla="*/ 2147483647 h 770"/>
              <a:gd name="T52" fmla="*/ 2147483647 w 2777"/>
              <a:gd name="T53" fmla="*/ 2147483647 h 770"/>
              <a:gd name="T54" fmla="*/ 2147483647 w 2777"/>
              <a:gd name="T55" fmla="*/ 2147483647 h 770"/>
              <a:gd name="T56" fmla="*/ 2147483647 w 2777"/>
              <a:gd name="T57" fmla="*/ 2147483647 h 770"/>
              <a:gd name="T58" fmla="*/ 2147483647 w 2777"/>
              <a:gd name="T59" fmla="*/ 2147483647 h 770"/>
              <a:gd name="T60" fmla="*/ 2147483647 w 2777"/>
              <a:gd name="T61" fmla="*/ 2147483647 h 770"/>
              <a:gd name="T62" fmla="*/ 0 w 2777"/>
              <a:gd name="T63" fmla="*/ 0 h 770"/>
              <a:gd name="T64" fmla="*/ 0 w 2777"/>
              <a:gd name="T65" fmla="*/ 2147483647 h 770"/>
              <a:gd name="T66" fmla="*/ 2147483647 w 2777"/>
              <a:gd name="T67" fmla="*/ 2147483647 h 770"/>
              <a:gd name="T68" fmla="*/ 2147483647 w 2777"/>
              <a:gd name="T69" fmla="*/ 2147483647 h 770"/>
              <a:gd name="T70" fmla="*/ 2147483647 w 2777"/>
              <a:gd name="T71" fmla="*/ 2147483647 h 770"/>
              <a:gd name="T72" fmla="*/ 2147483647 w 2777"/>
              <a:gd name="T73" fmla="*/ 2147483647 h 770"/>
              <a:gd name="T74" fmla="*/ 2147483647 w 2777"/>
              <a:gd name="T75" fmla="*/ 2147483647 h 770"/>
              <a:gd name="T76" fmla="*/ 2147483647 w 2777"/>
              <a:gd name="T77" fmla="*/ 2147483647 h 770"/>
              <a:gd name="T78" fmla="*/ 2147483647 w 2777"/>
              <a:gd name="T79" fmla="*/ 2147483647 h 770"/>
              <a:gd name="T80" fmla="*/ 2147483647 w 2777"/>
              <a:gd name="T81" fmla="*/ 2147483647 h 770"/>
              <a:gd name="T82" fmla="*/ 2147483647 w 2777"/>
              <a:gd name="T83" fmla="*/ 2147483647 h 770"/>
              <a:gd name="T84" fmla="*/ 2147483647 w 2777"/>
              <a:gd name="T85" fmla="*/ 2147483647 h 770"/>
              <a:gd name="T86" fmla="*/ 2147483647 w 2777"/>
              <a:gd name="T87" fmla="*/ 2147483647 h 770"/>
              <a:gd name="T88" fmla="*/ 2147483647 w 2777"/>
              <a:gd name="T89" fmla="*/ 2147483647 h 770"/>
              <a:gd name="T90" fmla="*/ 2147483647 w 2777"/>
              <a:gd name="T91" fmla="*/ 2147483647 h 770"/>
              <a:gd name="T92" fmla="*/ 2147483647 w 2777"/>
              <a:gd name="T93" fmla="*/ 2147483647 h 770"/>
              <a:gd name="T94" fmla="*/ 2147483647 w 2777"/>
              <a:gd name="T95" fmla="*/ 2147483647 h 770"/>
              <a:gd name="T96" fmla="*/ 2147483647 w 2777"/>
              <a:gd name="T97" fmla="*/ 2147483647 h 770"/>
              <a:gd name="T98" fmla="*/ 2147483647 w 2777"/>
              <a:gd name="T99" fmla="*/ 2147483647 h 770"/>
              <a:gd name="T100" fmla="*/ 2147483647 w 2777"/>
              <a:gd name="T101" fmla="*/ 2147483647 h 770"/>
              <a:gd name="T102" fmla="*/ 2147483647 w 2777"/>
              <a:gd name="T103" fmla="*/ 2147483647 h 770"/>
              <a:gd name="T104" fmla="*/ 2147483647 w 2777"/>
              <a:gd name="T105" fmla="*/ 2147483647 h 770"/>
              <a:gd name="T106" fmla="*/ 2147483647 w 2777"/>
              <a:gd name="T107" fmla="*/ 2147483647 h 770"/>
              <a:gd name="T108" fmla="*/ 2147483647 w 2777"/>
              <a:gd name="T109" fmla="*/ 2147483647 h 770"/>
              <a:gd name="T110" fmla="*/ 2147483647 w 2777"/>
              <a:gd name="T111" fmla="*/ 2147483647 h 770"/>
              <a:gd name="T112" fmla="*/ 2147483647 w 2777"/>
              <a:gd name="T113" fmla="*/ 2147483647 h 770"/>
              <a:gd name="T114" fmla="*/ 2147483647 w 2777"/>
              <a:gd name="T115" fmla="*/ 2147483647 h 770"/>
              <a:gd name="T116" fmla="*/ 2147483647 w 2777"/>
              <a:gd name="T117" fmla="*/ 2147483647 h 770"/>
              <a:gd name="T118" fmla="*/ 2147483647 w 2777"/>
              <a:gd name="T119" fmla="*/ 2147483647 h 770"/>
              <a:gd name="T120" fmla="*/ 2147483647 w 2777"/>
              <a:gd name="T121" fmla="*/ 2147483647 h 770"/>
              <a:gd name="T122" fmla="*/ 2147483647 w 2777"/>
              <a:gd name="T123" fmla="*/ 2147483647 h 770"/>
              <a:gd name="T124" fmla="*/ 2147483647 w 2777"/>
              <a:gd name="T125" fmla="*/ 2147483647 h 77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  <a:gd name="T189" fmla="*/ 0 w 2777"/>
              <a:gd name="T190" fmla="*/ 0 h 770"/>
              <a:gd name="T191" fmla="*/ 2777 w 2777"/>
              <a:gd name="T192" fmla="*/ 770 h 770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T189" t="T190" r="T191" b="T192"/>
            <a:pathLst>
              <a:path w="2777" h="770">
                <a:moveTo>
                  <a:pt x="2776" y="751"/>
                </a:moveTo>
                <a:lnTo>
                  <a:pt x="2517" y="742"/>
                </a:lnTo>
                <a:lnTo>
                  <a:pt x="2273" y="730"/>
                </a:lnTo>
                <a:lnTo>
                  <a:pt x="2048" y="715"/>
                </a:lnTo>
                <a:lnTo>
                  <a:pt x="1834" y="697"/>
                </a:lnTo>
                <a:lnTo>
                  <a:pt x="1639" y="679"/>
                </a:lnTo>
                <a:lnTo>
                  <a:pt x="1457" y="654"/>
                </a:lnTo>
                <a:lnTo>
                  <a:pt x="1289" y="630"/>
                </a:lnTo>
                <a:lnTo>
                  <a:pt x="1137" y="603"/>
                </a:lnTo>
                <a:lnTo>
                  <a:pt x="997" y="573"/>
                </a:lnTo>
                <a:lnTo>
                  <a:pt x="865" y="546"/>
                </a:lnTo>
                <a:lnTo>
                  <a:pt x="749" y="512"/>
                </a:lnTo>
                <a:lnTo>
                  <a:pt x="644" y="481"/>
                </a:lnTo>
                <a:lnTo>
                  <a:pt x="549" y="449"/>
                </a:lnTo>
                <a:lnTo>
                  <a:pt x="463" y="415"/>
                </a:lnTo>
                <a:lnTo>
                  <a:pt x="390" y="379"/>
                </a:lnTo>
                <a:lnTo>
                  <a:pt x="323" y="345"/>
                </a:lnTo>
                <a:lnTo>
                  <a:pt x="265" y="313"/>
                </a:lnTo>
                <a:lnTo>
                  <a:pt x="217" y="279"/>
                </a:lnTo>
                <a:lnTo>
                  <a:pt x="174" y="248"/>
                </a:lnTo>
                <a:lnTo>
                  <a:pt x="138" y="215"/>
                </a:lnTo>
                <a:lnTo>
                  <a:pt x="107" y="188"/>
                </a:lnTo>
                <a:lnTo>
                  <a:pt x="83" y="158"/>
                </a:lnTo>
                <a:lnTo>
                  <a:pt x="64" y="130"/>
                </a:lnTo>
                <a:lnTo>
                  <a:pt x="49" y="106"/>
                </a:lnTo>
                <a:lnTo>
                  <a:pt x="37" y="85"/>
                </a:lnTo>
                <a:lnTo>
                  <a:pt x="31" y="64"/>
                </a:lnTo>
                <a:lnTo>
                  <a:pt x="25" y="46"/>
                </a:lnTo>
                <a:lnTo>
                  <a:pt x="22" y="31"/>
                </a:lnTo>
                <a:lnTo>
                  <a:pt x="22" y="9"/>
                </a:lnTo>
                <a:lnTo>
                  <a:pt x="22" y="3"/>
                </a:lnTo>
                <a:lnTo>
                  <a:pt x="0" y="0"/>
                </a:lnTo>
                <a:lnTo>
                  <a:pt x="0" y="9"/>
                </a:lnTo>
                <a:lnTo>
                  <a:pt x="3" y="34"/>
                </a:lnTo>
                <a:lnTo>
                  <a:pt x="6" y="49"/>
                </a:lnTo>
                <a:lnTo>
                  <a:pt x="12" y="69"/>
                </a:lnTo>
                <a:lnTo>
                  <a:pt x="19" y="91"/>
                </a:lnTo>
                <a:lnTo>
                  <a:pt x="31" y="115"/>
                </a:lnTo>
                <a:lnTo>
                  <a:pt x="46" y="143"/>
                </a:lnTo>
                <a:lnTo>
                  <a:pt x="67" y="170"/>
                </a:lnTo>
                <a:lnTo>
                  <a:pt x="92" y="200"/>
                </a:lnTo>
                <a:lnTo>
                  <a:pt x="122" y="230"/>
                </a:lnTo>
                <a:lnTo>
                  <a:pt x="162" y="264"/>
                </a:lnTo>
                <a:lnTo>
                  <a:pt x="205" y="294"/>
                </a:lnTo>
                <a:lnTo>
                  <a:pt x="256" y="330"/>
                </a:lnTo>
                <a:lnTo>
                  <a:pt x="314" y="363"/>
                </a:lnTo>
                <a:lnTo>
                  <a:pt x="381" y="397"/>
                </a:lnTo>
                <a:lnTo>
                  <a:pt x="457" y="431"/>
                </a:lnTo>
                <a:lnTo>
                  <a:pt x="543" y="463"/>
                </a:lnTo>
                <a:lnTo>
                  <a:pt x="637" y="497"/>
                </a:lnTo>
                <a:lnTo>
                  <a:pt x="743" y="530"/>
                </a:lnTo>
                <a:lnTo>
                  <a:pt x="862" y="564"/>
                </a:lnTo>
                <a:lnTo>
                  <a:pt x="991" y="593"/>
                </a:lnTo>
                <a:lnTo>
                  <a:pt x="1134" y="621"/>
                </a:lnTo>
                <a:lnTo>
                  <a:pt x="1286" y="648"/>
                </a:lnTo>
                <a:lnTo>
                  <a:pt x="1457" y="673"/>
                </a:lnTo>
                <a:lnTo>
                  <a:pt x="1636" y="697"/>
                </a:lnTo>
                <a:lnTo>
                  <a:pt x="1834" y="718"/>
                </a:lnTo>
                <a:lnTo>
                  <a:pt x="2045" y="733"/>
                </a:lnTo>
                <a:lnTo>
                  <a:pt x="2273" y="748"/>
                </a:lnTo>
                <a:lnTo>
                  <a:pt x="2517" y="760"/>
                </a:lnTo>
                <a:lnTo>
                  <a:pt x="2776" y="769"/>
                </a:lnTo>
                <a:lnTo>
                  <a:pt x="2776" y="751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6" name="Line 7"/>
          <p:cNvSpPr>
            <a:spLocks noChangeShapeType="1"/>
          </p:cNvSpPr>
          <p:nvPr/>
        </p:nvSpPr>
        <p:spPr bwMode="auto">
          <a:xfrm>
            <a:off x="1084263" y="2644775"/>
            <a:ext cx="0" cy="3771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Freeform 8"/>
          <p:cNvSpPr>
            <a:spLocks/>
          </p:cNvSpPr>
          <p:nvPr/>
        </p:nvSpPr>
        <p:spPr bwMode="auto">
          <a:xfrm>
            <a:off x="1050925" y="2565400"/>
            <a:ext cx="60325" cy="84138"/>
          </a:xfrm>
          <a:custGeom>
            <a:avLst/>
            <a:gdLst>
              <a:gd name="T0" fmla="*/ 2147483647 w 38"/>
              <a:gd name="T1" fmla="*/ 2147483647 h 53"/>
              <a:gd name="T2" fmla="*/ 0 w 38"/>
              <a:gd name="T3" fmla="*/ 2147483647 h 53"/>
              <a:gd name="T4" fmla="*/ 2147483647 w 38"/>
              <a:gd name="T5" fmla="*/ 0 h 53"/>
              <a:gd name="T6" fmla="*/ 2147483647 w 38"/>
              <a:gd name="T7" fmla="*/ 2147483647 h 53"/>
              <a:gd name="T8" fmla="*/ 2147483647 w 38"/>
              <a:gd name="T9" fmla="*/ 2147483647 h 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8"/>
              <a:gd name="T16" fmla="*/ 0 h 53"/>
              <a:gd name="T17" fmla="*/ 38 w 38"/>
              <a:gd name="T18" fmla="*/ 53 h 5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8" h="53">
                <a:moveTo>
                  <a:pt x="18" y="41"/>
                </a:moveTo>
                <a:lnTo>
                  <a:pt x="0" y="52"/>
                </a:lnTo>
                <a:lnTo>
                  <a:pt x="18" y="0"/>
                </a:lnTo>
                <a:lnTo>
                  <a:pt x="37" y="52"/>
                </a:lnTo>
                <a:lnTo>
                  <a:pt x="18" y="41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8" name="Line 9"/>
          <p:cNvSpPr>
            <a:spLocks noChangeShapeType="1"/>
          </p:cNvSpPr>
          <p:nvPr/>
        </p:nvSpPr>
        <p:spPr bwMode="auto">
          <a:xfrm>
            <a:off x="1085850" y="4600575"/>
            <a:ext cx="50196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Freeform 10"/>
          <p:cNvSpPr>
            <a:spLocks/>
          </p:cNvSpPr>
          <p:nvPr/>
        </p:nvSpPr>
        <p:spPr bwMode="auto">
          <a:xfrm>
            <a:off x="6086475" y="4567238"/>
            <a:ext cx="84138" cy="60325"/>
          </a:xfrm>
          <a:custGeom>
            <a:avLst/>
            <a:gdLst>
              <a:gd name="T0" fmla="*/ 2147483647 w 53"/>
              <a:gd name="T1" fmla="*/ 2147483647 h 38"/>
              <a:gd name="T2" fmla="*/ 0 w 53"/>
              <a:gd name="T3" fmla="*/ 0 h 38"/>
              <a:gd name="T4" fmla="*/ 2147483647 w 53"/>
              <a:gd name="T5" fmla="*/ 2147483647 h 38"/>
              <a:gd name="T6" fmla="*/ 0 w 53"/>
              <a:gd name="T7" fmla="*/ 2147483647 h 38"/>
              <a:gd name="T8" fmla="*/ 2147483647 w 53"/>
              <a:gd name="T9" fmla="*/ 2147483647 h 3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3"/>
              <a:gd name="T16" fmla="*/ 0 h 38"/>
              <a:gd name="T17" fmla="*/ 53 w 53"/>
              <a:gd name="T18" fmla="*/ 38 h 3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3" h="38">
                <a:moveTo>
                  <a:pt x="14" y="18"/>
                </a:moveTo>
                <a:lnTo>
                  <a:pt x="0" y="0"/>
                </a:lnTo>
                <a:lnTo>
                  <a:pt x="52" y="18"/>
                </a:lnTo>
                <a:lnTo>
                  <a:pt x="0" y="37"/>
                </a:lnTo>
                <a:lnTo>
                  <a:pt x="14" y="18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90" name="Line 11"/>
          <p:cNvSpPr>
            <a:spLocks noChangeShapeType="1"/>
          </p:cNvSpPr>
          <p:nvPr/>
        </p:nvSpPr>
        <p:spPr bwMode="auto">
          <a:xfrm>
            <a:off x="1806575" y="2713038"/>
            <a:ext cx="0" cy="3703637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1" name="Rectangle 12"/>
          <p:cNvSpPr>
            <a:spLocks noChangeArrowheads="1"/>
          </p:cNvSpPr>
          <p:nvPr/>
        </p:nvSpPr>
        <p:spPr bwMode="auto">
          <a:xfrm>
            <a:off x="6372225" y="4564063"/>
            <a:ext cx="1312863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Discount rate</a:t>
            </a:r>
          </a:p>
        </p:txBody>
      </p:sp>
      <p:sp>
        <p:nvSpPr>
          <p:cNvPr id="20492" name="Rectangle 13"/>
          <p:cNvSpPr>
            <a:spLocks noChangeArrowheads="1"/>
          </p:cNvSpPr>
          <p:nvPr/>
        </p:nvSpPr>
        <p:spPr bwMode="auto">
          <a:xfrm>
            <a:off x="2376488" y="5162550"/>
            <a:ext cx="23876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IRR of incremental project</a:t>
            </a:r>
          </a:p>
        </p:txBody>
      </p:sp>
      <p:sp>
        <p:nvSpPr>
          <p:cNvPr id="20493" name="Rectangle 14"/>
          <p:cNvSpPr>
            <a:spLocks noChangeArrowheads="1"/>
          </p:cNvSpPr>
          <p:nvPr/>
        </p:nvSpPr>
        <p:spPr bwMode="auto">
          <a:xfrm>
            <a:off x="736600" y="4479925"/>
            <a:ext cx="2794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20494" name="Rectangle 15"/>
          <p:cNvSpPr>
            <a:spLocks noChangeArrowheads="1"/>
          </p:cNvSpPr>
          <p:nvPr/>
        </p:nvSpPr>
        <p:spPr bwMode="auto">
          <a:xfrm>
            <a:off x="736600" y="6142038"/>
            <a:ext cx="2794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–</a:t>
            </a:r>
          </a:p>
        </p:txBody>
      </p:sp>
      <p:sp>
        <p:nvSpPr>
          <p:cNvPr id="20495" name="Line 16"/>
          <p:cNvSpPr>
            <a:spLocks noChangeShapeType="1"/>
          </p:cNvSpPr>
          <p:nvPr/>
        </p:nvSpPr>
        <p:spPr bwMode="auto">
          <a:xfrm>
            <a:off x="2427288" y="2713038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6" name="Line 17"/>
          <p:cNvSpPr>
            <a:spLocks noChangeShapeType="1"/>
          </p:cNvSpPr>
          <p:nvPr/>
        </p:nvSpPr>
        <p:spPr bwMode="auto">
          <a:xfrm>
            <a:off x="2427288" y="27559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7" name="Line 18"/>
          <p:cNvSpPr>
            <a:spLocks noChangeShapeType="1"/>
          </p:cNvSpPr>
          <p:nvPr/>
        </p:nvSpPr>
        <p:spPr bwMode="auto">
          <a:xfrm>
            <a:off x="2427288" y="2794000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8" name="Line 19"/>
          <p:cNvSpPr>
            <a:spLocks noChangeShapeType="1"/>
          </p:cNvSpPr>
          <p:nvPr/>
        </p:nvSpPr>
        <p:spPr bwMode="auto">
          <a:xfrm>
            <a:off x="2427288" y="2833688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9" name="Line 20"/>
          <p:cNvSpPr>
            <a:spLocks noChangeShapeType="1"/>
          </p:cNvSpPr>
          <p:nvPr/>
        </p:nvSpPr>
        <p:spPr bwMode="auto">
          <a:xfrm>
            <a:off x="2427288" y="2876550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0" name="Line 21"/>
          <p:cNvSpPr>
            <a:spLocks noChangeShapeType="1"/>
          </p:cNvSpPr>
          <p:nvPr/>
        </p:nvSpPr>
        <p:spPr bwMode="auto">
          <a:xfrm>
            <a:off x="2427288" y="29162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1" name="Line 22"/>
          <p:cNvSpPr>
            <a:spLocks noChangeShapeType="1"/>
          </p:cNvSpPr>
          <p:nvPr/>
        </p:nvSpPr>
        <p:spPr bwMode="auto">
          <a:xfrm>
            <a:off x="2427288" y="2954338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2" name="Line 23"/>
          <p:cNvSpPr>
            <a:spLocks noChangeShapeType="1"/>
          </p:cNvSpPr>
          <p:nvPr/>
        </p:nvSpPr>
        <p:spPr bwMode="auto">
          <a:xfrm>
            <a:off x="2427288" y="29987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3" name="Line 24"/>
          <p:cNvSpPr>
            <a:spLocks noChangeShapeType="1"/>
          </p:cNvSpPr>
          <p:nvPr/>
        </p:nvSpPr>
        <p:spPr bwMode="auto">
          <a:xfrm>
            <a:off x="2427288" y="30368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4" name="Line 25"/>
          <p:cNvSpPr>
            <a:spLocks noChangeShapeType="1"/>
          </p:cNvSpPr>
          <p:nvPr/>
        </p:nvSpPr>
        <p:spPr bwMode="auto">
          <a:xfrm>
            <a:off x="2427288" y="3074988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5" name="Line 26"/>
          <p:cNvSpPr>
            <a:spLocks noChangeShapeType="1"/>
          </p:cNvSpPr>
          <p:nvPr/>
        </p:nvSpPr>
        <p:spPr bwMode="auto">
          <a:xfrm>
            <a:off x="2427288" y="31194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6" name="Line 27"/>
          <p:cNvSpPr>
            <a:spLocks noChangeShapeType="1"/>
          </p:cNvSpPr>
          <p:nvPr/>
        </p:nvSpPr>
        <p:spPr bwMode="auto">
          <a:xfrm>
            <a:off x="2427288" y="3157538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7" name="Line 28"/>
          <p:cNvSpPr>
            <a:spLocks noChangeShapeType="1"/>
          </p:cNvSpPr>
          <p:nvPr/>
        </p:nvSpPr>
        <p:spPr bwMode="auto">
          <a:xfrm>
            <a:off x="2427288" y="31972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8" name="Line 29"/>
          <p:cNvSpPr>
            <a:spLocks noChangeShapeType="1"/>
          </p:cNvSpPr>
          <p:nvPr/>
        </p:nvSpPr>
        <p:spPr bwMode="auto">
          <a:xfrm>
            <a:off x="2427288" y="32400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9" name="Line 30"/>
          <p:cNvSpPr>
            <a:spLocks noChangeShapeType="1"/>
          </p:cNvSpPr>
          <p:nvPr/>
        </p:nvSpPr>
        <p:spPr bwMode="auto">
          <a:xfrm>
            <a:off x="2427288" y="32797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0" name="Line 31"/>
          <p:cNvSpPr>
            <a:spLocks noChangeShapeType="1"/>
          </p:cNvSpPr>
          <p:nvPr/>
        </p:nvSpPr>
        <p:spPr bwMode="auto">
          <a:xfrm>
            <a:off x="2427288" y="33178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1" name="Line 32"/>
          <p:cNvSpPr>
            <a:spLocks noChangeShapeType="1"/>
          </p:cNvSpPr>
          <p:nvPr/>
        </p:nvSpPr>
        <p:spPr bwMode="auto">
          <a:xfrm>
            <a:off x="2427288" y="33623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2" name="Line 33"/>
          <p:cNvSpPr>
            <a:spLocks noChangeShapeType="1"/>
          </p:cNvSpPr>
          <p:nvPr/>
        </p:nvSpPr>
        <p:spPr bwMode="auto">
          <a:xfrm>
            <a:off x="2427288" y="34004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3" name="Line 34"/>
          <p:cNvSpPr>
            <a:spLocks noChangeShapeType="1"/>
          </p:cNvSpPr>
          <p:nvPr/>
        </p:nvSpPr>
        <p:spPr bwMode="auto">
          <a:xfrm>
            <a:off x="2427288" y="3438525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4" name="Line 35"/>
          <p:cNvSpPr>
            <a:spLocks noChangeShapeType="1"/>
          </p:cNvSpPr>
          <p:nvPr/>
        </p:nvSpPr>
        <p:spPr bwMode="auto">
          <a:xfrm>
            <a:off x="2427288" y="34829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5" name="Line 36"/>
          <p:cNvSpPr>
            <a:spLocks noChangeShapeType="1"/>
          </p:cNvSpPr>
          <p:nvPr/>
        </p:nvSpPr>
        <p:spPr bwMode="auto">
          <a:xfrm>
            <a:off x="2427288" y="3521075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6" name="Line 37"/>
          <p:cNvSpPr>
            <a:spLocks noChangeShapeType="1"/>
          </p:cNvSpPr>
          <p:nvPr/>
        </p:nvSpPr>
        <p:spPr bwMode="auto">
          <a:xfrm>
            <a:off x="2427288" y="35607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7" name="Line 38"/>
          <p:cNvSpPr>
            <a:spLocks noChangeShapeType="1"/>
          </p:cNvSpPr>
          <p:nvPr/>
        </p:nvSpPr>
        <p:spPr bwMode="auto">
          <a:xfrm>
            <a:off x="2427288" y="36036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8" name="Line 39"/>
          <p:cNvSpPr>
            <a:spLocks noChangeShapeType="1"/>
          </p:cNvSpPr>
          <p:nvPr/>
        </p:nvSpPr>
        <p:spPr bwMode="auto">
          <a:xfrm>
            <a:off x="2427288" y="36433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19" name="Line 40"/>
          <p:cNvSpPr>
            <a:spLocks noChangeShapeType="1"/>
          </p:cNvSpPr>
          <p:nvPr/>
        </p:nvSpPr>
        <p:spPr bwMode="auto">
          <a:xfrm>
            <a:off x="2427288" y="36814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0" name="Line 41"/>
          <p:cNvSpPr>
            <a:spLocks noChangeShapeType="1"/>
          </p:cNvSpPr>
          <p:nvPr/>
        </p:nvSpPr>
        <p:spPr bwMode="auto">
          <a:xfrm>
            <a:off x="2427288" y="37258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1" name="Line 42"/>
          <p:cNvSpPr>
            <a:spLocks noChangeShapeType="1"/>
          </p:cNvSpPr>
          <p:nvPr/>
        </p:nvSpPr>
        <p:spPr bwMode="auto">
          <a:xfrm>
            <a:off x="2427288" y="37639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2" name="Line 43"/>
          <p:cNvSpPr>
            <a:spLocks noChangeShapeType="1"/>
          </p:cNvSpPr>
          <p:nvPr/>
        </p:nvSpPr>
        <p:spPr bwMode="auto">
          <a:xfrm>
            <a:off x="2427288" y="3802063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3" name="Line 44"/>
          <p:cNvSpPr>
            <a:spLocks noChangeShapeType="1"/>
          </p:cNvSpPr>
          <p:nvPr/>
        </p:nvSpPr>
        <p:spPr bwMode="auto">
          <a:xfrm>
            <a:off x="2427288" y="38465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4" name="Line 45"/>
          <p:cNvSpPr>
            <a:spLocks noChangeShapeType="1"/>
          </p:cNvSpPr>
          <p:nvPr/>
        </p:nvSpPr>
        <p:spPr bwMode="auto">
          <a:xfrm>
            <a:off x="2427288" y="3884613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5" name="Line 46"/>
          <p:cNvSpPr>
            <a:spLocks noChangeShapeType="1"/>
          </p:cNvSpPr>
          <p:nvPr/>
        </p:nvSpPr>
        <p:spPr bwMode="auto">
          <a:xfrm>
            <a:off x="2427288" y="39243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6" name="Line 47"/>
          <p:cNvSpPr>
            <a:spLocks noChangeShapeType="1"/>
          </p:cNvSpPr>
          <p:nvPr/>
        </p:nvSpPr>
        <p:spPr bwMode="auto">
          <a:xfrm>
            <a:off x="2427288" y="39671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7" name="Line 48"/>
          <p:cNvSpPr>
            <a:spLocks noChangeShapeType="1"/>
          </p:cNvSpPr>
          <p:nvPr/>
        </p:nvSpPr>
        <p:spPr bwMode="auto">
          <a:xfrm>
            <a:off x="2427288" y="40068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8" name="Line 49"/>
          <p:cNvSpPr>
            <a:spLocks noChangeShapeType="1"/>
          </p:cNvSpPr>
          <p:nvPr/>
        </p:nvSpPr>
        <p:spPr bwMode="auto">
          <a:xfrm>
            <a:off x="2427288" y="40449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9" name="Line 50"/>
          <p:cNvSpPr>
            <a:spLocks noChangeShapeType="1"/>
          </p:cNvSpPr>
          <p:nvPr/>
        </p:nvSpPr>
        <p:spPr bwMode="auto">
          <a:xfrm>
            <a:off x="2427288" y="40894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0" name="Line 51"/>
          <p:cNvSpPr>
            <a:spLocks noChangeShapeType="1"/>
          </p:cNvSpPr>
          <p:nvPr/>
        </p:nvSpPr>
        <p:spPr bwMode="auto">
          <a:xfrm>
            <a:off x="2427288" y="41275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1" name="Line 52"/>
          <p:cNvSpPr>
            <a:spLocks noChangeShapeType="1"/>
          </p:cNvSpPr>
          <p:nvPr/>
        </p:nvSpPr>
        <p:spPr bwMode="auto">
          <a:xfrm>
            <a:off x="2427288" y="4165600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2" name="Line 53"/>
          <p:cNvSpPr>
            <a:spLocks noChangeShapeType="1"/>
          </p:cNvSpPr>
          <p:nvPr/>
        </p:nvSpPr>
        <p:spPr bwMode="auto">
          <a:xfrm>
            <a:off x="2427288" y="4205288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3" name="Line 54"/>
          <p:cNvSpPr>
            <a:spLocks noChangeShapeType="1"/>
          </p:cNvSpPr>
          <p:nvPr/>
        </p:nvSpPr>
        <p:spPr bwMode="auto">
          <a:xfrm>
            <a:off x="2427288" y="42481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4" name="Line 55"/>
          <p:cNvSpPr>
            <a:spLocks noChangeShapeType="1"/>
          </p:cNvSpPr>
          <p:nvPr/>
        </p:nvSpPr>
        <p:spPr bwMode="auto">
          <a:xfrm>
            <a:off x="2427288" y="42878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5" name="Line 56"/>
          <p:cNvSpPr>
            <a:spLocks noChangeShapeType="1"/>
          </p:cNvSpPr>
          <p:nvPr/>
        </p:nvSpPr>
        <p:spPr bwMode="auto">
          <a:xfrm>
            <a:off x="2427288" y="4325938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6" name="Line 57"/>
          <p:cNvSpPr>
            <a:spLocks noChangeShapeType="1"/>
          </p:cNvSpPr>
          <p:nvPr/>
        </p:nvSpPr>
        <p:spPr bwMode="auto">
          <a:xfrm>
            <a:off x="2427288" y="43703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7" name="Line 58"/>
          <p:cNvSpPr>
            <a:spLocks noChangeShapeType="1"/>
          </p:cNvSpPr>
          <p:nvPr/>
        </p:nvSpPr>
        <p:spPr bwMode="auto">
          <a:xfrm>
            <a:off x="2427288" y="44084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8" name="Line 59"/>
          <p:cNvSpPr>
            <a:spLocks noChangeShapeType="1"/>
          </p:cNvSpPr>
          <p:nvPr/>
        </p:nvSpPr>
        <p:spPr bwMode="auto">
          <a:xfrm>
            <a:off x="2427288" y="4446588"/>
            <a:ext cx="0" cy="12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39" name="Line 60"/>
          <p:cNvSpPr>
            <a:spLocks noChangeShapeType="1"/>
          </p:cNvSpPr>
          <p:nvPr/>
        </p:nvSpPr>
        <p:spPr bwMode="auto">
          <a:xfrm>
            <a:off x="2427288" y="44910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0" name="Line 61"/>
          <p:cNvSpPr>
            <a:spLocks noChangeShapeType="1"/>
          </p:cNvSpPr>
          <p:nvPr/>
        </p:nvSpPr>
        <p:spPr bwMode="auto">
          <a:xfrm>
            <a:off x="2427288" y="4529138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1" name="Line 62"/>
          <p:cNvSpPr>
            <a:spLocks noChangeShapeType="1"/>
          </p:cNvSpPr>
          <p:nvPr/>
        </p:nvSpPr>
        <p:spPr bwMode="auto">
          <a:xfrm>
            <a:off x="2427288" y="4568825"/>
            <a:ext cx="0" cy="111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2" name="Line 63"/>
          <p:cNvSpPr>
            <a:spLocks noChangeShapeType="1"/>
          </p:cNvSpPr>
          <p:nvPr/>
        </p:nvSpPr>
        <p:spPr bwMode="auto">
          <a:xfrm>
            <a:off x="2427288" y="46116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3" name="Line 64"/>
          <p:cNvSpPr>
            <a:spLocks noChangeShapeType="1"/>
          </p:cNvSpPr>
          <p:nvPr/>
        </p:nvSpPr>
        <p:spPr bwMode="auto">
          <a:xfrm>
            <a:off x="2427288" y="46513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4" name="Line 65"/>
          <p:cNvSpPr>
            <a:spLocks noChangeShapeType="1"/>
          </p:cNvSpPr>
          <p:nvPr/>
        </p:nvSpPr>
        <p:spPr bwMode="auto">
          <a:xfrm>
            <a:off x="2427288" y="4689475"/>
            <a:ext cx="0" cy="111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5" name="Line 66"/>
          <p:cNvSpPr>
            <a:spLocks noChangeShapeType="1"/>
          </p:cNvSpPr>
          <p:nvPr/>
        </p:nvSpPr>
        <p:spPr bwMode="auto">
          <a:xfrm>
            <a:off x="2427288" y="47339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6" name="Line 67"/>
          <p:cNvSpPr>
            <a:spLocks noChangeShapeType="1"/>
          </p:cNvSpPr>
          <p:nvPr/>
        </p:nvSpPr>
        <p:spPr bwMode="auto">
          <a:xfrm>
            <a:off x="2427288" y="47720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7" name="Line 68"/>
          <p:cNvSpPr>
            <a:spLocks noChangeShapeType="1"/>
          </p:cNvSpPr>
          <p:nvPr/>
        </p:nvSpPr>
        <p:spPr bwMode="auto">
          <a:xfrm>
            <a:off x="2427288" y="4810125"/>
            <a:ext cx="0" cy="12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8" name="Line 69"/>
          <p:cNvSpPr>
            <a:spLocks noChangeShapeType="1"/>
          </p:cNvSpPr>
          <p:nvPr/>
        </p:nvSpPr>
        <p:spPr bwMode="auto">
          <a:xfrm>
            <a:off x="2427288" y="48545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49" name="Line 70"/>
          <p:cNvSpPr>
            <a:spLocks noChangeShapeType="1"/>
          </p:cNvSpPr>
          <p:nvPr/>
        </p:nvSpPr>
        <p:spPr bwMode="auto">
          <a:xfrm>
            <a:off x="2427288" y="48926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0" name="Line 71"/>
          <p:cNvSpPr>
            <a:spLocks noChangeShapeType="1"/>
          </p:cNvSpPr>
          <p:nvPr/>
        </p:nvSpPr>
        <p:spPr bwMode="auto">
          <a:xfrm>
            <a:off x="2427288" y="4932363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1" name="Line 72"/>
          <p:cNvSpPr>
            <a:spLocks noChangeShapeType="1"/>
          </p:cNvSpPr>
          <p:nvPr/>
        </p:nvSpPr>
        <p:spPr bwMode="auto">
          <a:xfrm>
            <a:off x="2427288" y="49752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2" name="Line 73"/>
          <p:cNvSpPr>
            <a:spLocks noChangeShapeType="1"/>
          </p:cNvSpPr>
          <p:nvPr/>
        </p:nvSpPr>
        <p:spPr bwMode="auto">
          <a:xfrm>
            <a:off x="2427288" y="50149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3" name="Line 74"/>
          <p:cNvSpPr>
            <a:spLocks noChangeShapeType="1"/>
          </p:cNvSpPr>
          <p:nvPr/>
        </p:nvSpPr>
        <p:spPr bwMode="auto">
          <a:xfrm>
            <a:off x="2427288" y="5053013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4" name="Line 75"/>
          <p:cNvSpPr>
            <a:spLocks noChangeShapeType="1"/>
          </p:cNvSpPr>
          <p:nvPr/>
        </p:nvSpPr>
        <p:spPr bwMode="auto">
          <a:xfrm>
            <a:off x="2427288" y="5095875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5" name="Line 76"/>
          <p:cNvSpPr>
            <a:spLocks noChangeShapeType="1"/>
          </p:cNvSpPr>
          <p:nvPr/>
        </p:nvSpPr>
        <p:spPr bwMode="auto">
          <a:xfrm>
            <a:off x="2427288" y="51355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6" name="Line 77"/>
          <p:cNvSpPr>
            <a:spLocks noChangeShapeType="1"/>
          </p:cNvSpPr>
          <p:nvPr/>
        </p:nvSpPr>
        <p:spPr bwMode="auto">
          <a:xfrm>
            <a:off x="2427288" y="5173663"/>
            <a:ext cx="0" cy="12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7" name="Line 78"/>
          <p:cNvSpPr>
            <a:spLocks noChangeShapeType="1"/>
          </p:cNvSpPr>
          <p:nvPr/>
        </p:nvSpPr>
        <p:spPr bwMode="auto">
          <a:xfrm>
            <a:off x="2427288" y="52181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8" name="Line 79"/>
          <p:cNvSpPr>
            <a:spLocks noChangeShapeType="1"/>
          </p:cNvSpPr>
          <p:nvPr/>
        </p:nvSpPr>
        <p:spPr bwMode="auto">
          <a:xfrm>
            <a:off x="2427288" y="52562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59" name="Line 80"/>
          <p:cNvSpPr>
            <a:spLocks noChangeShapeType="1"/>
          </p:cNvSpPr>
          <p:nvPr/>
        </p:nvSpPr>
        <p:spPr bwMode="auto">
          <a:xfrm>
            <a:off x="2427288" y="52959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0" name="Line 81"/>
          <p:cNvSpPr>
            <a:spLocks noChangeShapeType="1"/>
          </p:cNvSpPr>
          <p:nvPr/>
        </p:nvSpPr>
        <p:spPr bwMode="auto">
          <a:xfrm>
            <a:off x="2427288" y="533876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1" name="Line 82"/>
          <p:cNvSpPr>
            <a:spLocks noChangeShapeType="1"/>
          </p:cNvSpPr>
          <p:nvPr/>
        </p:nvSpPr>
        <p:spPr bwMode="auto">
          <a:xfrm>
            <a:off x="2427288" y="53784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2" name="Line 83"/>
          <p:cNvSpPr>
            <a:spLocks noChangeShapeType="1"/>
          </p:cNvSpPr>
          <p:nvPr/>
        </p:nvSpPr>
        <p:spPr bwMode="auto">
          <a:xfrm>
            <a:off x="2427288" y="54165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3" name="Line 84"/>
          <p:cNvSpPr>
            <a:spLocks noChangeShapeType="1"/>
          </p:cNvSpPr>
          <p:nvPr/>
        </p:nvSpPr>
        <p:spPr bwMode="auto">
          <a:xfrm>
            <a:off x="2427288" y="5459413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4" name="Line 85"/>
          <p:cNvSpPr>
            <a:spLocks noChangeShapeType="1"/>
          </p:cNvSpPr>
          <p:nvPr/>
        </p:nvSpPr>
        <p:spPr bwMode="auto">
          <a:xfrm>
            <a:off x="2427288" y="54991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5" name="Line 86"/>
          <p:cNvSpPr>
            <a:spLocks noChangeShapeType="1"/>
          </p:cNvSpPr>
          <p:nvPr/>
        </p:nvSpPr>
        <p:spPr bwMode="auto">
          <a:xfrm>
            <a:off x="2427288" y="5537200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6" name="Line 87"/>
          <p:cNvSpPr>
            <a:spLocks noChangeShapeType="1"/>
          </p:cNvSpPr>
          <p:nvPr/>
        </p:nvSpPr>
        <p:spPr bwMode="auto">
          <a:xfrm>
            <a:off x="2427288" y="55816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7" name="Line 88"/>
          <p:cNvSpPr>
            <a:spLocks noChangeShapeType="1"/>
          </p:cNvSpPr>
          <p:nvPr/>
        </p:nvSpPr>
        <p:spPr bwMode="auto">
          <a:xfrm>
            <a:off x="2427288" y="561975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8" name="Line 89"/>
          <p:cNvSpPr>
            <a:spLocks noChangeShapeType="1"/>
          </p:cNvSpPr>
          <p:nvPr/>
        </p:nvSpPr>
        <p:spPr bwMode="auto">
          <a:xfrm>
            <a:off x="2427288" y="56594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69" name="Line 90"/>
          <p:cNvSpPr>
            <a:spLocks noChangeShapeType="1"/>
          </p:cNvSpPr>
          <p:nvPr/>
        </p:nvSpPr>
        <p:spPr bwMode="auto">
          <a:xfrm>
            <a:off x="2427288" y="5702300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0" name="Line 91"/>
          <p:cNvSpPr>
            <a:spLocks noChangeShapeType="1"/>
          </p:cNvSpPr>
          <p:nvPr/>
        </p:nvSpPr>
        <p:spPr bwMode="auto">
          <a:xfrm>
            <a:off x="2427288" y="57419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1" name="Line 92"/>
          <p:cNvSpPr>
            <a:spLocks noChangeShapeType="1"/>
          </p:cNvSpPr>
          <p:nvPr/>
        </p:nvSpPr>
        <p:spPr bwMode="auto">
          <a:xfrm>
            <a:off x="2427288" y="57800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2" name="Line 93"/>
          <p:cNvSpPr>
            <a:spLocks noChangeShapeType="1"/>
          </p:cNvSpPr>
          <p:nvPr/>
        </p:nvSpPr>
        <p:spPr bwMode="auto">
          <a:xfrm>
            <a:off x="2427288" y="5822950"/>
            <a:ext cx="0" cy="7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3" name="Line 94"/>
          <p:cNvSpPr>
            <a:spLocks noChangeShapeType="1"/>
          </p:cNvSpPr>
          <p:nvPr/>
        </p:nvSpPr>
        <p:spPr bwMode="auto">
          <a:xfrm>
            <a:off x="2427288" y="58626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4" name="Line 95"/>
          <p:cNvSpPr>
            <a:spLocks noChangeShapeType="1"/>
          </p:cNvSpPr>
          <p:nvPr/>
        </p:nvSpPr>
        <p:spPr bwMode="auto">
          <a:xfrm>
            <a:off x="2427288" y="59007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5" name="Line 96"/>
          <p:cNvSpPr>
            <a:spLocks noChangeShapeType="1"/>
          </p:cNvSpPr>
          <p:nvPr/>
        </p:nvSpPr>
        <p:spPr bwMode="auto">
          <a:xfrm>
            <a:off x="2427288" y="59451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6" name="Line 97"/>
          <p:cNvSpPr>
            <a:spLocks noChangeShapeType="1"/>
          </p:cNvSpPr>
          <p:nvPr/>
        </p:nvSpPr>
        <p:spPr bwMode="auto">
          <a:xfrm>
            <a:off x="2427288" y="598328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7" name="Line 98"/>
          <p:cNvSpPr>
            <a:spLocks noChangeShapeType="1"/>
          </p:cNvSpPr>
          <p:nvPr/>
        </p:nvSpPr>
        <p:spPr bwMode="auto">
          <a:xfrm>
            <a:off x="2427288" y="60229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8" name="Line 99"/>
          <p:cNvSpPr>
            <a:spLocks noChangeShapeType="1"/>
          </p:cNvSpPr>
          <p:nvPr/>
        </p:nvSpPr>
        <p:spPr bwMode="auto">
          <a:xfrm>
            <a:off x="2427288" y="6065838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79" name="Line 100"/>
          <p:cNvSpPr>
            <a:spLocks noChangeShapeType="1"/>
          </p:cNvSpPr>
          <p:nvPr/>
        </p:nvSpPr>
        <p:spPr bwMode="auto">
          <a:xfrm>
            <a:off x="2427288" y="6103938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0" name="Line 101"/>
          <p:cNvSpPr>
            <a:spLocks noChangeShapeType="1"/>
          </p:cNvSpPr>
          <p:nvPr/>
        </p:nvSpPr>
        <p:spPr bwMode="auto">
          <a:xfrm>
            <a:off x="2427288" y="61436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1" name="Line 102"/>
          <p:cNvSpPr>
            <a:spLocks noChangeShapeType="1"/>
          </p:cNvSpPr>
          <p:nvPr/>
        </p:nvSpPr>
        <p:spPr bwMode="auto">
          <a:xfrm>
            <a:off x="2427288" y="6186488"/>
            <a:ext cx="0" cy="7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2" name="Line 103"/>
          <p:cNvSpPr>
            <a:spLocks noChangeShapeType="1"/>
          </p:cNvSpPr>
          <p:nvPr/>
        </p:nvSpPr>
        <p:spPr bwMode="auto">
          <a:xfrm>
            <a:off x="2427288" y="62261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3" name="Line 104"/>
          <p:cNvSpPr>
            <a:spLocks noChangeShapeType="1"/>
          </p:cNvSpPr>
          <p:nvPr/>
        </p:nvSpPr>
        <p:spPr bwMode="auto">
          <a:xfrm>
            <a:off x="2427288" y="626427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4" name="Line 105"/>
          <p:cNvSpPr>
            <a:spLocks noChangeShapeType="1"/>
          </p:cNvSpPr>
          <p:nvPr/>
        </p:nvSpPr>
        <p:spPr bwMode="auto">
          <a:xfrm>
            <a:off x="2427288" y="6303963"/>
            <a:ext cx="0" cy="1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5" name="Line 106"/>
          <p:cNvSpPr>
            <a:spLocks noChangeShapeType="1"/>
          </p:cNvSpPr>
          <p:nvPr/>
        </p:nvSpPr>
        <p:spPr bwMode="auto">
          <a:xfrm>
            <a:off x="2427288" y="6346825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6" name="Line 107"/>
          <p:cNvSpPr>
            <a:spLocks noChangeShapeType="1"/>
          </p:cNvSpPr>
          <p:nvPr/>
        </p:nvSpPr>
        <p:spPr bwMode="auto">
          <a:xfrm>
            <a:off x="2427288" y="6386513"/>
            <a:ext cx="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7" name="Line 108"/>
          <p:cNvSpPr>
            <a:spLocks noChangeShapeType="1"/>
          </p:cNvSpPr>
          <p:nvPr/>
        </p:nvSpPr>
        <p:spPr bwMode="auto">
          <a:xfrm>
            <a:off x="2427288" y="6418263"/>
            <a:ext cx="0" cy="47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8" name="Line 109"/>
          <p:cNvSpPr>
            <a:spLocks noChangeShapeType="1"/>
          </p:cNvSpPr>
          <p:nvPr/>
        </p:nvSpPr>
        <p:spPr bwMode="auto">
          <a:xfrm>
            <a:off x="1163638" y="3495675"/>
            <a:ext cx="116998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89" name="Freeform 110"/>
          <p:cNvSpPr>
            <a:spLocks/>
          </p:cNvSpPr>
          <p:nvPr/>
        </p:nvSpPr>
        <p:spPr bwMode="auto">
          <a:xfrm>
            <a:off x="1084263" y="3462338"/>
            <a:ext cx="84137" cy="60325"/>
          </a:xfrm>
          <a:custGeom>
            <a:avLst/>
            <a:gdLst>
              <a:gd name="T0" fmla="*/ 2147483647 w 53"/>
              <a:gd name="T1" fmla="*/ 2147483647 h 38"/>
              <a:gd name="T2" fmla="*/ 2147483647 w 53"/>
              <a:gd name="T3" fmla="*/ 2147483647 h 38"/>
              <a:gd name="T4" fmla="*/ 0 w 53"/>
              <a:gd name="T5" fmla="*/ 2147483647 h 38"/>
              <a:gd name="T6" fmla="*/ 2147483647 w 53"/>
              <a:gd name="T7" fmla="*/ 0 h 38"/>
              <a:gd name="T8" fmla="*/ 2147483647 w 53"/>
              <a:gd name="T9" fmla="*/ 2147483647 h 3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3"/>
              <a:gd name="T16" fmla="*/ 0 h 38"/>
              <a:gd name="T17" fmla="*/ 53 w 53"/>
              <a:gd name="T18" fmla="*/ 38 h 3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3" h="38">
                <a:moveTo>
                  <a:pt x="41" y="18"/>
                </a:moveTo>
                <a:lnTo>
                  <a:pt x="52" y="37"/>
                </a:lnTo>
                <a:lnTo>
                  <a:pt x="0" y="18"/>
                </a:lnTo>
                <a:lnTo>
                  <a:pt x="52" y="0"/>
                </a:lnTo>
                <a:lnTo>
                  <a:pt x="41" y="18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0" name="Freeform 111"/>
          <p:cNvSpPr>
            <a:spLocks/>
          </p:cNvSpPr>
          <p:nvPr/>
        </p:nvSpPr>
        <p:spPr bwMode="auto">
          <a:xfrm>
            <a:off x="2316163" y="3462338"/>
            <a:ext cx="88900" cy="60325"/>
          </a:xfrm>
          <a:custGeom>
            <a:avLst/>
            <a:gdLst>
              <a:gd name="T0" fmla="*/ 2147483647 w 56"/>
              <a:gd name="T1" fmla="*/ 2147483647 h 38"/>
              <a:gd name="T2" fmla="*/ 0 w 56"/>
              <a:gd name="T3" fmla="*/ 0 h 38"/>
              <a:gd name="T4" fmla="*/ 2147483647 w 56"/>
              <a:gd name="T5" fmla="*/ 2147483647 h 38"/>
              <a:gd name="T6" fmla="*/ 0 w 56"/>
              <a:gd name="T7" fmla="*/ 2147483647 h 38"/>
              <a:gd name="T8" fmla="*/ 2147483647 w 56"/>
              <a:gd name="T9" fmla="*/ 2147483647 h 3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6"/>
              <a:gd name="T16" fmla="*/ 0 h 38"/>
              <a:gd name="T17" fmla="*/ 56 w 56"/>
              <a:gd name="T18" fmla="*/ 38 h 3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6" h="38">
                <a:moveTo>
                  <a:pt x="14" y="18"/>
                </a:moveTo>
                <a:lnTo>
                  <a:pt x="0" y="0"/>
                </a:lnTo>
                <a:lnTo>
                  <a:pt x="55" y="18"/>
                </a:lnTo>
                <a:lnTo>
                  <a:pt x="0" y="37"/>
                </a:lnTo>
                <a:lnTo>
                  <a:pt x="14" y="18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1" name="Rectangle 112"/>
          <p:cNvSpPr>
            <a:spLocks noChangeArrowheads="1"/>
          </p:cNvSpPr>
          <p:nvPr/>
        </p:nvSpPr>
        <p:spPr bwMode="auto">
          <a:xfrm>
            <a:off x="519113" y="2967038"/>
            <a:ext cx="547687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NPV</a:t>
            </a:r>
          </a:p>
        </p:txBody>
      </p:sp>
      <p:sp>
        <p:nvSpPr>
          <p:cNvPr id="20592" name="Rectangle 113"/>
          <p:cNvSpPr>
            <a:spLocks noChangeArrowheads="1"/>
          </p:cNvSpPr>
          <p:nvPr/>
        </p:nvSpPr>
        <p:spPr bwMode="auto">
          <a:xfrm>
            <a:off x="736600" y="2584450"/>
            <a:ext cx="284163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+</a:t>
            </a:r>
          </a:p>
        </p:txBody>
      </p:sp>
      <p:sp>
        <p:nvSpPr>
          <p:cNvPr id="20593" name="Freeform 114"/>
          <p:cNvSpPr>
            <a:spLocks/>
          </p:cNvSpPr>
          <p:nvPr/>
        </p:nvSpPr>
        <p:spPr bwMode="auto">
          <a:xfrm>
            <a:off x="2427288" y="4300538"/>
            <a:ext cx="3244850" cy="811212"/>
          </a:xfrm>
          <a:custGeom>
            <a:avLst/>
            <a:gdLst>
              <a:gd name="T0" fmla="*/ 2147483647 w 2044"/>
              <a:gd name="T1" fmla="*/ 2147483647 h 511"/>
              <a:gd name="T2" fmla="*/ 2147483647 w 2044"/>
              <a:gd name="T3" fmla="*/ 2147483647 h 511"/>
              <a:gd name="T4" fmla="*/ 2147483647 w 2044"/>
              <a:gd name="T5" fmla="*/ 2147483647 h 511"/>
              <a:gd name="T6" fmla="*/ 2147483647 w 2044"/>
              <a:gd name="T7" fmla="*/ 2147483647 h 511"/>
              <a:gd name="T8" fmla="*/ 2147483647 w 2044"/>
              <a:gd name="T9" fmla="*/ 2147483647 h 511"/>
              <a:gd name="T10" fmla="*/ 2147483647 w 2044"/>
              <a:gd name="T11" fmla="*/ 2147483647 h 511"/>
              <a:gd name="T12" fmla="*/ 2147483647 w 2044"/>
              <a:gd name="T13" fmla="*/ 2147483647 h 511"/>
              <a:gd name="T14" fmla="*/ 2147483647 w 2044"/>
              <a:gd name="T15" fmla="*/ 2147483647 h 511"/>
              <a:gd name="T16" fmla="*/ 2147483647 w 2044"/>
              <a:gd name="T17" fmla="*/ 2147483647 h 511"/>
              <a:gd name="T18" fmla="*/ 2147483647 w 2044"/>
              <a:gd name="T19" fmla="*/ 2147483647 h 511"/>
              <a:gd name="T20" fmla="*/ 2147483647 w 2044"/>
              <a:gd name="T21" fmla="*/ 2147483647 h 511"/>
              <a:gd name="T22" fmla="*/ 2147483647 w 2044"/>
              <a:gd name="T23" fmla="*/ 2147483647 h 511"/>
              <a:gd name="T24" fmla="*/ 2147483647 w 2044"/>
              <a:gd name="T25" fmla="*/ 2147483647 h 511"/>
              <a:gd name="T26" fmla="*/ 2147483647 w 2044"/>
              <a:gd name="T27" fmla="*/ 2147483647 h 511"/>
              <a:gd name="T28" fmla="*/ 2147483647 w 2044"/>
              <a:gd name="T29" fmla="*/ 2147483647 h 511"/>
              <a:gd name="T30" fmla="*/ 2147483647 w 2044"/>
              <a:gd name="T31" fmla="*/ 2147483647 h 511"/>
              <a:gd name="T32" fmla="*/ 2147483647 w 2044"/>
              <a:gd name="T33" fmla="*/ 0 h 511"/>
              <a:gd name="T34" fmla="*/ 0 w 2044"/>
              <a:gd name="T35" fmla="*/ 2147483647 h 511"/>
              <a:gd name="T36" fmla="*/ 2147483647 w 2044"/>
              <a:gd name="T37" fmla="*/ 2147483647 h 511"/>
              <a:gd name="T38" fmla="*/ 2147483647 w 2044"/>
              <a:gd name="T39" fmla="*/ 2147483647 h 511"/>
              <a:gd name="T40" fmla="*/ 2147483647 w 2044"/>
              <a:gd name="T41" fmla="*/ 2147483647 h 511"/>
              <a:gd name="T42" fmla="*/ 2147483647 w 2044"/>
              <a:gd name="T43" fmla="*/ 2147483647 h 511"/>
              <a:gd name="T44" fmla="*/ 2147483647 w 2044"/>
              <a:gd name="T45" fmla="*/ 2147483647 h 511"/>
              <a:gd name="T46" fmla="*/ 2147483647 w 2044"/>
              <a:gd name="T47" fmla="*/ 2147483647 h 511"/>
              <a:gd name="T48" fmla="*/ 2147483647 w 2044"/>
              <a:gd name="T49" fmla="*/ 2147483647 h 511"/>
              <a:gd name="T50" fmla="*/ 2147483647 w 2044"/>
              <a:gd name="T51" fmla="*/ 2147483647 h 511"/>
              <a:gd name="T52" fmla="*/ 2147483647 w 2044"/>
              <a:gd name="T53" fmla="*/ 2147483647 h 511"/>
              <a:gd name="T54" fmla="*/ 2147483647 w 2044"/>
              <a:gd name="T55" fmla="*/ 2147483647 h 511"/>
              <a:gd name="T56" fmla="*/ 2147483647 w 2044"/>
              <a:gd name="T57" fmla="*/ 2147483647 h 511"/>
              <a:gd name="T58" fmla="*/ 2147483647 w 2044"/>
              <a:gd name="T59" fmla="*/ 2147483647 h 511"/>
              <a:gd name="T60" fmla="*/ 2147483647 w 2044"/>
              <a:gd name="T61" fmla="*/ 2147483647 h 511"/>
              <a:gd name="T62" fmla="*/ 2147483647 w 2044"/>
              <a:gd name="T63" fmla="*/ 2147483647 h 511"/>
              <a:gd name="T64" fmla="*/ 2147483647 w 2044"/>
              <a:gd name="T65" fmla="*/ 2147483647 h 511"/>
              <a:gd name="T66" fmla="*/ 2147483647 w 2044"/>
              <a:gd name="T67" fmla="*/ 2147483647 h 511"/>
              <a:gd name="T68" fmla="*/ 2147483647 w 2044"/>
              <a:gd name="T69" fmla="*/ 2147483647 h 51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2044"/>
              <a:gd name="T106" fmla="*/ 0 h 511"/>
              <a:gd name="T107" fmla="*/ 2044 w 2044"/>
              <a:gd name="T108" fmla="*/ 511 h 51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2044" h="511">
                <a:moveTo>
                  <a:pt x="2043" y="491"/>
                </a:moveTo>
                <a:lnTo>
                  <a:pt x="1861" y="488"/>
                </a:lnTo>
                <a:lnTo>
                  <a:pt x="1687" y="479"/>
                </a:lnTo>
                <a:lnTo>
                  <a:pt x="1523" y="468"/>
                </a:lnTo>
                <a:lnTo>
                  <a:pt x="1364" y="450"/>
                </a:lnTo>
                <a:lnTo>
                  <a:pt x="1211" y="428"/>
                </a:lnTo>
                <a:lnTo>
                  <a:pt x="1069" y="401"/>
                </a:lnTo>
                <a:lnTo>
                  <a:pt x="931" y="371"/>
                </a:lnTo>
                <a:lnTo>
                  <a:pt x="804" y="338"/>
                </a:lnTo>
                <a:lnTo>
                  <a:pt x="682" y="301"/>
                </a:lnTo>
                <a:lnTo>
                  <a:pt x="566" y="266"/>
                </a:lnTo>
                <a:lnTo>
                  <a:pt x="460" y="223"/>
                </a:lnTo>
                <a:lnTo>
                  <a:pt x="356" y="181"/>
                </a:lnTo>
                <a:lnTo>
                  <a:pt x="262" y="135"/>
                </a:lnTo>
                <a:lnTo>
                  <a:pt x="170" y="90"/>
                </a:lnTo>
                <a:lnTo>
                  <a:pt x="89" y="45"/>
                </a:lnTo>
                <a:lnTo>
                  <a:pt x="12" y="0"/>
                </a:lnTo>
                <a:lnTo>
                  <a:pt x="0" y="15"/>
                </a:lnTo>
                <a:lnTo>
                  <a:pt x="79" y="63"/>
                </a:lnTo>
                <a:lnTo>
                  <a:pt x="162" y="109"/>
                </a:lnTo>
                <a:lnTo>
                  <a:pt x="252" y="154"/>
                </a:lnTo>
                <a:lnTo>
                  <a:pt x="350" y="199"/>
                </a:lnTo>
                <a:lnTo>
                  <a:pt x="451" y="241"/>
                </a:lnTo>
                <a:lnTo>
                  <a:pt x="560" y="281"/>
                </a:lnTo>
                <a:lnTo>
                  <a:pt x="676" y="319"/>
                </a:lnTo>
                <a:lnTo>
                  <a:pt x="798" y="356"/>
                </a:lnTo>
                <a:lnTo>
                  <a:pt x="928" y="389"/>
                </a:lnTo>
                <a:lnTo>
                  <a:pt x="1066" y="419"/>
                </a:lnTo>
                <a:lnTo>
                  <a:pt x="1208" y="447"/>
                </a:lnTo>
                <a:lnTo>
                  <a:pt x="1361" y="468"/>
                </a:lnTo>
                <a:lnTo>
                  <a:pt x="1520" y="485"/>
                </a:lnTo>
                <a:lnTo>
                  <a:pt x="1687" y="501"/>
                </a:lnTo>
                <a:lnTo>
                  <a:pt x="1861" y="507"/>
                </a:lnTo>
                <a:lnTo>
                  <a:pt x="2043" y="510"/>
                </a:lnTo>
                <a:lnTo>
                  <a:pt x="2043" y="491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4" name="Freeform 115"/>
          <p:cNvSpPr>
            <a:spLocks/>
          </p:cNvSpPr>
          <p:nvPr/>
        </p:nvSpPr>
        <p:spPr bwMode="auto">
          <a:xfrm>
            <a:off x="1539875" y="3481388"/>
            <a:ext cx="17463" cy="11112"/>
          </a:xfrm>
          <a:custGeom>
            <a:avLst/>
            <a:gdLst>
              <a:gd name="T0" fmla="*/ 2147483647 w 11"/>
              <a:gd name="T1" fmla="*/ 2147483647 h 7"/>
              <a:gd name="T2" fmla="*/ 2147483647 w 11"/>
              <a:gd name="T3" fmla="*/ 0 h 7"/>
              <a:gd name="T4" fmla="*/ 2147483647 w 11"/>
              <a:gd name="T5" fmla="*/ 0 h 7"/>
              <a:gd name="T6" fmla="*/ 2147483647 w 11"/>
              <a:gd name="T7" fmla="*/ 0 h 7"/>
              <a:gd name="T8" fmla="*/ 2147483647 w 11"/>
              <a:gd name="T9" fmla="*/ 0 h 7"/>
              <a:gd name="T10" fmla="*/ 0 w 11"/>
              <a:gd name="T11" fmla="*/ 2147483647 h 7"/>
              <a:gd name="T12" fmla="*/ 0 w 11"/>
              <a:gd name="T13" fmla="*/ 2147483647 h 7"/>
              <a:gd name="T14" fmla="*/ 0 w 11"/>
              <a:gd name="T15" fmla="*/ 2147483647 h 7"/>
              <a:gd name="T16" fmla="*/ 0 w 11"/>
              <a:gd name="T17" fmla="*/ 2147483647 h 7"/>
              <a:gd name="T18" fmla="*/ 2147483647 w 11"/>
              <a:gd name="T19" fmla="*/ 2147483647 h 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1"/>
              <a:gd name="T31" fmla="*/ 0 h 7"/>
              <a:gd name="T32" fmla="*/ 11 w 11"/>
              <a:gd name="T33" fmla="*/ 7 h 7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1" h="7">
                <a:moveTo>
                  <a:pt x="10" y="2"/>
                </a:moveTo>
                <a:lnTo>
                  <a:pt x="10" y="0"/>
                </a:lnTo>
                <a:lnTo>
                  <a:pt x="6" y="0"/>
                </a:lnTo>
                <a:lnTo>
                  <a:pt x="4" y="0"/>
                </a:lnTo>
                <a:lnTo>
                  <a:pt x="2" y="0"/>
                </a:lnTo>
                <a:lnTo>
                  <a:pt x="0" y="2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0" y="2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5" name="Freeform 116"/>
          <p:cNvSpPr>
            <a:spLocks/>
          </p:cNvSpPr>
          <p:nvPr/>
        </p:nvSpPr>
        <p:spPr bwMode="auto">
          <a:xfrm>
            <a:off x="1539875" y="3486150"/>
            <a:ext cx="898525" cy="830263"/>
          </a:xfrm>
          <a:custGeom>
            <a:avLst/>
            <a:gdLst>
              <a:gd name="T0" fmla="*/ 2147483647 w 566"/>
              <a:gd name="T1" fmla="*/ 2147483647 h 523"/>
              <a:gd name="T2" fmla="*/ 2147483647 w 566"/>
              <a:gd name="T3" fmla="*/ 2147483647 h 523"/>
              <a:gd name="T4" fmla="*/ 2147483647 w 566"/>
              <a:gd name="T5" fmla="*/ 2147483647 h 523"/>
              <a:gd name="T6" fmla="*/ 2147483647 w 566"/>
              <a:gd name="T7" fmla="*/ 2147483647 h 523"/>
              <a:gd name="T8" fmla="*/ 2147483647 w 566"/>
              <a:gd name="T9" fmla="*/ 2147483647 h 523"/>
              <a:gd name="T10" fmla="*/ 2147483647 w 566"/>
              <a:gd name="T11" fmla="*/ 2147483647 h 523"/>
              <a:gd name="T12" fmla="*/ 2147483647 w 566"/>
              <a:gd name="T13" fmla="*/ 2147483647 h 523"/>
              <a:gd name="T14" fmla="*/ 2147483647 w 566"/>
              <a:gd name="T15" fmla="*/ 2147483647 h 523"/>
              <a:gd name="T16" fmla="*/ 2147483647 w 566"/>
              <a:gd name="T17" fmla="*/ 2147483647 h 523"/>
              <a:gd name="T18" fmla="*/ 2147483647 w 566"/>
              <a:gd name="T19" fmla="*/ 2147483647 h 523"/>
              <a:gd name="T20" fmla="*/ 2147483647 w 566"/>
              <a:gd name="T21" fmla="*/ 2147483647 h 523"/>
              <a:gd name="T22" fmla="*/ 2147483647 w 566"/>
              <a:gd name="T23" fmla="*/ 2147483647 h 523"/>
              <a:gd name="T24" fmla="*/ 2147483647 w 566"/>
              <a:gd name="T25" fmla="*/ 0 h 523"/>
              <a:gd name="T26" fmla="*/ 0 w 566"/>
              <a:gd name="T27" fmla="*/ 2147483647 h 523"/>
              <a:gd name="T28" fmla="*/ 2147483647 w 566"/>
              <a:gd name="T29" fmla="*/ 2147483647 h 523"/>
              <a:gd name="T30" fmla="*/ 2147483647 w 566"/>
              <a:gd name="T31" fmla="*/ 2147483647 h 523"/>
              <a:gd name="T32" fmla="*/ 2147483647 w 566"/>
              <a:gd name="T33" fmla="*/ 2147483647 h 523"/>
              <a:gd name="T34" fmla="*/ 2147483647 w 566"/>
              <a:gd name="T35" fmla="*/ 2147483647 h 523"/>
              <a:gd name="T36" fmla="*/ 2147483647 w 566"/>
              <a:gd name="T37" fmla="*/ 2147483647 h 523"/>
              <a:gd name="T38" fmla="*/ 2147483647 w 566"/>
              <a:gd name="T39" fmla="*/ 2147483647 h 523"/>
              <a:gd name="T40" fmla="*/ 2147483647 w 566"/>
              <a:gd name="T41" fmla="*/ 2147483647 h 523"/>
              <a:gd name="T42" fmla="*/ 2147483647 w 566"/>
              <a:gd name="T43" fmla="*/ 2147483647 h 523"/>
              <a:gd name="T44" fmla="*/ 2147483647 w 566"/>
              <a:gd name="T45" fmla="*/ 2147483647 h 523"/>
              <a:gd name="T46" fmla="*/ 2147483647 w 566"/>
              <a:gd name="T47" fmla="*/ 2147483647 h 523"/>
              <a:gd name="T48" fmla="*/ 2147483647 w 566"/>
              <a:gd name="T49" fmla="*/ 2147483647 h 523"/>
              <a:gd name="T50" fmla="*/ 2147483647 w 566"/>
              <a:gd name="T51" fmla="*/ 2147483647 h 523"/>
              <a:gd name="T52" fmla="*/ 2147483647 w 566"/>
              <a:gd name="T53" fmla="*/ 2147483647 h 523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566"/>
              <a:gd name="T82" fmla="*/ 0 h 523"/>
              <a:gd name="T83" fmla="*/ 566 w 566"/>
              <a:gd name="T84" fmla="*/ 523 h 523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566" h="523">
                <a:moveTo>
                  <a:pt x="565" y="507"/>
                </a:moveTo>
                <a:lnTo>
                  <a:pt x="493" y="459"/>
                </a:lnTo>
                <a:lnTo>
                  <a:pt x="426" y="413"/>
                </a:lnTo>
                <a:lnTo>
                  <a:pt x="366" y="365"/>
                </a:lnTo>
                <a:lnTo>
                  <a:pt x="309" y="320"/>
                </a:lnTo>
                <a:lnTo>
                  <a:pt x="260" y="278"/>
                </a:lnTo>
                <a:lnTo>
                  <a:pt x="215" y="235"/>
                </a:lnTo>
                <a:lnTo>
                  <a:pt x="175" y="196"/>
                </a:lnTo>
                <a:lnTo>
                  <a:pt x="140" y="160"/>
                </a:lnTo>
                <a:lnTo>
                  <a:pt x="85" y="94"/>
                </a:lnTo>
                <a:lnTo>
                  <a:pt x="46" y="43"/>
                </a:lnTo>
                <a:lnTo>
                  <a:pt x="25" y="12"/>
                </a:lnTo>
                <a:lnTo>
                  <a:pt x="16" y="0"/>
                </a:lnTo>
                <a:lnTo>
                  <a:pt x="0" y="9"/>
                </a:lnTo>
                <a:lnTo>
                  <a:pt x="9" y="21"/>
                </a:lnTo>
                <a:lnTo>
                  <a:pt x="31" y="54"/>
                </a:lnTo>
                <a:lnTo>
                  <a:pt x="69" y="106"/>
                </a:lnTo>
                <a:lnTo>
                  <a:pt x="128" y="172"/>
                </a:lnTo>
                <a:lnTo>
                  <a:pt x="160" y="209"/>
                </a:lnTo>
                <a:lnTo>
                  <a:pt x="203" y="247"/>
                </a:lnTo>
                <a:lnTo>
                  <a:pt x="248" y="290"/>
                </a:lnTo>
                <a:lnTo>
                  <a:pt x="297" y="335"/>
                </a:lnTo>
                <a:lnTo>
                  <a:pt x="354" y="381"/>
                </a:lnTo>
                <a:lnTo>
                  <a:pt x="415" y="429"/>
                </a:lnTo>
                <a:lnTo>
                  <a:pt x="481" y="474"/>
                </a:lnTo>
                <a:lnTo>
                  <a:pt x="553" y="522"/>
                </a:lnTo>
                <a:lnTo>
                  <a:pt x="565" y="507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6" name="Freeform 117"/>
          <p:cNvSpPr>
            <a:spLocks/>
          </p:cNvSpPr>
          <p:nvPr/>
        </p:nvSpPr>
        <p:spPr bwMode="auto">
          <a:xfrm>
            <a:off x="2427288" y="4300538"/>
            <a:ext cx="15875" cy="20637"/>
          </a:xfrm>
          <a:custGeom>
            <a:avLst/>
            <a:gdLst>
              <a:gd name="T0" fmla="*/ 0 w 10"/>
              <a:gd name="T1" fmla="*/ 2147483647 h 13"/>
              <a:gd name="T2" fmla="*/ 2147483647 w 10"/>
              <a:gd name="T3" fmla="*/ 2147483647 h 13"/>
              <a:gd name="T4" fmla="*/ 2147483647 w 10"/>
              <a:gd name="T5" fmla="*/ 2147483647 h 13"/>
              <a:gd name="T6" fmla="*/ 2147483647 w 10"/>
              <a:gd name="T7" fmla="*/ 2147483647 h 13"/>
              <a:gd name="T8" fmla="*/ 2147483647 w 10"/>
              <a:gd name="T9" fmla="*/ 2147483647 h 13"/>
              <a:gd name="T10" fmla="*/ 2147483647 w 10"/>
              <a:gd name="T11" fmla="*/ 2147483647 h 13"/>
              <a:gd name="T12" fmla="*/ 2147483647 w 10"/>
              <a:gd name="T13" fmla="*/ 2147483647 h 13"/>
              <a:gd name="T14" fmla="*/ 2147483647 w 10"/>
              <a:gd name="T15" fmla="*/ 2147483647 h 13"/>
              <a:gd name="T16" fmla="*/ 2147483647 w 10"/>
              <a:gd name="T17" fmla="*/ 0 h 13"/>
              <a:gd name="T18" fmla="*/ 0 w 10"/>
              <a:gd name="T19" fmla="*/ 2147483647 h 1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0"/>
              <a:gd name="T31" fmla="*/ 0 h 13"/>
              <a:gd name="T32" fmla="*/ 10 w 10"/>
              <a:gd name="T33" fmla="*/ 13 h 1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0" h="13">
                <a:moveTo>
                  <a:pt x="0" y="10"/>
                </a:moveTo>
                <a:lnTo>
                  <a:pt x="4" y="12"/>
                </a:lnTo>
                <a:lnTo>
                  <a:pt x="5" y="12"/>
                </a:lnTo>
                <a:lnTo>
                  <a:pt x="7" y="10"/>
                </a:lnTo>
                <a:lnTo>
                  <a:pt x="9" y="8"/>
                </a:lnTo>
                <a:lnTo>
                  <a:pt x="9" y="6"/>
                </a:lnTo>
                <a:lnTo>
                  <a:pt x="9" y="4"/>
                </a:lnTo>
                <a:lnTo>
                  <a:pt x="9" y="2"/>
                </a:lnTo>
                <a:lnTo>
                  <a:pt x="7" y="0"/>
                </a:lnTo>
                <a:lnTo>
                  <a:pt x="0" y="10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597" name="Rectangle 118"/>
          <p:cNvSpPr>
            <a:spLocks noChangeArrowheads="1"/>
          </p:cNvSpPr>
          <p:nvPr/>
        </p:nvSpPr>
        <p:spPr bwMode="auto">
          <a:xfrm>
            <a:off x="2452688" y="5603875"/>
            <a:ext cx="1400175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Cost of capital</a:t>
            </a:r>
          </a:p>
        </p:txBody>
      </p:sp>
      <p:sp>
        <p:nvSpPr>
          <p:cNvPr id="20598" name="Line 119"/>
          <p:cNvSpPr>
            <a:spLocks noChangeShapeType="1"/>
          </p:cNvSpPr>
          <p:nvPr/>
        </p:nvSpPr>
        <p:spPr bwMode="auto">
          <a:xfrm flipH="1" flipV="1">
            <a:off x="1941513" y="4759325"/>
            <a:ext cx="593725" cy="8905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99" name="Freeform 120"/>
          <p:cNvSpPr>
            <a:spLocks/>
          </p:cNvSpPr>
          <p:nvPr/>
        </p:nvSpPr>
        <p:spPr bwMode="auto">
          <a:xfrm>
            <a:off x="1908175" y="4706938"/>
            <a:ext cx="74613" cy="88900"/>
          </a:xfrm>
          <a:custGeom>
            <a:avLst/>
            <a:gdLst>
              <a:gd name="T0" fmla="*/ 2147483647 w 47"/>
              <a:gd name="T1" fmla="*/ 2147483647 h 56"/>
              <a:gd name="T2" fmla="*/ 2147483647 w 47"/>
              <a:gd name="T3" fmla="*/ 2147483647 h 56"/>
              <a:gd name="T4" fmla="*/ 0 w 47"/>
              <a:gd name="T5" fmla="*/ 0 h 56"/>
              <a:gd name="T6" fmla="*/ 2147483647 w 47"/>
              <a:gd name="T7" fmla="*/ 2147483647 h 56"/>
              <a:gd name="T8" fmla="*/ 2147483647 w 47"/>
              <a:gd name="T9" fmla="*/ 2147483647 h 5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7"/>
              <a:gd name="T16" fmla="*/ 0 h 56"/>
              <a:gd name="T17" fmla="*/ 47 w 47"/>
              <a:gd name="T18" fmla="*/ 56 h 5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7" h="56">
                <a:moveTo>
                  <a:pt x="22" y="33"/>
                </a:moveTo>
                <a:lnTo>
                  <a:pt x="12" y="55"/>
                </a:lnTo>
                <a:lnTo>
                  <a:pt x="0" y="0"/>
                </a:lnTo>
                <a:lnTo>
                  <a:pt x="46" y="33"/>
                </a:lnTo>
                <a:lnTo>
                  <a:pt x="22" y="33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600" name="Line 121"/>
          <p:cNvSpPr>
            <a:spLocks noChangeShapeType="1"/>
          </p:cNvSpPr>
          <p:nvPr/>
        </p:nvSpPr>
        <p:spPr bwMode="auto">
          <a:xfrm flipH="1" flipV="1">
            <a:off x="2566988" y="4735513"/>
            <a:ext cx="458787" cy="4524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601" name="Freeform 122"/>
          <p:cNvSpPr>
            <a:spLocks/>
          </p:cNvSpPr>
          <p:nvPr/>
        </p:nvSpPr>
        <p:spPr bwMode="auto">
          <a:xfrm>
            <a:off x="2524125" y="4687888"/>
            <a:ext cx="84138" cy="88900"/>
          </a:xfrm>
          <a:custGeom>
            <a:avLst/>
            <a:gdLst>
              <a:gd name="T0" fmla="*/ 2147483647 w 53"/>
              <a:gd name="T1" fmla="*/ 2147483647 h 56"/>
              <a:gd name="T2" fmla="*/ 2147483647 w 53"/>
              <a:gd name="T3" fmla="*/ 2147483647 h 56"/>
              <a:gd name="T4" fmla="*/ 0 w 53"/>
              <a:gd name="T5" fmla="*/ 0 h 56"/>
              <a:gd name="T6" fmla="*/ 2147483647 w 53"/>
              <a:gd name="T7" fmla="*/ 2147483647 h 56"/>
              <a:gd name="T8" fmla="*/ 2147483647 w 53"/>
              <a:gd name="T9" fmla="*/ 2147483647 h 5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3"/>
              <a:gd name="T16" fmla="*/ 0 h 56"/>
              <a:gd name="T17" fmla="*/ 53 w 53"/>
              <a:gd name="T18" fmla="*/ 56 h 5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3" h="56">
                <a:moveTo>
                  <a:pt x="28" y="31"/>
                </a:moveTo>
                <a:lnTo>
                  <a:pt x="25" y="55"/>
                </a:lnTo>
                <a:lnTo>
                  <a:pt x="0" y="0"/>
                </a:lnTo>
                <a:lnTo>
                  <a:pt x="52" y="25"/>
                </a:lnTo>
                <a:lnTo>
                  <a:pt x="28" y="31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602" name="Line 123"/>
          <p:cNvSpPr>
            <a:spLocks noChangeShapeType="1"/>
          </p:cNvSpPr>
          <p:nvPr/>
        </p:nvSpPr>
        <p:spPr bwMode="auto">
          <a:xfrm flipV="1">
            <a:off x="4735513" y="5137150"/>
            <a:ext cx="0" cy="10842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603" name="Freeform 124"/>
          <p:cNvSpPr>
            <a:spLocks/>
          </p:cNvSpPr>
          <p:nvPr/>
        </p:nvSpPr>
        <p:spPr bwMode="auto">
          <a:xfrm>
            <a:off x="4700588" y="5075238"/>
            <a:ext cx="65087" cy="84137"/>
          </a:xfrm>
          <a:custGeom>
            <a:avLst/>
            <a:gdLst>
              <a:gd name="T0" fmla="*/ 2147483647 w 41"/>
              <a:gd name="T1" fmla="*/ 2147483647 h 53"/>
              <a:gd name="T2" fmla="*/ 0 w 41"/>
              <a:gd name="T3" fmla="*/ 2147483647 h 53"/>
              <a:gd name="T4" fmla="*/ 2147483647 w 41"/>
              <a:gd name="T5" fmla="*/ 0 h 53"/>
              <a:gd name="T6" fmla="*/ 2147483647 w 41"/>
              <a:gd name="T7" fmla="*/ 2147483647 h 53"/>
              <a:gd name="T8" fmla="*/ 2147483647 w 41"/>
              <a:gd name="T9" fmla="*/ 2147483647 h 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1"/>
              <a:gd name="T16" fmla="*/ 0 h 53"/>
              <a:gd name="T17" fmla="*/ 41 w 41"/>
              <a:gd name="T18" fmla="*/ 53 h 5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1" h="53">
                <a:moveTo>
                  <a:pt x="19" y="39"/>
                </a:moveTo>
                <a:lnTo>
                  <a:pt x="0" y="52"/>
                </a:lnTo>
                <a:lnTo>
                  <a:pt x="19" y="0"/>
                </a:lnTo>
                <a:lnTo>
                  <a:pt x="40" y="52"/>
                </a:lnTo>
                <a:lnTo>
                  <a:pt x="19" y="39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604" name="Line 125"/>
          <p:cNvSpPr>
            <a:spLocks noChangeShapeType="1"/>
          </p:cNvSpPr>
          <p:nvPr/>
        </p:nvSpPr>
        <p:spPr bwMode="auto">
          <a:xfrm flipV="1">
            <a:off x="5446713" y="4778375"/>
            <a:ext cx="0" cy="14430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605" name="Freeform 126"/>
          <p:cNvSpPr>
            <a:spLocks/>
          </p:cNvSpPr>
          <p:nvPr/>
        </p:nvSpPr>
        <p:spPr bwMode="auto">
          <a:xfrm>
            <a:off x="5413375" y="4716463"/>
            <a:ext cx="60325" cy="84137"/>
          </a:xfrm>
          <a:custGeom>
            <a:avLst/>
            <a:gdLst>
              <a:gd name="T0" fmla="*/ 2147483647 w 38"/>
              <a:gd name="T1" fmla="*/ 2147483647 h 53"/>
              <a:gd name="T2" fmla="*/ 0 w 38"/>
              <a:gd name="T3" fmla="*/ 2147483647 h 53"/>
              <a:gd name="T4" fmla="*/ 2147483647 w 38"/>
              <a:gd name="T5" fmla="*/ 0 h 53"/>
              <a:gd name="T6" fmla="*/ 2147483647 w 38"/>
              <a:gd name="T7" fmla="*/ 2147483647 h 53"/>
              <a:gd name="T8" fmla="*/ 2147483647 w 38"/>
              <a:gd name="T9" fmla="*/ 2147483647 h 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8"/>
              <a:gd name="T16" fmla="*/ 0 h 53"/>
              <a:gd name="T17" fmla="*/ 38 w 38"/>
              <a:gd name="T18" fmla="*/ 53 h 5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8" h="53">
                <a:moveTo>
                  <a:pt x="18" y="39"/>
                </a:moveTo>
                <a:lnTo>
                  <a:pt x="0" y="52"/>
                </a:lnTo>
                <a:lnTo>
                  <a:pt x="18" y="0"/>
                </a:lnTo>
                <a:lnTo>
                  <a:pt x="37" y="52"/>
                </a:lnTo>
                <a:lnTo>
                  <a:pt x="18" y="39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606" name="Rectangle 127"/>
          <p:cNvSpPr>
            <a:spLocks noChangeArrowheads="1"/>
          </p:cNvSpPr>
          <p:nvPr/>
        </p:nvSpPr>
        <p:spPr bwMode="auto">
          <a:xfrm>
            <a:off x="3851275" y="6178550"/>
            <a:ext cx="960438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Project B</a:t>
            </a:r>
          </a:p>
        </p:txBody>
      </p:sp>
      <p:sp>
        <p:nvSpPr>
          <p:cNvPr id="20607" name="Rectangle 128"/>
          <p:cNvSpPr>
            <a:spLocks noChangeArrowheads="1"/>
          </p:cNvSpPr>
          <p:nvPr/>
        </p:nvSpPr>
        <p:spPr bwMode="auto">
          <a:xfrm>
            <a:off x="5065713" y="6196013"/>
            <a:ext cx="960437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Project A</a:t>
            </a:r>
          </a:p>
        </p:txBody>
      </p:sp>
      <p:sp>
        <p:nvSpPr>
          <p:cNvPr id="20608" name="Rectangle 129"/>
          <p:cNvSpPr>
            <a:spLocks noChangeArrowheads="1"/>
          </p:cNvSpPr>
          <p:nvPr/>
        </p:nvSpPr>
        <p:spPr bwMode="auto">
          <a:xfrm>
            <a:off x="2589213" y="2943225"/>
            <a:ext cx="1470025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7620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l"/>
            <a:r>
              <a:rPr lang="en-GB" altLang="en-US" sz="1400" b="1">
                <a:latin typeface="Arial" panose="020B0604020202020204" pitchFamily="34" charset="0"/>
              </a:rPr>
              <a:t>Area of conflict</a:t>
            </a:r>
          </a:p>
        </p:txBody>
      </p:sp>
      <p:sp>
        <p:nvSpPr>
          <p:cNvPr id="20609" name="Line 130"/>
          <p:cNvSpPr>
            <a:spLocks noChangeShapeType="1"/>
          </p:cNvSpPr>
          <p:nvPr/>
        </p:nvSpPr>
        <p:spPr bwMode="auto">
          <a:xfrm flipH="1">
            <a:off x="2066925" y="3090863"/>
            <a:ext cx="574675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610" name="Freeform 131"/>
          <p:cNvSpPr>
            <a:spLocks/>
          </p:cNvSpPr>
          <p:nvPr/>
        </p:nvSpPr>
        <p:spPr bwMode="auto">
          <a:xfrm>
            <a:off x="2009775" y="3325813"/>
            <a:ext cx="95250" cy="65087"/>
          </a:xfrm>
          <a:custGeom>
            <a:avLst/>
            <a:gdLst>
              <a:gd name="T0" fmla="*/ 2147483647 w 60"/>
              <a:gd name="T1" fmla="*/ 2147483647 h 41"/>
              <a:gd name="T2" fmla="*/ 2147483647 w 60"/>
              <a:gd name="T3" fmla="*/ 2147483647 h 41"/>
              <a:gd name="T4" fmla="*/ 0 w 60"/>
              <a:gd name="T5" fmla="*/ 2147483647 h 41"/>
              <a:gd name="T6" fmla="*/ 2147483647 w 60"/>
              <a:gd name="T7" fmla="*/ 0 h 41"/>
              <a:gd name="T8" fmla="*/ 2147483647 w 60"/>
              <a:gd name="T9" fmla="*/ 2147483647 h 4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60"/>
              <a:gd name="T16" fmla="*/ 0 h 41"/>
              <a:gd name="T17" fmla="*/ 60 w 60"/>
              <a:gd name="T18" fmla="*/ 41 h 4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60" h="41">
                <a:moveTo>
                  <a:pt x="36" y="24"/>
                </a:moveTo>
                <a:lnTo>
                  <a:pt x="59" y="35"/>
                </a:lnTo>
                <a:lnTo>
                  <a:pt x="0" y="40"/>
                </a:lnTo>
                <a:lnTo>
                  <a:pt x="39" y="0"/>
                </a:lnTo>
                <a:lnTo>
                  <a:pt x="36" y="24"/>
                </a:lnTo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58800" y="358775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IRR versus NPV (Continued)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25425" y="1704975"/>
            <a:ext cx="8713788" cy="4533900"/>
          </a:xfrm>
        </p:spPr>
        <p:txBody>
          <a:bodyPr/>
          <a:lstStyle/>
          <a:p>
            <a:pPr marL="322263" indent="-322263" eaLnBrk="1" hangingPunct="1"/>
            <a:r>
              <a:rPr lang="en-GB" altLang="en-US" sz="2800" smtClean="0"/>
              <a:t>A problem if applying IRR to projects with non-conventional cash flows is that multiple IRRs may be found: again, NPV gives correct selection advice.</a:t>
            </a:r>
          </a:p>
          <a:p>
            <a:pPr marL="322263" indent="-322263" eaLnBrk="1" hangingPunct="1"/>
            <a:r>
              <a:rPr lang="en-GB" altLang="en-US" sz="2800" smtClean="0"/>
              <a:t>NPV can accommodate changes in discount rate during project, but IRR ignores them.</a:t>
            </a:r>
          </a:p>
          <a:p>
            <a:pPr marL="322263" indent="-322263" eaLnBrk="1" hangingPunct="1"/>
            <a:r>
              <a:rPr lang="en-GB" altLang="en-US" sz="2800" smtClean="0"/>
              <a:t>NPV method assumes that cash flows can be reinvested at a rate equal to the cost of capital: IRR method assumes that cash flows can be reinvested at rate equal to IRR.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52450" y="358775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Conclusion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27013" y="1655763"/>
            <a:ext cx="8728075" cy="4184650"/>
          </a:xfrm>
        </p:spPr>
        <p:txBody>
          <a:bodyPr/>
          <a:lstStyle/>
          <a:p>
            <a:pPr eaLnBrk="1" hangingPunct="1"/>
            <a:r>
              <a:rPr lang="en-GB" altLang="en-US" smtClean="0"/>
              <a:t>NPV is academically preferred as an investment appraisal method – it has no major defects and is consistent with SHWM.</a:t>
            </a:r>
          </a:p>
          <a:p>
            <a:pPr eaLnBrk="1" hangingPunct="1"/>
            <a:r>
              <a:rPr lang="en-GB" altLang="en-US" smtClean="0"/>
              <a:t>IRR comes a close second and can prove to be a useful alternative.</a:t>
            </a:r>
          </a:p>
          <a:p>
            <a:pPr eaLnBrk="1" hangingPunct="1"/>
            <a:r>
              <a:rPr lang="en-GB" altLang="en-US" smtClean="0"/>
              <a:t>ARR and payback are flawed as investment appraisal methods but payback is often used as an initial screening method.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66713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Capital rationing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34950" y="1651000"/>
            <a:ext cx="8640763" cy="3794125"/>
          </a:xfrm>
        </p:spPr>
        <p:txBody>
          <a:bodyPr/>
          <a:lstStyle/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Arises if firm has insufficient funds to invest in all projects with positive NPV.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Hard capital rationing arises when limitations are externally imposed.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Soft capital rationing arises when limitations are internally imposed.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Soft capital rationing is more common.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552450" y="363538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Hard capital rationing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25425" y="1646238"/>
            <a:ext cx="8424863" cy="3141662"/>
          </a:xfrm>
        </p:spPr>
        <p:txBody>
          <a:bodyPr/>
          <a:lstStyle/>
          <a:p>
            <a:pPr marL="309563" indent="-309563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mtClean="0"/>
              <a:t>Causes: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Capital markets may be depressed.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Investors may consider the company to be too risky to invest in.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Issue costs may make a small issue of finance expensive.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52450" y="363538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Soft capital rationing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47650" y="1641475"/>
            <a:ext cx="8640763" cy="4240213"/>
          </a:xfrm>
        </p:spPr>
        <p:txBody>
          <a:bodyPr/>
          <a:lstStyle/>
          <a:p>
            <a:pPr marL="296863" indent="-296863" eaLnBrk="1" hangingPunct="1">
              <a:buClr>
                <a:schemeClr val="tx1"/>
              </a:buClr>
              <a:buFontTx/>
              <a:buNone/>
            </a:pPr>
            <a:r>
              <a:rPr lang="en-GB" altLang="en-US" smtClean="0"/>
              <a:t>Arises if managers:</a:t>
            </a:r>
          </a:p>
          <a:p>
            <a:pPr marL="2968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want to avoid dilution of control (equity)</a:t>
            </a:r>
          </a:p>
          <a:p>
            <a:pPr marL="2968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want to avoid dilution of EPS (equity)</a:t>
            </a:r>
          </a:p>
          <a:p>
            <a:pPr marL="2968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wish to avoid fixed interest payments (debt)</a:t>
            </a:r>
          </a:p>
          <a:p>
            <a:pPr marL="2968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wish to follow policy of steady growth</a:t>
            </a:r>
          </a:p>
          <a:p>
            <a:pPr marL="296863" indent="-2968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believe restricting available funds will encourage better investment projects (internal market for investment funds).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65150" y="363538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Single period rationing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77988"/>
            <a:ext cx="8640763" cy="4575175"/>
          </a:xfrm>
        </p:spPr>
        <p:txBody>
          <a:bodyPr/>
          <a:lstStyle/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Firm must choose combination of projects to maximise total NPV.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Ranking divisible projects by NPV will not lead to correct decision.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Divisible projects must be ranked using the profitability index (PI).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PI =  </a:t>
            </a:r>
            <a:r>
              <a:rPr lang="en-GB" altLang="en-US" sz="3000" u="sng" smtClean="0"/>
              <a:t>PV of Future Cash Flows</a:t>
            </a:r>
            <a:r>
              <a:rPr lang="en-GB" altLang="en-US" sz="3000" smtClean="0"/>
              <a:t>				     		Investment</a:t>
            </a:r>
          </a:p>
          <a:p>
            <a:pPr marL="309563" indent="-309563" eaLnBrk="1" hangingPunct="1">
              <a:buClr>
                <a:schemeClr val="tx1"/>
              </a:buClr>
              <a:buFontTx/>
              <a:buChar char="•"/>
            </a:pPr>
            <a:r>
              <a:rPr lang="en-GB" altLang="en-US" sz="3000" smtClean="0"/>
              <a:t>(Alternatively, PI = NPV/Investment).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63525"/>
            <a:ext cx="8686800" cy="13112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Single period rationing (Continued)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38125" y="1636713"/>
            <a:ext cx="8424863" cy="4184650"/>
          </a:xfrm>
        </p:spPr>
        <p:txBody>
          <a:bodyPr/>
          <a:lstStyle/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For indivisible projects, selection must be made by looking at total NPVs of  possible combinations of projects.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Combination with highest NPV which does not exceed capital rationing limit will be optimal investment schedule.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Investment of surplus funds is not relevant to the investment decision.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565150" y="363538"/>
            <a:ext cx="8001000" cy="7016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Multi-period rationing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247650" y="1641475"/>
            <a:ext cx="8534400" cy="3209925"/>
          </a:xfrm>
        </p:spPr>
        <p:txBody>
          <a:bodyPr/>
          <a:lstStyle/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Profitability index and NPV evaluation of project combinations do not help.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Linear programming must be used to determine optimum combination.</a:t>
            </a:r>
          </a:p>
          <a:p>
            <a:pPr marL="322263" indent="-322263" eaLnBrk="1" hangingPunct="1">
              <a:buClr>
                <a:schemeClr val="tx1"/>
              </a:buClr>
              <a:buFontTx/>
              <a:buChar char="•"/>
            </a:pPr>
            <a:r>
              <a:rPr lang="en-GB" altLang="en-US" smtClean="0"/>
              <a:t>Simple problems can be solved by hand, complex problems by computer.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5"/>
  <p:tag name="MMPROD_UIDATA" val="&lt;database version=&quot;6.0&quot;&gt;&lt;object type=&quot;1&quot; unique_id=&quot;10001&quot;&gt;&lt;object type=&quot;8&quot; unique_id=&quot;15059&quot;&gt;&lt;/object&gt;&lt;object type=&quot;2&quot; unique_id=&quot;15060&quot;&gt;&lt;object type=&quot;3&quot; unique_id=&quot;15061&quot;&gt;&lt;property id=&quot;20148&quot; value=&quot;5&quot;/&gt;&lt;property id=&quot;20300&quot; value=&quot;Slide 1&quot;/&gt;&lt;property id=&quot;20307&quot; value=&quot;267&quot;/&gt;&lt;/object&gt;&lt;object type=&quot;3&quot; unique_id=&quot;15062&quot;&gt;&lt;property id=&quot;20148&quot; value=&quot;5&quot;/&gt;&lt;property id=&quot;20300&quot; value=&quot;Slide 2&quot;/&gt;&lt;property id=&quot;20307&quot; value=&quot;270&quot;/&gt;&lt;/object&gt;&lt;object type=&quot;3&quot; unique_id=&quot;15063&quot;&gt;&lt;property id=&quot;20148&quot; value=&quot;5&quot;/&gt;&lt;property id=&quot;20300&quot; value=&quot;Slide 3&quot;/&gt;&lt;property id=&quot;20307&quot; value=&quot;271&quot;/&gt;&lt;/object&gt;&lt;object type=&quot;3&quot; unique_id=&quot;15064&quot;&gt;&lt;property id=&quot;20148&quot; value=&quot;5&quot;/&gt;&lt;property id=&quot;20300&quot; value=&quot;Slide 4&quot;/&gt;&lt;property id=&quot;20307&quot; value=&quot;273&quot;/&gt;&lt;/object&gt;&lt;object type=&quot;3&quot; unique_id=&quot;15065&quot;&gt;&lt;property id=&quot;20148&quot; value=&quot;5&quot;/&gt;&lt;property id=&quot;20300&quot; value=&quot;Slide 5 - &amp;quot;Return on capital employed&amp;quot;&quot;/&gt;&lt;property id=&quot;20307&quot; value=&quot;257&quot;/&gt;&lt;/object&gt;&lt;object type=&quot;3&quot; unique_id=&quot;15066&quot;&gt;&lt;property id=&quot;20148&quot; value=&quot;5&quot;/&gt;&lt;property id=&quot;20300&quot; value=&quot;Slide 6 - &amp;quot;Return on capital employed (Continued)&amp;quot;&quot;/&gt;&lt;property id=&quot;20307&quot; value=&quot;281&quot;/&gt;&lt;/object&gt;&lt;object type=&quot;3&quot; unique_id=&quot;15067&quot;&gt;&lt;property id=&quot;20148&quot; value=&quot;5&quot;/&gt;&lt;property id=&quot;20300&quot; value=&quot;Slide 7&quot;/&gt;&lt;property id=&quot;20307&quot; value=&quot;268&quot;/&gt;&lt;/object&gt;&lt;object type=&quot;3&quot; unique_id=&quot;15068&quot;&gt;&lt;property id=&quot;20148&quot; value=&quot;5&quot;/&gt;&lt;property id=&quot;20300&quot; value=&quot;Slide 8&quot;/&gt;&lt;property id=&quot;20307&quot; value=&quot;283&quot;/&gt;&lt;/object&gt;&lt;object type=&quot;3&quot; unique_id=&quot;15069&quot;&gt;&lt;property id=&quot;20148&quot; value=&quot;5&quot;/&gt;&lt;property id=&quot;20300&quot; value=&quot;Slide 9 - &amp;quot;Return on capital employed (Continued)&amp;quot;&quot;/&gt;&lt;property id=&quot;20307&quot; value=&quot;282&quot;/&gt;&lt;/object&gt;&lt;object type=&quot;3&quot; unique_id=&quot;15070&quot;&gt;&lt;property id=&quot;20148&quot; value=&quot;5&quot;/&gt;&lt;property id=&quot;20300&quot; value=&quot;Slide 10 - &amp;quot;Return on capital employed (Continued)&amp;quot;&quot;/&gt;&lt;property id=&quot;20307&quot; value=&quot;284&quot;/&gt;&lt;/object&gt;&lt;object type=&quot;3&quot; unique_id=&quot;15071&quot;&gt;&lt;property id=&quot;20148&quot; value=&quot;5&quot;/&gt;&lt;property id=&quot;20300&quot; value=&quot;Slide 11 - &amp;quot;Net present value&amp;quot;&quot;/&gt;&lt;property id=&quot;20307&quot; value=&quot;259&quot;/&gt;&lt;/object&gt;&lt;object type=&quot;3&quot; unique_id=&quot;15072&quot;&gt;&lt;property id=&quot;20148&quot; value=&quot;5&quot;/&gt;&lt;property id=&quot;20300&quot; value=&quot;Slide 12 - &amp;quot;Net present value (Continued)&amp;quot;&quot;/&gt;&lt;property id=&quot;20307&quot; value=&quot;261&quot;/&gt;&lt;/object&gt;&lt;object type=&quot;3&quot; unique_id=&quot;15073&quot;&gt;&lt;property id=&quot;20148&quot; value=&quot;5&quot;/&gt;&lt;property id=&quot;20300&quot; value=&quot;Slide 13 - &amp;quot;Net present value (Continued)&amp;quot;&quot;/&gt;&lt;property id=&quot;20307&quot; value=&quot;274&quot;/&gt;&lt;/object&gt;&lt;object type=&quot;3&quot; unique_id=&quot;15074&quot;&gt;&lt;property id=&quot;20148&quot; value=&quot;5&quot;/&gt;&lt;property id=&quot;20300&quot; value=&quot;Slide 14 - &amp;quot;Net present value (Continued)&amp;quot;&quot;/&gt;&lt;property id=&quot;20307&quot; value=&quot;262&quot;/&gt;&lt;/object&gt;&lt;object type=&quot;3&quot; unique_id=&quot;15075&quot;&gt;&lt;property id=&quot;20148&quot; value=&quot;5&quot;/&gt;&lt;property id=&quot;20300&quot; value=&quot;Slide 15 - &amp;quot;Net present value (Continued)&amp;quot;&quot;/&gt;&lt;property id=&quot;20307&quot; value=&quot;285&quot;/&gt;&lt;/object&gt;&lt;object type=&quot;3&quot; unique_id=&quot;15076&quot;&gt;&lt;property id=&quot;20148&quot; value=&quot;5&quot;/&gt;&lt;property id=&quot;20300&quot; value=&quot;Slide 16 - &amp;quot;Internal rate of return&amp;quot;&quot;/&gt;&lt;property id=&quot;20307&quot; value=&quot;263&quot;/&gt;&lt;/object&gt;&lt;object type=&quot;3&quot; unique_id=&quot;15077&quot;&gt;&lt;property id=&quot;20148&quot; value=&quot;5&quot;/&gt;&lt;property id=&quot;20300&quot; value=&quot;Slide 17 - &amp;quot;Internal rate of return (Continued)&amp;quot;&quot;/&gt;&lt;property id=&quot;20307&quot; value=&quot;264&quot;/&gt;&lt;/object&gt;&lt;object type=&quot;3&quot; unique_id=&quot;15078&quot;&gt;&lt;property id=&quot;20148&quot; value=&quot;5&quot;/&gt;&lt;property id=&quot;20300&quot; value=&quot;Slide 18 - &amp;quot;Internal rate of return (Continued)&amp;quot;&quot;/&gt;&lt;property id=&quot;20307&quot; value=&quot;265&quot;/&gt;&lt;/object&gt;&lt;object type=&quot;3&quot; unique_id=&quot;15079&quot;&gt;&lt;property id=&quot;20148&quot; value=&quot;5&quot;/&gt;&lt;property id=&quot;20300&quot; value=&quot;Slide 19 - &amp;quot;IRR versus NPV&amp;quot;&quot;/&gt;&lt;property id=&quot;20307&quot; value=&quot;260&quot;/&gt;&lt;/object&gt;&lt;object type=&quot;3&quot; unique_id=&quot;15080&quot;&gt;&lt;property id=&quot;20148&quot; value=&quot;5&quot;/&gt;&lt;property id=&quot;20300&quot; value=&quot;Slide 20 - &amp;quot;IRR versus NPV (Continued)&amp;quot;&quot;/&gt;&lt;property id=&quot;20307&quot; value=&quot;266&quot;/&gt;&lt;/object&gt;&lt;object type=&quot;3&quot; unique_id=&quot;15081&quot;&gt;&lt;property id=&quot;20148&quot; value=&quot;5&quot;/&gt;&lt;property id=&quot;20300&quot; value=&quot;Slide 21 - &amp;quot;Conclusion&amp;quot;&quot;/&gt;&lt;property id=&quot;20307&quot; value=&quot;275&quot;/&gt;&lt;/object&gt;&lt;object type=&quot;3&quot; unique_id=&quot;15082&quot;&gt;&lt;property id=&quot;20148&quot; value=&quot;5&quot;/&gt;&lt;property id=&quot;20300&quot; value=&quot;Slide 22 - &amp;quot;Capital rationing&amp;quot;&quot;/&gt;&lt;property id=&quot;20307&quot; value=&quot;276&quot;/&gt;&lt;/object&gt;&lt;object type=&quot;3&quot; unique_id=&quot;15083&quot;&gt;&lt;property id=&quot;20148&quot; value=&quot;5&quot;/&gt;&lt;property id=&quot;20300&quot; value=&quot;Slide 23 - &amp;quot;Hard capital rationing&amp;quot;&quot;/&gt;&lt;property id=&quot;20307&quot; value=&quot;277&quot;/&gt;&lt;/object&gt;&lt;object type=&quot;3&quot; unique_id=&quot;15084&quot;&gt;&lt;property id=&quot;20148&quot; value=&quot;5&quot;/&gt;&lt;property id=&quot;20300&quot; value=&quot;Slide 24 - &amp;quot;Soft capital rationing&amp;quot;&quot;/&gt;&lt;property id=&quot;20307&quot; value=&quot;278&quot;/&gt;&lt;/object&gt;&lt;object type=&quot;3&quot; unique_id=&quot;15085&quot;&gt;&lt;property id=&quot;20148&quot; value=&quot;5&quot;/&gt;&lt;property id=&quot;20300&quot; value=&quot;Slide 25 - &amp;quot;Single period rationing&amp;quot;&quot;/&gt;&lt;property id=&quot;20307&quot; value=&quot;279&quot;/&gt;&lt;/object&gt;&lt;object type=&quot;3&quot; unique_id=&quot;15086&quot;&gt;&lt;property id=&quot;20148&quot; value=&quot;5&quot;/&gt;&lt;property id=&quot;20300&quot; value=&quot;Slide 26 - &amp;quot;Single period rationing (Continued)&amp;quot;&quot;/&gt;&lt;property id=&quot;20307&quot; value=&quot;280&quot;/&gt;&lt;/object&gt;&lt;object type=&quot;3&quot; unique_id=&quot;15087&quot;&gt;&lt;property id=&quot;20148&quot; value=&quot;5&quot;/&gt;&lt;property id=&quot;20300&quot; value=&quot;Slide 27 - &amp;quot;Multi-period rationing&amp;quot;&quot;/&gt;&lt;property id=&quot;20307&quot; value=&quot;286&quot;/&gt;&lt;/object&gt;&lt;/object&gt;&lt;/object&gt;&lt;/database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8770436</TotalTime>
  <Pages>14</Pages>
  <Words>1162</Words>
  <Application>Microsoft Office PowerPoint</Application>
  <PresentationFormat>On-screen Show (4:3)</PresentationFormat>
  <Paragraphs>185</Paragraphs>
  <Slides>27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EPF: Lecture 8 An overview of investment appraisal methods</vt:lpstr>
      <vt:lpstr>PowerPoint Presentation</vt:lpstr>
      <vt:lpstr>PowerPoint Presentation</vt:lpstr>
      <vt:lpstr>PowerPoint Presentation</vt:lpstr>
      <vt:lpstr>Return on capital employed</vt:lpstr>
      <vt:lpstr>Return on capital employed (Continued)</vt:lpstr>
      <vt:lpstr>PowerPoint Presentation</vt:lpstr>
      <vt:lpstr>PowerPoint Presentation</vt:lpstr>
      <vt:lpstr>Return on capital employed (Continued)</vt:lpstr>
      <vt:lpstr>Return on capital employed (Continued)</vt:lpstr>
      <vt:lpstr>Net present value</vt:lpstr>
      <vt:lpstr>Net present value (Continued)</vt:lpstr>
      <vt:lpstr>Net present value (Continued)</vt:lpstr>
      <vt:lpstr>Net present value (Continued)</vt:lpstr>
      <vt:lpstr>Net present value (Continued)</vt:lpstr>
      <vt:lpstr>Internal rate of return</vt:lpstr>
      <vt:lpstr>Internal rate of return (Continued)</vt:lpstr>
      <vt:lpstr>Internal rate of return (Continued)</vt:lpstr>
      <vt:lpstr>IRR versus NPV</vt:lpstr>
      <vt:lpstr>IRR versus NPV (Continued)</vt:lpstr>
      <vt:lpstr>Conclusion</vt:lpstr>
      <vt:lpstr>Capital rationing</vt:lpstr>
      <vt:lpstr>Hard capital rationing</vt:lpstr>
      <vt:lpstr>Soft capital rationing</vt:lpstr>
      <vt:lpstr>Single period rationing</vt:lpstr>
      <vt:lpstr>Single period rationing (Continued)</vt:lpstr>
      <vt:lpstr>Multi-period rationing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Investment Appraisal (2)</dc:title>
  <dc:subject>BABS Corporate Finance</dc:subject>
  <dc:creator>A.M. Head</dc:creator>
  <cp:keywords/>
  <dc:description/>
  <cp:lastModifiedBy>Miao, Jia</cp:lastModifiedBy>
  <cp:revision>187</cp:revision>
  <cp:lastPrinted>2001-04-24T17:16:40Z</cp:lastPrinted>
  <dcterms:created xsi:type="dcterms:W3CDTF">1997-11-22T17:08:38Z</dcterms:created>
  <dcterms:modified xsi:type="dcterms:W3CDTF">2017-12-12T14:25:28Z</dcterms:modified>
</cp:coreProperties>
</file>