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2192000" cy="6858000"/>
  <p:notesSz cx="6858000" cy="9144000"/>
  <p:defaultTextStyle>
    <a:defPPr>
      <a:defRPr altLang="en-GB" lang="en-GB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9972"/>
    <p:restoredTop sz="94660"/>
  </p:normalViewPr>
  <p:slideViewPr>
    <p:cSldViewPr snapToGrid="0">
      <p:cViewPr varScale="1">
        <p:scale>
          <a:sx d="100" n="86"/>
          <a:sy d="100" n="86"/>
        </p:scale>
        <p:origin x="96" y="88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21" Target="slides/slide16.xml" Type="http://schemas.openxmlformats.org/officeDocument/2006/relationships/slide"/><Relationship Id="rId19" Target="slides/slide14.xml" Type="http://schemas.openxmlformats.org/officeDocument/2006/relationships/slide"/><Relationship Id="rId20" Target="slides/slide15.xml" Type="http://schemas.openxmlformats.org/officeDocument/2006/relationships/slide"/><Relationship Id="rId18" Target="slides/slide13.xml" Type="http://schemas.openxmlformats.org/officeDocument/2006/relationships/slide"/><Relationship Id="rId17" Target="slides/slide12.xml" Type="http://schemas.openxmlformats.org/officeDocument/2006/relationships/slide"/><Relationship Id="rId16" Target="slides/slide11.xml" Type="http://schemas.openxmlformats.org/officeDocument/2006/relationships/slide"/><Relationship Id="rId15" Target="slides/slide10.xml" Type="http://schemas.openxmlformats.org/officeDocument/2006/relationships/slide"/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22" Target="slides/slide17.xml" Type="http://schemas.openxmlformats.org/officeDocument/2006/relationships/slide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dirty="0" lang="en-GB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408436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970571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dirty="0"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16516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111950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dirty="0"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dirty="0"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12159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42314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21067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dirty="0"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985849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anchor="t"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en-GB" dirty="0" lang="en-GB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dirty="0"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780195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19239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174519212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dirty="0" lang="en-GB"/>
              <a:t>Edit Master text styles</a:t>
            </a:r>
          </a:p>
          <a:p>
            <a:pPr lvl="1"/>
            <a:r>
              <a:rPr altLang="en-GB" dirty="0" lang="en-GB"/>
              <a:t>Second level</a:t>
            </a:r>
          </a:p>
          <a:p>
            <a:pPr lvl="2"/>
            <a:r>
              <a:rPr altLang="en-GB" dirty="0" lang="en-GB"/>
              <a:t>Third level</a:t>
            </a:r>
          </a:p>
          <a:p>
            <a:pPr lvl="3"/>
            <a:r>
              <a:rPr altLang="en-GB" dirty="0" lang="en-GB"/>
              <a:t>Fourth level</a:t>
            </a:r>
          </a:p>
          <a:p>
            <a:pPr lvl="4"/>
            <a:r>
              <a:rPr altLang="en-GB" dirty="0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altLang="en-GB" lang="en-GB" smtClean="0"/>
              <a:t>18/01/2019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32961765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1.pn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media/image3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3" Target="http://base-theory.pdf" TargetMode="External" Type="http://schemas.openxmlformats.org/officeDocument/2006/relationships/hyperlink"/><Relationship Id="rId2" Target="http://sych.pdf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3" Target="https://www.philpapers.org/rec/DURPEA" TargetMode="External" Type="http://schemas.openxmlformats.org/officeDocument/2006/relationships/hyperlink"/><Relationship Id="rId2" Target="http://data/file/461120/3a_social_isolation_full_revised.pdf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15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6.xml.rels><?xml version="1.0" encoding="UTF-8" standalone="yes"?><Relationships xmlns="http://schemas.openxmlformats.org/package/2006/relationships"><Relationship Id="rId4" Target="https://wwwsemanticscholar.org/a7ed/78521d0d3a52bce532e89ce6ba185b355c3.pdf" TargetMode="External" Type="http://schemas.openxmlformats.org/officeDocument/2006/relationships/hyperlink"/><Relationship Id="rId3" Target="http://www.webcomhem.se/u52399949/65/harlow65.pdf" TargetMode="External" Type="http://schemas.openxmlformats.org/officeDocument/2006/relationships/hyperlink"/><Relationship Id="rId2" Target="http://www.web.comhem.se/u52399948/08/harlow58.pdf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17.xml.rels><?xml version="1.0" encoding="UTF-8" standalone="yes"?><Relationships xmlns="http://schemas.openxmlformats.org/package/2006/relationships"><Relationship Id="rId7" Target="http://measurement-proposal/" TargetMode="External" Type="http://schemas.openxmlformats.org/officeDocument/2006/relationships/hyperlink"/><Relationship Id="rId6" Target="https://www.ophi.org.uk/social-isolation-and-measurement-proposal/" TargetMode="External" Type="http://schemas.openxmlformats.org/officeDocument/2006/relationships/hyperlink"/><Relationship Id="rId5" Target="http://ld11310/cr-ld11310-e.pdf" TargetMode="External" Type="http://schemas.openxmlformats.org/officeDocument/2006/relationships/hyperlink"/><Relationship Id="rId4" Target="https://beta.gov.wales/sites/default/files/consultations/2018-10/consultation-document_1.pdf" TargetMode="External" Type="http://schemas.openxmlformats.org/officeDocument/2006/relationships/hyperlink"/><Relationship Id="rId3" Target="http://www.archive.realtor.org/sites/default/files/BowlingAlone.pdf" TargetMode="External" Type="http://schemas.openxmlformats.org/officeDocument/2006/relationships/hyperlink"/><Relationship Id="rId2" Target="https://www.scirp.org/(S(i43dyn45teexjx455qlt3d2q))/ReferencesPapers.aspx?ReferencelD=1587264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 numCol="1">
            <a:normAutofit/>
          </a:bodyPr>
          <a:lstStyle/>
          <a:p>
            <a:r>
              <a:rPr altLang="en-GB" b="1" dirty="0" lang="en-GB" sz="4700">
                <a:solidFill>
                  <a:srgbClr val="FFFFFF"/>
                </a:solidFill>
                <a:cs typeface="Calibri Light"/>
              </a:rPr>
              <a:t>The Impact of Isolation on Individuals within a Social Care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3045368" y="4074718"/>
            <a:ext cx="6105194" cy="1127777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altLang="en-GB" dirty="0" lang="en-GB" sz="2000">
                <a:solidFill>
                  <a:srgbClr val="FFFFFF"/>
                </a:solidFill>
                <a:cs typeface="Calibri"/>
              </a:rPr>
              <a:t>SJSS4002   Andrew Pellow  Student no: 1804867         </a:t>
            </a:r>
            <a:endParaRPr altLang="en-GB" dirty="0"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85775E-A266-43B9-9102-F7FD1906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607943"/>
            <a:ext cx="3669161" cy="3205796"/>
          </a:xfrm>
        </p:spPr>
        <p:txBody>
          <a:bodyPr numCol="1">
            <a:normAutofit/>
          </a:bodyPr>
          <a:lstStyle/>
          <a:p>
            <a:r>
              <a:rPr dirty="0" lang="en-US" sz="3100">
                <a:solidFill>
                  <a:srgbClr val="FFFFFF"/>
                </a:solidFill>
                <a:cs typeface="Calibri Light"/>
              </a:rPr>
              <a:t>'</a:t>
            </a:r>
            <a:r>
              <a:rPr b="1" dirty="0" lang="en-US" sz="3100">
                <a:solidFill>
                  <a:srgbClr val="FFFFFF"/>
                </a:solidFill>
                <a:cs typeface="Calibri Light"/>
              </a:rPr>
              <a:t>The effects of enduring isolation can be extremely dire' </a:t>
            </a:r>
            <a:br>
              <a:rPr b="1" dirty="0" lang="en-US" sz="3100">
                <a:solidFill>
                  <a:srgbClr val="FFFFFF"/>
                </a:solidFill>
                <a:cs typeface="Calibri Light"/>
              </a:rPr>
            </a:br>
            <a:br>
              <a:rPr b="1" dirty="0" lang="en-US" sz="3100">
                <a:solidFill>
                  <a:srgbClr val="FFFFFF"/>
                </a:solidFill>
                <a:cs typeface="Calibri Light"/>
              </a:rPr>
            </a:br>
            <a:r>
              <a:rPr dirty="0" lang="en-US" sz="3100">
                <a:solidFill>
                  <a:srgbClr val="FFFFFF"/>
                </a:solidFill>
                <a:cs typeface="Calibri Light"/>
              </a:rPr>
              <a:t>(Perlman and Peplau, 1998)</a:t>
            </a:r>
          </a:p>
          <a:p>
            <a:endParaRPr b="1" lang="en-US" sz="31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87AFF-3752-4BA6-97AE-FD2F5AEA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/>
          </a:bodyPr>
          <a:lstStyle/>
          <a:p>
            <a:pPr>
              <a:buFont charset="0" panose="020B0604020202020204" pitchFamily="34" typeface="Wingdings"/>
              <a:buChar char="Ø"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r>
              <a:rPr b="1" lang="en-US" sz="2400">
                <a:solidFill>
                  <a:srgbClr val="000000"/>
                </a:solidFill>
                <a:cs panose="020F0502020204030204" typeface="Calibri"/>
              </a:rPr>
              <a:t>'The need for affiliation, the urge to form connections and make contact with others, is powerful and persuasive, and underpins the way in which people form lasting and positive relationships' </a:t>
            </a:r>
          </a:p>
          <a:p>
            <a:pPr indent="0" marL="0">
              <a:buNone/>
            </a:pPr>
            <a:endParaRPr b="1"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r>
              <a:rPr b="1" lang="en-US" sz="2400">
                <a:solidFill>
                  <a:srgbClr val="000000"/>
                </a:solidFill>
                <a:cs panose="020F0502020204030204" typeface="Calibri"/>
              </a:rPr>
              <a:t>(Baumeister and Leary, 1995)</a:t>
            </a:r>
          </a:p>
          <a:p>
            <a:pPr>
              <a:buFont charset="0" panose="020B0604020202020204" pitchFamily="34" typeface="Wingdings"/>
              <a:buChar char="Ø"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87888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85775E-A266-43B9-9102-F7FD1906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607943"/>
            <a:ext cx="3669161" cy="3205796"/>
          </a:xfrm>
        </p:spPr>
        <p:txBody>
          <a:bodyPr numCol="1">
            <a:normAutofit/>
          </a:bodyPr>
          <a:lstStyle/>
          <a:p>
            <a:r>
              <a:rPr b="1" dirty="0" lang="en-US" sz="3100">
                <a:solidFill>
                  <a:srgbClr val="FFFFFF"/>
                </a:solidFill>
                <a:cs typeface="Calibri Light"/>
              </a:rPr>
              <a:t>Social Isolation and Loneliness </a:t>
            </a:r>
            <a:endParaRPr dirty="0" lang="en-US" sz="3100">
              <a:solidFill>
                <a:srgbClr val="FFFFFF"/>
              </a:solidFill>
              <a:cs typeface="Calibri Light"/>
            </a:endParaRPr>
          </a:p>
          <a:p>
            <a:endParaRPr b="1" lang="en-US" sz="31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87AFF-3752-4BA6-97AE-FD2F5AEA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 fontScale="92500" lnSpcReduction="20000"/>
          </a:bodyPr>
          <a:lstStyle/>
          <a:p>
            <a:pPr>
              <a:buFont charset="0" panose="020B0604020202020204" pitchFamily="34" typeface="Wingdings"/>
              <a:buChar char="Ø"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  <a:p>
            <a:pPr algn="ctr" indent="0" marL="0">
              <a:buNone/>
            </a:pPr>
            <a:endParaRPr b="1" lang="en-US" sz="2400">
              <a:solidFill>
                <a:srgbClr val="000000"/>
              </a:solidFill>
              <a:cs panose="020F0502020204030204" typeface="Calibri"/>
            </a:endParaRPr>
          </a:p>
          <a:p>
            <a:pPr algn="ctr" indent="0" marL="0">
              <a:buNone/>
            </a:pPr>
            <a:r>
              <a:rPr b="1" dirty="0" lang="en-US" sz="2400">
                <a:solidFill>
                  <a:srgbClr val="000000"/>
                </a:solidFill>
                <a:cs panose="020F0502020204030204" typeface="Calibri"/>
              </a:rPr>
              <a:t>Isolation and Loneliness are Distinct Concepts.</a:t>
            </a:r>
          </a:p>
          <a:p>
            <a:pPr indent="0" marL="0">
              <a:buNone/>
            </a:pPr>
            <a:r>
              <a:rPr b="1" dirty="0" lang="en-US" sz="2400">
                <a:solidFill>
                  <a:srgbClr val="000000"/>
                </a:solidFill>
                <a:cs panose="020F0502020204030204" typeface="Calibri"/>
              </a:rPr>
              <a:t>Social Isolation: </a:t>
            </a:r>
            <a:r>
              <a:rPr dirty="0" lang="en-US" sz="2400">
                <a:solidFill>
                  <a:srgbClr val="000000"/>
                </a:solidFill>
                <a:cs panose="020F0502020204030204" typeface="Calibri"/>
              </a:rPr>
              <a:t>An objective measure of the number of meaningful contacts that an individual has</a:t>
            </a:r>
          </a:p>
          <a:p>
            <a:pPr indent="0" marL="0">
              <a:buNone/>
            </a:pPr>
            <a:r>
              <a:rPr b="1" dirty="0" lang="en-US" sz="2400">
                <a:solidFill>
                  <a:srgbClr val="000000"/>
                </a:solidFill>
                <a:cs panose="020F0502020204030204" typeface="Calibri"/>
              </a:rPr>
              <a:t>Emotional Isolation: </a:t>
            </a:r>
            <a:r>
              <a:rPr dirty="0" lang="en-US" sz="2400">
                <a:solidFill>
                  <a:srgbClr val="000000"/>
                </a:solidFill>
                <a:cs panose="020F0502020204030204" typeface="Calibri"/>
              </a:rPr>
              <a:t>Lack or avoidance of intimate relationships</a:t>
            </a:r>
          </a:p>
          <a:p>
            <a:pPr indent="0" marL="0">
              <a:buNone/>
            </a:pPr>
            <a:r>
              <a:rPr b="1" dirty="0" lang="en-US" sz="2400">
                <a:cs panose="020F0502020204030204" typeface="Calibri"/>
              </a:rPr>
              <a:t>Loneliness: </a:t>
            </a:r>
            <a:r>
              <a:rPr dirty="0" lang="en-US" sz="2400">
                <a:cs panose="020F0502020204030204" typeface="Calibri"/>
              </a:rPr>
              <a:t>An unwelcome, undesired feeling about the gap between the number of meaningful contacts an individual has and desires</a:t>
            </a:r>
          </a:p>
          <a:p>
            <a:pPr indent="0" marL="0">
              <a:buNone/>
            </a:pPr>
            <a:endParaRPr dirty="0" lang="en-US" sz="2400">
              <a:cs panose="020F0502020204030204" typeface="Calibri"/>
            </a:endParaRPr>
          </a:p>
          <a:p>
            <a:pPr indent="0" marL="0">
              <a:buNone/>
            </a:pPr>
            <a:r>
              <a:rPr dirty="0" lang="en-US" sz="2400">
                <a:cs panose="020F0502020204030204" typeface="Calibri"/>
              </a:rPr>
              <a:t>Welsh Government, 2017, 2018: </a:t>
            </a:r>
            <a:r>
              <a:rPr dirty="0" err="1" lang="en-US" sz="2400">
                <a:cs panose="020F0502020204030204" typeface="Calibri"/>
              </a:rPr>
              <a:t>Durcan</a:t>
            </a:r>
            <a:r>
              <a:rPr dirty="0" lang="en-US" sz="2400">
                <a:cs panose="020F0502020204030204" typeface="Calibri"/>
              </a:rPr>
              <a:t> and Bell, 2015, </a:t>
            </a:r>
            <a:r>
              <a:rPr dirty="0" err="1" lang="en-US" sz="2400">
                <a:cs panose="020F0502020204030204" typeface="Calibri"/>
              </a:rPr>
              <a:t>Zavaleta</a:t>
            </a:r>
            <a:r>
              <a:rPr dirty="0" lang="en-US" sz="2400">
                <a:cs panose="020F0502020204030204" typeface="Calibri"/>
              </a:rPr>
              <a:t> et al, 2014)</a:t>
            </a:r>
          </a:p>
          <a:p>
            <a:pPr indent="0" marL="0">
              <a:buNone/>
            </a:pPr>
            <a:endParaRPr dirty="0"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dirty="0" lang="en-US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dirty="0" lang="en-US" sz="2400">
              <a:solidFill>
                <a:srgbClr val="000000"/>
              </a:solidFill>
              <a:cs panose="020F0502020204030204" typeface="Calibri"/>
            </a:endParaRPr>
          </a:p>
          <a:p>
            <a:pPr indent="0" marL="0">
              <a:buNone/>
            </a:pPr>
            <a:endParaRPr lang="en-US" sz="2400">
              <a:solidFill>
                <a:srgbClr val="000000"/>
              </a:solidFill>
              <a:cs panose="020F0502020204030204"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934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3D2E83-DC1C-4AA1-8BCE-DE04EA56A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bIns="45720" lIns="91440" numCol="1" rIns="91440" rtlCol="0" tIns="45720" vert="horz">
            <a:normAutofit/>
          </a:bodyPr>
          <a:lstStyle/>
          <a:p>
            <a:r>
              <a:rPr kern="1200" lang="en-US" sz="3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However..................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CEB61-62F3-48AC-9157-85F953F71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r>
              <a:rPr dirty="0" kern="1200" lang="en-US" sz="3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'Socially </a:t>
            </a:r>
            <a:r>
              <a:rPr dirty="0" lang="en-US" sz="3200">
                <a:solidFill>
                  <a:srgbClr val="000000"/>
                </a:solidFill>
              </a:rPr>
              <a:t>isolated</a:t>
            </a:r>
            <a:r>
              <a:rPr dirty="0" kern="1200" lang="en-US" sz="3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 </a:t>
            </a:r>
            <a:r>
              <a:rPr dirty="0" lang="en-US" sz="3200">
                <a:solidFill>
                  <a:srgbClr val="000000"/>
                </a:solidFill>
              </a:rPr>
              <a:t>people</a:t>
            </a:r>
            <a:r>
              <a:rPr dirty="0" kern="1200" lang="en-US" sz="3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 are not necessarily lonely; lonely people are not necessarily isolated'</a:t>
            </a:r>
            <a:r>
              <a:rPr dirty="0" lang="en-US" sz="3200">
                <a:solidFill>
                  <a:srgbClr val="000000"/>
                </a:solidFill>
              </a:rPr>
              <a:t> </a:t>
            </a:r>
            <a:endParaRPr lang="en-US" sz="3200">
              <a:solidFill>
                <a:srgbClr val="000000"/>
              </a:solidFill>
            </a:endParaRPr>
          </a:p>
          <a:p>
            <a:pPr indent="0" marL="0">
              <a:buNone/>
            </a:pPr>
            <a:endParaRPr dirty="0" lang="en-US" sz="3200">
              <a:solidFill>
                <a:srgbClr val="000000"/>
              </a:solidFill>
            </a:endParaRPr>
          </a:p>
          <a:p>
            <a:pPr indent="0" marL="0">
              <a:buNone/>
            </a:pPr>
            <a:r>
              <a:rPr dirty="0" lang="en-US">
                <a:solidFill>
                  <a:srgbClr val="000000"/>
                </a:solidFill>
              </a:rPr>
              <a:t>(</a:t>
            </a:r>
            <a:r>
              <a:rPr dirty="0" err="1" lang="en-US">
                <a:solidFill>
                  <a:srgbClr val="000000"/>
                </a:solidFill>
              </a:rPr>
              <a:t>Gierveld</a:t>
            </a:r>
            <a:r>
              <a:rPr dirty="0" lang="en-US">
                <a:solidFill>
                  <a:srgbClr val="000000"/>
                </a:solidFill>
              </a:rPr>
              <a:t> and Tilburg, 2006)</a:t>
            </a:r>
            <a:endParaRPr kern="1200" lang="en-US">
              <a:solidFill>
                <a:srgbClr val="00000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6490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931EB-2E07-4B71-AFE9-384FE88B2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numCol="1">
            <a:normAutofit/>
          </a:bodyPr>
          <a:lstStyle/>
          <a:p>
            <a:pPr algn="ctr"/>
            <a:r>
              <a:rPr b="1" dirty="0" lang="en-US" sz="4000">
                <a:solidFill>
                  <a:srgbClr val="FFFFFF"/>
                </a:solidFill>
                <a:cs typeface="Calibri Light"/>
              </a:rPr>
              <a:t>Who Experiences Social Isolation?</a:t>
            </a:r>
            <a:endParaRPr b="1" dirty="0"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0C2F3-5F40-4658-984C-DE20D1412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3096542"/>
          </a:xfrm>
        </p:spPr>
        <p:txBody>
          <a:bodyPr anchor="t" bIns="45720" lIns="91440" numCol="1" rIns="91440" rtlCol="0" tIns="45720" vert="horz">
            <a:normAutofit fontScale="70000" lnSpcReduction="20000"/>
          </a:bodyPr>
          <a:lstStyle/>
          <a:p>
            <a:pPr indent="0" marL="0">
              <a:buNone/>
            </a:pPr>
            <a:endParaRPr dirty="0" err="1" lang="en-US" sz="2000">
              <a:solidFill>
                <a:srgbClr val="000000"/>
              </a:solidFill>
              <a:cs typeface="Calibri"/>
            </a:endParaRPr>
          </a:p>
          <a:p>
            <a:r>
              <a:rPr dirty="0" lang="en-US" sz="2000">
                <a:solidFill>
                  <a:srgbClr val="000000"/>
                </a:solidFill>
                <a:cs typeface="Calibri"/>
              </a:rPr>
              <a:t>Around 18% of people in the UK consider themselves as socially isolated, equating to 458,000 people in Wales (Welsh Government, 2017)</a:t>
            </a:r>
          </a:p>
          <a:p>
            <a:r>
              <a:rPr dirty="0" lang="en-US" sz="2000">
                <a:solidFill>
                  <a:srgbClr val="000000"/>
                </a:solidFill>
                <a:cs typeface="Calibri"/>
              </a:rPr>
              <a:t>Social Isolation may occur throughout the life-course but is particularly severe among older people. Loneliness is more common amongst younger people (</a:t>
            </a:r>
            <a:r>
              <a:rPr dirty="0" err="1" lang="en-US" sz="2000">
                <a:solidFill>
                  <a:srgbClr val="000000"/>
                </a:solidFill>
                <a:cs typeface="Calibri"/>
              </a:rPr>
              <a:t>Durcan</a:t>
            </a:r>
            <a:r>
              <a:rPr dirty="0" lang="en-US" sz="2000">
                <a:solidFill>
                  <a:srgbClr val="000000"/>
                </a:solidFill>
                <a:cs typeface="Calibri"/>
              </a:rPr>
              <a:t> and Bell, 2015, p16). </a:t>
            </a:r>
            <a:endParaRPr lang="en-US" sz="2000">
              <a:solidFill>
                <a:srgbClr val="000000"/>
              </a:solidFill>
              <a:cs typeface="Calibri"/>
            </a:endParaRPr>
          </a:p>
          <a:p>
            <a:r>
              <a:rPr dirty="0" lang="en-US" sz="2000">
                <a:solidFill>
                  <a:srgbClr val="000000"/>
                </a:solidFill>
                <a:cs typeface="Calibri"/>
              </a:rPr>
              <a:t>Those in life transition; bereavement, divorce or separation, retirement, having a child, moving (</a:t>
            </a:r>
            <a:r>
              <a:rPr dirty="0" err="1" lang="en-US" sz="2000">
                <a:solidFill>
                  <a:srgbClr val="000000"/>
                </a:solidFill>
                <a:cs typeface="Calibri"/>
              </a:rPr>
              <a:t>Durcan</a:t>
            </a:r>
            <a:r>
              <a:rPr dirty="0" lang="en-US" sz="2000">
                <a:solidFill>
                  <a:srgbClr val="000000"/>
                </a:solidFill>
                <a:cs typeface="Calibri"/>
              </a:rPr>
              <a:t> and Bell, 2015)</a:t>
            </a:r>
            <a:endParaRPr lang="en-US" sz="2000">
              <a:solidFill>
                <a:srgbClr val="000000"/>
              </a:solidFill>
              <a:cs typeface="Calibri"/>
            </a:endParaRPr>
          </a:p>
          <a:p>
            <a:r>
              <a:rPr dirty="0" lang="en-US" sz="2000">
                <a:cs typeface="Calibri"/>
              </a:rPr>
              <a:t>Social Status: </a:t>
            </a:r>
            <a:r>
              <a:rPr dirty="0" err="1" lang="en-US" sz="2000">
                <a:cs typeface="Calibri"/>
              </a:rPr>
              <a:t>eg.</a:t>
            </a:r>
            <a:r>
              <a:rPr dirty="0" lang="en-US" sz="2000">
                <a:cs typeface="Calibri"/>
              </a:rPr>
              <a:t> younger people have negative views of older people, lack of social role (Goldman and Goldman, 1981)</a:t>
            </a:r>
          </a:p>
          <a:p>
            <a:r>
              <a:rPr dirty="0" lang="en-US" sz="2000">
                <a:cs typeface="Calibri"/>
              </a:rPr>
              <a:t>Certain social groups: LGBT, service veterans, disabled people, people with mental health issues, </a:t>
            </a:r>
          </a:p>
          <a:p>
            <a:r>
              <a:rPr dirty="0" lang="en-US" sz="2000">
                <a:cs typeface="Calibri"/>
              </a:rPr>
              <a:t>Caring for someone (Welsh Government, 2017)</a:t>
            </a:r>
            <a:endParaRPr lang="en-US" sz="2000">
              <a:cs typeface="Calibri"/>
            </a:endParaRPr>
          </a:p>
          <a:p>
            <a:r>
              <a:rPr dirty="0" lang="en-US" sz="2000">
                <a:cs typeface="Calibri"/>
              </a:rPr>
              <a:t>Where someone lives, the kind of accommodation they have and the built environment (Welsh Government, 2017; </a:t>
            </a:r>
            <a:r>
              <a:rPr dirty="0" err="1" lang="en-US" sz="2000">
                <a:cs typeface="Calibri"/>
              </a:rPr>
              <a:t>Durcan</a:t>
            </a:r>
            <a:r>
              <a:rPr dirty="0" lang="en-US" sz="2000">
                <a:cs typeface="Calibri"/>
              </a:rPr>
              <a:t> and Bell, 2015)</a:t>
            </a:r>
            <a:endParaRPr lang="en-US" sz="2000">
              <a:cs typeface="Calibri"/>
            </a:endParaRPr>
          </a:p>
          <a:p>
            <a:endParaRPr dirty="0" lang="en-US" sz="2000"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  <a:p>
            <a:endParaRPr dirty="0" lang="en-US">
              <a:solidFill>
                <a:srgbClr val="000000"/>
              </a:solidFill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  <a:p>
            <a:endParaRPr dirty="0"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6312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757E3F-1798-4E90-826A-3B40475FD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numCol="1">
            <a:normAutofit/>
          </a:bodyPr>
          <a:lstStyle/>
          <a:p>
            <a:pPr algn="ctr"/>
            <a:r>
              <a:rPr b="1" dirty="0" lang="en-US" sz="4000">
                <a:solidFill>
                  <a:srgbClr val="FFFFFF"/>
                </a:solidFill>
                <a:cs typeface="Calibri Light"/>
              </a:rPr>
              <a:t>Social and Psychological Theories</a:t>
            </a:r>
            <a:endParaRPr b="1" dirty="0"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2EA7C-03F2-4AB2-A7CC-9532146F3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endParaRPr lang="en-US" sz="2000">
              <a:solidFill>
                <a:srgbClr val="000000"/>
              </a:solidFill>
            </a:endParaRPr>
          </a:p>
          <a:p>
            <a:r>
              <a:rPr dirty="0" lang="en-US" sz="3200">
                <a:solidFill>
                  <a:srgbClr val="000000"/>
                </a:solidFill>
                <a:cs typeface="Calibri"/>
              </a:rPr>
              <a:t>Social Needs Approach</a:t>
            </a:r>
          </a:p>
          <a:p>
            <a:r>
              <a:rPr dirty="0" lang="en-US" sz="3200">
                <a:solidFill>
                  <a:srgbClr val="000000"/>
                </a:solidFill>
                <a:cs typeface="Calibri"/>
              </a:rPr>
              <a:t>Social Theory</a:t>
            </a:r>
          </a:p>
          <a:p>
            <a:r>
              <a:rPr dirty="0" lang="en-US" sz="3200">
                <a:solidFill>
                  <a:srgbClr val="000000"/>
                </a:solidFill>
                <a:cs typeface="Calibri"/>
              </a:rPr>
              <a:t>Life Course Theories</a:t>
            </a:r>
          </a:p>
          <a:p>
            <a:r>
              <a:rPr dirty="0" lang="en-US" sz="3200">
                <a:solidFill>
                  <a:srgbClr val="000000"/>
                </a:solidFill>
                <a:cs typeface="Calibri"/>
              </a:rPr>
              <a:t>Disengagement Theory</a:t>
            </a:r>
          </a:p>
          <a:p>
            <a:endParaRPr dirty="0" lang="en-US" sz="4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  <a:p>
            <a:endParaRPr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5634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553F4E-7DBC-48B7-9647-0F8B6ADC6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>
                <a:solidFill>
                  <a:srgbClr val="FFFFFF"/>
                </a:solidFill>
                <a:cs typeface="Calibri Light"/>
              </a:rPr>
              <a:t>Social Needs Approach</a:t>
            </a:r>
            <a:endParaRPr b="1" dirty="0" lang="en-US">
              <a:solidFill>
                <a:srgbClr val="FFFFFF"/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CAF15-3479-4535-A494-9DAB8F8E9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8537" y="471187"/>
            <a:ext cx="6298121" cy="6193916"/>
          </a:xfrm>
        </p:spPr>
        <p:txBody>
          <a:bodyPr anchor="ctr" bIns="45720" lIns="91440" numCol="1" rIns="91440" rtlCol="0" tIns="45720" vert="horz">
            <a:noAutofit/>
          </a:bodyPr>
          <a:lstStyle/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endParaRPr lang="en-US" sz="15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endParaRPr lang="en-US" sz="1500">
              <a:solidFill>
                <a:srgbClr val="000000"/>
              </a:solidFill>
              <a:cs typeface="Calibri"/>
            </a:endParaRPr>
          </a:p>
          <a:p>
            <a:pPr lvl="1" marL="914400"/>
            <a:endParaRPr dirty="0" lang="en-US" sz="2000">
              <a:solidFill>
                <a:srgbClr val="000000"/>
              </a:solidFill>
              <a:cs typeface="Calibri"/>
            </a:endParaRPr>
          </a:p>
          <a:p>
            <a:pPr lvl="1" marL="914400"/>
            <a:r>
              <a:rPr b="1" dirty="0" lang="en-US" sz="2000">
                <a:solidFill>
                  <a:srgbClr val="000000"/>
                </a:solidFill>
                <a:cs typeface="Calibri"/>
              </a:rPr>
              <a:t>Early attachment </a:t>
            </a:r>
            <a:r>
              <a:rPr b="1" dirty="0" err="1" lang="en-US" sz="2000">
                <a:solidFill>
                  <a:srgbClr val="000000"/>
                </a:solidFill>
                <a:cs typeface="Calibri"/>
              </a:rPr>
              <a:t>behaviour</a:t>
            </a:r>
            <a:r>
              <a:rPr b="1" dirty="0" lang="en-US" sz="2000">
                <a:solidFill>
                  <a:srgbClr val="000000"/>
                </a:solidFill>
                <a:cs typeface="Calibri"/>
              </a:rPr>
              <a:t> theory (Ainsworth, 1973; Harlow, 1958; Bowlby, 1958)</a:t>
            </a:r>
            <a:endParaRPr b="1" lang="en-US">
              <a:cs typeface="Calibri"/>
            </a:endParaRPr>
          </a:p>
          <a:p>
            <a:pPr lvl="1" marL="914400"/>
            <a:endParaRPr b="1" dirty="0" lang="en-US" sz="2000">
              <a:solidFill>
                <a:srgbClr val="000000"/>
              </a:solidFill>
              <a:cs typeface="Calibri"/>
            </a:endParaRPr>
          </a:p>
          <a:p>
            <a:pPr lvl="1" marL="914400"/>
            <a:r>
              <a:rPr b="1" dirty="0" lang="en-US" sz="2000">
                <a:solidFill>
                  <a:srgbClr val="000000"/>
                </a:solidFill>
                <a:cs typeface="Calibri"/>
              </a:rPr>
              <a:t>Social Deprivation in infancy (Bowlby, 1969, )</a:t>
            </a:r>
          </a:p>
          <a:p>
            <a:pPr lvl="1" marL="914400"/>
            <a:endParaRPr b="1" dirty="0" lang="en-US" sz="2000">
              <a:solidFill>
                <a:srgbClr val="000000"/>
              </a:solidFill>
              <a:cs typeface="Calibri"/>
            </a:endParaRPr>
          </a:p>
          <a:p>
            <a:pPr lvl="1" marL="914400"/>
            <a:r>
              <a:rPr b="1" dirty="0" lang="en-US" sz="2000">
                <a:solidFill>
                  <a:srgbClr val="000000"/>
                </a:solidFill>
                <a:cs typeface="Calibri"/>
              </a:rPr>
              <a:t>Attachment styles (</a:t>
            </a:r>
            <a:r>
              <a:rPr b="1" dirty="0" err="1" lang="en-US" sz="2000">
                <a:solidFill>
                  <a:srgbClr val="000000"/>
                </a:solidFill>
                <a:cs typeface="Calibri"/>
              </a:rPr>
              <a:t>Hazan</a:t>
            </a:r>
            <a:r>
              <a:rPr b="1" dirty="0" lang="en-US" sz="2000">
                <a:solidFill>
                  <a:srgbClr val="000000"/>
                </a:solidFill>
                <a:cs typeface="Calibri"/>
              </a:rPr>
              <a:t> and Shaver, 1987)</a:t>
            </a:r>
          </a:p>
          <a:p>
            <a:pPr lvl="1" marL="914400"/>
            <a:endParaRPr b="1" dirty="0" lang="en-US" sz="2000">
              <a:solidFill>
                <a:srgbClr val="000000"/>
              </a:solidFill>
              <a:cs typeface="Calibri"/>
            </a:endParaRPr>
          </a:p>
          <a:p>
            <a:pPr indent="0" lvl="1">
              <a:buNone/>
            </a:pPr>
            <a:r>
              <a:rPr b="1" dirty="0" i="1" lang="en-US" sz="2000">
                <a:solidFill>
                  <a:srgbClr val="000000"/>
                </a:solidFill>
                <a:cs typeface="Calibri"/>
              </a:rPr>
              <a:t>Bowlby and others argue that attachment </a:t>
            </a:r>
            <a:r>
              <a:rPr b="1" dirty="0" err="1" i="1" lang="en-US" sz="2000">
                <a:solidFill>
                  <a:srgbClr val="000000"/>
                </a:solidFill>
                <a:cs typeface="Calibri"/>
              </a:rPr>
              <a:t>behaviour</a:t>
            </a:r>
            <a:r>
              <a:rPr b="1" dirty="0" i="1" lang="en-US" sz="2000">
                <a:solidFill>
                  <a:srgbClr val="000000"/>
                </a:solidFill>
                <a:cs typeface="Calibri"/>
              </a:rPr>
              <a:t> is not limited to infant-mother experience, but can be observed throughout the life cycle </a:t>
            </a:r>
            <a:endParaRPr b="1" dirty="0" lang="en-US" sz="2000">
              <a:solidFill>
                <a:srgbClr val="000000"/>
              </a:solidFill>
              <a:cs typeface="Calibri"/>
            </a:endParaRPr>
          </a:p>
          <a:p>
            <a:pPr indent="0" lvl="1">
              <a:buNone/>
            </a:pPr>
            <a:r>
              <a:rPr b="1" dirty="0" i="1" lang="en-US" sz="2000">
                <a:solidFill>
                  <a:srgbClr val="000000"/>
                </a:solidFill>
                <a:cs typeface="Calibri"/>
              </a:rPr>
              <a:t>(Hogg and Vaughan, 2008, p506)</a:t>
            </a:r>
            <a:endParaRPr b="1" dirty="0" lang="en-US" sz="2000">
              <a:solidFill>
                <a:srgbClr val="000000"/>
              </a:solidFill>
              <a:cs typeface="Calibri"/>
            </a:endParaRPr>
          </a:p>
          <a:p>
            <a:pPr lvl="1" marL="914400"/>
            <a:endParaRPr dirty="0" lang="en-US" sz="2000">
              <a:solidFill>
                <a:srgbClr val="000000"/>
              </a:solidFill>
              <a:cs typeface="Calibri"/>
            </a:endParaRPr>
          </a:p>
          <a:p>
            <a:pPr indent="0" marL="0"/>
            <a:endParaRPr dirty="0" lang="en-US" sz="2000">
              <a:solidFill>
                <a:srgbClr val="000000"/>
              </a:solidFill>
              <a:cs typeface="Calibri"/>
            </a:endParaRPr>
          </a:p>
          <a:p>
            <a:pPr indent="0" marL="0"/>
            <a:endParaRPr lang="en-US" sz="1500">
              <a:solidFill>
                <a:srgbClr val="000000"/>
              </a:solidFill>
              <a:cs typeface="Calibri"/>
            </a:endParaRPr>
          </a:p>
          <a:p>
            <a:pPr lvl="1" marL="914400"/>
            <a:endParaRPr lang="en-US" sz="1500">
              <a:solidFill>
                <a:srgbClr val="000000"/>
              </a:solidFill>
              <a:cs typeface="Calibri"/>
            </a:endParaRPr>
          </a:p>
          <a:p>
            <a:pPr lvl="1" marL="914400"/>
            <a:endParaRPr lang="en-US" sz="1500">
              <a:solidFill>
                <a:srgbClr val="000000"/>
              </a:solidFill>
              <a:cs typeface="Calibri"/>
            </a:endParaRPr>
          </a:p>
          <a:p>
            <a:pPr lvl="1" marL="914400"/>
            <a:endParaRPr lang="en-US" sz="15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62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4EB4E8-7E3B-4C68-A5FD-03D74911E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>
                <a:solidFill>
                  <a:srgbClr val="FFFFFF"/>
                </a:solidFill>
                <a:cs typeface="Calibri Light"/>
              </a:rPr>
              <a:t>Life Course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E7A9A-2CD0-4ECF-95C5-AAF1110D6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5555" y="801866"/>
            <a:ext cx="5306084" cy="5230634"/>
          </a:xfrm>
        </p:spPr>
        <p:txBody>
          <a:bodyPr anchor="ctr"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r>
              <a:rPr dirty="0" lang="en-US" sz="3200">
                <a:solidFill>
                  <a:srgbClr val="000000"/>
                </a:solidFill>
                <a:cs typeface="Calibri"/>
              </a:rPr>
              <a:t>Erikson (1950, 1969)</a:t>
            </a:r>
          </a:p>
          <a:p>
            <a:pPr indent="0" marL="0">
              <a:buNone/>
            </a:pPr>
            <a:r>
              <a:rPr dirty="0" lang="en-US" sz="3200">
                <a:solidFill>
                  <a:srgbClr val="000000"/>
                </a:solidFill>
                <a:cs typeface="Calibri"/>
              </a:rPr>
              <a:t>Levinson (1978, 1986)</a:t>
            </a:r>
            <a:endParaRPr lang="en-US" sz="3200">
              <a:cs typeface="Calibri"/>
            </a:endParaRPr>
          </a:p>
          <a:p>
            <a:pPr indent="0" marL="0">
              <a:buNone/>
            </a:pPr>
            <a:endParaRPr dirty="0" lang="en-US" sz="32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r>
              <a:rPr dirty="0" lang="en-US" sz="3200">
                <a:solidFill>
                  <a:srgbClr val="000000"/>
                </a:solidFill>
                <a:cs typeface="Calibri"/>
              </a:rPr>
              <a:t>People move through important developmental stages throughout their life-course </a:t>
            </a:r>
            <a:r>
              <a:rPr dirty="0" lang="en-US">
                <a:solidFill>
                  <a:srgbClr val="000000"/>
                </a:solidFill>
                <a:cs typeface="Calibri"/>
              </a:rPr>
              <a:t>(</a:t>
            </a:r>
            <a:r>
              <a:rPr dirty="0" err="1" lang="en-US">
                <a:solidFill>
                  <a:srgbClr val="000000"/>
                </a:solidFill>
                <a:cs typeface="Calibri"/>
              </a:rPr>
              <a:t>Eysanck</a:t>
            </a:r>
            <a:r>
              <a:rPr dirty="0" lang="en-US">
                <a:solidFill>
                  <a:srgbClr val="000000"/>
                </a:solidFill>
                <a:cs typeface="Calibri"/>
              </a:rPr>
              <a:t>, 2004)</a:t>
            </a: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789141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2CBA99-BD33-4DE4-B4AA-EE9B05D2F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 sz="3700">
                <a:solidFill>
                  <a:srgbClr val="FFFFFF"/>
                </a:solidFill>
                <a:cs typeface="Calibri Light"/>
              </a:rPr>
              <a:t>Disengagement Theory </a:t>
            </a:r>
            <a:br>
              <a:rPr b="1" dirty="0" lang="en-US" sz="3700">
                <a:solidFill>
                  <a:srgbClr val="FFFFFF"/>
                </a:solidFill>
                <a:cs typeface="Calibri Light"/>
              </a:rPr>
            </a:br>
            <a:br>
              <a:rPr b="1" dirty="0" lang="en-US" sz="3700">
                <a:solidFill>
                  <a:srgbClr val="FFFFFF"/>
                </a:solidFill>
                <a:cs typeface="Calibri Light"/>
              </a:rPr>
            </a:br>
            <a:r>
              <a:rPr dirty="0" lang="en-US" sz="3200">
                <a:solidFill>
                  <a:srgbClr val="FFFFFF"/>
                </a:solidFill>
                <a:cs typeface="Calibri Light"/>
              </a:rPr>
              <a:t>(Cumming and Henry, 1961)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ECF44-743A-462B-93CF-ADF0781FE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 lnSpcReduction="10000"/>
          </a:bodyPr>
          <a:lstStyle/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Older People disengage from society for a variety of reasons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Reasons may be retirement, bereavement or going into care of significant other death of friends, children moving away 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Many older people reduce social contact, spending time alone; possibly as a way of adjusting to old age 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Older people occupy fewer social roles and have fewer social interactions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There is less need for a persons skills and abilities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Deteriorating physical and mental health</a:t>
            </a:r>
          </a:p>
          <a:p>
            <a:r>
              <a:rPr dirty="0" lang="en-US" sz="2200">
                <a:solidFill>
                  <a:srgbClr val="000000"/>
                </a:solidFill>
                <a:cs typeface="Calibri"/>
              </a:rPr>
              <a:t>However; Reichard et al (1962) suggest that people have different ways of adjusting to old age</a:t>
            </a:r>
          </a:p>
          <a:p>
            <a:endParaRPr lang="en-US" sz="22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3709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D82E8-2074-4ADF-A9C7-60F32AC4F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>
                <a:solidFill>
                  <a:srgbClr val="FFFFFF"/>
                </a:solidFill>
                <a:cs typeface="Calibri Light"/>
              </a:rPr>
              <a:t>Social Theory </a:t>
            </a:r>
            <a:endParaRPr b="1" dirty="0"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960FC-9E8F-462B-933B-6AC3A3D9A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r>
              <a:rPr b="1" dirty="0" lang="en-US" sz="2400">
                <a:solidFill>
                  <a:srgbClr val="000000"/>
                </a:solidFill>
                <a:cs typeface="Calibri"/>
              </a:rPr>
              <a:t>Social Capital:</a:t>
            </a:r>
            <a:r>
              <a:rPr dirty="0" lang="en-US" sz="2400">
                <a:solidFill>
                  <a:srgbClr val="000000"/>
                </a:solidFill>
                <a:cs typeface="Calibri"/>
              </a:rPr>
              <a:t> Connections, social networks, reciprocity and trustworthiness (Putnam, 2000)</a:t>
            </a:r>
          </a:p>
          <a:p>
            <a:pPr indent="0" marL="0">
              <a:buNone/>
            </a:pPr>
            <a:endParaRPr dirty="0" lang="en-US" sz="24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r>
              <a:rPr b="1" dirty="0" lang="en-US" sz="2400">
                <a:solidFill>
                  <a:srgbClr val="000000"/>
                </a:solidFill>
                <a:cs typeface="Calibri"/>
              </a:rPr>
              <a:t>Social Cohesion: </a:t>
            </a:r>
            <a:r>
              <a:rPr dirty="0" lang="en-US" sz="2400">
                <a:solidFill>
                  <a:srgbClr val="000000"/>
                </a:solidFill>
                <a:cs typeface="Calibri"/>
              </a:rPr>
              <a:t>Connectedness and social solidarity in communities (Durkheim,  1957)</a:t>
            </a:r>
          </a:p>
          <a:p>
            <a:pPr indent="0" marL="0">
              <a:buNone/>
            </a:pPr>
            <a:endParaRPr b="1" dirty="0" lang="en-US" sz="24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r>
              <a:rPr b="1" dirty="0" lang="en-US" sz="2400">
                <a:solidFill>
                  <a:srgbClr val="000000"/>
                </a:solidFill>
                <a:cs typeface="Calibri"/>
              </a:rPr>
              <a:t>Social Exclusion: </a:t>
            </a:r>
            <a:r>
              <a:rPr dirty="0" lang="en-US" sz="2400">
                <a:solidFill>
                  <a:srgbClr val="000000"/>
                </a:solidFill>
                <a:cs typeface="Calibri"/>
              </a:rPr>
              <a:t>Multiple deprivation, social disadvantage, poverty (Pierson, 2002)</a:t>
            </a:r>
            <a:r>
              <a:rPr b="1" dirty="0" lang="en-US" sz="2400">
                <a:solidFill>
                  <a:srgbClr val="000000"/>
                </a:solidFill>
                <a:cs typeface="Calibri"/>
              </a:rPr>
              <a:t> </a:t>
            </a:r>
            <a:endParaRPr dirty="0" lang="en-US" sz="24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endParaRPr dirty="0" lang="en-US" sz="24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endParaRPr b="1" lang="en-US" sz="2400">
              <a:solidFill>
                <a:srgbClr val="000000"/>
              </a:solidFill>
              <a:cs typeface="Calibri"/>
            </a:endParaRPr>
          </a:p>
          <a:p>
            <a:endParaRPr b="1"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7646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  <a:p>
            <a:pPr algn="ctr"/>
            <a:endParaRPr dirty="0" lang="en-US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9C7535-8D93-44F8-85C9-99051EE35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>
                <a:solidFill>
                  <a:srgbClr val="FFFFFF"/>
                </a:solidFill>
                <a:cs typeface="Calibri Light"/>
              </a:rPr>
              <a:t>Consequences of Isolation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62EF9-F634-44EB-8FA7-E2241618C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 bIns="45720" lIns="91440" numCol="1" rIns="91440" rtlCol="0" tIns="45720" vert="horz">
            <a:normAutofit fontScale="85000" lnSpcReduction="20000"/>
          </a:bodyPr>
          <a:lstStyle/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pPr indent="0" marL="0">
              <a:buNone/>
            </a:pPr>
            <a:endParaRPr dirty="0" lang="en-US" sz="2400">
              <a:solidFill>
                <a:srgbClr val="000000"/>
              </a:solidFill>
              <a:cs typeface="Calibri"/>
            </a:endParaRP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Increased mortality</a:t>
            </a:r>
            <a:endParaRPr b="1" lang="en-US" sz="2400">
              <a:cs typeface="Calibri"/>
            </a:endParaRP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Depression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Suicidal Ideation/Para-suicide/Suicide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Harmful </a:t>
            </a:r>
            <a:r>
              <a:rPr b="1" dirty="0" err="1" lang="en-US" sz="2400">
                <a:solidFill>
                  <a:srgbClr val="000000"/>
                </a:solidFill>
                <a:cs typeface="Calibri"/>
              </a:rPr>
              <a:t>behaviours</a:t>
            </a:r>
            <a:r>
              <a:rPr b="1" dirty="0" lang="en-US" sz="2400">
                <a:solidFill>
                  <a:srgbClr val="000000"/>
                </a:solidFill>
                <a:cs typeface="Calibri"/>
              </a:rPr>
              <a:t>: alcohol, smoking, poor diet, 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Hypertension, cardiac and vascular diseases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Mental health problems, dementia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Negative effect on wellbeing</a:t>
            </a: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Frailty</a:t>
            </a:r>
          </a:p>
          <a:p>
            <a:endParaRPr b="1" dirty="0" lang="en-US" sz="2400">
              <a:solidFill>
                <a:srgbClr val="000000"/>
              </a:solidFill>
              <a:cs typeface="Calibri"/>
            </a:endParaRPr>
          </a:p>
          <a:p>
            <a:endParaRPr b="1" dirty="0" lang="en-US" sz="2400">
              <a:solidFill>
                <a:srgbClr val="000000"/>
              </a:solidFill>
              <a:cs typeface="Calibri"/>
            </a:endParaRPr>
          </a:p>
          <a:p>
            <a:r>
              <a:rPr b="1" dirty="0" lang="en-US" sz="2400">
                <a:solidFill>
                  <a:srgbClr val="000000"/>
                </a:solidFill>
                <a:cs typeface="Calibri"/>
              </a:rPr>
              <a:t>(Welsh Government, 2017; 2018; </a:t>
            </a:r>
            <a:r>
              <a:rPr b="1" dirty="0" err="1" lang="en-US" sz="2400">
                <a:solidFill>
                  <a:srgbClr val="000000"/>
                </a:solidFill>
                <a:cs typeface="Calibri"/>
              </a:rPr>
              <a:t>Durcan</a:t>
            </a:r>
            <a:r>
              <a:rPr b="1" dirty="0" lang="en-US" sz="2400">
                <a:solidFill>
                  <a:srgbClr val="000000"/>
                </a:solidFill>
                <a:cs typeface="Calibri"/>
              </a:rPr>
              <a:t> and Bell, 2015) </a:t>
            </a: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9346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AdjustHandles="1" noChangeArrowheads="1" noChangeAspect="1" noChangeShapeType="1" noCrop="1" noEditPoints="1" noGrp="1" noMove="1" noResize="1" noRot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563A3A-BA94-4522-8F8F-BD7596338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numCol="1">
            <a:normAutofit/>
          </a:bodyPr>
          <a:lstStyle/>
          <a:p>
            <a:r>
              <a:rPr b="1" dirty="0" lang="en-US">
                <a:solidFill>
                  <a:srgbClr val="FFFFFF"/>
                </a:solidFill>
                <a:cs typeface="Calibri Light"/>
              </a:rPr>
              <a:t>Implications for Social Care Settings</a:t>
            </a:r>
            <a:endParaRPr b="1" lang="en-US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45F1-F3EF-4A4A-B1A7-041391B4E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705086"/>
          </a:xfrm>
        </p:spPr>
        <p:txBody>
          <a:bodyPr anchor="ctr" bIns="45720" lIns="91440" numCol="1" rIns="91440" rtlCol="0" tIns="45720" vert="horz">
            <a:normAutofit fontScale="92500" lnSpcReduction="10000"/>
          </a:bodyPr>
          <a:lstStyle/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Isolation is a personal experience; therefore requires individual assessment, planning and response</a:t>
            </a:r>
            <a:endParaRPr lang="en-US">
              <a:cs typeface="Calibri"/>
            </a:endParaRP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Isolation is multi faceted and complex</a:t>
            </a: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Individuals may be isolated in group environments (such as care homes)</a:t>
            </a: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Interaction with staff/workers is important</a:t>
            </a: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Social and environmental factors are important</a:t>
            </a:r>
          </a:p>
          <a:p>
            <a:r>
              <a:rPr dirty="0" lang="en-US" sz="2400">
                <a:solidFill>
                  <a:srgbClr val="000000"/>
                </a:solidFill>
                <a:cs typeface="Calibri"/>
              </a:rPr>
              <a:t>Activities, Community Navigators, Groups, Befriending, Inter-generational mixing, Transport, park benches, social prescribing, ante-natal services, youth clubs,</a:t>
            </a:r>
          </a:p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endParaRPr dirty="0"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  <a:p>
            <a:endParaRPr lang="en-US" sz="24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0759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3CAB6-5582-4FC9-818C-D2D682622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>
                <a:cs typeface="Calibri Light"/>
              </a:rPr>
              <a:t>References</a:t>
            </a:r>
            <a:endParaRPr dirty="0"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062EE-2E36-4C7E-91F9-9B552AB17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/>
          </a:bodyPr>
          <a:lstStyle/>
          <a:p>
            <a:r>
              <a:rPr dirty="0" lang="en-US" sz="2000">
                <a:cs typeface="Calibri"/>
              </a:rPr>
              <a:t>Ainsworth, M.D.S. (1973) 'The development of infant mother attachment', Available at: </a:t>
            </a:r>
            <a:r>
              <a:rPr dirty="0" lang="en-US" sz="2000">
                <a:cs typeface="Calibri"/>
                <a:hlinkClick r:id="rId2"/>
              </a:rPr>
              <a:t>http://www.local.psy.miami.edu/faculty/dmessinger/c_c/srcs/rdgs/attach/ainsworth.1979.amerpsych.pdf</a:t>
            </a:r>
            <a:r>
              <a:rPr dirty="0" lang="en-US" sz="2000">
                <a:cs typeface="Calibri"/>
              </a:rPr>
              <a:t> (Accessed 13th January 2019).</a:t>
            </a:r>
          </a:p>
          <a:p>
            <a:r>
              <a:rPr dirty="0" lang="en-US" sz="2000">
                <a:cs typeface="Calibri"/>
              </a:rPr>
              <a:t>Bowlby, J. (1988) </a:t>
            </a:r>
            <a:r>
              <a:rPr dirty="0" i="1" lang="en-US" sz="2000">
                <a:cs typeface="Calibri"/>
              </a:rPr>
              <a:t>A Secure Base: Parent-Child Attachment and Healthy Human Development, New York, Basic Books. Available at: </a:t>
            </a:r>
            <a:r>
              <a:rPr dirty="0" i="1" lang="en-US" sz="2000">
                <a:cs typeface="Calibri"/>
                <a:hlinkClick r:id="rId3"/>
              </a:rPr>
              <a:t>https://www.researwchgate.net/publications/bowlby/secure-base-theory.pdf</a:t>
            </a:r>
            <a:r>
              <a:rPr dirty="0" i="1" lang="en-US" sz="2000">
                <a:cs typeface="Calibri"/>
              </a:rPr>
              <a:t> (Accessed 12th January 2019). </a:t>
            </a:r>
            <a:r>
              <a:rPr dirty="0" lang="en-US" sz="2000">
                <a:cs typeface="Calibri"/>
              </a:rPr>
              <a:t> </a:t>
            </a:r>
          </a:p>
          <a:p>
            <a:endParaRPr dirty="0"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821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C7240-5874-40E6-B904-B7AFEE46F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>
                <a:cs typeface="Calibri Light"/>
              </a:rPr>
              <a:t>References: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BD82B-5E1A-4FE0-8989-E30D6A7A2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/>
          </a:bodyPr>
          <a:lstStyle/>
          <a:p>
            <a:pPr indent="0" marL="0">
              <a:buNone/>
            </a:pPr>
            <a:r>
              <a:rPr dirty="0" err="1" lang="en-US" sz="2000">
                <a:cs typeface="Calibri"/>
              </a:rPr>
              <a:t>Beaumeister</a:t>
            </a:r>
            <a:r>
              <a:rPr dirty="0" lang="en-US" sz="2000">
                <a:cs typeface="Calibri"/>
              </a:rPr>
              <a:t>, R. and Leary, M. (1995) 'The Need to Belong: Desire for Interpersonal Attachments as a Fundamental Human Motivator. </a:t>
            </a:r>
            <a:r>
              <a:rPr dirty="0" i="1" lang="en-US" sz="2000">
                <a:cs typeface="Calibri"/>
              </a:rPr>
              <a:t>Psychological Bulletin, </a:t>
            </a:r>
            <a:r>
              <a:rPr dirty="0" lang="en-US" sz="2000">
                <a:cs typeface="Calibri"/>
              </a:rPr>
              <a:t>117 (3), pp.497-529, June. Available at: DOI. 10.1037/0033-2909.117.3.497 (Accessed 12th January 2019).</a:t>
            </a:r>
          </a:p>
          <a:p>
            <a:pPr indent="0" marL="0">
              <a:buNone/>
            </a:pPr>
            <a:r>
              <a:rPr dirty="0" lang="en-US" sz="2000">
                <a:cs typeface="Calibri"/>
              </a:rPr>
              <a:t>Cumming, E. and Henry, W.H. (1961) </a:t>
            </a:r>
            <a:r>
              <a:rPr dirty="0" i="1" lang="en-US" sz="2000">
                <a:cs typeface="Calibri"/>
              </a:rPr>
              <a:t>Growing Old. </a:t>
            </a:r>
            <a:r>
              <a:rPr dirty="0" lang="en-US" sz="2000">
                <a:cs typeface="Calibri"/>
              </a:rPr>
              <a:t>New York, Basic Books. Available at: DOI.10.1017/S0144686X00004025. (Accessed 11th January 2018).</a:t>
            </a:r>
          </a:p>
          <a:p>
            <a:pPr indent="0" marL="0">
              <a:buNone/>
            </a:pPr>
            <a:r>
              <a:rPr dirty="0" err="1" lang="en-US" sz="2000">
                <a:cs typeface="Calibri"/>
              </a:rPr>
              <a:t>Durcan</a:t>
            </a:r>
            <a:r>
              <a:rPr dirty="0" lang="en-US" sz="2000">
                <a:cs typeface="Calibri"/>
              </a:rPr>
              <a:t>, D. and Bell, R. (2015) </a:t>
            </a:r>
            <a:r>
              <a:rPr dirty="0" i="1" lang="en-US" sz="2000">
                <a:cs typeface="Calibri"/>
              </a:rPr>
              <a:t>Local Action on Health Inequalities: Reducing Social Isolation across the </a:t>
            </a:r>
            <a:r>
              <a:rPr dirty="0" err="1" i="1" lang="en-US" sz="2000">
                <a:cs typeface="Calibri"/>
              </a:rPr>
              <a:t>lifecourse</a:t>
            </a:r>
            <a:r>
              <a:rPr dirty="0" i="1" lang="en-US" sz="2000">
                <a:cs typeface="Calibri"/>
              </a:rPr>
              <a:t>, </a:t>
            </a:r>
            <a:r>
              <a:rPr dirty="0" lang="en-US" sz="2000">
                <a:cs typeface="Calibri"/>
              </a:rPr>
              <a:t>Public Health England and UCL Institute of Health Equity, Available at: </a:t>
            </a:r>
            <a:r>
              <a:rPr dirty="0" lang="en-US" sz="2000">
                <a:cs typeface="Calibri"/>
                <a:hlinkClick r:id="rId2"/>
              </a:rPr>
              <a:t>https://www.assets.publishing.service.gov.uk/government/uploads/system/uploads/attachment-data/file/461120/3a_social_isolation_full_revised.pdf</a:t>
            </a:r>
            <a:r>
              <a:rPr dirty="0" lang="en-US" sz="2000">
                <a:cs typeface="Calibri"/>
              </a:rPr>
              <a:t> (Accessed 15th January 2019)</a:t>
            </a:r>
          </a:p>
          <a:p>
            <a:pPr indent="0" marL="0">
              <a:buNone/>
            </a:pPr>
            <a:r>
              <a:rPr dirty="0" lang="en-US" sz="2000">
                <a:cs typeface="Calibri"/>
              </a:rPr>
              <a:t>Durkheim, E. (1957) </a:t>
            </a:r>
            <a:r>
              <a:rPr dirty="0" i="1" lang="en-US" sz="2000">
                <a:cs typeface="Calibri"/>
              </a:rPr>
              <a:t>Professional Ethics and Civic Morals</a:t>
            </a:r>
            <a:r>
              <a:rPr dirty="0" lang="en-US" sz="2000">
                <a:cs typeface="Calibri"/>
              </a:rPr>
              <a:t>, London, Routledge. (Available at: </a:t>
            </a:r>
            <a:r>
              <a:rPr dirty="0" lang="en-US" sz="2000">
                <a:cs typeface="Calibri"/>
                <a:hlinkClick r:id="rId3"/>
              </a:rPr>
              <a:t>https://www.philpapers.org/rec/DURPEA</a:t>
            </a:r>
            <a:r>
              <a:rPr dirty="0" lang="en-US" sz="2000">
                <a:cs typeface="Calibri"/>
              </a:rPr>
              <a:t> (Accessed 10th January 2019).  </a:t>
            </a:r>
            <a:endParaRPr dirty="0" i="1" lang="en-US" sz="2000">
              <a:cs typeface="Calibri"/>
            </a:endParaRPr>
          </a:p>
          <a:p>
            <a:pPr indent="0" marL="0">
              <a:buNone/>
            </a:pPr>
            <a:endParaRPr dirty="0"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143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58120-4573-4034-853C-3DA5166A3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r>
              <a:rPr dirty="0" lang="en-US" sz="3200">
                <a:cs typeface="Calibri Light"/>
              </a:rPr>
              <a:t>References</a:t>
            </a:r>
            <a:endParaRPr dirty="0"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28713-CECE-4434-ACEF-7207679CC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/>
          </a:bodyPr>
          <a:lstStyle/>
          <a:p>
            <a:r>
              <a:rPr dirty="0" lang="en-US" sz="2000">
                <a:cs typeface="Calibri"/>
              </a:rPr>
              <a:t>Erikson, E.H. (1950) </a:t>
            </a:r>
            <a:r>
              <a:rPr dirty="0" i="1" lang="en-US" sz="2000">
                <a:cs typeface="Calibri"/>
              </a:rPr>
              <a:t>Childhood and Society, New York, Norton Press.</a:t>
            </a:r>
            <a:endParaRPr dirty="0" lang="en-US" sz="2000">
              <a:cs typeface="Calibri"/>
            </a:endParaRPr>
          </a:p>
          <a:p>
            <a:r>
              <a:rPr dirty="0" lang="en-US" sz="2000">
                <a:cs typeface="Calibri"/>
              </a:rPr>
              <a:t>Erikson, E.H. (1968) </a:t>
            </a:r>
            <a:r>
              <a:rPr dirty="0" i="1" lang="en-US" sz="2000">
                <a:cs typeface="Calibri"/>
              </a:rPr>
              <a:t>Identity, Youth and Crisis, </a:t>
            </a:r>
            <a:r>
              <a:rPr dirty="0" lang="en-US" sz="2000">
                <a:cs typeface="Calibri"/>
              </a:rPr>
              <a:t>New York, Norton Press.</a:t>
            </a:r>
          </a:p>
          <a:p>
            <a:r>
              <a:rPr dirty="0" err="1" lang="en-US" sz="2000">
                <a:cs typeface="Calibri"/>
              </a:rPr>
              <a:t>Eysanck</a:t>
            </a:r>
            <a:r>
              <a:rPr dirty="0" lang="en-US" sz="2000">
                <a:cs typeface="Calibri"/>
              </a:rPr>
              <a:t>, M. W. (2004) </a:t>
            </a:r>
            <a:r>
              <a:rPr dirty="0" i="1" lang="en-US" sz="2000">
                <a:cs typeface="Calibri"/>
              </a:rPr>
              <a:t>Adolescence, adulthood and old age, </a:t>
            </a:r>
            <a:r>
              <a:rPr dirty="0" lang="en-US" sz="2000">
                <a:cs typeface="Calibri"/>
              </a:rPr>
              <a:t>Psychology Press, Routledge.</a:t>
            </a:r>
          </a:p>
          <a:p>
            <a:endParaRPr dirty="0"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05275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58280-0C9C-44F6-BF86-B44C3E5E7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r>
              <a:rPr dirty="0" lang="en-US" sz="3200">
                <a:cs typeface="Calibri Light"/>
              </a:rPr>
              <a:t>References</a:t>
            </a:r>
            <a:endParaRPr dirty="0"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D28F0-8AE4-4691-9770-C164FCAA6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 fontScale="92500" lnSpcReduction="20000"/>
          </a:bodyPr>
          <a:lstStyle/>
          <a:p>
            <a:endParaRPr dirty="0" lang="en-US" sz="2000">
              <a:cs typeface="Calibri"/>
            </a:endParaRPr>
          </a:p>
          <a:p>
            <a:r>
              <a:rPr dirty="0" lang="en-US" sz="2000">
                <a:cs typeface="Calibri"/>
              </a:rPr>
              <a:t>Goldman, R.J. and Goldman, J.D.G, (1981) </a:t>
            </a:r>
            <a:r>
              <a:rPr dirty="0" i="1" lang="en-US" sz="2000">
                <a:cs typeface="Calibri"/>
              </a:rPr>
              <a:t>'How children view young people and ageing', </a:t>
            </a:r>
            <a:r>
              <a:rPr dirty="0" lang="en-US" sz="2000">
                <a:cs typeface="Calibri"/>
              </a:rPr>
              <a:t>Australian Journal of Psychology, (3), pp. 404-419. Available at: DOI.10.1080/00049538108254708 (Accessed 15th January 2019).</a:t>
            </a:r>
          </a:p>
          <a:p>
            <a:r>
              <a:rPr dirty="0" lang="en-US" sz="2000">
                <a:cs typeface="Calibri"/>
              </a:rPr>
              <a:t>Harlow, H.F. (1958) </a:t>
            </a:r>
            <a:r>
              <a:rPr dirty="0" i="1" lang="en-US" sz="2000">
                <a:cs typeface="Calibri"/>
              </a:rPr>
              <a:t>The Nature of Love,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2"/>
              </a:rPr>
              <a:t>http://www.web.comhem.se/u52399948/08/harlow58.pdf</a:t>
            </a:r>
            <a:r>
              <a:rPr dirty="0" lang="en-US" sz="2000">
                <a:cs typeface="Calibri"/>
              </a:rPr>
              <a:t> (Accessed 12th January 2019).</a:t>
            </a:r>
          </a:p>
          <a:p>
            <a:r>
              <a:rPr dirty="0" lang="en-US" sz="2000">
                <a:cs typeface="Calibri"/>
              </a:rPr>
              <a:t>Harlow, H. F. and Harlow, M.K. (1965) </a:t>
            </a:r>
            <a:r>
              <a:rPr dirty="0" i="1" lang="en-US" sz="2000">
                <a:cs typeface="Calibri"/>
              </a:rPr>
              <a:t>The affectional systems.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3"/>
              </a:rPr>
              <a:t>http://www.webcomhem.se/u52399949/65/harlow65.pdf</a:t>
            </a:r>
            <a:r>
              <a:rPr dirty="0" lang="en-US" sz="2000">
                <a:cs typeface="Calibri"/>
              </a:rPr>
              <a:t> (Accesses 12th January 2019).</a:t>
            </a:r>
            <a:endParaRPr dirty="0" i="1" lang="en-US" sz="2000">
              <a:cs typeface="Calibri"/>
            </a:endParaRPr>
          </a:p>
          <a:p>
            <a:r>
              <a:rPr dirty="0" err="1" lang="en-US" sz="2000">
                <a:cs typeface="Calibri"/>
              </a:rPr>
              <a:t>Hazan</a:t>
            </a:r>
            <a:r>
              <a:rPr dirty="0" lang="en-US" sz="2000">
                <a:cs typeface="Calibri"/>
              </a:rPr>
              <a:t>, C. and Shaver, P. (1986) </a:t>
            </a:r>
            <a:r>
              <a:rPr dirty="0" i="1" lang="en-US" sz="2000">
                <a:cs typeface="Calibri"/>
              </a:rPr>
              <a:t>Romantic Love Conceptualized as an Attachment Process,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4"/>
              </a:rPr>
              <a:t>https://wwwsemanticscholar.org/a7ed/78521d0d3a52bce532e89ce6ba185b355c3.pdf</a:t>
            </a:r>
            <a:r>
              <a:rPr dirty="0" lang="en-US" sz="2000">
                <a:cs typeface="Calibri"/>
              </a:rPr>
              <a:t> (Accessed 12th January 2019).</a:t>
            </a:r>
          </a:p>
          <a:p>
            <a:r>
              <a:rPr dirty="0" lang="en-US" sz="2000">
                <a:cs typeface="Calibri"/>
              </a:rPr>
              <a:t>Hogg, M.A. and Vaughan, G.M. (2008) </a:t>
            </a:r>
            <a:r>
              <a:rPr dirty="0" i="1" lang="en-US" sz="2000">
                <a:cs typeface="Calibri"/>
              </a:rPr>
              <a:t>Social Psychology, </a:t>
            </a:r>
            <a:r>
              <a:rPr dirty="0" lang="en-US" sz="2000">
                <a:cs typeface="Calibri"/>
              </a:rPr>
              <a:t>5th ed., Harlow, Pearson. </a:t>
            </a:r>
            <a:r>
              <a:rPr dirty="0" i="1" lang="en-US" sz="2000">
                <a:cs typeface="Calibri"/>
              </a:rPr>
              <a:t> </a:t>
            </a:r>
            <a:endParaRPr i="1" lang="en-US" sz="2000">
              <a:cs typeface="Calibri"/>
            </a:endParaRPr>
          </a:p>
          <a:p>
            <a:r>
              <a:rPr dirty="0" lang="en-US" sz="2000">
                <a:cs typeface="Calibri"/>
              </a:rPr>
              <a:t>Levinson. D.J. (1978) </a:t>
            </a:r>
            <a:r>
              <a:rPr dirty="0" i="1" lang="en-US" sz="2000">
                <a:cs typeface="Calibri"/>
              </a:rPr>
              <a:t> The Season of a Man's Life. </a:t>
            </a:r>
            <a:r>
              <a:rPr dirty="0" lang="en-US" sz="2000">
                <a:cs typeface="Calibri"/>
              </a:rPr>
              <a:t>New York, Ballantine. Available at: DOI.10.1.14556973. (Accessed 13th January 2019).</a:t>
            </a:r>
          </a:p>
          <a:p>
            <a:r>
              <a:rPr dirty="0" lang="en-US" sz="2000">
                <a:cs typeface="Calibri"/>
              </a:rPr>
              <a:t>Levinson, D.J. (1986) </a:t>
            </a:r>
            <a:r>
              <a:rPr dirty="0" i="1" lang="en-US" sz="2000">
                <a:cs typeface="Calibri"/>
              </a:rPr>
              <a:t>A Conception of adult development. Available at: DOI.10.1.1.4556972. (Accessed 13th January 2019).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55799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643C2-B5C0-4789-81B4-7B5D1E957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r>
              <a:rPr dirty="0" lang="en-US" sz="3200">
                <a:cs typeface="Calibri Light"/>
              </a:rPr>
              <a:t>References</a:t>
            </a:r>
            <a:endParaRPr dirty="0"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82734-A626-454E-AE3E-0E4094AD3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bIns="45720" lIns="91440" numCol="1" rIns="91440" rtlCol="0" tIns="45720" vert="horz">
            <a:normAutofit fontScale="85000" lnSpcReduction="20000"/>
          </a:bodyPr>
          <a:lstStyle/>
          <a:p>
            <a:r>
              <a:rPr dirty="0" lang="en-US" sz="2000">
                <a:cs typeface="Calibri"/>
              </a:rPr>
              <a:t>Perlman, D. and Peplau, L.A. (1998) </a:t>
            </a:r>
            <a:r>
              <a:rPr dirty="0" i="1" lang="en-US" sz="2000">
                <a:cs typeface="Calibri"/>
              </a:rPr>
              <a:t>'</a:t>
            </a:r>
            <a:r>
              <a:rPr dirty="0" lang="en-US" sz="2000">
                <a:cs typeface="Calibri"/>
              </a:rPr>
              <a:t>Loneliness'. </a:t>
            </a:r>
            <a:r>
              <a:rPr dirty="0" i="1" lang="en-US" sz="2000">
                <a:cs typeface="Calibri"/>
              </a:rPr>
              <a:t>Encyclopedia of Mental Health (2) pp.571-581, New York, Academic. Available at: </a:t>
            </a:r>
            <a:r>
              <a:rPr dirty="0" i="1" lang="en-US" sz="2000">
                <a:cs typeface="Calibri"/>
                <a:hlinkClick r:id="rId2"/>
              </a:rPr>
              <a:t>https://www.scirp.org/(S(i43dyn45teexjx455qlt3d2q))/ReferencesPapers.aspx?ReferencelD=1587264</a:t>
            </a:r>
            <a:r>
              <a:rPr dirty="0" i="1" lang="en-US" sz="2000">
                <a:cs typeface="Calibri"/>
              </a:rPr>
              <a:t>. (Accessed 10th January 2019).</a:t>
            </a:r>
            <a:endParaRPr dirty="0" lang="en-US" sz="2000">
              <a:cs typeface="Calibri"/>
            </a:endParaRPr>
          </a:p>
          <a:p>
            <a:r>
              <a:rPr dirty="0" lang="en-US" sz="2000">
                <a:cs typeface="Calibri"/>
              </a:rPr>
              <a:t>Pierson, J. (2002) </a:t>
            </a:r>
            <a:r>
              <a:rPr dirty="0" i="1" lang="en-US" sz="2000">
                <a:cs typeface="Calibri"/>
              </a:rPr>
              <a:t>Tackling Social Exclusion, </a:t>
            </a:r>
            <a:r>
              <a:rPr dirty="0" lang="en-US" sz="2000">
                <a:cs typeface="Calibri"/>
              </a:rPr>
              <a:t>London, Routledge.</a:t>
            </a:r>
            <a:endParaRPr lang="en-US"/>
          </a:p>
          <a:p>
            <a:r>
              <a:rPr dirty="0" lang="en-US" sz="2000">
                <a:cs typeface="Calibri"/>
              </a:rPr>
              <a:t>Putnam, R.D. (1995) 'Bowling Alone: Americas Declining Social Capital ', </a:t>
            </a:r>
            <a:r>
              <a:rPr dirty="0" i="1" lang="en-US" sz="2000">
                <a:cs typeface="Calibri"/>
              </a:rPr>
              <a:t>Journal of Democracy,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3"/>
              </a:rPr>
              <a:t>http://www.archive.realtor.org/sites/default/files/BowlingAlone.pdf</a:t>
            </a:r>
            <a:r>
              <a:rPr dirty="0" lang="en-US" sz="2000">
                <a:cs typeface="Calibri"/>
              </a:rPr>
              <a:t> (Accessed 10th January 2019). </a:t>
            </a:r>
            <a:endParaRPr lang="en-US"/>
          </a:p>
          <a:p>
            <a:r>
              <a:rPr dirty="0" lang="en-US" sz="2000">
                <a:cs typeface="Calibri"/>
              </a:rPr>
              <a:t>Reichard, S. </a:t>
            </a:r>
            <a:r>
              <a:rPr dirty="0" err="1" lang="en-US" sz="2000">
                <a:cs typeface="Calibri"/>
              </a:rPr>
              <a:t>Livson</a:t>
            </a:r>
            <a:r>
              <a:rPr dirty="0" lang="en-US" sz="2000">
                <a:cs typeface="Calibri"/>
              </a:rPr>
              <a:t>, F and Peterson, P.G. (1962) </a:t>
            </a:r>
            <a:r>
              <a:rPr dirty="0" i="1" lang="en-US" sz="2000">
                <a:cs typeface="Calibri"/>
              </a:rPr>
              <a:t>Ageing and Personality: A Study of 87 Older Men, </a:t>
            </a:r>
            <a:r>
              <a:rPr dirty="0" lang="en-US" sz="2000">
                <a:cs typeface="Calibri"/>
              </a:rPr>
              <a:t>New York, Wiley. Available at: DOI: 10.1080/00140136308930697 (Accessed 13th January 2018).</a:t>
            </a:r>
          </a:p>
          <a:p>
            <a:r>
              <a:rPr dirty="0" lang="en-US" sz="2000">
                <a:cs typeface="Calibri"/>
              </a:rPr>
              <a:t>Welsh Government (2018) </a:t>
            </a:r>
            <a:r>
              <a:rPr dirty="0" i="1" lang="en-US" sz="2000">
                <a:cs typeface="Calibri"/>
              </a:rPr>
              <a:t>Connected Communities: Tackling Loneliness and Social Isolation (Consultation Document),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4"/>
              </a:rPr>
              <a:t>https://beta.gov.wales/sites/default/files/consultations/2018-10/consultation-document_1.pdf</a:t>
            </a:r>
            <a:r>
              <a:rPr dirty="0" lang="en-US" sz="2000">
                <a:cs typeface="Calibri"/>
              </a:rPr>
              <a:t> (Accessed 13th January 2019)</a:t>
            </a:r>
            <a:endParaRPr lang="en-US"/>
          </a:p>
          <a:p>
            <a:r>
              <a:rPr dirty="0" lang="en-US" sz="2000">
                <a:cs typeface="Calibri"/>
              </a:rPr>
              <a:t>Welsh Government (2017) </a:t>
            </a:r>
            <a:r>
              <a:rPr dirty="0" i="1" lang="en-US" sz="2000">
                <a:cs typeface="Calibri"/>
              </a:rPr>
              <a:t>Inquiry into Loneliness and Isolation, </a:t>
            </a:r>
            <a:r>
              <a:rPr dirty="0" lang="en-US" sz="2000">
                <a:cs typeface="Calibri"/>
              </a:rPr>
              <a:t>Available at: </a:t>
            </a:r>
            <a:r>
              <a:rPr dirty="0" lang="en-US" sz="2000">
                <a:cs typeface="Calibri"/>
                <a:hlinkClick r:id="rId5"/>
              </a:rPr>
              <a:t>http://www.assembly.wales.laid%20document/cr-ld11310/cr-ld11310-e.pdf</a:t>
            </a:r>
            <a:r>
              <a:rPr dirty="0" lang="en-US" sz="2000">
                <a:cs typeface="Calibri"/>
              </a:rPr>
              <a:t> (Accessed 13th January 2019)</a:t>
            </a:r>
            <a:endParaRPr lang="en-US"/>
          </a:p>
          <a:p>
            <a:r>
              <a:rPr dirty="0" err="1" lang="en-US" sz="2000">
                <a:cs typeface="Calibri"/>
              </a:rPr>
              <a:t>Zevaleta</a:t>
            </a:r>
            <a:r>
              <a:rPr dirty="0" lang="en-US" sz="2000">
                <a:cs typeface="Calibri"/>
              </a:rPr>
              <a:t>, D. </a:t>
            </a:r>
            <a:r>
              <a:rPr dirty="0" err="1" lang="en-US" sz="2000">
                <a:cs typeface="Calibri"/>
              </a:rPr>
              <a:t>Samual</a:t>
            </a:r>
            <a:r>
              <a:rPr dirty="0" lang="en-US" sz="2000">
                <a:cs typeface="Calibri"/>
              </a:rPr>
              <a:t>, K, and Mills, C (2014) 'Social isolation: a conceptual and measurement proposal' </a:t>
            </a:r>
            <a:r>
              <a:rPr dirty="0" i="1" lang="en-US" sz="2000">
                <a:cs typeface="Calibri"/>
              </a:rPr>
              <a:t>Oxford Poverty and Human Development Initiative </a:t>
            </a:r>
            <a:r>
              <a:rPr dirty="0" lang="en-US" sz="2000">
                <a:cs typeface="Calibri"/>
              </a:rPr>
              <a:t>Available at: </a:t>
            </a:r>
            <a:r>
              <a:rPr dirty="0" lang="en-US" sz="2000">
                <a:cs typeface="Calibri"/>
                <a:hlinkClick r:id="rId6"/>
              </a:rPr>
              <a:t>https://www.ophi.org.uk</a:t>
            </a:r>
            <a:r>
              <a:rPr dirty="0" lang="en-US" sz="2000">
                <a:cs typeface="Calibri"/>
                <a:hlinkClick r:id="rId7"/>
              </a:rPr>
              <a:t>/social-isolation-and-measurement-proposal/</a:t>
            </a:r>
            <a:r>
              <a:rPr dirty="0" lang="en-US" sz="2000">
                <a:cs typeface="Calibri"/>
              </a:rPr>
              <a:t> (Accessed 12th January 2018).</a:t>
            </a:r>
          </a:p>
          <a:p>
            <a:endParaRPr dirty="0"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5390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Words>0</Words>
  <Paragraphs>0</Paragraphs>
  <Slides>17</Slides>
  <Notes>0</Notes>
  <TotalTime>0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18">
      <vt:lpstr>Office Theme</vt:lpstr>
      <vt:lpstr>The Impact of Isolation on Individuals within a Social Care Setting</vt:lpstr>
      <vt:lpstr>'The effects of enduring isolation can be extremely dire'   (Perlman and Peplau, 1998)</vt:lpstr>
      <vt:lpstr>Social Isolation and Loneliness </vt:lpstr>
      <vt:lpstr>However..................</vt:lpstr>
      <vt:lpstr>Who Experiences Social Isolation?</vt:lpstr>
      <vt:lpstr>Social and Psychological Theories</vt:lpstr>
      <vt:lpstr>Social Needs Approach</vt:lpstr>
      <vt:lpstr>Life Course Theories</vt:lpstr>
      <vt:lpstr>Disengagement Theory   (Cumming and Henry, 1961)</vt:lpstr>
      <vt:lpstr>Social Theory </vt:lpstr>
      <vt:lpstr>Consequences of Isolation</vt:lpstr>
      <vt:lpstr>Implications for Social Care Settings</vt:lpstr>
      <vt:lpstr>References</vt:lpstr>
      <vt:lpstr>References: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2013-07-15T20:26:40Z</dcterms:created>
  <dc:creator/>
  <cp:lastModifiedBy/>
  <dcterms:modified xsi:type="dcterms:W3CDTF">2019-01-18T18:16:39Z</dcterms:modified>
  <cp:revision>2594</cp:revision>
  <dc:title>PowerPoint Presentation</dc:title>
</cp:coreProperties>
</file>