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omments/modernComment_106_CE5F38F9.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modernComment_110_6802A273.xml" ContentType="application/vnd.ms-powerpoint.comments+xml"/>
  <Override PartName="/ppt/comments/modernComment_111_65FF8796.xml" ContentType="application/vnd.ms-powerpoint.comments+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61" r:id="rId8"/>
    <p:sldId id="262" r:id="rId9"/>
    <p:sldId id="274" r:id="rId10"/>
    <p:sldId id="271" r:id="rId11"/>
    <p:sldId id="272" r:id="rId12"/>
    <p:sldId id="27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184394A-60B0-6C1F-B22E-6FFFF2B92D9E}" name="Chuen" initials="C" userId="Chuen" providerId="Non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4" d="100"/>
          <a:sy n="74" d="100"/>
        </p:scale>
        <p:origin x="352" y="4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4.xml" Id="rId8" /><Relationship Type="http://schemas.openxmlformats.org/officeDocument/2006/relationships/slide" Target="slides/slide9.xml" Id="rId13" /><Relationship Type="http://schemas.openxmlformats.org/officeDocument/2006/relationships/customXml" Target="../customXml/item3.xml" Id="rId3" /><Relationship Type="http://schemas.openxmlformats.org/officeDocument/2006/relationships/slide" Target="slides/slide3.xml" Id="rId7" /><Relationship Type="http://schemas.openxmlformats.org/officeDocument/2006/relationships/slide" Target="slides/slide8.xml" Id="rId12" /><Relationship Type="http://schemas.openxmlformats.org/officeDocument/2006/relationships/tableStyles" Target="tableStyles.xml" Id="rId17" /><Relationship Type="http://schemas.openxmlformats.org/officeDocument/2006/relationships/customXml" Target="../customXml/item2.xml" Id="rId2" /><Relationship Type="http://schemas.openxmlformats.org/officeDocument/2006/relationships/theme" Target="theme/theme1.xml" Id="rId16" /><Relationship Type="http://schemas.openxmlformats.org/officeDocument/2006/relationships/customXml" Target="../customXml/item1.xml" Id="rId1" /><Relationship Type="http://schemas.openxmlformats.org/officeDocument/2006/relationships/slide" Target="slides/slide2.xml" Id="rId6" /><Relationship Type="http://schemas.openxmlformats.org/officeDocument/2006/relationships/slide" Target="slides/slide7.xml" Id="rId11" /><Relationship Type="http://schemas.openxmlformats.org/officeDocument/2006/relationships/slide" Target="slides/slide1.xml" Id="rId5" /><Relationship Type="http://schemas.openxmlformats.org/officeDocument/2006/relationships/viewProps" Target="viewProps.xml" Id="rId15" /><Relationship Type="http://schemas.openxmlformats.org/officeDocument/2006/relationships/slide" Target="slides/slide6.xml" Id="rId10" /><Relationship Type="http://schemas.microsoft.com/office/2018/10/relationships/authors" Target="authors.xml" Id="rId19" /><Relationship Type="http://schemas.openxmlformats.org/officeDocument/2006/relationships/slideMaster" Target="slideMasters/slideMaster1.xml" Id="rId4" /><Relationship Type="http://schemas.openxmlformats.org/officeDocument/2006/relationships/slide" Target="slides/slide5.xml" Id="rId9" /><Relationship Type="http://schemas.openxmlformats.org/officeDocument/2006/relationships/presProps" Target="presProps.xml" Id="rId14" /></Relationships>
</file>

<file path=ppt/comments/modernComment_106_CE5F38F9.xml><?xml version="1.0" encoding="utf-8"?>
<p188:cmLst xmlns:a="http://schemas.openxmlformats.org/drawingml/2006/main" xmlns:r="http://schemas.openxmlformats.org/officeDocument/2006/relationships" xmlns:p188="http://schemas.microsoft.com/office/powerpoint/2018/8/main">
  <p188:cm id="{F2D7DF9C-0320-4EB2-B094-DEFD3ECF270A}" authorId="{6184394A-60B0-6C1F-B22E-6FFFF2B92D9E}" created="2022-10-15T18:26:01.541">
    <ac:deMkLst xmlns:ac="http://schemas.microsoft.com/office/drawing/2013/main/command">
      <pc:docMk xmlns:pc="http://schemas.microsoft.com/office/powerpoint/2013/main/command"/>
      <pc:sldMk xmlns:pc="http://schemas.microsoft.com/office/powerpoint/2013/main/command" cId="3462347001" sldId="262"/>
      <ac:spMk id="3" creationId="{CF71CFC7-9A03-266A-5BA4-2283C5EBA13E}"/>
    </ac:deMkLst>
    <p188:txBody>
      <a:bodyPr/>
      <a:lstStyle/>
      <a:p>
        <a:r>
          <a:rPr lang="zh-HK" altLang="en-US"/>
          <a:t>Font size is too small, better larger</a:t>
        </a:r>
      </a:p>
    </p188:txBody>
  </p188:cm>
  <p188:cm id="{6B436FA8-54AA-41C0-BA38-D20E95E61440}" authorId="{6184394A-60B0-6C1F-B22E-6FFFF2B92D9E}" created="2022-10-15T18:31:25.613">
    <ac:deMkLst xmlns:ac="http://schemas.microsoft.com/office/drawing/2013/main/command">
      <pc:docMk xmlns:pc="http://schemas.microsoft.com/office/powerpoint/2013/main/command"/>
      <pc:sldMk xmlns:pc="http://schemas.microsoft.com/office/powerpoint/2013/main/command" cId="3462347001" sldId="262"/>
      <ac:spMk id="3" creationId="{CF71CFC7-9A03-266A-5BA4-2283C5EBA13E}"/>
    </ac:deMkLst>
    <p188:txBody>
      <a:bodyPr/>
      <a:lstStyle/>
      <a:p>
        <a:r>
          <a:rPr lang="zh-HK" altLang="en-US"/>
          <a:t>"Proposed Method" is talking about whether you are using a questionnaire, to conduct your research? Who are the target participants? When will you conduct it? Will it be online or face-to-face survey? etc.
Your bulletin points are not about these. </a:t>
        </a:r>
      </a:p>
    </p188:txBody>
  </p188:cm>
</p188:cmLst>
</file>

<file path=ppt/comments/modernComment_110_6802A273.xml><?xml version="1.0" encoding="utf-8"?>
<p188:cmLst xmlns:a="http://schemas.openxmlformats.org/drawingml/2006/main" xmlns:r="http://schemas.openxmlformats.org/officeDocument/2006/relationships" xmlns:p188="http://schemas.microsoft.com/office/powerpoint/2018/8/main">
  <p188:cm id="{E48B07CE-FDF6-4FB6-A8ED-56A121C1D011}" authorId="{6184394A-60B0-6C1F-B22E-6FFFF2B92D9E}" created="2022-10-15T18:36:18.346">
    <ac:txMkLst xmlns:ac="http://schemas.microsoft.com/office/drawing/2013/main/command">
      <pc:docMk xmlns:pc="http://schemas.microsoft.com/office/powerpoint/2013/main/command"/>
      <pc:sldMk xmlns:pc="http://schemas.microsoft.com/office/powerpoint/2013/main/command" cId="1745003123" sldId="272"/>
      <ac:spMk id="3" creationId="{F45AD30A-19F9-EE52-E8DD-7A88A46EB314}"/>
      <ac:txMk cp="388">
        <ac:context len="389" hash="73204081"/>
      </ac:txMk>
    </ac:txMkLst>
    <p188:pos x="5904995" y="1121366"/>
    <p188:txBody>
      <a:bodyPr/>
      <a:lstStyle/>
      <a:p>
        <a:r>
          <a:rPr lang="zh-HK" altLang="en-US"/>
          <a:t>I am not sure what this statement means. Please consider rephrasing</a:t>
        </a:r>
      </a:p>
    </p188:txBody>
  </p188:cm>
</p188:cmLst>
</file>

<file path=ppt/comments/modernComment_111_65FF8796.xml><?xml version="1.0" encoding="utf-8"?>
<p188:cmLst xmlns:a="http://schemas.openxmlformats.org/drawingml/2006/main" xmlns:r="http://schemas.openxmlformats.org/officeDocument/2006/relationships" xmlns:p188="http://schemas.microsoft.com/office/powerpoint/2018/8/main">
  <p188:cm id="{521B18CC-F2BE-4290-8295-FABA3CCDA010}" authorId="{6184394A-60B0-6C1F-B22E-6FFFF2B92D9E}" created="2022-10-15T18:39:22.261">
    <ac:txMkLst xmlns:ac="http://schemas.microsoft.com/office/drawing/2013/main/command">
      <pc:docMk xmlns:pc="http://schemas.microsoft.com/office/powerpoint/2013/main/command"/>
      <pc:sldMk xmlns:pc="http://schemas.microsoft.com/office/powerpoint/2013/main/command" cId="1711245206" sldId="273"/>
      <ac:spMk id="3" creationId="{2C720663-77C8-CB83-6C40-5CA2D2BF3ADC}"/>
      <ac:txMk cp="213">
        <ac:context len="568" hash="64532567"/>
      </ac:txMk>
    </ac:txMkLst>
    <p188:pos x="7411745" y="1945758"/>
    <p188:txBody>
      <a:bodyPr/>
      <a:lstStyle/>
      <a:p>
        <a:r>
          <a:rPr lang="zh-HK" altLang="en-US"/>
          <a:t>This reference is not seen in your in-text citation. Are you sure that you want to add it in the reference list? </a:t>
        </a:r>
      </a:p>
    </p188:txBody>
  </p188:cm>
</p188: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E75B68-0039-42C8-8ACB-53115812E0E0}" type="doc">
      <dgm:prSet loTypeId="urn:microsoft.com/office/officeart/2005/8/layout/arrow2" loCatId="process" qsTypeId="urn:microsoft.com/office/officeart/2005/8/quickstyle/simple1" qsCatId="simple" csTypeId="urn:microsoft.com/office/officeart/2005/8/colors/accent1_2" csCatId="accent1" phldr="1"/>
      <dgm:spPr/>
    </dgm:pt>
    <dgm:pt modelId="{BFB8D9FD-22D6-431C-ACFD-DBF2FB18C645}">
      <dgm:prSet phldrT="[Text]"/>
      <dgm:spPr/>
      <dgm:t>
        <a:bodyPr/>
        <a:lstStyle/>
        <a:p>
          <a:r>
            <a:rPr lang="en-GB"/>
            <a:t>Week 3 Power point research and designs.</a:t>
          </a:r>
        </a:p>
      </dgm:t>
    </dgm:pt>
    <dgm:pt modelId="{5B6B3C0D-416C-4D9A-96D6-9341803D8A0C}" type="parTrans" cxnId="{4EDD23E1-950B-4415-B2B9-F40F17DA6973}">
      <dgm:prSet/>
      <dgm:spPr/>
      <dgm:t>
        <a:bodyPr/>
        <a:lstStyle/>
        <a:p>
          <a:endParaRPr lang="en-GB"/>
        </a:p>
      </dgm:t>
    </dgm:pt>
    <dgm:pt modelId="{A9960BCD-E9CF-458D-9790-FCD148B94325}" type="sibTrans" cxnId="{4EDD23E1-950B-4415-B2B9-F40F17DA6973}">
      <dgm:prSet/>
      <dgm:spPr/>
      <dgm:t>
        <a:bodyPr/>
        <a:lstStyle/>
        <a:p>
          <a:endParaRPr lang="en-GB"/>
        </a:p>
      </dgm:t>
    </dgm:pt>
    <dgm:pt modelId="{0E881330-5257-4D71-9BF3-CBF3A19FC2D0}">
      <dgm:prSet phldrT="[Text]" phldr="1"/>
      <dgm:spPr/>
      <dgm:t>
        <a:bodyPr/>
        <a:lstStyle/>
        <a:p>
          <a:endParaRPr lang="en-GB"/>
        </a:p>
      </dgm:t>
    </dgm:pt>
    <dgm:pt modelId="{F7C3B31B-FF53-400A-BB94-12990E066F11}" type="parTrans" cxnId="{F5ACA595-4409-419F-899C-A3A7C3718BF0}">
      <dgm:prSet/>
      <dgm:spPr/>
      <dgm:t>
        <a:bodyPr/>
        <a:lstStyle/>
        <a:p>
          <a:endParaRPr lang="en-GB"/>
        </a:p>
      </dgm:t>
    </dgm:pt>
    <dgm:pt modelId="{753BD355-656A-4790-9F43-73658F0D9CBF}" type="sibTrans" cxnId="{F5ACA595-4409-419F-899C-A3A7C3718BF0}">
      <dgm:prSet/>
      <dgm:spPr/>
      <dgm:t>
        <a:bodyPr/>
        <a:lstStyle/>
        <a:p>
          <a:endParaRPr lang="en-GB"/>
        </a:p>
      </dgm:t>
    </dgm:pt>
    <dgm:pt modelId="{008E7370-37FB-44A5-B435-86E44B290893}">
      <dgm:prSet phldrT="[Text]" phldr="1"/>
      <dgm:spPr/>
      <dgm:t>
        <a:bodyPr/>
        <a:lstStyle/>
        <a:p>
          <a:endParaRPr lang="en-GB"/>
        </a:p>
      </dgm:t>
    </dgm:pt>
    <dgm:pt modelId="{F668375A-FF50-4D75-9CA0-F01C1CA4D55B}" type="parTrans" cxnId="{B8D6B932-41A5-46C6-BD64-3B40D0C43FAA}">
      <dgm:prSet/>
      <dgm:spPr/>
      <dgm:t>
        <a:bodyPr/>
        <a:lstStyle/>
        <a:p>
          <a:endParaRPr lang="en-GB"/>
        </a:p>
      </dgm:t>
    </dgm:pt>
    <dgm:pt modelId="{D57F577A-90C5-433B-8850-69AF3F1559D4}" type="sibTrans" cxnId="{B8D6B932-41A5-46C6-BD64-3B40D0C43FAA}">
      <dgm:prSet/>
      <dgm:spPr/>
      <dgm:t>
        <a:bodyPr/>
        <a:lstStyle/>
        <a:p>
          <a:endParaRPr lang="en-GB"/>
        </a:p>
      </dgm:t>
    </dgm:pt>
    <dgm:pt modelId="{F8AC462E-8DBD-4EEC-AD05-0EE53564780B}">
      <dgm:prSet phldrT="[Text]"/>
      <dgm:spPr/>
      <dgm:t>
        <a:bodyPr/>
        <a:lstStyle/>
        <a:p>
          <a:r>
            <a:rPr lang="en-GB"/>
            <a:t>Week 4 MS forms research skills and ethics.</a:t>
          </a:r>
        </a:p>
      </dgm:t>
    </dgm:pt>
    <dgm:pt modelId="{9BC10A6F-9BC3-43FC-8739-A482BFFBCFE0}" type="parTrans" cxnId="{94914F2D-450E-4146-B8FC-538E44E272CC}">
      <dgm:prSet/>
      <dgm:spPr/>
      <dgm:t>
        <a:bodyPr/>
        <a:lstStyle/>
        <a:p>
          <a:endParaRPr lang="en-GB"/>
        </a:p>
      </dgm:t>
    </dgm:pt>
    <dgm:pt modelId="{A9256496-C27E-4D18-B47C-160C3A4040D1}" type="sibTrans" cxnId="{94914F2D-450E-4146-B8FC-538E44E272CC}">
      <dgm:prSet/>
      <dgm:spPr/>
      <dgm:t>
        <a:bodyPr/>
        <a:lstStyle/>
        <a:p>
          <a:endParaRPr lang="en-GB"/>
        </a:p>
      </dgm:t>
    </dgm:pt>
    <dgm:pt modelId="{13EC0736-F92A-429D-9444-68905F9DA322}">
      <dgm:prSet phldrT="[Text]"/>
      <dgm:spPr/>
      <dgm:t>
        <a:bodyPr/>
        <a:lstStyle/>
        <a:p>
          <a:r>
            <a:rPr lang="en-GB"/>
            <a:t>Week 5 Advanced Power point Research skills writing.</a:t>
          </a:r>
        </a:p>
      </dgm:t>
    </dgm:pt>
    <dgm:pt modelId="{24D57CE0-C48E-4963-9E0E-C6DD0A4DEF5C}" type="parTrans" cxnId="{8A34D09B-8654-4A55-BCB3-D12E377E2123}">
      <dgm:prSet/>
      <dgm:spPr/>
      <dgm:t>
        <a:bodyPr/>
        <a:lstStyle/>
        <a:p>
          <a:endParaRPr lang="en-GB"/>
        </a:p>
      </dgm:t>
    </dgm:pt>
    <dgm:pt modelId="{A1340C78-1685-4D7D-B946-5A5CAC86952C}" type="sibTrans" cxnId="{8A34D09B-8654-4A55-BCB3-D12E377E2123}">
      <dgm:prSet/>
      <dgm:spPr/>
      <dgm:t>
        <a:bodyPr/>
        <a:lstStyle/>
        <a:p>
          <a:endParaRPr lang="en-GB"/>
        </a:p>
      </dgm:t>
    </dgm:pt>
    <dgm:pt modelId="{F4EBC2A3-2EE5-4539-B65C-ECC15F82EEBC}">
      <dgm:prSet phldrT="[Text]"/>
      <dgm:spPr/>
      <dgm:t>
        <a:bodyPr/>
        <a:lstStyle/>
        <a:p>
          <a:r>
            <a:rPr lang="en-GB"/>
            <a:t>Week6 Presentation Assignment.</a:t>
          </a:r>
        </a:p>
      </dgm:t>
    </dgm:pt>
    <dgm:pt modelId="{95C64F91-CFE6-476B-BD05-C80BAAF56CDC}" type="parTrans" cxnId="{3417BB89-5681-4A4A-AAA0-96C16ACCD26C}">
      <dgm:prSet/>
      <dgm:spPr/>
      <dgm:t>
        <a:bodyPr/>
        <a:lstStyle/>
        <a:p>
          <a:endParaRPr lang="en-GB"/>
        </a:p>
      </dgm:t>
    </dgm:pt>
    <dgm:pt modelId="{0BC7C3B4-A643-4C0C-B11F-D612FAD5AEFA}" type="sibTrans" cxnId="{3417BB89-5681-4A4A-AAA0-96C16ACCD26C}">
      <dgm:prSet/>
      <dgm:spPr/>
      <dgm:t>
        <a:bodyPr/>
        <a:lstStyle/>
        <a:p>
          <a:endParaRPr lang="en-GB"/>
        </a:p>
      </dgm:t>
    </dgm:pt>
    <dgm:pt modelId="{D34BF29E-0511-41BA-8014-977791008BA7}">
      <dgm:prSet phldrT="[Text]"/>
      <dgm:spPr/>
      <dgm:t>
        <a:bodyPr/>
        <a:lstStyle/>
        <a:p>
          <a:r>
            <a:rPr lang="en-GB"/>
            <a:t>Week 7 Advanced MS Words Research Data Collection.</a:t>
          </a:r>
        </a:p>
      </dgm:t>
    </dgm:pt>
    <dgm:pt modelId="{1E4C3E50-CC6E-4DEB-8926-DF57B2E16FD6}" type="parTrans" cxnId="{7AABBC99-2722-4FFD-AA51-F242C2B12CD9}">
      <dgm:prSet/>
      <dgm:spPr/>
      <dgm:t>
        <a:bodyPr/>
        <a:lstStyle/>
        <a:p>
          <a:endParaRPr lang="en-GB"/>
        </a:p>
      </dgm:t>
    </dgm:pt>
    <dgm:pt modelId="{07AA699B-DB8A-409A-8B8C-97DFF368A991}" type="sibTrans" cxnId="{7AABBC99-2722-4FFD-AA51-F242C2B12CD9}">
      <dgm:prSet/>
      <dgm:spPr/>
      <dgm:t>
        <a:bodyPr/>
        <a:lstStyle/>
        <a:p>
          <a:endParaRPr lang="en-GB"/>
        </a:p>
      </dgm:t>
    </dgm:pt>
    <dgm:pt modelId="{A90765D9-E750-47B8-9C05-19EB69237C81}" type="pres">
      <dgm:prSet presAssocID="{78E75B68-0039-42C8-8ACB-53115812E0E0}" presName="arrowDiagram" presStyleCnt="0">
        <dgm:presLayoutVars>
          <dgm:chMax val="5"/>
          <dgm:dir/>
          <dgm:resizeHandles val="exact"/>
        </dgm:presLayoutVars>
      </dgm:prSet>
      <dgm:spPr/>
    </dgm:pt>
    <dgm:pt modelId="{75FBF224-D0CA-436B-8CA6-3A62490BC6D6}" type="pres">
      <dgm:prSet presAssocID="{78E75B68-0039-42C8-8ACB-53115812E0E0}" presName="arrow" presStyleLbl="bgShp" presStyleIdx="0" presStyleCnt="1"/>
      <dgm:spPr/>
    </dgm:pt>
    <dgm:pt modelId="{AFDA6B45-278B-461E-9BA9-BDC4022F63D8}" type="pres">
      <dgm:prSet presAssocID="{78E75B68-0039-42C8-8ACB-53115812E0E0}" presName="arrowDiagram5" presStyleCnt="0"/>
      <dgm:spPr/>
    </dgm:pt>
    <dgm:pt modelId="{DAE3673E-C071-4E58-A435-9488D8806CA4}" type="pres">
      <dgm:prSet presAssocID="{BFB8D9FD-22D6-431C-ACFD-DBF2FB18C645}" presName="bullet5a" presStyleLbl="node1" presStyleIdx="0" presStyleCnt="5"/>
      <dgm:spPr/>
    </dgm:pt>
    <dgm:pt modelId="{C379DD0F-146B-42A1-BB5D-073DE3BD3B1B}" type="pres">
      <dgm:prSet presAssocID="{BFB8D9FD-22D6-431C-ACFD-DBF2FB18C645}" presName="textBox5a" presStyleLbl="revTx" presStyleIdx="0" presStyleCnt="5">
        <dgm:presLayoutVars>
          <dgm:bulletEnabled val="1"/>
        </dgm:presLayoutVars>
      </dgm:prSet>
      <dgm:spPr/>
    </dgm:pt>
    <dgm:pt modelId="{3BD68F45-FEC4-4565-AE52-50461CA0121B}" type="pres">
      <dgm:prSet presAssocID="{F8AC462E-8DBD-4EEC-AD05-0EE53564780B}" presName="bullet5b" presStyleLbl="node1" presStyleIdx="1" presStyleCnt="5"/>
      <dgm:spPr/>
    </dgm:pt>
    <dgm:pt modelId="{22649731-A228-453C-8C38-76F1B8D6403B}" type="pres">
      <dgm:prSet presAssocID="{F8AC462E-8DBD-4EEC-AD05-0EE53564780B}" presName="textBox5b" presStyleLbl="revTx" presStyleIdx="1" presStyleCnt="5">
        <dgm:presLayoutVars>
          <dgm:bulletEnabled val="1"/>
        </dgm:presLayoutVars>
      </dgm:prSet>
      <dgm:spPr/>
    </dgm:pt>
    <dgm:pt modelId="{515B797B-5E28-4BF6-9D46-7C9E6EBA1CA6}" type="pres">
      <dgm:prSet presAssocID="{13EC0736-F92A-429D-9444-68905F9DA322}" presName="bullet5c" presStyleLbl="node1" presStyleIdx="2" presStyleCnt="5"/>
      <dgm:spPr/>
    </dgm:pt>
    <dgm:pt modelId="{4B93874A-D062-4084-B407-D183950117AB}" type="pres">
      <dgm:prSet presAssocID="{13EC0736-F92A-429D-9444-68905F9DA322}" presName="textBox5c" presStyleLbl="revTx" presStyleIdx="2" presStyleCnt="5">
        <dgm:presLayoutVars>
          <dgm:bulletEnabled val="1"/>
        </dgm:presLayoutVars>
      </dgm:prSet>
      <dgm:spPr/>
    </dgm:pt>
    <dgm:pt modelId="{E0190119-2EFC-475D-9799-87FC58659EB6}" type="pres">
      <dgm:prSet presAssocID="{F4EBC2A3-2EE5-4539-B65C-ECC15F82EEBC}" presName="bullet5d" presStyleLbl="node1" presStyleIdx="3" presStyleCnt="5"/>
      <dgm:spPr/>
    </dgm:pt>
    <dgm:pt modelId="{EE3142CD-CA96-4C9A-8D40-B5C790AC7F1E}" type="pres">
      <dgm:prSet presAssocID="{F4EBC2A3-2EE5-4539-B65C-ECC15F82EEBC}" presName="textBox5d" presStyleLbl="revTx" presStyleIdx="3" presStyleCnt="5">
        <dgm:presLayoutVars>
          <dgm:bulletEnabled val="1"/>
        </dgm:presLayoutVars>
      </dgm:prSet>
      <dgm:spPr/>
    </dgm:pt>
    <dgm:pt modelId="{7F6F36E6-CE5A-462E-A10C-5F5BFEDEAEE2}" type="pres">
      <dgm:prSet presAssocID="{D34BF29E-0511-41BA-8014-977791008BA7}" presName="bullet5e" presStyleLbl="node1" presStyleIdx="4" presStyleCnt="5"/>
      <dgm:spPr/>
    </dgm:pt>
    <dgm:pt modelId="{F1E93A04-4820-4FCA-8652-D6BDAFD3F6FB}" type="pres">
      <dgm:prSet presAssocID="{D34BF29E-0511-41BA-8014-977791008BA7}" presName="textBox5e" presStyleLbl="revTx" presStyleIdx="4" presStyleCnt="5">
        <dgm:presLayoutVars>
          <dgm:bulletEnabled val="1"/>
        </dgm:presLayoutVars>
      </dgm:prSet>
      <dgm:spPr/>
    </dgm:pt>
  </dgm:ptLst>
  <dgm:cxnLst>
    <dgm:cxn modelId="{3E724C03-ABF7-42FD-9945-F65680F9DD19}" type="presOf" srcId="{F4EBC2A3-2EE5-4539-B65C-ECC15F82EEBC}" destId="{EE3142CD-CA96-4C9A-8D40-B5C790AC7F1E}" srcOrd="0" destOrd="0" presId="urn:microsoft.com/office/officeart/2005/8/layout/arrow2"/>
    <dgm:cxn modelId="{9175101E-5263-42DF-ABF7-4BFCD0526C26}" type="presOf" srcId="{BFB8D9FD-22D6-431C-ACFD-DBF2FB18C645}" destId="{C379DD0F-146B-42A1-BB5D-073DE3BD3B1B}" srcOrd="0" destOrd="0" presId="urn:microsoft.com/office/officeart/2005/8/layout/arrow2"/>
    <dgm:cxn modelId="{94914F2D-450E-4146-B8FC-538E44E272CC}" srcId="{78E75B68-0039-42C8-8ACB-53115812E0E0}" destId="{F8AC462E-8DBD-4EEC-AD05-0EE53564780B}" srcOrd="1" destOrd="0" parTransId="{9BC10A6F-9BC3-43FC-8739-A482BFFBCFE0}" sibTransId="{A9256496-C27E-4D18-B47C-160C3A4040D1}"/>
    <dgm:cxn modelId="{B8D6B932-41A5-46C6-BD64-3B40D0C43FAA}" srcId="{78E75B68-0039-42C8-8ACB-53115812E0E0}" destId="{008E7370-37FB-44A5-B435-86E44B290893}" srcOrd="6" destOrd="0" parTransId="{F668375A-FF50-4D75-9CA0-F01C1CA4D55B}" sibTransId="{D57F577A-90C5-433B-8850-69AF3F1559D4}"/>
    <dgm:cxn modelId="{72287D4B-5BDC-4D13-B624-426E3EE6E3CF}" type="presOf" srcId="{13EC0736-F92A-429D-9444-68905F9DA322}" destId="{4B93874A-D062-4084-B407-D183950117AB}" srcOrd="0" destOrd="0" presId="urn:microsoft.com/office/officeart/2005/8/layout/arrow2"/>
    <dgm:cxn modelId="{3ED8044D-E626-4371-BFB5-345B9F50DC05}" type="presOf" srcId="{F8AC462E-8DBD-4EEC-AD05-0EE53564780B}" destId="{22649731-A228-453C-8C38-76F1B8D6403B}" srcOrd="0" destOrd="0" presId="urn:microsoft.com/office/officeart/2005/8/layout/arrow2"/>
    <dgm:cxn modelId="{7FBE1073-1278-42CD-82D3-DE43DB8D9DAE}" type="presOf" srcId="{D34BF29E-0511-41BA-8014-977791008BA7}" destId="{F1E93A04-4820-4FCA-8652-D6BDAFD3F6FB}" srcOrd="0" destOrd="0" presId="urn:microsoft.com/office/officeart/2005/8/layout/arrow2"/>
    <dgm:cxn modelId="{3417BB89-5681-4A4A-AAA0-96C16ACCD26C}" srcId="{78E75B68-0039-42C8-8ACB-53115812E0E0}" destId="{F4EBC2A3-2EE5-4539-B65C-ECC15F82EEBC}" srcOrd="3" destOrd="0" parTransId="{95C64F91-CFE6-476B-BD05-C80BAAF56CDC}" sibTransId="{0BC7C3B4-A643-4C0C-B11F-D612FAD5AEFA}"/>
    <dgm:cxn modelId="{F5ACA595-4409-419F-899C-A3A7C3718BF0}" srcId="{78E75B68-0039-42C8-8ACB-53115812E0E0}" destId="{0E881330-5257-4D71-9BF3-CBF3A19FC2D0}" srcOrd="5" destOrd="0" parTransId="{F7C3B31B-FF53-400A-BB94-12990E066F11}" sibTransId="{753BD355-656A-4790-9F43-73658F0D9CBF}"/>
    <dgm:cxn modelId="{7AABBC99-2722-4FFD-AA51-F242C2B12CD9}" srcId="{78E75B68-0039-42C8-8ACB-53115812E0E0}" destId="{D34BF29E-0511-41BA-8014-977791008BA7}" srcOrd="4" destOrd="0" parTransId="{1E4C3E50-CC6E-4DEB-8926-DF57B2E16FD6}" sibTransId="{07AA699B-DB8A-409A-8B8C-97DFF368A991}"/>
    <dgm:cxn modelId="{8A34D09B-8654-4A55-BCB3-D12E377E2123}" srcId="{78E75B68-0039-42C8-8ACB-53115812E0E0}" destId="{13EC0736-F92A-429D-9444-68905F9DA322}" srcOrd="2" destOrd="0" parTransId="{24D57CE0-C48E-4963-9E0E-C6DD0A4DEF5C}" sibTransId="{A1340C78-1685-4D7D-B946-5A5CAC86952C}"/>
    <dgm:cxn modelId="{4EDD23E1-950B-4415-B2B9-F40F17DA6973}" srcId="{78E75B68-0039-42C8-8ACB-53115812E0E0}" destId="{BFB8D9FD-22D6-431C-ACFD-DBF2FB18C645}" srcOrd="0" destOrd="0" parTransId="{5B6B3C0D-416C-4D9A-96D6-9341803D8A0C}" sibTransId="{A9960BCD-E9CF-458D-9790-FCD148B94325}"/>
    <dgm:cxn modelId="{EE09F3F5-CE73-4899-8526-7D854233F285}" type="presOf" srcId="{78E75B68-0039-42C8-8ACB-53115812E0E0}" destId="{A90765D9-E750-47B8-9C05-19EB69237C81}" srcOrd="0" destOrd="0" presId="urn:microsoft.com/office/officeart/2005/8/layout/arrow2"/>
    <dgm:cxn modelId="{C55CEAF3-DD4E-4383-8684-559585039758}" type="presParOf" srcId="{A90765D9-E750-47B8-9C05-19EB69237C81}" destId="{75FBF224-D0CA-436B-8CA6-3A62490BC6D6}" srcOrd="0" destOrd="0" presId="urn:microsoft.com/office/officeart/2005/8/layout/arrow2"/>
    <dgm:cxn modelId="{C1322193-29F2-4DCC-A945-015369C16D19}" type="presParOf" srcId="{A90765D9-E750-47B8-9C05-19EB69237C81}" destId="{AFDA6B45-278B-461E-9BA9-BDC4022F63D8}" srcOrd="1" destOrd="0" presId="urn:microsoft.com/office/officeart/2005/8/layout/arrow2"/>
    <dgm:cxn modelId="{E9D4910A-61D8-45B1-8FD5-BA0F0418E532}" type="presParOf" srcId="{AFDA6B45-278B-461E-9BA9-BDC4022F63D8}" destId="{DAE3673E-C071-4E58-A435-9488D8806CA4}" srcOrd="0" destOrd="0" presId="urn:microsoft.com/office/officeart/2005/8/layout/arrow2"/>
    <dgm:cxn modelId="{BD24450B-1530-4BFE-B768-C7259ECA9E85}" type="presParOf" srcId="{AFDA6B45-278B-461E-9BA9-BDC4022F63D8}" destId="{C379DD0F-146B-42A1-BB5D-073DE3BD3B1B}" srcOrd="1" destOrd="0" presId="urn:microsoft.com/office/officeart/2005/8/layout/arrow2"/>
    <dgm:cxn modelId="{AE2B2CAF-C28E-4370-B8D7-99C4476E848E}" type="presParOf" srcId="{AFDA6B45-278B-461E-9BA9-BDC4022F63D8}" destId="{3BD68F45-FEC4-4565-AE52-50461CA0121B}" srcOrd="2" destOrd="0" presId="urn:microsoft.com/office/officeart/2005/8/layout/arrow2"/>
    <dgm:cxn modelId="{B77E41EB-920C-4368-868B-930BA5E83C26}" type="presParOf" srcId="{AFDA6B45-278B-461E-9BA9-BDC4022F63D8}" destId="{22649731-A228-453C-8C38-76F1B8D6403B}" srcOrd="3" destOrd="0" presId="urn:microsoft.com/office/officeart/2005/8/layout/arrow2"/>
    <dgm:cxn modelId="{B249D498-0FAB-47C5-9F22-2237E6266863}" type="presParOf" srcId="{AFDA6B45-278B-461E-9BA9-BDC4022F63D8}" destId="{515B797B-5E28-4BF6-9D46-7C9E6EBA1CA6}" srcOrd="4" destOrd="0" presId="urn:microsoft.com/office/officeart/2005/8/layout/arrow2"/>
    <dgm:cxn modelId="{854003A3-B799-44CD-A861-8337FFC5AE54}" type="presParOf" srcId="{AFDA6B45-278B-461E-9BA9-BDC4022F63D8}" destId="{4B93874A-D062-4084-B407-D183950117AB}" srcOrd="5" destOrd="0" presId="urn:microsoft.com/office/officeart/2005/8/layout/arrow2"/>
    <dgm:cxn modelId="{198938A4-9322-4085-A192-1F90F7BA23C7}" type="presParOf" srcId="{AFDA6B45-278B-461E-9BA9-BDC4022F63D8}" destId="{E0190119-2EFC-475D-9799-87FC58659EB6}" srcOrd="6" destOrd="0" presId="urn:microsoft.com/office/officeart/2005/8/layout/arrow2"/>
    <dgm:cxn modelId="{F2B1FB82-C74B-453E-BDCF-4D022D5A0E10}" type="presParOf" srcId="{AFDA6B45-278B-461E-9BA9-BDC4022F63D8}" destId="{EE3142CD-CA96-4C9A-8D40-B5C790AC7F1E}" srcOrd="7" destOrd="0" presId="urn:microsoft.com/office/officeart/2005/8/layout/arrow2"/>
    <dgm:cxn modelId="{FBBE3E0A-4F81-441D-A50E-254F62F99876}" type="presParOf" srcId="{AFDA6B45-278B-461E-9BA9-BDC4022F63D8}" destId="{7F6F36E6-CE5A-462E-A10C-5F5BFEDEAEE2}" srcOrd="8" destOrd="0" presId="urn:microsoft.com/office/officeart/2005/8/layout/arrow2"/>
    <dgm:cxn modelId="{13FBD1D3-6FC5-4436-B152-C93558D176B2}" type="presParOf" srcId="{AFDA6B45-278B-461E-9BA9-BDC4022F63D8}" destId="{F1E93A04-4820-4FCA-8652-D6BDAFD3F6FB}" srcOrd="9"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FBF224-D0CA-436B-8CA6-3A62490BC6D6}">
      <dsp:nvSpPr>
        <dsp:cNvPr id="0" name=""/>
        <dsp:cNvSpPr/>
      </dsp:nvSpPr>
      <dsp:spPr>
        <a:xfrm>
          <a:off x="0" y="169333"/>
          <a:ext cx="8128000" cy="5079999"/>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E3673E-C071-4E58-A435-9488D8806CA4}">
      <dsp:nvSpPr>
        <dsp:cNvPr id="0" name=""/>
        <dsp:cNvSpPr/>
      </dsp:nvSpPr>
      <dsp:spPr>
        <a:xfrm>
          <a:off x="800607" y="3946821"/>
          <a:ext cx="186944" cy="186944"/>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79DD0F-146B-42A1-BB5D-073DE3BD3B1B}">
      <dsp:nvSpPr>
        <dsp:cNvPr id="0" name=""/>
        <dsp:cNvSpPr/>
      </dsp:nvSpPr>
      <dsp:spPr>
        <a:xfrm>
          <a:off x="894079" y="4040293"/>
          <a:ext cx="1064768" cy="1209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58" tIns="0" rIns="0" bIns="0" numCol="1" spcCol="1270" anchor="t" anchorCtr="0">
          <a:noAutofit/>
        </a:bodyPr>
        <a:lstStyle/>
        <a:p>
          <a:pPr marL="0" lvl="0" indent="0" algn="l" defTabSz="666750">
            <a:lnSpc>
              <a:spcPct val="90000"/>
            </a:lnSpc>
            <a:spcBef>
              <a:spcPct val="0"/>
            </a:spcBef>
            <a:spcAft>
              <a:spcPct val="35000"/>
            </a:spcAft>
            <a:buNone/>
          </a:pPr>
          <a:r>
            <a:rPr lang="en-GB" sz="1500" kern="1200"/>
            <a:t>Week 3 Power point research and designs.</a:t>
          </a:r>
        </a:p>
      </dsp:txBody>
      <dsp:txXfrm>
        <a:off x="894079" y="4040293"/>
        <a:ext cx="1064768" cy="1209040"/>
      </dsp:txXfrm>
    </dsp:sp>
    <dsp:sp modelId="{3BD68F45-FEC4-4565-AE52-50461CA0121B}">
      <dsp:nvSpPr>
        <dsp:cNvPr id="0" name=""/>
        <dsp:cNvSpPr/>
      </dsp:nvSpPr>
      <dsp:spPr>
        <a:xfrm>
          <a:off x="1812543" y="2974509"/>
          <a:ext cx="292608" cy="292608"/>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649731-A228-453C-8C38-76F1B8D6403B}">
      <dsp:nvSpPr>
        <dsp:cNvPr id="0" name=""/>
        <dsp:cNvSpPr/>
      </dsp:nvSpPr>
      <dsp:spPr>
        <a:xfrm>
          <a:off x="1958847" y="3120813"/>
          <a:ext cx="1349248" cy="212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047" tIns="0" rIns="0" bIns="0" numCol="1" spcCol="1270" anchor="t" anchorCtr="0">
          <a:noAutofit/>
        </a:bodyPr>
        <a:lstStyle/>
        <a:p>
          <a:pPr marL="0" lvl="0" indent="0" algn="l" defTabSz="666750">
            <a:lnSpc>
              <a:spcPct val="90000"/>
            </a:lnSpc>
            <a:spcBef>
              <a:spcPct val="0"/>
            </a:spcBef>
            <a:spcAft>
              <a:spcPct val="35000"/>
            </a:spcAft>
            <a:buNone/>
          </a:pPr>
          <a:r>
            <a:rPr lang="en-GB" sz="1500" kern="1200"/>
            <a:t>Week 4 MS forms research skills and ethics.</a:t>
          </a:r>
        </a:p>
      </dsp:txBody>
      <dsp:txXfrm>
        <a:off x="1958847" y="3120813"/>
        <a:ext cx="1349248" cy="2128519"/>
      </dsp:txXfrm>
    </dsp:sp>
    <dsp:sp modelId="{515B797B-5E28-4BF6-9D46-7C9E6EBA1CA6}">
      <dsp:nvSpPr>
        <dsp:cNvPr id="0" name=""/>
        <dsp:cNvSpPr/>
      </dsp:nvSpPr>
      <dsp:spPr>
        <a:xfrm>
          <a:off x="3113023" y="2199301"/>
          <a:ext cx="390144" cy="390144"/>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93874A-D062-4084-B407-D183950117AB}">
      <dsp:nvSpPr>
        <dsp:cNvPr id="0" name=""/>
        <dsp:cNvSpPr/>
      </dsp:nvSpPr>
      <dsp:spPr>
        <a:xfrm>
          <a:off x="3308095" y="2394373"/>
          <a:ext cx="1568704" cy="2854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6729" tIns="0" rIns="0" bIns="0" numCol="1" spcCol="1270" anchor="t" anchorCtr="0">
          <a:noAutofit/>
        </a:bodyPr>
        <a:lstStyle/>
        <a:p>
          <a:pPr marL="0" lvl="0" indent="0" algn="l" defTabSz="666750">
            <a:lnSpc>
              <a:spcPct val="90000"/>
            </a:lnSpc>
            <a:spcBef>
              <a:spcPct val="0"/>
            </a:spcBef>
            <a:spcAft>
              <a:spcPct val="35000"/>
            </a:spcAft>
            <a:buNone/>
          </a:pPr>
          <a:r>
            <a:rPr lang="en-GB" sz="1500" kern="1200"/>
            <a:t>Week 5 Advanced Power point Research skills writing.</a:t>
          </a:r>
        </a:p>
      </dsp:txBody>
      <dsp:txXfrm>
        <a:off x="3308095" y="2394373"/>
        <a:ext cx="1568704" cy="2854960"/>
      </dsp:txXfrm>
    </dsp:sp>
    <dsp:sp modelId="{E0190119-2EFC-475D-9799-87FC58659EB6}">
      <dsp:nvSpPr>
        <dsp:cNvPr id="0" name=""/>
        <dsp:cNvSpPr/>
      </dsp:nvSpPr>
      <dsp:spPr>
        <a:xfrm>
          <a:off x="4624832" y="1593765"/>
          <a:ext cx="503936" cy="503936"/>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3142CD-CA96-4C9A-8D40-B5C790AC7F1E}">
      <dsp:nvSpPr>
        <dsp:cNvPr id="0" name=""/>
        <dsp:cNvSpPr/>
      </dsp:nvSpPr>
      <dsp:spPr>
        <a:xfrm>
          <a:off x="4876800" y="1845733"/>
          <a:ext cx="1625600" cy="3403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7025" tIns="0" rIns="0" bIns="0" numCol="1" spcCol="1270" anchor="t" anchorCtr="0">
          <a:noAutofit/>
        </a:bodyPr>
        <a:lstStyle/>
        <a:p>
          <a:pPr marL="0" lvl="0" indent="0" algn="l" defTabSz="666750">
            <a:lnSpc>
              <a:spcPct val="90000"/>
            </a:lnSpc>
            <a:spcBef>
              <a:spcPct val="0"/>
            </a:spcBef>
            <a:spcAft>
              <a:spcPct val="35000"/>
            </a:spcAft>
            <a:buNone/>
          </a:pPr>
          <a:r>
            <a:rPr lang="en-GB" sz="1500" kern="1200"/>
            <a:t>Week6 Presentation Assignment.</a:t>
          </a:r>
        </a:p>
      </dsp:txBody>
      <dsp:txXfrm>
        <a:off x="4876800" y="1845733"/>
        <a:ext cx="1625600" cy="3403600"/>
      </dsp:txXfrm>
    </dsp:sp>
    <dsp:sp modelId="{7F6F36E6-CE5A-462E-A10C-5F5BFEDEAEE2}">
      <dsp:nvSpPr>
        <dsp:cNvPr id="0" name=""/>
        <dsp:cNvSpPr/>
      </dsp:nvSpPr>
      <dsp:spPr>
        <a:xfrm>
          <a:off x="6181343" y="1189397"/>
          <a:ext cx="642112" cy="64211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E93A04-4820-4FCA-8652-D6BDAFD3F6FB}">
      <dsp:nvSpPr>
        <dsp:cNvPr id="0" name=""/>
        <dsp:cNvSpPr/>
      </dsp:nvSpPr>
      <dsp:spPr>
        <a:xfrm>
          <a:off x="6502399" y="1510453"/>
          <a:ext cx="1625600" cy="3738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0242" tIns="0" rIns="0" bIns="0" numCol="1" spcCol="1270" anchor="t" anchorCtr="0">
          <a:noAutofit/>
        </a:bodyPr>
        <a:lstStyle/>
        <a:p>
          <a:pPr marL="0" lvl="0" indent="0" algn="l" defTabSz="666750">
            <a:lnSpc>
              <a:spcPct val="90000"/>
            </a:lnSpc>
            <a:spcBef>
              <a:spcPct val="0"/>
            </a:spcBef>
            <a:spcAft>
              <a:spcPct val="35000"/>
            </a:spcAft>
            <a:buNone/>
          </a:pPr>
          <a:r>
            <a:rPr lang="en-GB" sz="1500" kern="1200"/>
            <a:t>Week 7 Advanced MS Words Research Data Collection.</a:t>
          </a:r>
        </a:p>
      </dsp:txBody>
      <dsp:txXfrm>
        <a:off x="6502399" y="1510453"/>
        <a:ext cx="1625600" cy="3738880"/>
      </dsp:txXfrm>
    </dsp:sp>
  </dsp:spTree>
</dsp:drawing>
</file>

<file path=ppt/diagrams/layout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F7FE31EE-B4F0-4984-B030-7F9DFA084478}" type="datetimeFigureOut">
              <a:rPr lang="en-GB" smtClean="0"/>
              <a:t>16/10/2022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533A1-AD25-49EF-B7AA-49F2396FD6BA}" type="slidenum">
              <a:rPr lang="en-GB" smtClean="0"/>
              <a:t>‹#›</a:t>
            </a:fld>
            <a:endParaRPr lang="en-GB"/>
          </a:p>
        </p:txBody>
      </p:sp>
    </p:spTree>
    <p:extLst>
      <p:ext uri="{BB962C8B-B14F-4D97-AF65-F5344CB8AC3E}">
        <p14:creationId xmlns:p14="http://schemas.microsoft.com/office/powerpoint/2010/main" val="793520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7FE31EE-B4F0-4984-B030-7F9DFA084478}" type="datetimeFigureOut">
              <a:rPr lang="en-GB" smtClean="0"/>
              <a:t>16/10/2022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533A1-AD25-49EF-B7AA-49F2396FD6BA}" type="slidenum">
              <a:rPr lang="en-GB" smtClean="0"/>
              <a:t>‹#›</a:t>
            </a:fld>
            <a:endParaRPr lang="en-GB"/>
          </a:p>
        </p:txBody>
      </p:sp>
    </p:spTree>
    <p:extLst>
      <p:ext uri="{BB962C8B-B14F-4D97-AF65-F5344CB8AC3E}">
        <p14:creationId xmlns:p14="http://schemas.microsoft.com/office/powerpoint/2010/main" val="32383634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FE31EE-B4F0-4984-B030-7F9DFA084478}" type="datetimeFigureOut">
              <a:rPr lang="en-GB" smtClean="0"/>
              <a:t>16/10/2022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533A1-AD25-49EF-B7AA-49F2396FD6BA}" type="slidenum">
              <a:rPr lang="en-GB" smtClean="0"/>
              <a:t>‹#›</a:t>
            </a:fld>
            <a:endParaRPr lang="en-GB"/>
          </a:p>
        </p:txBody>
      </p:sp>
    </p:spTree>
    <p:extLst>
      <p:ext uri="{BB962C8B-B14F-4D97-AF65-F5344CB8AC3E}">
        <p14:creationId xmlns:p14="http://schemas.microsoft.com/office/powerpoint/2010/main" val="41677764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7FE31EE-B4F0-4984-B030-7F9DFA084478}" type="datetimeFigureOut">
              <a:rPr lang="en-GB" smtClean="0"/>
              <a:t>16/10/2022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6533A1-AD25-49EF-B7AA-49F2396FD6BA}" type="slidenum">
              <a:rPr lang="en-GB" smtClean="0"/>
              <a:t>‹#›</a:t>
            </a:fld>
            <a:endParaRPr lang="en-GB"/>
          </a:p>
        </p:txBody>
      </p:sp>
    </p:spTree>
    <p:extLst>
      <p:ext uri="{BB962C8B-B14F-4D97-AF65-F5344CB8AC3E}">
        <p14:creationId xmlns:p14="http://schemas.microsoft.com/office/powerpoint/2010/main" val="17361834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7FE31EE-B4F0-4984-B030-7F9DFA084478}" type="datetimeFigureOut">
              <a:rPr lang="en-GB" smtClean="0"/>
              <a:t>16/10/2022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46533A1-AD25-49EF-B7AA-49F2396FD6BA}" type="slidenum">
              <a:rPr lang="en-GB" smtClean="0"/>
              <a:t>‹#›</a:t>
            </a:fld>
            <a:endParaRPr lang="en-GB"/>
          </a:p>
        </p:txBody>
      </p:sp>
    </p:spTree>
    <p:extLst>
      <p:ext uri="{BB962C8B-B14F-4D97-AF65-F5344CB8AC3E}">
        <p14:creationId xmlns:p14="http://schemas.microsoft.com/office/powerpoint/2010/main" val="25434768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F7FE31EE-B4F0-4984-B030-7F9DFA084478}" type="datetimeFigureOut">
              <a:rPr lang="en-GB" smtClean="0"/>
              <a:t>16/10/2022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46533A1-AD25-49EF-B7AA-49F2396FD6BA}" type="slidenum">
              <a:rPr lang="en-GB" smtClean="0"/>
              <a:t>‹#›</a:t>
            </a:fld>
            <a:endParaRPr lang="en-GB"/>
          </a:p>
        </p:txBody>
      </p:sp>
    </p:spTree>
    <p:extLst>
      <p:ext uri="{BB962C8B-B14F-4D97-AF65-F5344CB8AC3E}">
        <p14:creationId xmlns:p14="http://schemas.microsoft.com/office/powerpoint/2010/main" val="38420590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FE31EE-B4F0-4984-B030-7F9DFA084478}" type="datetimeFigureOut">
              <a:rPr lang="en-GB" smtClean="0"/>
              <a:t>16/10/2022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46533A1-AD25-49EF-B7AA-49F2396FD6BA}" type="slidenum">
              <a:rPr lang="en-GB" smtClean="0"/>
              <a:t>‹#›</a:t>
            </a:fld>
            <a:endParaRPr lang="en-GB"/>
          </a:p>
        </p:txBody>
      </p:sp>
    </p:spTree>
    <p:extLst>
      <p:ext uri="{BB962C8B-B14F-4D97-AF65-F5344CB8AC3E}">
        <p14:creationId xmlns:p14="http://schemas.microsoft.com/office/powerpoint/2010/main" val="37856719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FE31EE-B4F0-4984-B030-7F9DFA084478}" type="datetimeFigureOut">
              <a:rPr lang="en-GB" smtClean="0"/>
              <a:t>16/10/2022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6533A1-AD25-49EF-B7AA-49F2396FD6BA}" type="slidenum">
              <a:rPr lang="en-GB" smtClean="0"/>
              <a:t>‹#›</a:t>
            </a:fld>
            <a:endParaRPr lang="en-GB"/>
          </a:p>
        </p:txBody>
      </p:sp>
    </p:spTree>
    <p:extLst>
      <p:ext uri="{BB962C8B-B14F-4D97-AF65-F5344CB8AC3E}">
        <p14:creationId xmlns:p14="http://schemas.microsoft.com/office/powerpoint/2010/main" val="3028271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7FE31EE-B4F0-4984-B030-7F9DFA084478}" type="datetimeFigureOut">
              <a:rPr lang="en-GB" smtClean="0"/>
              <a:t>16/10/2022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6533A1-AD25-49EF-B7AA-49F2396FD6BA}" type="slidenum">
              <a:rPr lang="en-GB" smtClean="0"/>
              <a:t>‹#›</a:t>
            </a:fld>
            <a:endParaRPr lang="en-GB"/>
          </a:p>
        </p:txBody>
      </p:sp>
    </p:spTree>
    <p:extLst>
      <p:ext uri="{BB962C8B-B14F-4D97-AF65-F5344CB8AC3E}">
        <p14:creationId xmlns:p14="http://schemas.microsoft.com/office/powerpoint/2010/main" val="31651397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FE31EE-B4F0-4984-B030-7F9DFA084478}" type="datetimeFigureOut">
              <a:rPr lang="en-GB" smtClean="0"/>
              <a:t>16/10/2022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533A1-AD25-49EF-B7AA-49F2396FD6BA}" type="slidenum">
              <a:rPr lang="en-GB" smtClean="0"/>
              <a:t>‹#›</a:t>
            </a:fld>
            <a:endParaRPr lang="en-GB"/>
          </a:p>
        </p:txBody>
      </p:sp>
    </p:spTree>
    <p:extLst>
      <p:ext uri="{BB962C8B-B14F-4D97-AF65-F5344CB8AC3E}">
        <p14:creationId xmlns:p14="http://schemas.microsoft.com/office/powerpoint/2010/main" val="30111300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FE31EE-B4F0-4984-B030-7F9DFA084478}" type="datetimeFigureOut">
              <a:rPr lang="en-GB" smtClean="0"/>
              <a:t>16/10/2022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533A1-AD25-49EF-B7AA-49F2396FD6BA}"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41431811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FE31EE-B4F0-4984-B030-7F9DFA084478}" type="datetimeFigureOut">
              <a:rPr lang="en-GB" smtClean="0"/>
              <a:t>16/10/2022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533A1-AD25-49EF-B7AA-49F2396FD6BA}" type="slidenum">
              <a:rPr lang="en-GB" smtClean="0"/>
              <a:t>‹#›</a:t>
            </a:fld>
            <a:endParaRPr lang="en-GB"/>
          </a:p>
        </p:txBody>
      </p:sp>
    </p:spTree>
    <p:extLst>
      <p:ext uri="{BB962C8B-B14F-4D97-AF65-F5344CB8AC3E}">
        <p14:creationId xmlns:p14="http://schemas.microsoft.com/office/powerpoint/2010/main" val="37908645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FE31EE-B4F0-4984-B030-7F9DFA084478}" type="datetimeFigureOut">
              <a:rPr lang="en-GB" smtClean="0"/>
              <a:t>16/10/2022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533A1-AD25-49EF-B7AA-49F2396FD6B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776936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FE31EE-B4F0-4984-B030-7F9DFA084478}" type="datetimeFigureOut">
              <a:rPr lang="en-GB" smtClean="0"/>
              <a:t>16/10/2022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533A1-AD25-49EF-B7AA-49F2396FD6BA}" type="slidenum">
              <a:rPr lang="en-GB" smtClean="0"/>
              <a:t>‹#›</a:t>
            </a:fld>
            <a:endParaRPr lang="en-GB"/>
          </a:p>
        </p:txBody>
      </p:sp>
    </p:spTree>
    <p:extLst>
      <p:ext uri="{BB962C8B-B14F-4D97-AF65-F5344CB8AC3E}">
        <p14:creationId xmlns:p14="http://schemas.microsoft.com/office/powerpoint/2010/main" val="32058322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7FE31EE-B4F0-4984-B030-7F9DFA084478}" type="datetimeFigureOut">
              <a:rPr lang="en-GB" smtClean="0"/>
              <a:t>16/10/2022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533A1-AD25-49EF-B7AA-49F2396FD6BA}" type="slidenum">
              <a:rPr lang="en-GB" smtClean="0"/>
              <a:t>‹#›</a:t>
            </a:fld>
            <a:endParaRPr lang="en-GB"/>
          </a:p>
        </p:txBody>
      </p:sp>
    </p:spTree>
    <p:extLst>
      <p:ext uri="{BB962C8B-B14F-4D97-AF65-F5344CB8AC3E}">
        <p14:creationId xmlns:p14="http://schemas.microsoft.com/office/powerpoint/2010/main" val="6047246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7FE31EE-B4F0-4984-B030-7F9DFA084478}" type="datetimeFigureOut">
              <a:rPr lang="en-GB" smtClean="0"/>
              <a:t>16/10/2022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533A1-AD25-49EF-B7AA-49F2396FD6BA}" type="slidenum">
              <a:rPr lang="en-GB" smtClean="0"/>
              <a:t>‹#›</a:t>
            </a:fld>
            <a:endParaRPr lang="en-GB"/>
          </a:p>
        </p:txBody>
      </p:sp>
    </p:spTree>
    <p:extLst>
      <p:ext uri="{BB962C8B-B14F-4D97-AF65-F5344CB8AC3E}">
        <p14:creationId xmlns:p14="http://schemas.microsoft.com/office/powerpoint/2010/main" val="17070879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7FE31EE-B4F0-4984-B030-7F9DFA084478}" type="datetimeFigureOut">
              <a:rPr lang="en-GB" smtClean="0"/>
              <a:t>16/10/2022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46533A1-AD25-49EF-B7AA-49F2396FD6BA}" type="slidenum">
              <a:rPr lang="en-GB" smtClean="0"/>
              <a:t>‹#›</a:t>
            </a:fld>
            <a:endParaRPr lang="en-GB"/>
          </a:p>
        </p:txBody>
      </p:sp>
    </p:spTree>
    <p:extLst>
      <p:ext uri="{BB962C8B-B14F-4D97-AF65-F5344CB8AC3E}">
        <p14:creationId xmlns:p14="http://schemas.microsoft.com/office/powerpoint/2010/main" val="40263693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freepngimg.com/png/32329-technology"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creativecommons.org/licenses/by-nc/3.0/"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microsoft.com/office/2018/10/relationships/comments" Target="../comments/modernComment_106_CE5F38F9.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microsoft.com/office/2018/10/relationships/comments" Target="../comments/modernComment_110_6802A27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microsoft.com/office/2018/10/relationships/comments" Target="../comments/modernComment_111_65FF879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89471-76E2-9BAB-7FEC-AD8500915E6E}"/>
              </a:ext>
            </a:extLst>
          </p:cNvPr>
          <p:cNvSpPr>
            <a:spLocks noGrp="1"/>
          </p:cNvSpPr>
          <p:nvPr>
            <p:ph type="ctrTitle"/>
          </p:nvPr>
        </p:nvSpPr>
        <p:spPr>
          <a:xfrm>
            <a:off x="1523396" y="1170040"/>
            <a:ext cx="7766936" cy="855406"/>
          </a:xfrm>
        </p:spPr>
        <p:txBody>
          <a:bodyPr/>
          <a:lstStyle/>
          <a:p>
            <a:pPr algn="ctr"/>
            <a:r>
              <a:rPr lang="en-GB" sz="2400" dirty="0">
                <a:solidFill>
                  <a:schemeClr val="tx1"/>
                </a:solidFill>
                <a:latin typeface="Arial"/>
                <a:cs typeface="Arial"/>
              </a:rPr>
              <a:t>HOW DO STUDENTS USE TECHNOLOGY TO COLLABORATE AT UWTSD?</a:t>
            </a:r>
          </a:p>
        </p:txBody>
      </p:sp>
      <p:sp>
        <p:nvSpPr>
          <p:cNvPr id="3" name="TextBox 2">
            <a:extLst>
              <a:ext uri="{FF2B5EF4-FFF2-40B4-BE49-F238E27FC236}">
                <a16:creationId xmlns:a16="http://schemas.microsoft.com/office/drawing/2014/main" id="{B281FDC4-4274-1056-1733-1148564D9D80}"/>
              </a:ext>
            </a:extLst>
          </p:cNvPr>
          <p:cNvSpPr txBox="1"/>
          <p:nvPr/>
        </p:nvSpPr>
        <p:spPr>
          <a:xfrm>
            <a:off x="1738993" y="587829"/>
            <a:ext cx="7249886" cy="707886"/>
          </a:xfrm>
          <a:prstGeom prst="rect">
            <a:avLst/>
          </a:prstGeom>
          <a:noFill/>
        </p:spPr>
        <p:txBody>
          <a:bodyPr wrap="square" lIns="91440" tIns="45720" rIns="91440" bIns="45720" rtlCol="0" anchor="t">
            <a:spAutoFit/>
          </a:bodyPr>
          <a:lstStyle/>
          <a:p>
            <a:pPr algn="ctr"/>
            <a:r>
              <a:rPr lang="en-GB" sz="4000">
                <a:solidFill>
                  <a:srgbClr val="00B050"/>
                </a:solidFill>
              </a:rPr>
              <a:t>MOTIVATED   GROUP C</a:t>
            </a:r>
          </a:p>
        </p:txBody>
      </p:sp>
      <p:pic>
        <p:nvPicPr>
          <p:cNvPr id="5" name="Picture 4" descr="A picture containing text, person, electronics, hand&#10;&#10;Description automatically generated">
            <a:extLst>
              <a:ext uri="{FF2B5EF4-FFF2-40B4-BE49-F238E27FC236}">
                <a16:creationId xmlns:a16="http://schemas.microsoft.com/office/drawing/2014/main" id="{12487096-82F5-A667-1D1F-757825BCC1C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V="1">
            <a:off x="1310435" y="1937497"/>
            <a:ext cx="7766935" cy="4332674"/>
          </a:xfrm>
          <a:prstGeom prst="rect">
            <a:avLst/>
          </a:prstGeom>
        </p:spPr>
      </p:pic>
      <p:sp>
        <p:nvSpPr>
          <p:cNvPr id="6" name="TextBox 5">
            <a:extLst>
              <a:ext uri="{FF2B5EF4-FFF2-40B4-BE49-F238E27FC236}">
                <a16:creationId xmlns:a16="http://schemas.microsoft.com/office/drawing/2014/main" id="{5457E4D9-2CA3-9F84-C9B9-20CF5C1B9FB4}"/>
              </a:ext>
            </a:extLst>
          </p:cNvPr>
          <p:cNvSpPr txBox="1"/>
          <p:nvPr/>
        </p:nvSpPr>
        <p:spPr>
          <a:xfrm flipV="1">
            <a:off x="1398813" y="5101412"/>
            <a:ext cx="7766935" cy="230832"/>
          </a:xfrm>
          <a:prstGeom prst="rect">
            <a:avLst/>
          </a:prstGeom>
          <a:noFill/>
        </p:spPr>
        <p:txBody>
          <a:bodyPr wrap="square" rtlCol="0">
            <a:spAutoFit/>
          </a:bodyPr>
          <a:lstStyle/>
          <a:p>
            <a:r>
              <a:rPr lang="en-GB" sz="900" dirty="0">
                <a:hlinkClick r:id="rId3" tooltip="https://freepngimg.com/png/32329-technology"/>
              </a:rPr>
              <a:t>This Photo</a:t>
            </a:r>
            <a:r>
              <a:rPr lang="en-GB" sz="900" dirty="0"/>
              <a:t> by Unknown Author is licensed under </a:t>
            </a:r>
            <a:r>
              <a:rPr lang="en-GB" sz="900" dirty="0">
                <a:hlinkClick r:id="rId4" tooltip="https://creativecommons.org/licenses/by-nc/3.0/"/>
              </a:rPr>
              <a:t>CC BY-NC</a:t>
            </a:r>
            <a:endParaRPr lang="en-GB" sz="900" dirty="0"/>
          </a:p>
        </p:txBody>
      </p:sp>
    </p:spTree>
    <p:extLst>
      <p:ext uri="{BB962C8B-B14F-4D97-AF65-F5344CB8AC3E}">
        <p14:creationId xmlns:p14="http://schemas.microsoft.com/office/powerpoint/2010/main" val="19488879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raphical user interface, website&#10;&#10;Description automatically generated">
            <a:extLst>
              <a:ext uri="{FF2B5EF4-FFF2-40B4-BE49-F238E27FC236}">
                <a16:creationId xmlns:a16="http://schemas.microsoft.com/office/drawing/2014/main" id="{FB2A1D80-D2C7-3148-5984-9648B3902C75}"/>
              </a:ext>
            </a:extLst>
          </p:cNvPr>
          <p:cNvPicPr>
            <a:picLocks noGrp="1" noChangeAspect="1"/>
          </p:cNvPicPr>
          <p:nvPr>
            <p:ph idx="1"/>
          </p:nvPr>
        </p:nvPicPr>
        <p:blipFill rotWithShape="1">
          <a:blip r:embed="rId2"/>
          <a:srcRect t="12857" b="12406"/>
          <a:stretch/>
        </p:blipFill>
        <p:spPr>
          <a:xfrm>
            <a:off x="-155102" y="0"/>
            <a:ext cx="12191980" cy="6856718"/>
          </a:xfrm>
          <a:prstGeom prst="rect">
            <a:avLst/>
          </a:prstGeom>
        </p:spPr>
      </p:pic>
    </p:spTree>
    <p:extLst>
      <p:ext uri="{BB962C8B-B14F-4D97-AF65-F5344CB8AC3E}">
        <p14:creationId xmlns:p14="http://schemas.microsoft.com/office/powerpoint/2010/main" val="40379335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23072-0E5E-3542-BE24-F68EB93D2E36}"/>
              </a:ext>
            </a:extLst>
          </p:cNvPr>
          <p:cNvSpPr>
            <a:spLocks noGrp="1"/>
          </p:cNvSpPr>
          <p:nvPr>
            <p:ph type="ctrTitle"/>
          </p:nvPr>
        </p:nvSpPr>
        <p:spPr>
          <a:xfrm>
            <a:off x="1588710" y="1943100"/>
            <a:ext cx="7766936" cy="3005808"/>
          </a:xfrm>
        </p:spPr>
        <p:txBody>
          <a:bodyPr/>
          <a:lstStyle/>
          <a:p>
            <a:pPr algn="l"/>
            <a:r>
              <a:rPr lang="en-GB" sz="2400">
                <a:solidFill>
                  <a:schemeClr val="tx1"/>
                </a:solidFill>
                <a:latin typeface="Arial"/>
                <a:cs typeface="Arial"/>
              </a:rPr>
              <a:t>The purpose of this presentation is to perform a research on students’ confidence in using technology to collaborate in UWTSD.</a:t>
            </a:r>
            <a:br>
              <a:rPr lang="en-GB" sz="2400">
                <a:latin typeface="Arial" panose="020B0604020202020204" pitchFamily="34" charset="0"/>
                <a:cs typeface="Arial" panose="020B0604020202020204" pitchFamily="34" charset="0"/>
              </a:rPr>
            </a:br>
            <a:br>
              <a:rPr lang="en-GB" sz="2400">
                <a:latin typeface="Arial" panose="020B0604020202020204" pitchFamily="34" charset="0"/>
                <a:cs typeface="Arial" panose="020B0604020202020204" pitchFamily="34" charset="0"/>
              </a:rPr>
            </a:br>
            <a:r>
              <a:rPr lang="en-GB" sz="2400">
                <a:solidFill>
                  <a:schemeClr val="tx1"/>
                </a:solidFill>
                <a:latin typeface="Arial"/>
                <a:cs typeface="Arial"/>
              </a:rPr>
              <a:t>Research question: Are students confident in using technology to collaborate at UWTSD.</a:t>
            </a:r>
          </a:p>
        </p:txBody>
      </p:sp>
      <p:sp>
        <p:nvSpPr>
          <p:cNvPr id="3" name="Subtitle 2">
            <a:extLst>
              <a:ext uri="{FF2B5EF4-FFF2-40B4-BE49-F238E27FC236}">
                <a16:creationId xmlns:a16="http://schemas.microsoft.com/office/drawing/2014/main" id="{776CF57C-EB25-F4E6-6360-F4629202275D}"/>
              </a:ext>
            </a:extLst>
          </p:cNvPr>
          <p:cNvSpPr>
            <a:spLocks noGrp="1"/>
          </p:cNvSpPr>
          <p:nvPr>
            <p:ph type="subTitle" idx="1"/>
          </p:nvPr>
        </p:nvSpPr>
        <p:spPr>
          <a:xfrm>
            <a:off x="1225853" y="1403654"/>
            <a:ext cx="8129793" cy="4197046"/>
          </a:xfrm>
        </p:spPr>
        <p:txBody>
          <a:bodyPr/>
          <a:lstStyle/>
          <a:p>
            <a:pPr algn="ctr"/>
            <a:r>
              <a:rPr lang="en-GB" sz="2400">
                <a:solidFill>
                  <a:srgbClr val="00B050"/>
                </a:solidFill>
              </a:rPr>
              <a:t> INTRODUCTION</a:t>
            </a:r>
          </a:p>
        </p:txBody>
      </p:sp>
      <p:sp>
        <p:nvSpPr>
          <p:cNvPr id="4" name="TextBox 3">
            <a:extLst>
              <a:ext uri="{FF2B5EF4-FFF2-40B4-BE49-F238E27FC236}">
                <a16:creationId xmlns:a16="http://schemas.microsoft.com/office/drawing/2014/main" id="{2B4D172C-E972-86D8-0410-0C2C7FA1816C}"/>
              </a:ext>
            </a:extLst>
          </p:cNvPr>
          <p:cNvSpPr txBox="1"/>
          <p:nvPr/>
        </p:nvSpPr>
        <p:spPr>
          <a:xfrm>
            <a:off x="845506" y="5965520"/>
            <a:ext cx="28966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Isaac Njoku</a:t>
            </a:r>
          </a:p>
        </p:txBody>
      </p:sp>
    </p:spTree>
    <p:extLst>
      <p:ext uri="{BB962C8B-B14F-4D97-AF65-F5344CB8AC3E}">
        <p14:creationId xmlns:p14="http://schemas.microsoft.com/office/powerpoint/2010/main" val="525222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79116-352C-A879-A1CE-8F51F80B457F}"/>
              </a:ext>
            </a:extLst>
          </p:cNvPr>
          <p:cNvSpPr>
            <a:spLocks noGrp="1"/>
          </p:cNvSpPr>
          <p:nvPr>
            <p:ph type="title"/>
          </p:nvPr>
        </p:nvSpPr>
        <p:spPr>
          <a:xfrm>
            <a:off x="677334" y="609599"/>
            <a:ext cx="8596668" cy="1331343"/>
          </a:xfrm>
        </p:spPr>
        <p:txBody>
          <a:bodyPr>
            <a:normAutofit/>
          </a:bodyPr>
          <a:lstStyle/>
          <a:p>
            <a:pPr algn="ctr"/>
            <a:br>
              <a:rPr lang="en-GB" sz="2000" dirty="0">
                <a:solidFill>
                  <a:schemeClr val="tx1"/>
                </a:solidFill>
              </a:rPr>
            </a:br>
            <a:br>
              <a:rPr lang="en-GB" sz="2000" dirty="0">
                <a:latin typeface="Arial" panose="020B0604020202020204" pitchFamily="34" charset="0"/>
                <a:cs typeface="Arial" panose="020B0604020202020204" pitchFamily="34" charset="0"/>
              </a:rPr>
            </a:br>
            <a:r>
              <a:rPr lang="en-GB" sz="2800" dirty="0">
                <a:solidFill>
                  <a:srgbClr val="00B050"/>
                </a:solidFill>
                <a:latin typeface="Arial"/>
                <a:cs typeface="Arial"/>
              </a:rPr>
              <a:t>Rationale</a:t>
            </a:r>
            <a:endParaRPr lang="en-US" sz="2800" dirty="0">
              <a:solidFill>
                <a:srgbClr val="00B050"/>
              </a:solidFill>
            </a:endParaRPr>
          </a:p>
        </p:txBody>
      </p:sp>
      <p:sp>
        <p:nvSpPr>
          <p:cNvPr id="3" name="Content Placeholder 2">
            <a:extLst>
              <a:ext uri="{FF2B5EF4-FFF2-40B4-BE49-F238E27FC236}">
                <a16:creationId xmlns:a16="http://schemas.microsoft.com/office/drawing/2014/main" id="{DC6234BF-044E-FCBE-9557-186C6595E5E7}"/>
              </a:ext>
            </a:extLst>
          </p:cNvPr>
          <p:cNvSpPr>
            <a:spLocks noGrp="1"/>
          </p:cNvSpPr>
          <p:nvPr>
            <p:ph idx="1"/>
          </p:nvPr>
        </p:nvSpPr>
        <p:spPr>
          <a:xfrm>
            <a:off x="677334" y="1713066"/>
            <a:ext cx="8596668" cy="4541504"/>
          </a:xfrm>
        </p:spPr>
        <p:txBody>
          <a:bodyPr vert="horz" lIns="91440" tIns="45720" rIns="91440" bIns="45720" rtlCol="0" anchor="t">
            <a:noAutofit/>
          </a:bodyPr>
          <a:lstStyle/>
          <a:p>
            <a:pPr>
              <a:lnSpc>
                <a:spcPct val="150000"/>
              </a:lnSpc>
            </a:pPr>
            <a:r>
              <a:rPr lang="en-GB" dirty="0">
                <a:latin typeface="Arial" panose="020B0604020202020204" pitchFamily="34" charset="0"/>
                <a:cs typeface="Arial" panose="020B0604020202020204" pitchFamily="34" charset="0"/>
              </a:rPr>
              <a:t>Universities were obliged to switch from traditional modes of teaching and learning to online ones as a result of COVID 19 epidemic (Adams, 2020).</a:t>
            </a:r>
            <a:endParaRPr lang="en-US"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Although research suggests that using technology to collaborate, online learning can be just as effective as learning in a traditional classroom(Gopinathan et al,.2022).</a:t>
            </a:r>
          </a:p>
          <a:p>
            <a:pPr>
              <a:lnSpc>
                <a:spcPct val="150000"/>
              </a:lnSpc>
            </a:pPr>
            <a:r>
              <a:rPr lang="en-GB" dirty="0">
                <a:latin typeface="Arial" panose="020B0604020202020204" pitchFamily="34" charset="0"/>
                <a:cs typeface="Arial" panose="020B0604020202020204" pitchFamily="34" charset="0"/>
              </a:rPr>
              <a:t>Recent studies have shown that economical issues and computer skills have an impact on its efficiency (Banyard, 2015).</a:t>
            </a:r>
          </a:p>
          <a:p>
            <a:pPr>
              <a:lnSpc>
                <a:spcPct val="150000"/>
              </a:lnSpc>
            </a:pPr>
            <a:r>
              <a:rPr lang="en-GB" dirty="0">
                <a:latin typeface="Arial" panose="020B0604020202020204" pitchFamily="34" charset="0"/>
                <a:cs typeface="Arial" panose="020B0604020202020204" pitchFamily="34" charset="0"/>
              </a:rPr>
              <a:t>             Consequently, it is important to comprehend the challenges that UWTSD students face when using technology in order to enhance the help that the institution may be able to offer.</a:t>
            </a:r>
          </a:p>
        </p:txBody>
      </p:sp>
      <p:sp>
        <p:nvSpPr>
          <p:cNvPr id="4" name="Arrow: Right 3">
            <a:extLst>
              <a:ext uri="{FF2B5EF4-FFF2-40B4-BE49-F238E27FC236}">
                <a16:creationId xmlns:a16="http://schemas.microsoft.com/office/drawing/2014/main" id="{C87D3106-F42A-FA9E-2CBB-5D99E46BE08D}"/>
              </a:ext>
            </a:extLst>
          </p:cNvPr>
          <p:cNvSpPr/>
          <p:nvPr/>
        </p:nvSpPr>
        <p:spPr>
          <a:xfrm>
            <a:off x="1038311" y="5115207"/>
            <a:ext cx="710293" cy="2286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2846F4DB-513C-276D-27A0-AC36566FF348}"/>
              </a:ext>
            </a:extLst>
          </p:cNvPr>
          <p:cNvSpPr txBox="1"/>
          <p:nvPr/>
        </p:nvSpPr>
        <p:spPr>
          <a:xfrm>
            <a:off x="641958" y="6513534"/>
            <a:ext cx="234863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Isaac Njoku</a:t>
            </a:r>
          </a:p>
        </p:txBody>
      </p:sp>
    </p:spTree>
    <p:extLst>
      <p:ext uri="{BB962C8B-B14F-4D97-AF65-F5344CB8AC3E}">
        <p14:creationId xmlns:p14="http://schemas.microsoft.com/office/powerpoint/2010/main" val="31624177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1537E-DB69-56AA-292B-51A1D7B18C0C}"/>
              </a:ext>
            </a:extLst>
          </p:cNvPr>
          <p:cNvSpPr>
            <a:spLocks noGrp="1"/>
          </p:cNvSpPr>
          <p:nvPr>
            <p:ph type="title"/>
          </p:nvPr>
        </p:nvSpPr>
        <p:spPr>
          <a:xfrm>
            <a:off x="558064" y="891693"/>
            <a:ext cx="8596668" cy="1320800"/>
          </a:xfrm>
        </p:spPr>
        <p:txBody>
          <a:bodyPr>
            <a:normAutofit/>
          </a:bodyPr>
          <a:lstStyle/>
          <a:p>
            <a:pPr algn="ctr"/>
            <a:r>
              <a:rPr lang="en-GB" sz="2800" dirty="0">
                <a:solidFill>
                  <a:schemeClr val="tx1"/>
                </a:solidFill>
                <a:latin typeface="Arial" panose="020B0604020202020204" pitchFamily="34" charset="0"/>
                <a:cs typeface="Arial" panose="020B0604020202020204" pitchFamily="34" charset="0"/>
              </a:rPr>
              <a:t>Proposed Method</a:t>
            </a:r>
          </a:p>
        </p:txBody>
      </p:sp>
      <p:sp>
        <p:nvSpPr>
          <p:cNvPr id="3" name="Content Placeholder 2">
            <a:extLst>
              <a:ext uri="{FF2B5EF4-FFF2-40B4-BE49-F238E27FC236}">
                <a16:creationId xmlns:a16="http://schemas.microsoft.com/office/drawing/2014/main" id="{CF71CFC7-9A03-266A-5BA4-2283C5EBA13E}"/>
              </a:ext>
            </a:extLst>
          </p:cNvPr>
          <p:cNvSpPr>
            <a:spLocks noGrp="1"/>
          </p:cNvSpPr>
          <p:nvPr>
            <p:ph idx="1"/>
          </p:nvPr>
        </p:nvSpPr>
        <p:spPr>
          <a:xfrm>
            <a:off x="677333" y="1620079"/>
            <a:ext cx="10481271" cy="4251496"/>
          </a:xfrm>
        </p:spPr>
        <p:txBody>
          <a:bodyPr>
            <a:normAutofit/>
          </a:bodyPr>
          <a:lstStyle/>
          <a:p>
            <a:endParaRPr lang="en-GB" sz="12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Qualitative method is what the Group C  will be to conducting the research. </a:t>
            </a:r>
          </a:p>
          <a:p>
            <a:r>
              <a:rPr lang="en-GB" sz="2800" dirty="0">
                <a:latin typeface="Arial" panose="020B0604020202020204" pitchFamily="34" charset="0"/>
                <a:cs typeface="Arial" panose="020B0604020202020204" pitchFamily="34" charset="0"/>
              </a:rPr>
              <a:t>The group will email five members of UWTSD student a questionnaire </a:t>
            </a:r>
          </a:p>
          <a:p>
            <a:r>
              <a:rPr lang="en-GB" sz="2800" dirty="0">
                <a:latin typeface="Arial" panose="020B0604020202020204" pitchFamily="34" charset="0"/>
                <a:cs typeface="Arial" panose="020B0604020202020204" pitchFamily="34" charset="0"/>
              </a:rPr>
              <a:t>The group will email the participants on Thursday the 20</a:t>
            </a:r>
            <a:r>
              <a:rPr lang="en-GB" sz="2800" baseline="30000" dirty="0">
                <a:latin typeface="Arial" panose="020B0604020202020204" pitchFamily="34" charset="0"/>
                <a:cs typeface="Arial" panose="020B0604020202020204" pitchFamily="34" charset="0"/>
              </a:rPr>
              <a:t>th</a:t>
            </a:r>
            <a:r>
              <a:rPr lang="en-GB" sz="2800" dirty="0">
                <a:latin typeface="Arial" panose="020B0604020202020204" pitchFamily="34" charset="0"/>
                <a:cs typeface="Arial" panose="020B0604020202020204" pitchFamily="34" charset="0"/>
              </a:rPr>
              <a:t> October after the lessons</a:t>
            </a:r>
          </a:p>
          <a:p>
            <a:r>
              <a:rPr lang="en-GB" sz="2800" dirty="0">
                <a:latin typeface="Arial" panose="020B0604020202020204" pitchFamily="34" charset="0"/>
                <a:cs typeface="Arial" panose="020B0604020202020204" pitchFamily="34" charset="0"/>
              </a:rPr>
              <a:t>This survey will aid the teachers attitude about technology in collaborating with digital skills</a:t>
            </a:r>
          </a:p>
          <a:p>
            <a:pPr marL="0" indent="0">
              <a:buNone/>
            </a:pPr>
            <a:endParaRPr lang="en-GB" dirty="0"/>
          </a:p>
        </p:txBody>
      </p:sp>
      <p:sp>
        <p:nvSpPr>
          <p:cNvPr id="4" name="TextBox 3">
            <a:extLst>
              <a:ext uri="{FF2B5EF4-FFF2-40B4-BE49-F238E27FC236}">
                <a16:creationId xmlns:a16="http://schemas.microsoft.com/office/drawing/2014/main" id="{E253A7F3-78E0-ABCD-8959-E79249DC1FD5}"/>
              </a:ext>
            </a:extLst>
          </p:cNvPr>
          <p:cNvSpPr txBox="1"/>
          <p:nvPr/>
        </p:nvSpPr>
        <p:spPr>
          <a:xfrm>
            <a:off x="1033396" y="5871575"/>
            <a:ext cx="23799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Rosena Lucy</a:t>
            </a:r>
          </a:p>
        </p:txBody>
      </p:sp>
    </p:spTree>
    <p:extLst>
      <p:ext uri="{BB962C8B-B14F-4D97-AF65-F5344CB8AC3E}">
        <p14:creationId xmlns:p14="http://schemas.microsoft.com/office/powerpoint/2010/main" val="3462347001"/>
      </p:ext>
    </p:extLst>
  </p:cSld>
  <p:clrMapOvr>
    <a:masterClrMapping/>
  </p:clrMapOvr>
  <p:extLst>
    <p:ext uri="{6950BFC3-D8DA-4A85-94F7-54DA5524770B}">
      <p188:commentRel xmlns:p188="http://schemas.microsoft.com/office/powerpoint/2018/8/main" r:id="rId2"/>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77E7D62-D63F-CCE2-BF88-4409789AB3A1}"/>
              </a:ext>
            </a:extLst>
          </p:cNvPr>
          <p:cNvSpPr txBox="1"/>
          <p:nvPr/>
        </p:nvSpPr>
        <p:spPr>
          <a:xfrm>
            <a:off x="441709" y="577956"/>
            <a:ext cx="10412361" cy="6001643"/>
          </a:xfrm>
          <a:prstGeom prst="rect">
            <a:avLst/>
          </a:prstGeom>
          <a:noFill/>
        </p:spPr>
        <p:txBody>
          <a:bodyPr wrap="square">
            <a:spAutoFit/>
          </a:bodyPr>
          <a:lstStyle/>
          <a:p>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lang="en-GB" sz="1400" dirty="0">
                <a:solidFill>
                  <a:prstClr val="black"/>
                </a:solidFill>
                <a:latin typeface="Arial" panose="020B0604020202020204" pitchFamily="34" charset="0"/>
                <a:ea typeface="+mj-ea"/>
                <a:cs typeface="Arial" panose="020B0604020202020204" pitchFamily="34" charset="0"/>
              </a:rPr>
              <a:t>1. </a:t>
            </a:r>
            <a:r>
              <a:rPr lang="en-GB" dirty="0">
                <a:solidFill>
                  <a:prstClr val="black"/>
                </a:solidFill>
                <a:latin typeface="Arial" panose="020B0604020202020204" pitchFamily="34" charset="0"/>
                <a:ea typeface="+mj-ea"/>
                <a:cs typeface="Arial" panose="020B0604020202020204" pitchFamily="34" charset="0"/>
              </a:rPr>
              <a:t>	</a:t>
            </a: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Ethical considerations can be regarded as one of the research's most crucial components, the following are 	the 	most significant guidelines for ethical issues in research according to Bell and Bryman (2007). </a:t>
            </a:r>
          </a:p>
          <a:p>
            <a:b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2.	Group c will explain how the email will be sent and also ask the participant if they feel confident to share 	their email with the group. The group will explain that</a:t>
            </a:r>
            <a:r>
              <a:rPr lang="en-GB" dirty="0">
                <a:solidFill>
                  <a:prstClr val="black"/>
                </a:solidFill>
                <a:latin typeface="Arial" panose="020B0604020202020204" pitchFamily="34" charset="0"/>
                <a:ea typeface="+mj-ea"/>
                <a:cs typeface="Arial" panose="020B0604020202020204" pitchFamily="34" charset="0"/>
              </a:rPr>
              <a:t> n</a:t>
            </a: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o harm of any kind should ever be done to research 	participants. </a:t>
            </a:r>
            <a:b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3.	the Group will explain and clarify that Priority should be given to treating research subjects with respect and 	privacy,  for this reason the Group C promised our participant that the Group do not need their private details and the Group C will not share their details to the other student and it will be purely anonymous.</a:t>
            </a:r>
            <a:b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4.	 Prior to the study, complete consent from the subjects should be obtained. It is necessary to ensure that 	research participants' privacy is also protected .Furthermore, the confidentiality of the study data should be 	adequately protected. It is necessary to guarantee the anonymity of the people and organisations taking part in the research. </a:t>
            </a:r>
          </a:p>
          <a:p>
            <a:pPr marL="342900" indent="-342900">
              <a:buAutoNum type="arabicPeriod" startAt="5"/>
            </a:pPr>
            <a:r>
              <a:rPr lang="en-GB" dirty="0">
                <a:solidFill>
                  <a:prstClr val="black"/>
                </a:solidFill>
                <a:latin typeface="Arial" panose="020B0604020202020204" pitchFamily="34" charset="0"/>
                <a:ea typeface="+mj-ea"/>
                <a:cs typeface="Arial" panose="020B0604020202020204" pitchFamily="34" charset="0"/>
              </a:rPr>
              <a:t>The group will genuinely a</a:t>
            </a: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void lying or exaggerating the research's goals and objectives in any way and all affiliations, funding</a:t>
            </a:r>
            <a:r>
              <a:rPr lang="en-GB" dirty="0">
                <a:solidFill>
                  <a:prstClr val="black"/>
                </a:solidFill>
                <a:latin typeface="Arial" panose="020B0604020202020204" pitchFamily="34" charset="0"/>
                <a:ea typeface="+mj-ea"/>
                <a:cs typeface="Arial" panose="020B0604020202020204" pitchFamily="34" charset="0"/>
              </a:rPr>
              <a:t> </a:t>
            </a: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sources, and any conflicts of interest must be disclosed.</a:t>
            </a:r>
          </a:p>
          <a:p>
            <a:pPr marL="342900" indent="-342900">
              <a:buAutoNum type="arabicPeriod" startAt="5"/>
            </a:pP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Also the participant are free </a:t>
            </a:r>
            <a:r>
              <a:rPr lang="en-GB" dirty="0">
                <a:solidFill>
                  <a:prstClr val="black"/>
                </a:solidFill>
                <a:latin typeface="Arial" panose="020B0604020202020204" pitchFamily="34" charset="0"/>
                <a:ea typeface="+mj-ea"/>
                <a:cs typeface="Arial" panose="020B0604020202020204" pitchFamily="34" charset="0"/>
              </a:rPr>
              <a:t>not to reply their emails for </a:t>
            </a: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research at any time they wished, if they felt uneasy during the survey.</a:t>
            </a:r>
          </a:p>
          <a:p>
            <a:r>
              <a:rPr lang="en-GB">
                <a:solidFill>
                  <a:prstClr val="black"/>
                </a:solidFill>
                <a:latin typeface="Arial" panose="020B0604020202020204" pitchFamily="34" charset="0"/>
                <a:ea typeface="+mj-ea"/>
                <a:cs typeface="Arial" panose="020B0604020202020204" pitchFamily="34" charset="0"/>
              </a:rPr>
              <a:t>Rosena Lucy.</a:t>
            </a:r>
            <a:endParaRPr lang="en-GB" dirty="0"/>
          </a:p>
        </p:txBody>
      </p:sp>
      <p:sp>
        <p:nvSpPr>
          <p:cNvPr id="8" name="TextBox 7">
            <a:extLst>
              <a:ext uri="{FF2B5EF4-FFF2-40B4-BE49-F238E27FC236}">
                <a16:creationId xmlns:a16="http://schemas.microsoft.com/office/drawing/2014/main" id="{66B33F36-9229-711E-F0A0-F1C6759A50CC}"/>
              </a:ext>
            </a:extLst>
          </p:cNvPr>
          <p:cNvSpPr txBox="1"/>
          <p:nvPr/>
        </p:nvSpPr>
        <p:spPr>
          <a:xfrm>
            <a:off x="3283975" y="577956"/>
            <a:ext cx="3923071" cy="523220"/>
          </a:xfrm>
          <a:prstGeom prst="rect">
            <a:avLst/>
          </a:prstGeom>
          <a:noFill/>
        </p:spPr>
        <p:txBody>
          <a:bodyPr wrap="square" rtlCol="0">
            <a:spAutoFit/>
          </a:bodyPr>
          <a:lstStyle/>
          <a:p>
            <a:r>
              <a:rPr lang="en-GB" sz="2800" dirty="0"/>
              <a:t>Ethical considerations</a:t>
            </a:r>
          </a:p>
        </p:txBody>
      </p:sp>
    </p:spTree>
    <p:extLst>
      <p:ext uri="{BB962C8B-B14F-4D97-AF65-F5344CB8AC3E}">
        <p14:creationId xmlns:p14="http://schemas.microsoft.com/office/powerpoint/2010/main" val="16871893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41E74428-D1AD-60AE-ABC0-E959D0F1AE81}"/>
              </a:ext>
            </a:extLst>
          </p:cNvPr>
          <p:cNvGraphicFramePr/>
          <p:nvPr>
            <p:extLst>
              <p:ext uri="{D42A27DB-BD31-4B8C-83A1-F6EECF244321}">
                <p14:modId xmlns:p14="http://schemas.microsoft.com/office/powerpoint/2010/main" val="1804102520"/>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7" name="TextBox 26">
            <a:extLst>
              <a:ext uri="{FF2B5EF4-FFF2-40B4-BE49-F238E27FC236}">
                <a16:creationId xmlns:a16="http://schemas.microsoft.com/office/drawing/2014/main" id="{568D591E-24E1-4D0A-22A5-B4A1EA406A35}"/>
              </a:ext>
            </a:extLst>
          </p:cNvPr>
          <p:cNvSpPr txBox="1"/>
          <p:nvPr/>
        </p:nvSpPr>
        <p:spPr>
          <a:xfrm>
            <a:off x="955109" y="6200384"/>
            <a:ext cx="236428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Olivia Sarpong</a:t>
            </a:r>
          </a:p>
        </p:txBody>
      </p:sp>
    </p:spTree>
    <p:extLst>
      <p:ext uri="{BB962C8B-B14F-4D97-AF65-F5344CB8AC3E}">
        <p14:creationId xmlns:p14="http://schemas.microsoft.com/office/powerpoint/2010/main" val="13039250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1C79562-2C14-2266-91B2-1F5A2A84977F}"/>
              </a:ext>
            </a:extLst>
          </p:cNvPr>
          <p:cNvSpPr txBox="1"/>
          <p:nvPr/>
        </p:nvSpPr>
        <p:spPr>
          <a:xfrm>
            <a:off x="892479" y="974864"/>
            <a:ext cx="612493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t>Hypothesis</a:t>
            </a:r>
          </a:p>
        </p:txBody>
      </p:sp>
      <p:sp>
        <p:nvSpPr>
          <p:cNvPr id="3" name="TextBox 2">
            <a:extLst>
              <a:ext uri="{FF2B5EF4-FFF2-40B4-BE49-F238E27FC236}">
                <a16:creationId xmlns:a16="http://schemas.microsoft.com/office/drawing/2014/main" id="{F45AD30A-19F9-EE52-E8DD-7A88A46EB314}"/>
              </a:ext>
            </a:extLst>
          </p:cNvPr>
          <p:cNvSpPr txBox="1">
            <a:spLocks noGrp="1" noRot="1" noMove="1" noResize="1" noEditPoints="1" noAdjustHandles="1" noChangeArrowheads="1" noChangeShapeType="1"/>
          </p:cNvSpPr>
          <p:nvPr/>
        </p:nvSpPr>
        <p:spPr>
          <a:xfrm>
            <a:off x="1856772" y="2568132"/>
            <a:ext cx="6064651" cy="41088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Arial"/>
              <a:buChar char="•"/>
            </a:pPr>
            <a:r>
              <a:rPr lang="en-US" dirty="0">
                <a:latin typeface="Arial" panose="020B0604020202020204" pitchFamily="34" charset="0"/>
                <a:cs typeface="Arial" panose="020B0604020202020204" pitchFamily="34" charset="0"/>
              </a:rPr>
              <a:t>Our hypothesis is confident and Collaboration.</a:t>
            </a:r>
          </a:p>
          <a:p>
            <a:pPr marL="285750" indent="-285750">
              <a:lnSpc>
                <a:spcPct val="150000"/>
              </a:lnSpc>
              <a:buFont typeface="Arial"/>
              <a:buChar char="•"/>
            </a:pPr>
            <a:r>
              <a:rPr lang="en-US" dirty="0">
                <a:latin typeface="Arial" panose="020B0604020202020204" pitchFamily="34" charset="0"/>
                <a:cs typeface="Arial" panose="020B0604020202020204" pitchFamily="34" charset="0"/>
              </a:rPr>
              <a:t>Students at UWTSD are more confident using technology because it is more convenient. </a:t>
            </a:r>
          </a:p>
          <a:p>
            <a:pPr marL="285750" indent="-285750">
              <a:lnSpc>
                <a:spcPct val="150000"/>
              </a:lnSpc>
              <a:buFont typeface="Arial"/>
              <a:buChar char="•"/>
            </a:pPr>
            <a:r>
              <a:rPr lang="en-US" dirty="0">
                <a:latin typeface="Arial" panose="020B0604020202020204" pitchFamily="34" charset="0"/>
                <a:cs typeface="Arial" panose="020B0604020202020204" pitchFamily="34" charset="0"/>
              </a:rPr>
              <a:t>QUALITATIVE QUESTIONAIRE</a:t>
            </a:r>
          </a:p>
          <a:p>
            <a:pPr marL="285750" indent="-285750">
              <a:lnSpc>
                <a:spcPct val="150000"/>
              </a:lnSpc>
              <a:buFont typeface="Arial"/>
              <a:buChar char="•"/>
            </a:pPr>
            <a:r>
              <a:rPr lang="en-US" dirty="0">
                <a:latin typeface="Arial" panose="020B0604020202020204" pitchFamily="34" charset="0"/>
                <a:cs typeface="Arial" panose="020B0604020202020204" pitchFamily="34" charset="0"/>
              </a:rPr>
              <a:t>From the answers received from the students at UWTSD, shows that students preferred face to face classroom learning to online learning. This is because some students do not have the fund to acquire items for the technology used. </a:t>
            </a:r>
          </a:p>
          <a:p>
            <a:pPr marL="285750" indent="-285750">
              <a:buFont typeface="Arial"/>
              <a:buChar char="•"/>
            </a:pPr>
            <a:endParaRPr lang="en-US" dirty="0"/>
          </a:p>
        </p:txBody>
      </p:sp>
      <p:sp>
        <p:nvSpPr>
          <p:cNvPr id="4" name="TextBox 3">
            <a:extLst>
              <a:ext uri="{FF2B5EF4-FFF2-40B4-BE49-F238E27FC236}">
                <a16:creationId xmlns:a16="http://schemas.microsoft.com/office/drawing/2014/main" id="{B02AD001-A5B7-2118-F324-A47BEC940F7A}"/>
              </a:ext>
            </a:extLst>
          </p:cNvPr>
          <p:cNvSpPr txBox="1"/>
          <p:nvPr/>
        </p:nvSpPr>
        <p:spPr>
          <a:xfrm>
            <a:off x="1289294" y="6307617"/>
            <a:ext cx="25521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Isaac Njoku</a:t>
            </a:r>
          </a:p>
        </p:txBody>
      </p:sp>
    </p:spTree>
    <p:extLst>
      <p:ext uri="{BB962C8B-B14F-4D97-AF65-F5344CB8AC3E}">
        <p14:creationId xmlns:p14="http://schemas.microsoft.com/office/powerpoint/2010/main" val="1745003123"/>
      </p:ext>
    </p:extLst>
  </p:cSld>
  <p:clrMapOvr>
    <a:masterClrMapping/>
  </p:clrMapOvr>
  <p:extLst>
    <p:ext uri="{6950BFC3-D8DA-4A85-94F7-54DA5524770B}">
      <p188:commentRel xmlns:p188="http://schemas.microsoft.com/office/powerpoint/2018/8/main" r:id="rId2"/>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C720663-77C8-CB83-6C40-5CA2D2BF3ADC}"/>
              </a:ext>
            </a:extLst>
          </p:cNvPr>
          <p:cNvSpPr txBox="1"/>
          <p:nvPr/>
        </p:nvSpPr>
        <p:spPr>
          <a:xfrm>
            <a:off x="562674" y="1924493"/>
            <a:ext cx="9485452"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Adams, Richard (2020) </a:t>
            </a:r>
            <a:r>
              <a:rPr lang="en-GB" i="1" dirty="0">
                <a:latin typeface="Arial"/>
                <a:cs typeface="Arial"/>
              </a:rPr>
              <a:t>'UK Universities Switching to Online Lectures and Exams</a:t>
            </a:r>
            <a:r>
              <a:rPr lang="en-GB" dirty="0">
                <a:latin typeface="Arial"/>
                <a:cs typeface="Arial"/>
              </a:rPr>
              <a:t>', The Guardian (London).</a:t>
            </a:r>
            <a:endParaRPr lang="en-US" dirty="0"/>
          </a:p>
          <a:p>
            <a:endParaRPr lang="en-GB" dirty="0">
              <a:latin typeface="Arial"/>
              <a:cs typeface="Arial"/>
            </a:endParaRPr>
          </a:p>
          <a:p>
            <a:r>
              <a:rPr lang="en-GB" dirty="0" err="1">
                <a:latin typeface="Arial"/>
                <a:cs typeface="Arial"/>
              </a:rPr>
              <a:t>Banyard</a:t>
            </a:r>
            <a:r>
              <a:rPr lang="en-GB" dirty="0">
                <a:latin typeface="Arial"/>
                <a:cs typeface="Arial"/>
              </a:rPr>
              <a:t>, P. (2015) </a:t>
            </a:r>
            <a:r>
              <a:rPr lang="en-GB" i="1" dirty="0">
                <a:latin typeface="Arial"/>
                <a:cs typeface="Arial"/>
              </a:rPr>
              <a:t>The Impact of Digital Technologies on Teaching and Learning</a:t>
            </a:r>
            <a:r>
              <a:rPr lang="en-GB" dirty="0">
                <a:latin typeface="Arial"/>
                <a:cs typeface="Arial"/>
              </a:rPr>
              <a:t>, Nottingham ;Trent University</a:t>
            </a:r>
          </a:p>
          <a:p>
            <a:endParaRPr lang="en-GB" dirty="0">
              <a:latin typeface="Arial"/>
              <a:cs typeface="Arial"/>
            </a:endParaRPr>
          </a:p>
          <a:p>
            <a:r>
              <a:rPr lang="en-GB" dirty="0">
                <a:latin typeface="Arial"/>
                <a:cs typeface="Arial"/>
              </a:rPr>
              <a:t>Bell, E. and Bryman, A ( 2007) ‘The ethics of management research: an exploratory content analysis’ </a:t>
            </a:r>
            <a:r>
              <a:rPr lang="en-GB" i="1" dirty="0">
                <a:latin typeface="Arial"/>
                <a:cs typeface="Arial"/>
              </a:rPr>
              <a:t>British journal of management </a:t>
            </a:r>
            <a:r>
              <a:rPr lang="en-GB" dirty="0">
                <a:latin typeface="Arial"/>
                <a:cs typeface="Arial"/>
              </a:rPr>
              <a:t>18(1) pp.63-77.</a:t>
            </a:r>
          </a:p>
          <a:p>
            <a:endParaRPr lang="en-GB" dirty="0">
              <a:latin typeface="Arial"/>
              <a:cs typeface="Arial"/>
            </a:endParaRPr>
          </a:p>
          <a:p>
            <a:r>
              <a:rPr lang="en-GB" dirty="0" err="1">
                <a:latin typeface="Arial"/>
              </a:rPr>
              <a:t>Gopinathan</a:t>
            </a:r>
            <a:r>
              <a:rPr lang="en-GB" dirty="0">
                <a:latin typeface="Arial"/>
              </a:rPr>
              <a:t>, S., Kaur, A., </a:t>
            </a:r>
            <a:r>
              <a:rPr lang="en-GB" dirty="0" err="1">
                <a:latin typeface="Arial"/>
              </a:rPr>
              <a:t>Veeraya</a:t>
            </a:r>
            <a:r>
              <a:rPr lang="en-GB" dirty="0">
                <a:latin typeface="Arial"/>
              </a:rPr>
              <a:t>, S. and Raman, M., (2022)The Role of Digital Collaboration in Student Engagement towards Enhancing Student Participation during COVID-19. </a:t>
            </a:r>
            <a:r>
              <a:rPr lang="en-GB" i="1" dirty="0">
                <a:latin typeface="Arial"/>
              </a:rPr>
              <a:t>Sustainability </a:t>
            </a:r>
            <a:r>
              <a:rPr lang="en-GB" dirty="0">
                <a:latin typeface="Arial"/>
              </a:rPr>
              <a:t>14(11)  p.684</a:t>
            </a:r>
            <a:endParaRPr lang="en-GB" dirty="0"/>
          </a:p>
          <a:p>
            <a:endParaRPr lang="en-GB" dirty="0">
              <a:latin typeface="Arial"/>
              <a:cs typeface="Arial"/>
            </a:endParaRPr>
          </a:p>
          <a:p>
            <a:br>
              <a:rPr lang="en-GB" dirty="0">
                <a:latin typeface="Arial"/>
                <a:cs typeface="Arial"/>
              </a:rPr>
            </a:br>
            <a:endParaRPr lang="en-GB" dirty="0">
              <a:latin typeface="Arial"/>
              <a:cs typeface="Arial"/>
            </a:endParaRPr>
          </a:p>
          <a:p>
            <a:endParaRPr lang="en-GB" dirty="0">
              <a:latin typeface="Arial"/>
              <a:cs typeface="Arial"/>
            </a:endParaRPr>
          </a:p>
          <a:p>
            <a:endParaRPr lang="en-GB" dirty="0">
              <a:latin typeface="Arial"/>
              <a:cs typeface="Arial"/>
            </a:endParaRPr>
          </a:p>
          <a:p>
            <a:endParaRPr lang="en-GB" dirty="0">
              <a:latin typeface="Arial"/>
              <a:cs typeface="Arial"/>
            </a:endParaRPr>
          </a:p>
        </p:txBody>
      </p:sp>
      <p:sp>
        <p:nvSpPr>
          <p:cNvPr id="2" name="TextBox 1">
            <a:extLst>
              <a:ext uri="{FF2B5EF4-FFF2-40B4-BE49-F238E27FC236}">
                <a16:creationId xmlns:a16="http://schemas.microsoft.com/office/drawing/2014/main" id="{AE1C4C1E-F394-A90D-505E-D1E6DCD402F1}"/>
              </a:ext>
            </a:extLst>
          </p:cNvPr>
          <p:cNvSpPr txBox="1"/>
          <p:nvPr/>
        </p:nvSpPr>
        <p:spPr>
          <a:xfrm>
            <a:off x="2646122" y="986425"/>
            <a:ext cx="472857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t>References </a:t>
            </a:r>
          </a:p>
        </p:txBody>
      </p:sp>
    </p:spTree>
    <p:extLst>
      <p:ext uri="{BB962C8B-B14F-4D97-AF65-F5344CB8AC3E}">
        <p14:creationId xmlns:p14="http://schemas.microsoft.com/office/powerpoint/2010/main" val="1711245206"/>
      </p:ext>
    </p:extLst>
  </p:cSld>
  <p:clrMapOvr>
    <a:masterClrMapping/>
  </p:clrMapOvr>
  <p:extLst>
    <p:ext uri="{6950BFC3-D8DA-4A85-94F7-54DA5524770B}">
      <p188:commentRel xmlns:p188="http://schemas.microsoft.com/office/powerpoint/2018/8/main" r:id="rId2"/>
    </p:ext>
  </p:extLs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5" ma:contentTypeDescription="Create a new document." ma:contentTypeScope="" ma:versionID="9edfbbeeb06e85bd22fcca76469c2c3f">
  <xsd:schema xmlns:xsd="http://www.w3.org/2001/XMLSchema" xmlns:xs="http://www.w3.org/2001/XMLSchema" xmlns:p="http://schemas.microsoft.com/office/2006/metadata/properties" xmlns:ns3="f856874f-9946-48cd-ac29-4cb76853c4c1" xmlns:ns4="2c5f1cb7-c8e7-4c33-a07f-489018ddf9f3" targetNamespace="http://schemas.microsoft.com/office/2006/metadata/properties" ma:root="true" ma:fieldsID="0c458bf654d0bbab2d49b0fe8b6cab87" ns3:_="" ns4:_="">
    <xsd:import namespace="f856874f-9946-48cd-ac29-4cb76853c4c1"/>
    <xsd:import namespace="2c5f1cb7-c8e7-4c33-a07f-489018ddf9f3"/>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c5f1cb7-c8e7-4c33-a07f-489018ddf9f3"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95981ED-90B5-4F6D-A2C7-2E30B2F013A3}">
  <ds:schemaRefs>
    <ds:schemaRef ds:uri="http://schemas.microsoft.com/sharepoint/v3/contenttype/forms"/>
  </ds:schemaRefs>
</ds:datastoreItem>
</file>

<file path=customXml/itemProps2.xml><?xml version="1.0" encoding="utf-8"?>
<ds:datastoreItem xmlns:ds="http://schemas.openxmlformats.org/officeDocument/2006/customXml" ds:itemID="{EB0F3398-A1F4-4B2E-BECD-F0878C0AE71C}">
  <ds:schemaRefs>
    <ds:schemaRef ds:uri="f856874f-9946-48cd-ac29-4cb76853c4c1"/>
    <ds:schemaRef ds:uri="2c5f1cb7-c8e7-4c33-a07f-489018ddf9f3"/>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A74D3730-AB91-4C91-9305-ED9E1EBF39B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2c5f1cb7-c8e7-4c33-a07f-489018ddf9f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295</TotalTime>
  <Words>745</Words>
  <Application>Microsoft Office PowerPoint</Application>
  <PresentationFormat>Widescreen</PresentationFormat>
  <Paragraphs>48</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Trebuchet MS</vt:lpstr>
      <vt:lpstr>Wingdings 3</vt:lpstr>
      <vt:lpstr>Facet</vt:lpstr>
      <vt:lpstr>HOW DO STUDENTS USE TECHNOLOGY TO COLLABORATE AT UWTSD?</vt:lpstr>
      <vt:lpstr>PowerPoint Presentation</vt:lpstr>
      <vt:lpstr>The purpose of this presentation is to perform a research on students’ confidence in using technology to collaborate in UWTSD.  Research question: Are students confident in using technology to collaborate at UWTSD.</vt:lpstr>
      <vt:lpstr>  Rationale</vt:lpstr>
      <vt:lpstr>Proposed Method</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STUDENTS CONFIDENT IN USING TECHNOLOGY TO COLLABORATE</dc:title>
  <dc:creator>Isaac Njoku (2133548)</dc:creator>
  <cp:lastModifiedBy>Isaac</cp:lastModifiedBy>
  <cp:revision>236</cp:revision>
  <dcterms:created xsi:type="dcterms:W3CDTF">2022-10-04T15:15:54Z</dcterms:created>
  <dcterms:modified xsi:type="dcterms:W3CDTF">2022-10-16T11:35:33Z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