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2"/>
  </p:notesMasterIdLst>
  <p:sldIdLst>
    <p:sldId id="257" r:id="rId2"/>
    <p:sldId id="293" r:id="rId3"/>
    <p:sldId id="266" r:id="rId4"/>
    <p:sldId id="270" r:id="rId5"/>
    <p:sldId id="264" r:id="rId6"/>
    <p:sldId id="295" r:id="rId7"/>
    <p:sldId id="303" r:id="rId8"/>
    <p:sldId id="269" r:id="rId9"/>
    <p:sldId id="296" r:id="rId10"/>
    <p:sldId id="297" r:id="rId11"/>
    <p:sldId id="278" r:id="rId12"/>
    <p:sldId id="271" r:id="rId13"/>
    <p:sldId id="268" r:id="rId14"/>
    <p:sldId id="272" r:id="rId15"/>
    <p:sldId id="274" r:id="rId16"/>
    <p:sldId id="275" r:id="rId17"/>
    <p:sldId id="276" r:id="rId18"/>
    <p:sldId id="289" r:id="rId19"/>
    <p:sldId id="290" r:id="rId20"/>
    <p:sldId id="292" r:id="rId21"/>
    <p:sldId id="262" r:id="rId22"/>
    <p:sldId id="291" r:id="rId23"/>
    <p:sldId id="280" r:id="rId24"/>
    <p:sldId id="281" r:id="rId25"/>
    <p:sldId id="282" r:id="rId26"/>
    <p:sldId id="283" r:id="rId27"/>
    <p:sldId id="304" r:id="rId28"/>
    <p:sldId id="305" r:id="rId29"/>
    <p:sldId id="267" r:id="rId30"/>
    <p:sldId id="277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E53BAB-C8E9-9E02-E0DB-7BB85D0AFF6D}" v="4" dt="2024-11-25T15:40:56.758"/>
    <p1510:client id="{28586E07-2384-4E1C-8FB7-F8F85AED93DC}" v="11" dt="2024-11-26T10:39:28.005"/>
    <p1510:client id="{3EC843C9-AEFD-4921-3D8E-EEE6A4E741EB}" v="4" dt="2024-11-26T08:43:48.161"/>
    <p1510:client id="{77BDC7E8-FFE9-4548-6353-14E360BA54D7}" v="9" dt="2024-11-26T09:51:19.4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0215" autoAdjust="0"/>
  </p:normalViewPr>
  <p:slideViewPr>
    <p:cSldViewPr>
      <p:cViewPr varScale="1">
        <p:scale>
          <a:sx n="82" d="100"/>
          <a:sy n="82" d="100"/>
        </p:scale>
        <p:origin x="267" y="4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sha Jones" userId="3537e397-1aee-4e05-9cd1-5d76b1e2a31e" providerId="ADAL" clId="{FC31E088-CF7A-485C-9C22-FC02CC1C158C}"/>
    <pc:docChg chg="custSel addSld modSld">
      <pc:chgData name="Natasha Jones" userId="3537e397-1aee-4e05-9cd1-5d76b1e2a31e" providerId="ADAL" clId="{FC31E088-CF7A-485C-9C22-FC02CC1C158C}" dt="2023-10-26T09:50:43.866" v="185" actId="20577"/>
      <pc:docMkLst>
        <pc:docMk/>
      </pc:docMkLst>
      <pc:sldChg chg="modSp mod">
        <pc:chgData name="Natasha Jones" userId="3537e397-1aee-4e05-9cd1-5d76b1e2a31e" providerId="ADAL" clId="{FC31E088-CF7A-485C-9C22-FC02CC1C158C}" dt="2023-10-26T09:50:43.866" v="185" actId="20577"/>
        <pc:sldMkLst>
          <pc:docMk/>
          <pc:sldMk cId="2649161669" sldId="281"/>
        </pc:sldMkLst>
        <pc:spChg chg="mod">
          <ac:chgData name="Natasha Jones" userId="3537e397-1aee-4e05-9cd1-5d76b1e2a31e" providerId="ADAL" clId="{FC31E088-CF7A-485C-9C22-FC02CC1C158C}" dt="2023-10-26T09:50:43.866" v="185" actId="20577"/>
          <ac:spMkLst>
            <pc:docMk/>
            <pc:sldMk cId="2649161669" sldId="281"/>
            <ac:spMk id="4" creationId="{00000000-0000-0000-0000-000000000000}"/>
          </ac:spMkLst>
        </pc:spChg>
      </pc:sldChg>
      <pc:sldChg chg="modNotesTx">
        <pc:chgData name="Natasha Jones" userId="3537e397-1aee-4e05-9cd1-5d76b1e2a31e" providerId="ADAL" clId="{FC31E088-CF7A-485C-9C22-FC02CC1C158C}" dt="2023-10-26T09:50:19.653" v="178" actId="20577"/>
        <pc:sldMkLst>
          <pc:docMk/>
          <pc:sldMk cId="4009010311" sldId="291"/>
        </pc:sldMkLst>
      </pc:sldChg>
      <pc:sldChg chg="modNotesTx">
        <pc:chgData name="Natasha Jones" userId="3537e397-1aee-4e05-9cd1-5d76b1e2a31e" providerId="ADAL" clId="{FC31E088-CF7A-485C-9C22-FC02CC1C158C}" dt="2023-10-26T09:49:08.305" v="121" actId="20577"/>
        <pc:sldMkLst>
          <pc:docMk/>
          <pc:sldMk cId="4079638194" sldId="296"/>
        </pc:sldMkLst>
      </pc:sldChg>
      <pc:sldChg chg="addSp delSp modSp new mod">
        <pc:chgData name="Natasha Jones" userId="3537e397-1aee-4e05-9cd1-5d76b1e2a31e" providerId="ADAL" clId="{FC31E088-CF7A-485C-9C22-FC02CC1C158C}" dt="2023-10-26T09:48:02.267" v="37" actId="1076"/>
        <pc:sldMkLst>
          <pc:docMk/>
          <pc:sldMk cId="1334497872" sldId="303"/>
        </pc:sldMkLst>
        <pc:spChg chg="del">
          <ac:chgData name="Natasha Jones" userId="3537e397-1aee-4e05-9cd1-5d76b1e2a31e" providerId="ADAL" clId="{FC31E088-CF7A-485C-9C22-FC02CC1C158C}" dt="2023-10-26T09:46:55.301" v="5" actId="478"/>
          <ac:spMkLst>
            <pc:docMk/>
            <pc:sldMk cId="1334497872" sldId="303"/>
            <ac:spMk id="2" creationId="{B8F4FDA4-2205-4086-0B5A-027D429DE6E8}"/>
          </ac:spMkLst>
        </pc:spChg>
        <pc:spChg chg="del">
          <ac:chgData name="Natasha Jones" userId="3537e397-1aee-4e05-9cd1-5d76b1e2a31e" providerId="ADAL" clId="{FC31E088-CF7A-485C-9C22-FC02CC1C158C}" dt="2023-10-26T09:46:52.316" v="4" actId="478"/>
          <ac:spMkLst>
            <pc:docMk/>
            <pc:sldMk cId="1334497872" sldId="303"/>
            <ac:spMk id="3" creationId="{4A8D0B71-D75E-C448-7F27-FF3E605CC94B}"/>
          </ac:spMkLst>
        </pc:spChg>
        <pc:spChg chg="del">
          <ac:chgData name="Natasha Jones" userId="3537e397-1aee-4e05-9cd1-5d76b1e2a31e" providerId="ADAL" clId="{FC31E088-CF7A-485C-9C22-FC02CC1C158C}" dt="2023-10-26T09:46:59.740" v="6" actId="478"/>
          <ac:spMkLst>
            <pc:docMk/>
            <pc:sldMk cId="1334497872" sldId="303"/>
            <ac:spMk id="4" creationId="{1508023C-D4B8-5327-9604-6AD80C0BF3C7}"/>
          </ac:spMkLst>
        </pc:spChg>
        <pc:spChg chg="add del">
          <ac:chgData name="Natasha Jones" userId="3537e397-1aee-4e05-9cd1-5d76b1e2a31e" providerId="ADAL" clId="{FC31E088-CF7A-485C-9C22-FC02CC1C158C}" dt="2023-10-26T09:46:30.357" v="2" actId="478"/>
          <ac:spMkLst>
            <pc:docMk/>
            <pc:sldMk cId="1334497872" sldId="303"/>
            <ac:spMk id="6" creationId="{4E0FD989-5532-3F88-8FC3-1146BAB6575A}"/>
          </ac:spMkLst>
        </pc:spChg>
        <pc:spChg chg="add mod">
          <ac:chgData name="Natasha Jones" userId="3537e397-1aee-4e05-9cd1-5d76b1e2a31e" providerId="ADAL" clId="{FC31E088-CF7A-485C-9C22-FC02CC1C158C}" dt="2023-10-26T09:48:02.267" v="37" actId="1076"/>
          <ac:spMkLst>
            <pc:docMk/>
            <pc:sldMk cId="1334497872" sldId="303"/>
            <ac:spMk id="7" creationId="{E5FCD0D1-FA6C-89B8-3244-148665B26724}"/>
          </ac:spMkLst>
        </pc:spChg>
        <pc:picChg chg="add mod">
          <ac:chgData name="Natasha Jones" userId="3537e397-1aee-4e05-9cd1-5d76b1e2a31e" providerId="ADAL" clId="{FC31E088-CF7A-485C-9C22-FC02CC1C158C}" dt="2023-10-26T09:47:08.848" v="8" actId="1076"/>
          <ac:picMkLst>
            <pc:docMk/>
            <pc:sldMk cId="1334497872" sldId="303"/>
            <ac:picMk id="1026" creationId="{1C8BF371-9559-3C55-C6F6-6CAB93C70FC0}"/>
          </ac:picMkLst>
        </pc:picChg>
      </pc:sldChg>
    </pc:docChg>
  </pc:docChgLst>
  <pc:docChgLst>
    <pc:chgData name="Natasha Jones" userId="3537e397-1aee-4e05-9cd1-5d76b1e2a31e" providerId="ADAL" clId="{615BF0D6-7699-4765-AB00-652858CADF56}"/>
    <pc:docChg chg="custSel addSld modSld">
      <pc:chgData name="Natasha Jones" userId="3537e397-1aee-4e05-9cd1-5d76b1e2a31e" providerId="ADAL" clId="{615BF0D6-7699-4765-AB00-652858CADF56}" dt="2022-10-17T13:50:55.296" v="249" actId="1076"/>
      <pc:docMkLst>
        <pc:docMk/>
      </pc:docMkLst>
      <pc:sldChg chg="addSp delSp modSp new mod">
        <pc:chgData name="Natasha Jones" userId="3537e397-1aee-4e05-9cd1-5d76b1e2a31e" providerId="ADAL" clId="{615BF0D6-7699-4765-AB00-652858CADF56}" dt="2022-10-17T13:50:55.296" v="249" actId="1076"/>
        <pc:sldMkLst>
          <pc:docMk/>
          <pc:sldMk cId="1384852562" sldId="292"/>
        </pc:sldMkLst>
        <pc:spChg chg="mod">
          <ac:chgData name="Natasha Jones" userId="3537e397-1aee-4e05-9cd1-5d76b1e2a31e" providerId="ADAL" clId="{615BF0D6-7699-4765-AB00-652858CADF56}" dt="2022-10-17T13:48:39.624" v="189" actId="1076"/>
          <ac:spMkLst>
            <pc:docMk/>
            <pc:sldMk cId="1384852562" sldId="292"/>
            <ac:spMk id="2" creationId="{36052B42-2B61-FFC8-BF6F-36FE1A5FA545}"/>
          </ac:spMkLst>
        </pc:spChg>
        <pc:spChg chg="del">
          <ac:chgData name="Natasha Jones" userId="3537e397-1aee-4e05-9cd1-5d76b1e2a31e" providerId="ADAL" clId="{615BF0D6-7699-4765-AB00-652858CADF56}" dt="2022-10-17T13:45:23.342" v="1" actId="478"/>
          <ac:spMkLst>
            <pc:docMk/>
            <pc:sldMk cId="1384852562" sldId="292"/>
            <ac:spMk id="3" creationId="{C6C6F5D8-F371-5096-FE5D-2D971FADD3A9}"/>
          </ac:spMkLst>
        </pc:spChg>
        <pc:spChg chg="del">
          <ac:chgData name="Natasha Jones" userId="3537e397-1aee-4e05-9cd1-5d76b1e2a31e" providerId="ADAL" clId="{615BF0D6-7699-4765-AB00-652858CADF56}" dt="2022-10-17T13:45:30.085" v="3" actId="478"/>
          <ac:spMkLst>
            <pc:docMk/>
            <pc:sldMk cId="1384852562" sldId="292"/>
            <ac:spMk id="4" creationId="{EC8C1FAD-69CC-E083-9BEC-0FAF7D1AF0B2}"/>
          </ac:spMkLst>
        </pc:spChg>
        <pc:spChg chg="add mod">
          <ac:chgData name="Natasha Jones" userId="3537e397-1aee-4e05-9cd1-5d76b1e2a31e" providerId="ADAL" clId="{615BF0D6-7699-4765-AB00-652858CADF56}" dt="2022-10-17T13:50:41.795" v="246" actId="1076"/>
          <ac:spMkLst>
            <pc:docMk/>
            <pc:sldMk cId="1384852562" sldId="292"/>
            <ac:spMk id="6" creationId="{36B34C24-FEDB-E4ED-F73D-70065B227681}"/>
          </ac:spMkLst>
        </pc:spChg>
        <pc:spChg chg="add mod">
          <ac:chgData name="Natasha Jones" userId="3537e397-1aee-4e05-9cd1-5d76b1e2a31e" providerId="ADAL" clId="{615BF0D6-7699-4765-AB00-652858CADF56}" dt="2022-10-17T13:48:45.856" v="191" actId="1076"/>
          <ac:spMkLst>
            <pc:docMk/>
            <pc:sldMk cId="1384852562" sldId="292"/>
            <ac:spMk id="7" creationId="{102CB831-C5E2-95CC-206A-9E4C1293ED88}"/>
          </ac:spMkLst>
        </pc:spChg>
        <pc:spChg chg="add mod">
          <ac:chgData name="Natasha Jones" userId="3537e397-1aee-4e05-9cd1-5d76b1e2a31e" providerId="ADAL" clId="{615BF0D6-7699-4765-AB00-652858CADF56}" dt="2022-10-17T13:50:46.700" v="247" actId="1076"/>
          <ac:spMkLst>
            <pc:docMk/>
            <pc:sldMk cId="1384852562" sldId="292"/>
            <ac:spMk id="8" creationId="{B233D8BF-6580-4C01-B2F6-275D934013D8}"/>
          </ac:spMkLst>
        </pc:spChg>
        <pc:spChg chg="add mod">
          <ac:chgData name="Natasha Jones" userId="3537e397-1aee-4e05-9cd1-5d76b1e2a31e" providerId="ADAL" clId="{615BF0D6-7699-4765-AB00-652858CADF56}" dt="2022-10-17T13:50:55.296" v="249" actId="1076"/>
          <ac:spMkLst>
            <pc:docMk/>
            <pc:sldMk cId="1384852562" sldId="292"/>
            <ac:spMk id="9" creationId="{36245E35-B91F-66B3-AF9C-72C9071812D4}"/>
          </ac:spMkLst>
        </pc:spChg>
      </pc:sldChg>
    </pc:docChg>
  </pc:docChgLst>
  <pc:docChgLst>
    <pc:chgData name="Ross Phillips" userId="c604230b-847d-4cb1-9e23-f810d4c0fde1" providerId="ADAL" clId="{28586E07-2384-4E1C-8FB7-F8F85AED93DC}"/>
    <pc:docChg chg="custSel addSld modSld">
      <pc:chgData name="Ross Phillips" userId="c604230b-847d-4cb1-9e23-f810d4c0fde1" providerId="ADAL" clId="{28586E07-2384-4E1C-8FB7-F8F85AED93DC}" dt="2024-11-26T10:46:50.985" v="220" actId="20577"/>
      <pc:docMkLst>
        <pc:docMk/>
      </pc:docMkLst>
      <pc:sldChg chg="addSp delSp modSp mod modClrScheme modAnim chgLayout modNotesTx">
        <pc:chgData name="Ross Phillips" userId="c604230b-847d-4cb1-9e23-f810d4c0fde1" providerId="ADAL" clId="{28586E07-2384-4E1C-8FB7-F8F85AED93DC}" dt="2024-11-26T10:46:50.985" v="220" actId="20577"/>
        <pc:sldMkLst>
          <pc:docMk/>
          <pc:sldMk cId="4047623607" sldId="304"/>
        </pc:sldMkLst>
        <pc:spChg chg="del mod ord">
          <ac:chgData name="Ross Phillips" userId="c604230b-847d-4cb1-9e23-f810d4c0fde1" providerId="ADAL" clId="{28586E07-2384-4E1C-8FB7-F8F85AED93DC}" dt="2024-11-26T09:55:06.413" v="0" actId="700"/>
          <ac:spMkLst>
            <pc:docMk/>
            <pc:sldMk cId="4047623607" sldId="304"/>
            <ac:spMk id="2" creationId="{8623A896-8EF7-CD85-6DFF-BEBA0B1CE4D5}"/>
          </ac:spMkLst>
        </pc:spChg>
        <pc:spChg chg="del mod ord">
          <ac:chgData name="Ross Phillips" userId="c604230b-847d-4cb1-9e23-f810d4c0fde1" providerId="ADAL" clId="{28586E07-2384-4E1C-8FB7-F8F85AED93DC}" dt="2024-11-26T09:55:06.413" v="0" actId="700"/>
          <ac:spMkLst>
            <pc:docMk/>
            <pc:sldMk cId="4047623607" sldId="304"/>
            <ac:spMk id="3" creationId="{EC320FB0-C4DD-A626-BBAC-A8AF9E697F9C}"/>
          </ac:spMkLst>
        </pc:spChg>
        <pc:spChg chg="del">
          <ac:chgData name="Ross Phillips" userId="c604230b-847d-4cb1-9e23-f810d4c0fde1" providerId="ADAL" clId="{28586E07-2384-4E1C-8FB7-F8F85AED93DC}" dt="2024-11-26T09:55:06.413" v="0" actId="700"/>
          <ac:spMkLst>
            <pc:docMk/>
            <pc:sldMk cId="4047623607" sldId="304"/>
            <ac:spMk id="4" creationId="{1429C77B-0E21-C35F-C664-51AEF9F9E6AF}"/>
          </ac:spMkLst>
        </pc:spChg>
        <pc:spChg chg="add mod ord">
          <ac:chgData name="Ross Phillips" userId="c604230b-847d-4cb1-9e23-f810d4c0fde1" providerId="ADAL" clId="{28586E07-2384-4E1C-8FB7-F8F85AED93DC}" dt="2024-11-26T09:55:40.759" v="19" actId="20577"/>
          <ac:spMkLst>
            <pc:docMk/>
            <pc:sldMk cId="4047623607" sldId="304"/>
            <ac:spMk id="5" creationId="{1F61BA61-1735-AC70-44F9-C38B569CFBF6}"/>
          </ac:spMkLst>
        </pc:spChg>
        <pc:spChg chg="add mod ord">
          <ac:chgData name="Ross Phillips" userId="c604230b-847d-4cb1-9e23-f810d4c0fde1" providerId="ADAL" clId="{28586E07-2384-4E1C-8FB7-F8F85AED93DC}" dt="2024-11-26T09:55:06.413" v="0" actId="700"/>
          <ac:spMkLst>
            <pc:docMk/>
            <pc:sldMk cId="4047623607" sldId="304"/>
            <ac:spMk id="6" creationId="{86770368-817D-3541-9080-7DCF39D0522A}"/>
          </ac:spMkLst>
        </pc:spChg>
        <pc:picChg chg="add mod">
          <ac:chgData name="Ross Phillips" userId="c604230b-847d-4cb1-9e23-f810d4c0fde1" providerId="ADAL" clId="{28586E07-2384-4E1C-8FB7-F8F85AED93DC}" dt="2024-11-26T09:58:36.584" v="22" actId="1076"/>
          <ac:picMkLst>
            <pc:docMk/>
            <pc:sldMk cId="4047623607" sldId="304"/>
            <ac:picMk id="7" creationId="{FBA8630D-5D9C-FB47-EA43-E841F199031B}"/>
          </ac:picMkLst>
        </pc:picChg>
        <pc:picChg chg="add mod">
          <ac:chgData name="Ross Phillips" userId="c604230b-847d-4cb1-9e23-f810d4c0fde1" providerId="ADAL" clId="{28586E07-2384-4E1C-8FB7-F8F85AED93DC}" dt="2024-11-26T09:59:51.224" v="29" actId="1076"/>
          <ac:picMkLst>
            <pc:docMk/>
            <pc:sldMk cId="4047623607" sldId="304"/>
            <ac:picMk id="1026" creationId="{A7C6EC31-DE35-BD44-5D30-AF14C59084FE}"/>
          </ac:picMkLst>
        </pc:picChg>
      </pc:sldChg>
      <pc:sldChg chg="addSp delSp modSp new mod">
        <pc:chgData name="Ross Phillips" userId="c604230b-847d-4cb1-9e23-f810d4c0fde1" providerId="ADAL" clId="{28586E07-2384-4E1C-8FB7-F8F85AED93DC}" dt="2024-11-26T10:46:10.682" v="201"/>
        <pc:sldMkLst>
          <pc:docMk/>
          <pc:sldMk cId="2105733641" sldId="305"/>
        </pc:sldMkLst>
        <pc:spChg chg="add del mod">
          <ac:chgData name="Ross Phillips" userId="c604230b-847d-4cb1-9e23-f810d4c0fde1" providerId="ADAL" clId="{28586E07-2384-4E1C-8FB7-F8F85AED93DC}" dt="2024-11-26T10:39:32.426" v="47" actId="20577"/>
          <ac:spMkLst>
            <pc:docMk/>
            <pc:sldMk cId="2105733641" sldId="305"/>
            <ac:spMk id="2" creationId="{7EE1FFBB-0712-36CD-428E-6A55A12EBAE9}"/>
          </ac:spMkLst>
        </pc:spChg>
        <pc:spChg chg="mod">
          <ac:chgData name="Ross Phillips" userId="c604230b-847d-4cb1-9e23-f810d4c0fde1" providerId="ADAL" clId="{28586E07-2384-4E1C-8FB7-F8F85AED93DC}" dt="2024-11-26T10:46:10.682" v="201"/>
          <ac:spMkLst>
            <pc:docMk/>
            <pc:sldMk cId="2105733641" sldId="305"/>
            <ac:spMk id="3" creationId="{9DBAAFB9-984D-7306-3610-39AF85221332}"/>
          </ac:spMkLst>
        </pc:spChg>
        <pc:spChg chg="mod">
          <ac:chgData name="Ross Phillips" userId="c604230b-847d-4cb1-9e23-f810d4c0fde1" providerId="ADAL" clId="{28586E07-2384-4E1C-8FB7-F8F85AED93DC}" dt="2024-11-26T10:45:54.645" v="200" actId="20577"/>
          <ac:spMkLst>
            <pc:docMk/>
            <pc:sldMk cId="2105733641" sldId="305"/>
            <ac:spMk id="4" creationId="{7F0DA3C4-D629-17E6-336D-4453652502D6}"/>
          </ac:spMkLst>
        </pc:spChg>
        <pc:spChg chg="add mod">
          <ac:chgData name="Ross Phillips" userId="c604230b-847d-4cb1-9e23-f810d4c0fde1" providerId="ADAL" clId="{28586E07-2384-4E1C-8FB7-F8F85AED93DC}" dt="2024-11-26T10:39:22.815" v="32"/>
          <ac:spMkLst>
            <pc:docMk/>
            <pc:sldMk cId="2105733641" sldId="305"/>
            <ac:spMk id="5" creationId="{2BED6938-23EF-ACCA-FDBD-C3023E564EC5}"/>
          </ac:spMkLst>
        </pc:spChg>
      </pc:sldChg>
    </pc:docChg>
  </pc:docChgLst>
  <pc:docChgLst>
    <pc:chgData name="Ross Phillips" userId="S::r.phillips@uwtsd.ac.uk::c604230b-847d-4cb1-9e23-f810d4c0fde1" providerId="AD" clId="Web-{77BDC7E8-FFE9-4548-6353-14E360BA54D7}"/>
    <pc:docChg chg="addSld modSld">
      <pc:chgData name="Ross Phillips" userId="S::r.phillips@uwtsd.ac.uk::c604230b-847d-4cb1-9e23-f810d4c0fde1" providerId="AD" clId="Web-{77BDC7E8-FFE9-4548-6353-14E360BA54D7}" dt="2024-11-26T09:51:19.466" v="7"/>
      <pc:docMkLst>
        <pc:docMk/>
      </pc:docMkLst>
      <pc:sldChg chg="modSp">
        <pc:chgData name="Ross Phillips" userId="S::r.phillips@uwtsd.ac.uk::c604230b-847d-4cb1-9e23-f810d4c0fde1" providerId="AD" clId="Web-{77BDC7E8-FFE9-4548-6353-14E360BA54D7}" dt="2024-11-26T09:51:00.747" v="6" actId="20577"/>
        <pc:sldMkLst>
          <pc:docMk/>
          <pc:sldMk cId="3200240194" sldId="257"/>
        </pc:sldMkLst>
        <pc:spChg chg="mod">
          <ac:chgData name="Ross Phillips" userId="S::r.phillips@uwtsd.ac.uk::c604230b-847d-4cb1-9e23-f810d4c0fde1" providerId="AD" clId="Web-{77BDC7E8-FFE9-4548-6353-14E360BA54D7}" dt="2024-11-26T09:51:00.747" v="6" actId="20577"/>
          <ac:spMkLst>
            <pc:docMk/>
            <pc:sldMk cId="3200240194" sldId="257"/>
            <ac:spMk id="2" creationId="{00000000-0000-0000-0000-000000000000}"/>
          </ac:spMkLst>
        </pc:spChg>
      </pc:sldChg>
      <pc:sldChg chg="new">
        <pc:chgData name="Ross Phillips" userId="S::r.phillips@uwtsd.ac.uk::c604230b-847d-4cb1-9e23-f810d4c0fde1" providerId="AD" clId="Web-{77BDC7E8-FFE9-4548-6353-14E360BA54D7}" dt="2024-11-26T09:51:19.466" v="7"/>
        <pc:sldMkLst>
          <pc:docMk/>
          <pc:sldMk cId="4047623607" sldId="304"/>
        </pc:sldMkLst>
      </pc:sldChg>
    </pc:docChg>
  </pc:docChgLst>
  <pc:docChgLst>
    <pc:chgData name="Ross Phillips" userId="S::r.phillips@uwtsd.ac.uk::c604230b-847d-4cb1-9e23-f810d4c0fde1" providerId="AD" clId="Web-{3EC843C9-AEFD-4921-3D8E-EEE6A4E741EB}"/>
    <pc:docChg chg="delSld modSld">
      <pc:chgData name="Ross Phillips" userId="S::r.phillips@uwtsd.ac.uk::c604230b-847d-4cb1-9e23-f810d4c0fde1" providerId="AD" clId="Web-{3EC843C9-AEFD-4921-3D8E-EEE6A4E741EB}" dt="2024-11-26T08:43:48.161" v="3" actId="20577"/>
      <pc:docMkLst>
        <pc:docMk/>
      </pc:docMkLst>
      <pc:sldChg chg="modSp">
        <pc:chgData name="Ross Phillips" userId="S::r.phillips@uwtsd.ac.uk::c604230b-847d-4cb1-9e23-f810d4c0fde1" providerId="AD" clId="Web-{3EC843C9-AEFD-4921-3D8E-EEE6A4E741EB}" dt="2024-11-26T08:43:48.161" v="3" actId="20577"/>
        <pc:sldMkLst>
          <pc:docMk/>
          <pc:sldMk cId="3200240194" sldId="257"/>
        </pc:sldMkLst>
        <pc:spChg chg="mod">
          <ac:chgData name="Ross Phillips" userId="S::r.phillips@uwtsd.ac.uk::c604230b-847d-4cb1-9e23-f810d4c0fde1" providerId="AD" clId="Web-{3EC843C9-AEFD-4921-3D8E-EEE6A4E741EB}" dt="2024-11-26T08:43:48.161" v="3" actId="20577"/>
          <ac:spMkLst>
            <pc:docMk/>
            <pc:sldMk cId="3200240194" sldId="257"/>
            <ac:spMk id="2" creationId="{00000000-0000-0000-0000-000000000000}"/>
          </ac:spMkLst>
        </pc:spChg>
      </pc:sldChg>
      <pc:sldChg chg="del">
        <pc:chgData name="Ross Phillips" userId="S::r.phillips@uwtsd.ac.uk::c604230b-847d-4cb1-9e23-f810d4c0fde1" providerId="AD" clId="Web-{3EC843C9-AEFD-4921-3D8E-EEE6A4E741EB}" dt="2024-11-25T16:44:16.023" v="0"/>
        <pc:sldMkLst>
          <pc:docMk/>
          <pc:sldMk cId="1892686926" sldId="302"/>
        </pc:sldMkLst>
      </pc:sldChg>
    </pc:docChg>
  </pc:docChgLst>
  <pc:docChgLst>
    <pc:chgData name="Natasha Jones" userId="3537e397-1aee-4e05-9cd1-5d76b1e2a31e" providerId="ADAL" clId="{0BB5FF08-C1EC-4B9D-A2A8-A01A400443C8}"/>
    <pc:docChg chg="custSel addSld delSld modSld sldOrd">
      <pc:chgData name="Natasha Jones" userId="3537e397-1aee-4e05-9cd1-5d76b1e2a31e" providerId="ADAL" clId="{0BB5FF08-C1EC-4B9D-A2A8-A01A400443C8}" dt="2023-10-05T17:09:42.450" v="220"/>
      <pc:docMkLst>
        <pc:docMk/>
      </pc:docMkLst>
      <pc:sldChg chg="modSp mod">
        <pc:chgData name="Natasha Jones" userId="3537e397-1aee-4e05-9cd1-5d76b1e2a31e" providerId="ADAL" clId="{0BB5FF08-C1EC-4B9D-A2A8-A01A400443C8}" dt="2023-10-03T15:16:47.747" v="63" actId="20577"/>
        <pc:sldMkLst>
          <pc:docMk/>
          <pc:sldMk cId="3200240194" sldId="257"/>
        </pc:sldMkLst>
        <pc:spChg chg="mod">
          <ac:chgData name="Natasha Jones" userId="3537e397-1aee-4e05-9cd1-5d76b1e2a31e" providerId="ADAL" clId="{0BB5FF08-C1EC-4B9D-A2A8-A01A400443C8}" dt="2023-10-03T15:16:47.747" v="63" actId="20577"/>
          <ac:spMkLst>
            <pc:docMk/>
            <pc:sldMk cId="3200240194" sldId="257"/>
            <ac:spMk id="2" creationId="{00000000-0000-0000-0000-000000000000}"/>
          </ac:spMkLst>
        </pc:spChg>
      </pc:sldChg>
      <pc:sldChg chg="modSp mod">
        <pc:chgData name="Natasha Jones" userId="3537e397-1aee-4e05-9cd1-5d76b1e2a31e" providerId="ADAL" clId="{0BB5FF08-C1EC-4B9D-A2A8-A01A400443C8}" dt="2023-10-05T17:04:34.212" v="169" actId="20577"/>
        <pc:sldMkLst>
          <pc:docMk/>
          <pc:sldMk cId="68186992" sldId="262"/>
        </pc:sldMkLst>
        <pc:spChg chg="mod">
          <ac:chgData name="Natasha Jones" userId="3537e397-1aee-4e05-9cd1-5d76b1e2a31e" providerId="ADAL" clId="{0BB5FF08-C1EC-4B9D-A2A8-A01A400443C8}" dt="2023-10-05T17:04:34.212" v="169" actId="20577"/>
          <ac:spMkLst>
            <pc:docMk/>
            <pc:sldMk cId="68186992" sldId="262"/>
            <ac:spMk id="8" creationId="{536336CC-1CC9-9658-4723-608F28E5488D}"/>
          </ac:spMkLst>
        </pc:spChg>
        <pc:spChg chg="mod">
          <ac:chgData name="Natasha Jones" userId="3537e397-1aee-4e05-9cd1-5d76b1e2a31e" providerId="ADAL" clId="{0BB5FF08-C1EC-4B9D-A2A8-A01A400443C8}" dt="2023-10-05T17:04:20.618" v="152" actId="20577"/>
          <ac:spMkLst>
            <pc:docMk/>
            <pc:sldMk cId="68186992" sldId="262"/>
            <ac:spMk id="10" creationId="{FA57DADE-0E59-AFDB-4C4F-AF921E99EF04}"/>
          </ac:spMkLst>
        </pc:spChg>
      </pc:sldChg>
      <pc:sldChg chg="add">
        <pc:chgData name="Natasha Jones" userId="3537e397-1aee-4e05-9cd1-5d76b1e2a31e" providerId="ADAL" clId="{0BB5FF08-C1EC-4B9D-A2A8-A01A400443C8}" dt="2023-10-03T13:52:43.379" v="8"/>
        <pc:sldMkLst>
          <pc:docMk/>
          <pc:sldMk cId="3073256087" sldId="264"/>
        </pc:sldMkLst>
      </pc:sldChg>
      <pc:sldChg chg="modSp mod">
        <pc:chgData name="Natasha Jones" userId="3537e397-1aee-4e05-9cd1-5d76b1e2a31e" providerId="ADAL" clId="{0BB5FF08-C1EC-4B9D-A2A8-A01A400443C8}" dt="2023-10-05T16:53:41.819" v="122" actId="255"/>
        <pc:sldMkLst>
          <pc:docMk/>
          <pc:sldMk cId="3599622690" sldId="266"/>
        </pc:sldMkLst>
        <pc:spChg chg="mod">
          <ac:chgData name="Natasha Jones" userId="3537e397-1aee-4e05-9cd1-5d76b1e2a31e" providerId="ADAL" clId="{0BB5FF08-C1EC-4B9D-A2A8-A01A400443C8}" dt="2023-10-05T16:53:41.819" v="122" actId="255"/>
          <ac:spMkLst>
            <pc:docMk/>
            <pc:sldMk cId="3599622690" sldId="266"/>
            <ac:spMk id="6" creationId="{E5900CBF-4592-6BE2-E5F6-59FB6B7AF8A5}"/>
          </ac:spMkLst>
        </pc:spChg>
        <pc:spChg chg="mod">
          <ac:chgData name="Natasha Jones" userId="3537e397-1aee-4e05-9cd1-5d76b1e2a31e" providerId="ADAL" clId="{0BB5FF08-C1EC-4B9D-A2A8-A01A400443C8}" dt="2023-10-05T16:53:36.865" v="121" actId="255"/>
          <ac:spMkLst>
            <pc:docMk/>
            <pc:sldMk cId="3599622690" sldId="266"/>
            <ac:spMk id="8" creationId="{CE811F2F-B197-8A5B-64FE-C89E15565C07}"/>
          </ac:spMkLst>
        </pc:spChg>
      </pc:sldChg>
      <pc:sldChg chg="add">
        <pc:chgData name="Natasha Jones" userId="3537e397-1aee-4e05-9cd1-5d76b1e2a31e" providerId="ADAL" clId="{0BB5FF08-C1EC-4B9D-A2A8-A01A400443C8}" dt="2023-10-03T13:53:57.265" v="11"/>
        <pc:sldMkLst>
          <pc:docMk/>
          <pc:sldMk cId="3934691823" sldId="269"/>
        </pc:sldMkLst>
      </pc:sldChg>
      <pc:sldChg chg="delSp modSp mod">
        <pc:chgData name="Natasha Jones" userId="3537e397-1aee-4e05-9cd1-5d76b1e2a31e" providerId="ADAL" clId="{0BB5FF08-C1EC-4B9D-A2A8-A01A400443C8}" dt="2023-10-03T13:52:33.821" v="7" actId="478"/>
        <pc:sldMkLst>
          <pc:docMk/>
          <pc:sldMk cId="4271814473" sldId="270"/>
        </pc:sldMkLst>
        <pc:spChg chg="mod">
          <ac:chgData name="Natasha Jones" userId="3537e397-1aee-4e05-9cd1-5d76b1e2a31e" providerId="ADAL" clId="{0BB5FF08-C1EC-4B9D-A2A8-A01A400443C8}" dt="2023-10-03T13:52:26.410" v="5" actId="113"/>
          <ac:spMkLst>
            <pc:docMk/>
            <pc:sldMk cId="4271814473" sldId="270"/>
            <ac:spMk id="11" creationId="{9883170D-0EEE-E17C-1AAC-03F133853A24}"/>
          </ac:spMkLst>
        </pc:spChg>
        <pc:spChg chg="mod">
          <ac:chgData name="Natasha Jones" userId="3537e397-1aee-4e05-9cd1-5d76b1e2a31e" providerId="ADAL" clId="{0BB5FF08-C1EC-4B9D-A2A8-A01A400443C8}" dt="2023-10-03T13:52:31.862" v="6" actId="113"/>
          <ac:spMkLst>
            <pc:docMk/>
            <pc:sldMk cId="4271814473" sldId="270"/>
            <ac:spMk id="13" creationId="{BD466320-4200-8802-2E43-7CFD1A5D6630}"/>
          </ac:spMkLst>
        </pc:spChg>
        <pc:picChg chg="del">
          <ac:chgData name="Natasha Jones" userId="3537e397-1aee-4e05-9cd1-5d76b1e2a31e" providerId="ADAL" clId="{0BB5FF08-C1EC-4B9D-A2A8-A01A400443C8}" dt="2023-10-03T13:52:33.821" v="7" actId="478"/>
          <ac:picMkLst>
            <pc:docMk/>
            <pc:sldMk cId="4271814473" sldId="270"/>
            <ac:picMk id="5" creationId="{00000000-0000-0000-0000-000000000000}"/>
          </ac:picMkLst>
        </pc:picChg>
      </pc:sldChg>
      <pc:sldChg chg="del">
        <pc:chgData name="Natasha Jones" userId="3537e397-1aee-4e05-9cd1-5d76b1e2a31e" providerId="ADAL" clId="{0BB5FF08-C1EC-4B9D-A2A8-A01A400443C8}" dt="2023-10-05T17:02:49.291" v="133" actId="47"/>
        <pc:sldMkLst>
          <pc:docMk/>
          <pc:sldMk cId="3386332484" sldId="273"/>
        </pc:sldMkLst>
      </pc:sldChg>
      <pc:sldChg chg="modSp add mod">
        <pc:chgData name="Natasha Jones" userId="3537e397-1aee-4e05-9cd1-5d76b1e2a31e" providerId="ADAL" clId="{0BB5FF08-C1EC-4B9D-A2A8-A01A400443C8}" dt="2023-10-05T17:00:57.410" v="132" actId="114"/>
        <pc:sldMkLst>
          <pc:docMk/>
          <pc:sldMk cId="2100289842" sldId="278"/>
        </pc:sldMkLst>
        <pc:spChg chg="mod">
          <ac:chgData name="Natasha Jones" userId="3537e397-1aee-4e05-9cd1-5d76b1e2a31e" providerId="ADAL" clId="{0BB5FF08-C1EC-4B9D-A2A8-A01A400443C8}" dt="2023-10-05T17:00:49.151" v="131" actId="20577"/>
          <ac:spMkLst>
            <pc:docMk/>
            <pc:sldMk cId="2100289842" sldId="278"/>
            <ac:spMk id="6" creationId="{1B00E6F4-DA36-B54A-B62C-9039EF302DD1}"/>
          </ac:spMkLst>
        </pc:spChg>
        <pc:spChg chg="mod">
          <ac:chgData name="Natasha Jones" userId="3537e397-1aee-4e05-9cd1-5d76b1e2a31e" providerId="ADAL" clId="{0BB5FF08-C1EC-4B9D-A2A8-A01A400443C8}" dt="2023-10-05T17:00:57.410" v="132" actId="114"/>
          <ac:spMkLst>
            <pc:docMk/>
            <pc:sldMk cId="2100289842" sldId="278"/>
            <ac:spMk id="8" creationId="{9D60EF4B-C66D-3B9F-D5ED-89FDB056F332}"/>
          </ac:spMkLst>
        </pc:spChg>
      </pc:sldChg>
      <pc:sldChg chg="delSp modSp mod">
        <pc:chgData name="Natasha Jones" userId="3537e397-1aee-4e05-9cd1-5d76b1e2a31e" providerId="ADAL" clId="{0BB5FF08-C1EC-4B9D-A2A8-A01A400443C8}" dt="2023-10-05T17:05:45.494" v="197" actId="1076"/>
        <pc:sldMkLst>
          <pc:docMk/>
          <pc:sldMk cId="1050170490" sldId="280"/>
        </pc:sldMkLst>
        <pc:spChg chg="mod">
          <ac:chgData name="Natasha Jones" userId="3537e397-1aee-4e05-9cd1-5d76b1e2a31e" providerId="ADAL" clId="{0BB5FF08-C1EC-4B9D-A2A8-A01A400443C8}" dt="2023-10-05T17:05:45.494" v="197" actId="1076"/>
          <ac:spMkLst>
            <pc:docMk/>
            <pc:sldMk cId="1050170490" sldId="280"/>
            <ac:spMk id="5" creationId="{B8688F84-2774-0874-E128-78AEEE6B07A3}"/>
          </ac:spMkLst>
        </pc:spChg>
        <pc:spChg chg="mod">
          <ac:chgData name="Natasha Jones" userId="3537e397-1aee-4e05-9cd1-5d76b1e2a31e" providerId="ADAL" clId="{0BB5FF08-C1EC-4B9D-A2A8-A01A400443C8}" dt="2023-10-05T17:05:25.046" v="193" actId="5793"/>
          <ac:spMkLst>
            <pc:docMk/>
            <pc:sldMk cId="1050170490" sldId="280"/>
            <ac:spMk id="7" creationId="{8A541033-3E89-314E-38B2-85F2766F6ADB}"/>
          </ac:spMkLst>
        </pc:spChg>
        <pc:picChg chg="del">
          <ac:chgData name="Natasha Jones" userId="3537e397-1aee-4e05-9cd1-5d76b1e2a31e" providerId="ADAL" clId="{0BB5FF08-C1EC-4B9D-A2A8-A01A400443C8}" dt="2023-10-05T17:04:41.994" v="170" actId="478"/>
          <ac:picMkLst>
            <pc:docMk/>
            <pc:sldMk cId="1050170490" sldId="280"/>
            <ac:picMk id="3" creationId="{00000000-0000-0000-0000-000000000000}"/>
          </ac:picMkLst>
        </pc:picChg>
      </pc:sldChg>
      <pc:sldChg chg="del">
        <pc:chgData name="Natasha Jones" userId="3537e397-1aee-4e05-9cd1-5d76b1e2a31e" providerId="ADAL" clId="{0BB5FF08-C1EC-4B9D-A2A8-A01A400443C8}" dt="2023-10-03T13:55:35.841" v="17" actId="47"/>
        <pc:sldMkLst>
          <pc:docMk/>
          <pc:sldMk cId="2734170783" sldId="286"/>
        </pc:sldMkLst>
      </pc:sldChg>
      <pc:sldChg chg="del">
        <pc:chgData name="Natasha Jones" userId="3537e397-1aee-4e05-9cd1-5d76b1e2a31e" providerId="ADAL" clId="{0BB5FF08-C1EC-4B9D-A2A8-A01A400443C8}" dt="2023-10-03T13:44:54.256" v="0" actId="47"/>
        <pc:sldMkLst>
          <pc:docMk/>
          <pc:sldMk cId="3394420604" sldId="287"/>
        </pc:sldMkLst>
      </pc:sldChg>
      <pc:sldChg chg="del">
        <pc:chgData name="Natasha Jones" userId="3537e397-1aee-4e05-9cd1-5d76b1e2a31e" providerId="ADAL" clId="{0BB5FF08-C1EC-4B9D-A2A8-A01A400443C8}" dt="2023-10-03T13:44:55.011" v="1" actId="47"/>
        <pc:sldMkLst>
          <pc:docMk/>
          <pc:sldMk cId="3361084049" sldId="288"/>
        </pc:sldMkLst>
      </pc:sldChg>
      <pc:sldChg chg="ord">
        <pc:chgData name="Natasha Jones" userId="3537e397-1aee-4e05-9cd1-5d76b1e2a31e" providerId="ADAL" clId="{0BB5FF08-C1EC-4B9D-A2A8-A01A400443C8}" dt="2023-10-05T17:09:42.450" v="220"/>
        <pc:sldMkLst>
          <pc:docMk/>
          <pc:sldMk cId="1384852562" sldId="292"/>
        </pc:sldMkLst>
      </pc:sldChg>
      <pc:sldChg chg="addSp delSp modSp new mod modClrScheme chgLayout">
        <pc:chgData name="Natasha Jones" userId="3537e397-1aee-4e05-9cd1-5d76b1e2a31e" providerId="ADAL" clId="{0BB5FF08-C1EC-4B9D-A2A8-A01A400443C8}" dt="2023-10-05T17:07:07.643" v="216" actId="20577"/>
        <pc:sldMkLst>
          <pc:docMk/>
          <pc:sldMk cId="2609773589" sldId="293"/>
        </pc:sldMkLst>
        <pc:spChg chg="del mod ord">
          <ac:chgData name="Natasha Jones" userId="3537e397-1aee-4e05-9cd1-5d76b1e2a31e" providerId="ADAL" clId="{0BB5FF08-C1EC-4B9D-A2A8-A01A400443C8}" dt="2023-10-03T13:46:20.313" v="3" actId="700"/>
          <ac:spMkLst>
            <pc:docMk/>
            <pc:sldMk cId="2609773589" sldId="293"/>
            <ac:spMk id="2" creationId="{2532C9DA-1B3C-A7C3-0204-9AEA6B3FFF53}"/>
          </ac:spMkLst>
        </pc:spChg>
        <pc:spChg chg="del mod ord">
          <ac:chgData name="Natasha Jones" userId="3537e397-1aee-4e05-9cd1-5d76b1e2a31e" providerId="ADAL" clId="{0BB5FF08-C1EC-4B9D-A2A8-A01A400443C8}" dt="2023-10-03T13:46:20.313" v="3" actId="700"/>
          <ac:spMkLst>
            <pc:docMk/>
            <pc:sldMk cId="2609773589" sldId="293"/>
            <ac:spMk id="3" creationId="{E2BE0C3E-A9C9-B3D2-0178-52E11C67169F}"/>
          </ac:spMkLst>
        </pc:spChg>
        <pc:spChg chg="add del mod ord">
          <ac:chgData name="Natasha Jones" userId="3537e397-1aee-4e05-9cd1-5d76b1e2a31e" providerId="ADAL" clId="{0BB5FF08-C1EC-4B9D-A2A8-A01A400443C8}" dt="2023-10-03T13:46:21.947" v="4"/>
          <ac:spMkLst>
            <pc:docMk/>
            <pc:sldMk cId="2609773589" sldId="293"/>
            <ac:spMk id="4" creationId="{026D8FCE-2944-409C-9D05-DEBE390CFCAA}"/>
          </ac:spMkLst>
        </pc:spChg>
        <pc:spChg chg="add del mod ord">
          <ac:chgData name="Natasha Jones" userId="3537e397-1aee-4e05-9cd1-5d76b1e2a31e" providerId="ADAL" clId="{0BB5FF08-C1EC-4B9D-A2A8-A01A400443C8}" dt="2023-10-03T14:29:24.639" v="48" actId="478"/>
          <ac:spMkLst>
            <pc:docMk/>
            <pc:sldMk cId="2609773589" sldId="293"/>
            <ac:spMk id="5" creationId="{F87950D6-E5D4-C317-0695-9B47721B6B04}"/>
          </ac:spMkLst>
        </pc:spChg>
        <pc:spChg chg="add mod">
          <ac:chgData name="Natasha Jones" userId="3537e397-1aee-4e05-9cd1-5d76b1e2a31e" providerId="ADAL" clId="{0BB5FF08-C1EC-4B9D-A2A8-A01A400443C8}" dt="2023-10-05T17:07:07.643" v="216" actId="20577"/>
          <ac:spMkLst>
            <pc:docMk/>
            <pc:sldMk cId="2609773589" sldId="293"/>
            <ac:spMk id="6" creationId="{DB8D3E85-29B1-41E0-958A-97C0BCF49E52}"/>
          </ac:spMkLst>
        </pc:spChg>
      </pc:sldChg>
      <pc:sldChg chg="add del">
        <pc:chgData name="Natasha Jones" userId="3537e397-1aee-4e05-9cd1-5d76b1e2a31e" providerId="ADAL" clId="{0BB5FF08-C1EC-4B9D-A2A8-A01A400443C8}" dt="2023-10-05T16:54:01.169" v="123" actId="47"/>
        <pc:sldMkLst>
          <pc:docMk/>
          <pc:sldMk cId="2441869873" sldId="294"/>
        </pc:sldMkLst>
      </pc:sldChg>
      <pc:sldChg chg="add">
        <pc:chgData name="Natasha Jones" userId="3537e397-1aee-4e05-9cd1-5d76b1e2a31e" providerId="ADAL" clId="{0BB5FF08-C1EC-4B9D-A2A8-A01A400443C8}" dt="2023-10-03T13:53:32.416" v="10"/>
        <pc:sldMkLst>
          <pc:docMk/>
          <pc:sldMk cId="4092964207" sldId="295"/>
        </pc:sldMkLst>
      </pc:sldChg>
      <pc:sldChg chg="add">
        <pc:chgData name="Natasha Jones" userId="3537e397-1aee-4e05-9cd1-5d76b1e2a31e" providerId="ADAL" clId="{0BB5FF08-C1EC-4B9D-A2A8-A01A400443C8}" dt="2023-10-03T13:54:33.942" v="12"/>
        <pc:sldMkLst>
          <pc:docMk/>
          <pc:sldMk cId="4079638194" sldId="296"/>
        </pc:sldMkLst>
      </pc:sldChg>
      <pc:sldChg chg="add">
        <pc:chgData name="Natasha Jones" userId="3537e397-1aee-4e05-9cd1-5d76b1e2a31e" providerId="ADAL" clId="{0BB5FF08-C1EC-4B9D-A2A8-A01A400443C8}" dt="2023-10-03T13:54:46.863" v="13"/>
        <pc:sldMkLst>
          <pc:docMk/>
          <pc:sldMk cId="2800162364" sldId="297"/>
        </pc:sldMkLst>
      </pc:sldChg>
      <pc:sldChg chg="modSp add mod">
        <pc:chgData name="Natasha Jones" userId="3537e397-1aee-4e05-9cd1-5d76b1e2a31e" providerId="ADAL" clId="{0BB5FF08-C1EC-4B9D-A2A8-A01A400443C8}" dt="2023-10-04T18:36:45.227" v="120" actId="20577"/>
        <pc:sldMkLst>
          <pc:docMk/>
          <pc:sldMk cId="1892686926" sldId="302"/>
        </pc:sldMkLst>
        <pc:spChg chg="mod">
          <ac:chgData name="Natasha Jones" userId="3537e397-1aee-4e05-9cd1-5d76b1e2a31e" providerId="ADAL" clId="{0BB5FF08-C1EC-4B9D-A2A8-A01A400443C8}" dt="2023-10-04T18:36:45.227" v="120" actId="20577"/>
          <ac:spMkLst>
            <pc:docMk/>
            <pc:sldMk cId="1892686926" sldId="302"/>
            <ac:spMk id="5" creationId="{C62B4F2E-DE03-71BB-C9D3-771019981AB6}"/>
          </ac:spMkLst>
        </pc:spChg>
        <pc:spChg chg="mod">
          <ac:chgData name="Natasha Jones" userId="3537e397-1aee-4e05-9cd1-5d76b1e2a31e" providerId="ADAL" clId="{0BB5FF08-C1EC-4B9D-A2A8-A01A400443C8}" dt="2023-10-04T18:36:21.602" v="110" actId="27636"/>
          <ac:spMkLst>
            <pc:docMk/>
            <pc:sldMk cId="1892686926" sldId="302"/>
            <ac:spMk id="6" creationId="{2079A5A0-7B21-7988-4CE1-110E36A950D5}"/>
          </ac:spMkLst>
        </pc:spChg>
      </pc:sldChg>
    </pc:docChg>
  </pc:docChgLst>
  <pc:docChgLst>
    <pc:chgData name="Ross Phillips" userId="S::r.phillips@uwtsd.ac.uk::c604230b-847d-4cb1-9e23-f810d4c0fde1" providerId="AD" clId="Web-{03E53BAB-C8E9-9E02-E0DB-7BB85D0AFF6D}"/>
    <pc:docChg chg="modSld">
      <pc:chgData name="Ross Phillips" userId="S::r.phillips@uwtsd.ac.uk::c604230b-847d-4cb1-9e23-f810d4c0fde1" providerId="AD" clId="Web-{03E53BAB-C8E9-9E02-E0DB-7BB85D0AFF6D}" dt="2024-11-25T15:40:56.758" v="3" actId="20577"/>
      <pc:docMkLst>
        <pc:docMk/>
      </pc:docMkLst>
      <pc:sldChg chg="modSp">
        <pc:chgData name="Ross Phillips" userId="S::r.phillips@uwtsd.ac.uk::c604230b-847d-4cb1-9e23-f810d4c0fde1" providerId="AD" clId="Web-{03E53BAB-C8E9-9E02-E0DB-7BB85D0AFF6D}" dt="2024-11-25T15:40:56.758" v="3" actId="20577"/>
        <pc:sldMkLst>
          <pc:docMk/>
          <pc:sldMk cId="3200240194" sldId="257"/>
        </pc:sldMkLst>
        <pc:spChg chg="mod">
          <ac:chgData name="Ross Phillips" userId="S::r.phillips@uwtsd.ac.uk::c604230b-847d-4cb1-9e23-f810d4c0fde1" providerId="AD" clId="Web-{03E53BAB-C8E9-9E02-E0DB-7BB85D0AFF6D}" dt="2024-11-25T15:40:56.758" v="3" actId="20577"/>
          <ac:spMkLst>
            <pc:docMk/>
            <pc:sldMk cId="3200240194" sldId="257"/>
            <ac:spMk id="2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7F7263-05A3-44CA-BBB6-998AE903CC15}" type="datetimeFigureOut">
              <a:rPr lang="en-GB" smtClean="0"/>
              <a:t>26/11/2024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E449B0-9EB1-4D0A-80AE-0C9C8E65E4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2243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E449B0-9EB1-4D0A-80AE-0C9C8E65E4E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79741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5808D5-3A1A-4977-8B93-E91A3FF8AB2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82752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5808D5-3A1A-4977-8B93-E91A3FF8AB2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3773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5808D5-3A1A-4977-8B93-E91A3FF8AB2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47649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People who are affected by things that fall in all three sections may have ASD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5808D5-3A1A-4977-8B93-E91A3FF8AB2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3834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5808D5-3A1A-4977-8B93-E91A3FF8AB2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033057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E449B0-9EB1-4D0A-80AE-0C9C8E65E4E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82099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E449B0-9EB1-4D0A-80AE-0C9C8E65E4E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497456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E449B0-9EB1-4D0A-80AE-0C9C8E65E4E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741739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E449B0-9EB1-4D0A-80AE-0C9C8E65E4E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23431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E449B0-9EB1-4D0A-80AE-0C9C8E65E4E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18614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E449B0-9EB1-4D0A-80AE-0C9C8E65E4EC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76731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Supporting a hearing impairment in mainstream school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E449B0-9EB1-4D0A-80AE-0C9C8E65E4EC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947056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cy-GB">
              <a:ea typeface="ＭＳ Ｐゴシック" panose="020B0600070205080204" pitchFamily="34" charset="-128"/>
            </a:endParaRP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29C17E16-8C7E-4DAA-A42D-332995CBBA47}" type="slidenum">
              <a:rPr lang="en-US" altLang="cy-GB"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</a:pPr>
              <a:t>23</a:t>
            </a:fld>
            <a:endParaRPr lang="en-US" altLang="cy-GB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361652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cy-GB">
              <a:ea typeface="ＭＳ Ｐゴシック" panose="020B0600070205080204" pitchFamily="34" charset="-128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C236A3CC-5415-4968-BF1F-E2383648F2B4}" type="slidenum">
              <a:rPr lang="en-US" altLang="cy-GB"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</a:pPr>
              <a:t>24</a:t>
            </a:fld>
            <a:endParaRPr lang="en-US" altLang="cy-GB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89840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cy-GB">
              <a:ea typeface="ＭＳ Ｐゴシック" panose="020B0600070205080204" pitchFamily="34" charset="-128"/>
            </a:endParaRPr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8331E63A-A4DA-4B79-9362-6881DD6097EF}" type="slidenum">
              <a:rPr lang="en-US" altLang="cy-GB"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</a:pPr>
              <a:t>26</a:t>
            </a:fld>
            <a:endParaRPr lang="en-US" altLang="cy-GB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902361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60 minute activity.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E449B0-9EB1-4D0A-80AE-0C9C8E65E4EC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97363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D8BDF-F724-479E-8657-EB1C7BFBC050}" type="datetimeFigureOut">
              <a:rPr lang="en-GB" smtClean="0"/>
              <a:t>26/11/2024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5E655-2F4D-4B2D-8D58-0E2F313E7C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5326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D8BDF-F724-479E-8657-EB1C7BFBC050}" type="datetimeFigureOut">
              <a:rPr lang="en-GB" smtClean="0"/>
              <a:t>26/11/2024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5E655-2F4D-4B2D-8D58-0E2F313E7C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5654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D8BDF-F724-479E-8657-EB1C7BFBC050}" type="datetimeFigureOut">
              <a:rPr lang="en-GB" smtClean="0"/>
              <a:t>26/11/2024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5E655-2F4D-4B2D-8D58-0E2F313E7C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67329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D8BDF-F724-479E-8657-EB1C7BFBC050}" type="datetimeFigureOut">
              <a:rPr lang="en-GB" smtClean="0"/>
              <a:t>26/11/2024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5E655-2F4D-4B2D-8D58-0E2F313E7C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3293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D8BDF-F724-479E-8657-EB1C7BFBC050}" type="datetimeFigureOut">
              <a:rPr lang="en-GB" smtClean="0"/>
              <a:t>26/11/2024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5E655-2F4D-4B2D-8D58-0E2F313E7C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4472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D8BDF-F724-479E-8657-EB1C7BFBC050}" type="datetimeFigureOut">
              <a:rPr lang="en-GB" smtClean="0"/>
              <a:t>26/11/2024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5E655-2F4D-4B2D-8D58-0E2F313E7C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2929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D8BDF-F724-479E-8657-EB1C7BFBC050}" type="datetimeFigureOut">
              <a:rPr lang="en-GB" smtClean="0"/>
              <a:t>26/11/2024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5E655-2F4D-4B2D-8D58-0E2F313E7C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82989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D8BDF-F724-479E-8657-EB1C7BFBC050}" type="datetimeFigureOut">
              <a:rPr lang="en-GB" smtClean="0"/>
              <a:t>26/11/2024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5E655-2F4D-4B2D-8D58-0E2F313E7C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81125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D8BDF-F724-479E-8657-EB1C7BFBC050}" type="datetimeFigureOut">
              <a:rPr lang="en-GB" smtClean="0"/>
              <a:t>26/11/2024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5E655-2F4D-4B2D-8D58-0E2F313E7C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01080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D8BDF-F724-479E-8657-EB1C7BFBC050}" type="datetimeFigureOut">
              <a:rPr lang="en-GB" smtClean="0"/>
              <a:t>26/11/2024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5E655-2F4D-4B2D-8D58-0E2F313E7C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16845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D8BDF-F724-479E-8657-EB1C7BFBC050}" type="datetimeFigureOut">
              <a:rPr lang="en-GB" smtClean="0"/>
              <a:t>26/11/2024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5E655-2F4D-4B2D-8D58-0E2F313E7C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90659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7D8BDF-F724-479E-8657-EB1C7BFBC050}" type="datetimeFigureOut">
              <a:rPr lang="en-GB" smtClean="0"/>
              <a:t>26/11/2024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75E655-2F4D-4B2D-8D58-0E2F313E7CF7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12915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autism.org.uk/about/what-is/asd.aspx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oH3ztnihtfU" TargetMode="Externa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youtube.com/watch?v=PbBZjT7nuoA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ritish-sign.co.uk/print-a-word-in-fingerspelling/" TargetMode="Externa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bc.co.uk/iplayer/episode/m001dh4l/cbeebies-bedtime-stories-25-lora-fachie-the-secret-code" TargetMode="Externa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UYdDwdIwS1k" TargetMode="External"/><Relationship Id="rId4" Type="http://schemas.openxmlformats.org/officeDocument/2006/relationships/image" Target="../media/image7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gGdChjMamxE" TargetMode="Externa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7.xml"/><Relationship Id="rId2" Type="http://schemas.openxmlformats.org/officeDocument/2006/relationships/slideLayout" Target="../slideLayouts/slideLayout3.xml"/><Relationship Id="rId1" Type="http://schemas.openxmlformats.org/officeDocument/2006/relationships/video" Target="https://www.youtube.com/embed/Y3tfbmdbhTw?feature=oembed" TargetMode="Externa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dcs.org.uk/document.rm?id=9423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dcs.org.uk/professional_support/our_resources/education_resources.html#contentblock3" TargetMode="External"/><Relationship Id="rId2" Type="http://schemas.openxmlformats.org/officeDocument/2006/relationships/hyperlink" Target="https://bda.org.uk/what-is-deaf-culture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scope.org.uk/help-and-information/cerebral-palsy-and-associated-impairments" TargetMode="External"/><Relationship Id="rId4" Type="http://schemas.openxmlformats.org/officeDocument/2006/relationships/hyperlink" Target="http://www.ndcs.org.uk/document.rm?id=942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31604" y="3429000"/>
            <a:ext cx="7128792" cy="2043658"/>
          </a:xfrm>
        </p:spPr>
        <p:txBody>
          <a:bodyPr>
            <a:normAutofit fontScale="90000"/>
          </a:bodyPr>
          <a:lstStyle/>
          <a:p>
            <a:r>
              <a:rPr lang="en-GB" sz="4000" b="1" dirty="0"/>
              <a:t>ECES5006/C</a:t>
            </a:r>
            <a:br>
              <a:rPr lang="en-GB" sz="4000" b="1" dirty="0"/>
            </a:br>
            <a:r>
              <a:rPr lang="en-GB" sz="4000" b="1" dirty="0" err="1"/>
              <a:t>Pawb</a:t>
            </a:r>
            <a:r>
              <a:rPr lang="en-GB" sz="4000" b="1" dirty="0"/>
              <a:t> </a:t>
            </a:r>
            <a:r>
              <a:rPr lang="en-GB" sz="4000" b="1" dirty="0" err="1"/>
              <a:t>yn</a:t>
            </a:r>
            <a:r>
              <a:rPr lang="en-GB" sz="4000" b="1" dirty="0"/>
              <a:t> </a:t>
            </a:r>
            <a:r>
              <a:rPr lang="en-GB" sz="4000" b="1" dirty="0" err="1"/>
              <a:t>Golygu</a:t>
            </a:r>
            <a:r>
              <a:rPr lang="en-GB" sz="4000" b="1" dirty="0"/>
              <a:t> </a:t>
            </a:r>
            <a:r>
              <a:rPr lang="en-GB" sz="4000" b="1" dirty="0" err="1"/>
              <a:t>Pawb</a:t>
            </a:r>
            <a:br>
              <a:rPr lang="en-GB" sz="3600" b="1" dirty="0"/>
            </a:br>
            <a:r>
              <a:rPr lang="en-GB" sz="2800" b="1" dirty="0" err="1"/>
              <a:t>Sesiwn</a:t>
            </a:r>
            <a:r>
              <a:rPr lang="en-GB" sz="2800" b="1" dirty="0"/>
              <a:t> 5 </a:t>
            </a:r>
            <a:br>
              <a:rPr lang="en-GB" sz="3600" b="1" dirty="0"/>
            </a:br>
            <a:br>
              <a:rPr lang="en-GB" sz="3600" b="1" dirty="0"/>
            </a:br>
            <a:r>
              <a:rPr lang="en-GB" sz="4000" b="1" dirty="0">
                <a:solidFill>
                  <a:srgbClr val="0070C0"/>
                </a:solidFill>
              </a:rPr>
              <a:t>ECES5006</a:t>
            </a:r>
            <a:br>
              <a:rPr lang="en-GB" sz="4000" b="1" dirty="0">
                <a:solidFill>
                  <a:srgbClr val="0070C0"/>
                </a:solidFill>
              </a:rPr>
            </a:br>
            <a:r>
              <a:rPr lang="en-GB" sz="4000" b="1" dirty="0">
                <a:solidFill>
                  <a:srgbClr val="0070C0"/>
                </a:solidFill>
              </a:rPr>
              <a:t>All Means All</a:t>
            </a:r>
            <a:br>
              <a:rPr lang="en-GB" sz="3600" b="1" dirty="0">
                <a:solidFill>
                  <a:srgbClr val="0070C0"/>
                </a:solidFill>
              </a:rPr>
            </a:br>
            <a:r>
              <a:rPr lang="en-GB" sz="2800" b="1" dirty="0">
                <a:solidFill>
                  <a:srgbClr val="0070C0"/>
                </a:solidFill>
              </a:rPr>
              <a:t>Session 5</a:t>
            </a:r>
            <a:endParaRPr lang="en-GB" sz="4000" b="1" dirty="0"/>
          </a:p>
        </p:txBody>
      </p:sp>
      <p:pic>
        <p:nvPicPr>
          <p:cNvPr id="4" name="Picture 3" descr="jobsanger: Texas GOP Cuts Help For Disabled Kids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2357" y="260648"/>
            <a:ext cx="2887286" cy="1786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02401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3">
            <a:extLst>
              <a:ext uri="{FF2B5EF4-FFF2-40B4-BE49-F238E27FC236}">
                <a16:creationId xmlns:a16="http://schemas.microsoft.com/office/drawing/2014/main" id="{DB8D3E85-29B1-41E0-958A-97C0BCF49E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>
            <a:normAutofit/>
          </a:bodyPr>
          <a:lstStyle/>
          <a:p>
            <a:r>
              <a:rPr lang="en-GB" sz="4000" dirty="0"/>
              <a:t>ADY- Senses</a:t>
            </a:r>
            <a:br>
              <a:rPr lang="en-GB" sz="4000" dirty="0"/>
            </a:br>
            <a:br>
              <a:rPr lang="en-GB" sz="4000" dirty="0"/>
            </a:br>
            <a:r>
              <a:rPr lang="en-GB" sz="4000" dirty="0">
                <a:solidFill>
                  <a:srgbClr val="0070C0"/>
                </a:solidFill>
              </a:rPr>
              <a:t>ALN- </a:t>
            </a:r>
            <a:r>
              <a:rPr lang="en-GB" sz="4000" dirty="0" err="1">
                <a:solidFill>
                  <a:srgbClr val="0070C0"/>
                </a:solidFill>
              </a:rPr>
              <a:t>Synhwyrau</a:t>
            </a:r>
            <a:endParaRPr lang="en-US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97735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384" y="298165"/>
            <a:ext cx="6056027" cy="1433209"/>
          </a:xfrm>
        </p:spPr>
        <p:txBody>
          <a:bodyPr>
            <a:normAutofit/>
          </a:bodyPr>
          <a:lstStyle/>
          <a:p>
            <a:r>
              <a:rPr lang="en-GB" sz="36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Anawsterau</a:t>
            </a:r>
            <a:r>
              <a:rPr lang="en-GB" sz="3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Synhwyraidd</a:t>
            </a:r>
            <a:r>
              <a:rPr lang="en-GB" sz="3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a </a:t>
            </a:r>
            <a:r>
              <a:rPr lang="en-GB" sz="36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Chorfforol</a:t>
            </a:r>
            <a:r>
              <a:rPr lang="en-GB" sz="3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5900CBF-4592-6BE2-E5F6-59FB6B7AF8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1384" y="2133323"/>
            <a:ext cx="5181600" cy="4351338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TASG</a:t>
            </a:r>
          </a:p>
          <a:p>
            <a:r>
              <a:rPr lang="en-GB" sz="2000" dirty="0" err="1"/>
              <a:t>Rhestrwch</a:t>
            </a:r>
            <a:r>
              <a:rPr lang="en-GB" sz="2000" dirty="0"/>
              <a:t> </a:t>
            </a:r>
            <a:r>
              <a:rPr lang="en-GB" sz="2000" dirty="0" err="1"/>
              <a:t>unrhyw</a:t>
            </a:r>
            <a:r>
              <a:rPr lang="en-GB" sz="2000" dirty="0"/>
              <a:t> </a:t>
            </a:r>
            <a:r>
              <a:rPr lang="en-GB" sz="2000" dirty="0" err="1"/>
              <a:t>anawsterau</a:t>
            </a:r>
            <a:r>
              <a:rPr lang="en-GB" sz="2000" dirty="0"/>
              <a:t> </a:t>
            </a:r>
            <a:r>
              <a:rPr lang="en-GB" sz="2000" dirty="0" err="1"/>
              <a:t>synhwyraidd</a:t>
            </a:r>
            <a:r>
              <a:rPr lang="en-GB" sz="2000" dirty="0"/>
              <a:t> a </a:t>
            </a:r>
            <a:r>
              <a:rPr lang="en-GB" sz="2000" dirty="0" err="1"/>
              <a:t>chorfforol</a:t>
            </a:r>
            <a:r>
              <a:rPr lang="en-GB" sz="2000" dirty="0"/>
              <a:t> </a:t>
            </a:r>
            <a:r>
              <a:rPr lang="en-GB" sz="2000" dirty="0" err="1"/>
              <a:t>posibl</a:t>
            </a:r>
            <a:r>
              <a:rPr lang="en-GB" sz="2000" dirty="0"/>
              <a:t>. </a:t>
            </a:r>
          </a:p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E811F2F-B197-8A5B-64FE-C89E15565C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41719" y="2132856"/>
            <a:ext cx="5040560" cy="3384376"/>
          </a:xfrm>
        </p:spPr>
        <p:txBody>
          <a:bodyPr/>
          <a:lstStyle/>
          <a:p>
            <a:pPr marL="0" indent="0">
              <a:buNone/>
            </a:pPr>
            <a:r>
              <a:rPr lang="en-GB" sz="2000" i="1" dirty="0">
                <a:solidFill>
                  <a:srgbClr val="0070C0"/>
                </a:solidFill>
              </a:rPr>
              <a:t>TASK</a:t>
            </a:r>
          </a:p>
          <a:p>
            <a:r>
              <a:rPr lang="en-GB" sz="2000" i="1" dirty="0">
                <a:solidFill>
                  <a:srgbClr val="0070C0"/>
                </a:solidFill>
              </a:rPr>
              <a:t>Write a list of any sensory and physical difficulties you can identify. </a:t>
            </a:r>
          </a:p>
          <a:p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CCB9301-BEBB-0392-C652-730FCEE11A6F}"/>
              </a:ext>
            </a:extLst>
          </p:cNvPr>
          <p:cNvSpPr txBox="1"/>
          <p:nvPr/>
        </p:nvSpPr>
        <p:spPr>
          <a:xfrm>
            <a:off x="6641719" y="414606"/>
            <a:ext cx="58326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rgbClr val="0070C0"/>
                </a:solidFill>
              </a:rPr>
              <a:t>Sensory and Physical Difficulties</a:t>
            </a:r>
            <a:endParaRPr lang="en-US" sz="36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96226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2549" y="245715"/>
            <a:ext cx="5334000" cy="1350958"/>
          </a:xfrm>
        </p:spPr>
        <p:txBody>
          <a:bodyPr>
            <a:normAutofit/>
          </a:bodyPr>
          <a:lstStyle/>
          <a:p>
            <a:r>
              <a:rPr lang="en-GB" sz="3600" i="1" dirty="0" err="1"/>
              <a:t>Anawsterau</a:t>
            </a:r>
            <a:r>
              <a:rPr lang="en-GB" sz="3600" i="1" dirty="0"/>
              <a:t> </a:t>
            </a:r>
            <a:r>
              <a:rPr lang="en-GB" sz="3600" i="1" dirty="0" err="1"/>
              <a:t>Synhwyraidd</a:t>
            </a:r>
            <a:r>
              <a:rPr lang="en-GB" sz="3600" i="1" dirty="0"/>
              <a:t> a </a:t>
            </a:r>
            <a:r>
              <a:rPr lang="en-GB" sz="3600" i="1" dirty="0" err="1"/>
              <a:t>Chorfforol</a:t>
            </a:r>
            <a:r>
              <a:rPr lang="en-GB" sz="3600" i="1" dirty="0"/>
              <a:t> </a:t>
            </a:r>
            <a:endParaRPr lang="en-GB" sz="3600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9883170D-0EEE-E17C-1AAC-03F133853A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2549" y="1729511"/>
            <a:ext cx="5181600" cy="4351338"/>
          </a:xfrm>
        </p:spPr>
        <p:txBody>
          <a:bodyPr>
            <a:normAutofit/>
          </a:bodyPr>
          <a:lstStyle/>
          <a:p>
            <a:r>
              <a:rPr lang="en-GB" sz="2400" dirty="0"/>
              <a:t>Gall </a:t>
            </a:r>
            <a:r>
              <a:rPr lang="en-GB" sz="2400" dirty="0" err="1"/>
              <a:t>anawsterau</a:t>
            </a:r>
            <a:r>
              <a:rPr lang="en-GB" sz="2400" dirty="0"/>
              <a:t> </a:t>
            </a:r>
            <a:r>
              <a:rPr lang="en-GB" sz="2400" dirty="0" err="1"/>
              <a:t>synhwyraidd</a:t>
            </a:r>
            <a:r>
              <a:rPr lang="en-GB" sz="2400" dirty="0"/>
              <a:t> </a:t>
            </a:r>
            <a:r>
              <a:rPr lang="en-GB" sz="2400" dirty="0" err="1"/>
              <a:t>effeithio</a:t>
            </a:r>
            <a:r>
              <a:rPr lang="en-GB" sz="2400" dirty="0"/>
              <a:t>:</a:t>
            </a:r>
          </a:p>
          <a:p>
            <a:pPr lvl="1"/>
            <a:r>
              <a:rPr lang="en-GB" sz="2000" dirty="0" err="1"/>
              <a:t>Golwg</a:t>
            </a:r>
            <a:endParaRPr lang="en-GB" sz="2000" dirty="0"/>
          </a:p>
          <a:p>
            <a:pPr lvl="1"/>
            <a:r>
              <a:rPr lang="en-GB" sz="2000" dirty="0" err="1"/>
              <a:t>Clyw</a:t>
            </a:r>
            <a:endParaRPr lang="en-GB" sz="2000" dirty="0"/>
          </a:p>
          <a:p>
            <a:pPr lvl="1"/>
            <a:r>
              <a:rPr lang="en-GB" sz="2000" dirty="0" err="1"/>
              <a:t>Arogl</a:t>
            </a:r>
            <a:endParaRPr lang="en-GB" sz="2000" dirty="0"/>
          </a:p>
          <a:p>
            <a:pPr lvl="1"/>
            <a:r>
              <a:rPr lang="en-GB" sz="2000" dirty="0" err="1"/>
              <a:t>Cyffwrdd</a:t>
            </a:r>
            <a:endParaRPr lang="en-GB" sz="2000" dirty="0"/>
          </a:p>
          <a:p>
            <a:pPr lvl="1"/>
            <a:r>
              <a:rPr lang="en-GB" sz="2000" dirty="0"/>
              <a:t>Blas</a:t>
            </a:r>
          </a:p>
          <a:p>
            <a:pPr lvl="1"/>
            <a:r>
              <a:rPr lang="en-GB" sz="2000" dirty="0" err="1"/>
              <a:t>Ymwybyddiaeth</a:t>
            </a:r>
            <a:r>
              <a:rPr lang="en-GB" sz="2000" dirty="0"/>
              <a:t> o </a:t>
            </a:r>
            <a:r>
              <a:rPr lang="en-GB" sz="2000" dirty="0" err="1"/>
              <a:t>ofod</a:t>
            </a:r>
            <a:endParaRPr lang="en-GB" sz="2000" dirty="0"/>
          </a:p>
          <a:p>
            <a:r>
              <a:rPr lang="en-GB" sz="2400" dirty="0"/>
              <a:t>Mae </a:t>
            </a:r>
            <a:r>
              <a:rPr lang="en-GB" sz="2400" dirty="0" err="1"/>
              <a:t>anawsterau</a:t>
            </a:r>
            <a:r>
              <a:rPr lang="en-GB" sz="2400" dirty="0"/>
              <a:t> </a:t>
            </a:r>
            <a:r>
              <a:rPr lang="en-GB" sz="2400" dirty="0" err="1"/>
              <a:t>corfforol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gallu</a:t>
            </a:r>
            <a:r>
              <a:rPr lang="en-GB" sz="2400" dirty="0"/>
              <a:t> </a:t>
            </a:r>
            <a:r>
              <a:rPr lang="en-GB" sz="2400" dirty="0" err="1"/>
              <a:t>cynnwys</a:t>
            </a:r>
            <a:r>
              <a:rPr lang="en-GB" sz="2400" dirty="0"/>
              <a:t> </a:t>
            </a:r>
            <a:r>
              <a:rPr lang="en-GB" sz="2400" dirty="0" err="1"/>
              <a:t>colled</a:t>
            </a:r>
            <a:r>
              <a:rPr lang="en-GB" sz="2400" dirty="0"/>
              <a:t> neu </a:t>
            </a:r>
            <a:r>
              <a:rPr lang="en-GB" sz="2400" dirty="0" err="1"/>
              <a:t>rwystr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allu</a:t>
            </a:r>
            <a:r>
              <a:rPr lang="en-GB" sz="2400" dirty="0"/>
              <a:t> </a:t>
            </a:r>
            <a:r>
              <a:rPr lang="en-GB" sz="2400" dirty="0" err="1"/>
              <a:t>corfforol</a:t>
            </a:r>
            <a:r>
              <a:rPr lang="en-GB" sz="2400" dirty="0"/>
              <a:t>. </a:t>
            </a:r>
          </a:p>
          <a:p>
            <a:endParaRPr lang="en-US" dirty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BD466320-4200-8802-2E43-7CFD1A5D66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0553" y="1916832"/>
            <a:ext cx="5181600" cy="4351338"/>
          </a:xfrm>
        </p:spPr>
        <p:txBody>
          <a:bodyPr>
            <a:normAutofit/>
          </a:bodyPr>
          <a:lstStyle/>
          <a:p>
            <a:r>
              <a:rPr lang="en-GB" sz="2400" i="1" dirty="0">
                <a:solidFill>
                  <a:srgbClr val="0070C0"/>
                </a:solidFill>
              </a:rPr>
              <a:t>Sensory difficulties may affect:</a:t>
            </a:r>
          </a:p>
          <a:p>
            <a:pPr lvl="1"/>
            <a:r>
              <a:rPr lang="en-GB" sz="2000" i="1" dirty="0">
                <a:solidFill>
                  <a:srgbClr val="0070C0"/>
                </a:solidFill>
              </a:rPr>
              <a:t>Sight</a:t>
            </a:r>
          </a:p>
          <a:p>
            <a:pPr lvl="1"/>
            <a:r>
              <a:rPr lang="en-GB" sz="2000" i="1" dirty="0">
                <a:solidFill>
                  <a:srgbClr val="0070C0"/>
                </a:solidFill>
              </a:rPr>
              <a:t>Hearing</a:t>
            </a:r>
          </a:p>
          <a:p>
            <a:pPr lvl="1"/>
            <a:r>
              <a:rPr lang="en-GB" sz="2000" i="1" dirty="0">
                <a:solidFill>
                  <a:srgbClr val="0070C0"/>
                </a:solidFill>
              </a:rPr>
              <a:t>Smell</a:t>
            </a:r>
          </a:p>
          <a:p>
            <a:pPr lvl="1"/>
            <a:r>
              <a:rPr lang="en-GB" sz="2000" i="1" dirty="0">
                <a:solidFill>
                  <a:srgbClr val="0070C0"/>
                </a:solidFill>
              </a:rPr>
              <a:t>Touch </a:t>
            </a:r>
          </a:p>
          <a:p>
            <a:pPr lvl="1"/>
            <a:r>
              <a:rPr lang="en-GB" sz="2000" i="1" dirty="0">
                <a:solidFill>
                  <a:srgbClr val="0070C0"/>
                </a:solidFill>
              </a:rPr>
              <a:t>Taste</a:t>
            </a:r>
          </a:p>
          <a:p>
            <a:pPr lvl="1"/>
            <a:r>
              <a:rPr lang="en-GB" sz="2000" i="1" dirty="0">
                <a:solidFill>
                  <a:srgbClr val="0070C0"/>
                </a:solidFill>
              </a:rPr>
              <a:t>Spatial Awareness</a:t>
            </a:r>
          </a:p>
          <a:p>
            <a:r>
              <a:rPr lang="en-GB" sz="2400" i="1" dirty="0">
                <a:solidFill>
                  <a:srgbClr val="0070C0"/>
                </a:solidFill>
              </a:rPr>
              <a:t>Physical difficulties may be a result of a loss or limitation to a physical function.</a:t>
            </a:r>
          </a:p>
          <a:p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CF93142-0636-B535-C250-3F73D3BC651C}"/>
              </a:ext>
            </a:extLst>
          </p:cNvPr>
          <p:cNvSpPr txBox="1"/>
          <p:nvPr/>
        </p:nvSpPr>
        <p:spPr>
          <a:xfrm>
            <a:off x="6270553" y="326363"/>
            <a:ext cx="43924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rgbClr val="0070C0"/>
                </a:solidFill>
              </a:rPr>
              <a:t>Sensory and Physical Difficulties</a:t>
            </a:r>
            <a:endParaRPr lang="en-US" sz="36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18144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681037"/>
            <a:ext cx="2985052" cy="840823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 err="1"/>
              <a:t>Awtistiaeth</a:t>
            </a:r>
            <a:endParaRPr lang="en-GB" sz="4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E50F50E-AA84-9E6F-638C-42408482148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Beth </a:t>
            </a:r>
            <a:r>
              <a:rPr lang="en-GB" sz="2000" dirty="0" err="1"/>
              <a:t>yw</a:t>
            </a:r>
            <a:r>
              <a:rPr lang="en-GB" sz="2000" dirty="0"/>
              <a:t> </a:t>
            </a:r>
            <a:r>
              <a:rPr lang="en-GB" sz="2000" dirty="0" err="1"/>
              <a:t>pwysigrwydd</a:t>
            </a:r>
            <a:r>
              <a:rPr lang="en-GB" sz="2000" dirty="0"/>
              <a:t> </a:t>
            </a:r>
            <a:r>
              <a:rPr lang="en-GB" sz="2000" dirty="0" err="1"/>
              <a:t>enw</a:t>
            </a:r>
            <a:r>
              <a:rPr lang="en-GB" sz="2000" dirty="0"/>
              <a:t>?</a:t>
            </a:r>
          </a:p>
          <a:p>
            <a:pPr lvl="1"/>
            <a:r>
              <a:rPr lang="en-GB" sz="2000" dirty="0" err="1"/>
              <a:t>Awtisiaeth</a:t>
            </a:r>
            <a:endParaRPr lang="en-GB" sz="2000" dirty="0"/>
          </a:p>
          <a:p>
            <a:pPr lvl="1"/>
            <a:r>
              <a:rPr lang="en-GB" sz="2000" dirty="0" err="1"/>
              <a:t>Anhwylder</a:t>
            </a:r>
            <a:r>
              <a:rPr lang="en-GB" sz="2000" dirty="0"/>
              <a:t> </a:t>
            </a:r>
            <a:r>
              <a:rPr lang="en-GB" sz="2000" dirty="0" err="1"/>
              <a:t>Sbectrwm</a:t>
            </a:r>
            <a:r>
              <a:rPr lang="en-GB" sz="2000" dirty="0"/>
              <a:t> </a:t>
            </a:r>
            <a:r>
              <a:rPr lang="en-GB" sz="2000" dirty="0" err="1"/>
              <a:t>Awtistiaeth</a:t>
            </a:r>
            <a:endParaRPr lang="en-GB" sz="2000" dirty="0"/>
          </a:p>
          <a:p>
            <a:pPr lvl="1"/>
            <a:r>
              <a:rPr lang="en-GB" sz="2000" dirty="0" err="1"/>
              <a:t>Cyflwr</a:t>
            </a:r>
            <a:r>
              <a:rPr lang="en-GB" sz="2000" dirty="0"/>
              <a:t> </a:t>
            </a:r>
            <a:r>
              <a:rPr lang="en-GB" sz="2000" dirty="0" err="1"/>
              <a:t>Sbectrwm</a:t>
            </a:r>
            <a:r>
              <a:rPr lang="en-GB" sz="2000" dirty="0"/>
              <a:t> </a:t>
            </a:r>
            <a:r>
              <a:rPr lang="en-GB" sz="2000" dirty="0" err="1"/>
              <a:t>Awtistiaeth</a:t>
            </a:r>
            <a:endParaRPr lang="en-GB" sz="2000" dirty="0"/>
          </a:p>
          <a:p>
            <a:pPr lvl="1"/>
            <a:r>
              <a:rPr lang="en-GB" sz="2000" dirty="0" err="1"/>
              <a:t>Syndrom</a:t>
            </a:r>
            <a:r>
              <a:rPr lang="en-GB" sz="2000" dirty="0"/>
              <a:t> Asperger</a:t>
            </a:r>
          </a:p>
          <a:p>
            <a:pPr lvl="1"/>
            <a:endParaRPr lang="en-GB" sz="2000" dirty="0"/>
          </a:p>
          <a:p>
            <a:pPr lvl="1"/>
            <a:r>
              <a:rPr lang="en-GB" sz="2000" dirty="0"/>
              <a:t>Y term </a:t>
            </a:r>
            <a:r>
              <a:rPr lang="en-GB" sz="2000" dirty="0" err="1"/>
              <a:t>cyffredin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ddefnyddio</a:t>
            </a:r>
            <a:r>
              <a:rPr lang="en-GB" sz="2000" dirty="0"/>
              <a:t> </a:t>
            </a:r>
            <a:r>
              <a:rPr lang="en-GB" sz="2000" dirty="0" err="1"/>
              <a:t>yw</a:t>
            </a:r>
            <a:r>
              <a:rPr lang="en-GB" sz="2000" dirty="0"/>
              <a:t> </a:t>
            </a:r>
            <a:r>
              <a:rPr lang="en-GB" sz="2000" dirty="0" err="1"/>
              <a:t>awtistiaeth</a:t>
            </a:r>
            <a:r>
              <a:rPr lang="en-GB" sz="2000" dirty="0"/>
              <a:t> neu ASA. </a:t>
            </a:r>
          </a:p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4B9807-43F7-C59D-85FD-D645C27BC59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000" i="1" dirty="0">
                <a:solidFill>
                  <a:srgbClr val="0070C0"/>
                </a:solidFill>
              </a:rPr>
              <a:t>What’s in a name?</a:t>
            </a:r>
          </a:p>
          <a:p>
            <a:pPr lvl="1"/>
            <a:r>
              <a:rPr lang="en-GB" sz="2000" i="1" dirty="0">
                <a:solidFill>
                  <a:srgbClr val="0070C0"/>
                </a:solidFill>
              </a:rPr>
              <a:t>Autistic/with autism </a:t>
            </a:r>
          </a:p>
          <a:p>
            <a:pPr lvl="1"/>
            <a:r>
              <a:rPr lang="en-GB" sz="2000" i="1" dirty="0">
                <a:solidFill>
                  <a:srgbClr val="0070C0"/>
                </a:solidFill>
              </a:rPr>
              <a:t>Autistic Spectrum Disorder (ASD) </a:t>
            </a:r>
          </a:p>
          <a:p>
            <a:pPr lvl="1"/>
            <a:r>
              <a:rPr lang="en-GB" sz="2000" i="1" dirty="0">
                <a:solidFill>
                  <a:srgbClr val="0070C0"/>
                </a:solidFill>
              </a:rPr>
              <a:t>Autistic Spectrum Condition </a:t>
            </a:r>
          </a:p>
          <a:p>
            <a:pPr lvl="1"/>
            <a:r>
              <a:rPr lang="en-GB" sz="2000" i="1" dirty="0">
                <a:solidFill>
                  <a:srgbClr val="0070C0"/>
                </a:solidFill>
              </a:rPr>
              <a:t>Asperger’s Syndrome</a:t>
            </a:r>
          </a:p>
          <a:p>
            <a:endParaRPr lang="en-GB" sz="2000" i="1" dirty="0">
              <a:solidFill>
                <a:srgbClr val="0070C0"/>
              </a:solidFill>
            </a:endParaRPr>
          </a:p>
          <a:p>
            <a:r>
              <a:rPr lang="en-GB" sz="2000" i="1" dirty="0">
                <a:solidFill>
                  <a:srgbClr val="0070C0"/>
                </a:solidFill>
              </a:rPr>
              <a:t>Terms used may vary but general consensus is to use autism or ASD. 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70C0"/>
                </a:solidFill>
              </a:rPr>
              <a:t>(Kenny et al, 2016)</a:t>
            </a:r>
          </a:p>
          <a:p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86F8B23-5AEA-0914-5AB6-E43D8A4566E8}"/>
              </a:ext>
            </a:extLst>
          </p:cNvPr>
          <p:cNvSpPr txBox="1"/>
          <p:nvPr/>
        </p:nvSpPr>
        <p:spPr>
          <a:xfrm>
            <a:off x="6172200" y="813974"/>
            <a:ext cx="19239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>
                <a:solidFill>
                  <a:srgbClr val="0070C0"/>
                </a:solidFill>
              </a:rPr>
              <a:t>Autism</a:t>
            </a:r>
            <a:endParaRPr lang="en-US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32560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6997" y="445868"/>
            <a:ext cx="5274365" cy="1158875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Beth </a:t>
            </a:r>
            <a:r>
              <a:rPr lang="en-GB" sz="4000" b="1" dirty="0" err="1"/>
              <a:t>yw</a:t>
            </a:r>
            <a:r>
              <a:rPr lang="en-GB" sz="4000" b="1" dirty="0"/>
              <a:t> </a:t>
            </a:r>
            <a:r>
              <a:rPr lang="en-GB" sz="4000" b="1" dirty="0" err="1"/>
              <a:t>awtistiaeth</a:t>
            </a:r>
            <a:r>
              <a:rPr lang="en-GB" sz="4000" b="1" dirty="0"/>
              <a:t>?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1651" y="4232536"/>
            <a:ext cx="2396366" cy="14060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9E74A28-0771-7004-0504-1061E1B760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67136" y="1476029"/>
            <a:ext cx="4442791" cy="3905941"/>
          </a:xfrm>
        </p:spPr>
        <p:txBody>
          <a:bodyPr>
            <a:normAutofit/>
          </a:bodyPr>
          <a:lstStyle/>
          <a:p>
            <a:r>
              <a:rPr lang="en-GB" sz="2000" dirty="0" err="1"/>
              <a:t>Cyflwr</a:t>
            </a:r>
            <a:r>
              <a:rPr lang="en-GB" sz="2000" dirty="0"/>
              <a:t> </a:t>
            </a:r>
            <a:r>
              <a:rPr lang="en-GB" sz="2000" dirty="0" err="1"/>
              <a:t>gydol</a:t>
            </a:r>
            <a:r>
              <a:rPr lang="en-GB" sz="2000" dirty="0"/>
              <a:t> </a:t>
            </a:r>
            <a:r>
              <a:rPr lang="en-GB" sz="2000" dirty="0" err="1"/>
              <a:t>oes</a:t>
            </a:r>
            <a:r>
              <a:rPr lang="en-GB" sz="2000" dirty="0"/>
              <a:t> </a:t>
            </a:r>
            <a:r>
              <a:rPr lang="en-GB" sz="2000" dirty="0" err="1"/>
              <a:t>sy’n</a:t>
            </a:r>
            <a:r>
              <a:rPr lang="en-GB" sz="2000" dirty="0"/>
              <a:t> </a:t>
            </a:r>
            <a:r>
              <a:rPr lang="en-GB" sz="2000" dirty="0" err="1"/>
              <a:t>effeithio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allu</a:t>
            </a:r>
            <a:r>
              <a:rPr lang="en-GB" sz="2000" dirty="0"/>
              <a:t> person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ddatblygu</a:t>
            </a:r>
            <a:r>
              <a:rPr lang="en-GB" sz="2000" dirty="0"/>
              <a:t> </a:t>
            </a:r>
            <a:r>
              <a:rPr lang="en-GB" sz="2000" dirty="0" err="1"/>
              <a:t>sy'n</a:t>
            </a:r>
            <a:r>
              <a:rPr lang="en-GB" sz="2000" dirty="0"/>
              <a:t> </a:t>
            </a:r>
            <a:r>
              <a:rPr lang="en-GB" sz="2000" dirty="0" err="1"/>
              <a:t>effeithio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sut</a:t>
            </a:r>
            <a:r>
              <a:rPr lang="en-GB" sz="2000" dirty="0"/>
              <a:t> </a:t>
            </a:r>
            <a:r>
              <a:rPr lang="en-GB" sz="2000" dirty="0" err="1"/>
              <a:t>mae</a:t>
            </a:r>
            <a:r>
              <a:rPr lang="en-GB" sz="2000" dirty="0"/>
              <a:t> person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cyfathrebu</a:t>
            </a:r>
            <a:r>
              <a:rPr lang="en-GB" sz="2000" dirty="0"/>
              <a:t> </a:t>
            </a:r>
            <a:r>
              <a:rPr lang="en-GB" sz="2000" dirty="0" err="1"/>
              <a:t>gyda</a:t>
            </a:r>
            <a:r>
              <a:rPr lang="en-GB" sz="2000" dirty="0"/>
              <a:t> </a:t>
            </a:r>
            <a:r>
              <a:rPr lang="en-GB" sz="2000" dirty="0" err="1"/>
              <a:t>phobl</a:t>
            </a:r>
            <a:r>
              <a:rPr lang="en-GB" sz="2000" dirty="0"/>
              <a:t> </a:t>
            </a:r>
            <a:r>
              <a:rPr lang="en-GB" sz="2000" dirty="0" err="1"/>
              <a:t>eraill</a:t>
            </a:r>
            <a:r>
              <a:rPr lang="en-GB" sz="2000" dirty="0"/>
              <a:t> ac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dylanwadu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sut</a:t>
            </a:r>
            <a:r>
              <a:rPr lang="en-GB" sz="2000" dirty="0"/>
              <a:t> </a:t>
            </a:r>
            <a:r>
              <a:rPr lang="en-GB" sz="2000" dirty="0" err="1"/>
              <a:t>maent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profi’r</a:t>
            </a:r>
            <a:r>
              <a:rPr lang="en-GB" sz="2000" dirty="0"/>
              <a:t> </a:t>
            </a:r>
            <a:r>
              <a:rPr lang="en-GB" sz="2000" dirty="0" err="1"/>
              <a:t>byd</a:t>
            </a:r>
            <a:r>
              <a:rPr lang="en-GB" sz="2000" dirty="0"/>
              <a:t> </a:t>
            </a:r>
            <a:r>
              <a:rPr lang="en-GB" sz="2000" dirty="0" err="1"/>
              <a:t>o’i</a:t>
            </a:r>
            <a:r>
              <a:rPr lang="en-GB" sz="2000" dirty="0"/>
              <a:t> </a:t>
            </a:r>
            <a:r>
              <a:rPr lang="en-GB" sz="2000" dirty="0" err="1"/>
              <a:t>hamgylch</a:t>
            </a:r>
            <a:r>
              <a:rPr lang="en-GB" sz="2000" dirty="0"/>
              <a:t>. </a:t>
            </a:r>
          </a:p>
          <a:p>
            <a:endParaRPr lang="en-GB" sz="2000" dirty="0"/>
          </a:p>
          <a:p>
            <a:r>
              <a:rPr lang="en-GB" sz="2000" dirty="0"/>
              <a:t>Mae </a:t>
            </a:r>
            <a:r>
              <a:rPr lang="en-GB" sz="2000" dirty="0" err="1"/>
              <a:t>awtistiaeth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cael</a:t>
            </a:r>
            <a:r>
              <a:rPr lang="en-GB" sz="2000" dirty="0"/>
              <a:t> </a:t>
            </a:r>
            <a:r>
              <a:rPr lang="en-GB" sz="2000" dirty="0" err="1"/>
              <a:t>eu</a:t>
            </a:r>
            <a:r>
              <a:rPr lang="en-GB" sz="2000" dirty="0"/>
              <a:t> </a:t>
            </a:r>
            <a:r>
              <a:rPr lang="en-GB" sz="2000" dirty="0" err="1"/>
              <a:t>adnabod</a:t>
            </a:r>
            <a:r>
              <a:rPr lang="en-GB" sz="2000" dirty="0"/>
              <a:t> </a:t>
            </a:r>
            <a:r>
              <a:rPr lang="en-GB" sz="2000" dirty="0" err="1"/>
              <a:t>fel</a:t>
            </a:r>
            <a:r>
              <a:rPr lang="en-GB" sz="2000" dirty="0"/>
              <a:t> </a:t>
            </a:r>
            <a:r>
              <a:rPr lang="en-GB" sz="2000" dirty="0" err="1"/>
              <a:t>oediad</a:t>
            </a:r>
            <a:r>
              <a:rPr lang="en-GB" sz="2000" dirty="0"/>
              <a:t> </a:t>
            </a:r>
            <a:r>
              <a:rPr lang="en-GB" sz="2000" dirty="0" err="1"/>
              <a:t>datblygiad</a:t>
            </a:r>
            <a:r>
              <a:rPr lang="en-GB" sz="2000" dirty="0"/>
              <a:t> </a:t>
            </a:r>
            <a:r>
              <a:rPr lang="en-GB" sz="2000" dirty="0" err="1"/>
              <a:t>niwro</a:t>
            </a:r>
            <a:r>
              <a:rPr lang="en-GB" sz="2000" dirty="0"/>
              <a:t> </a:t>
            </a:r>
            <a:r>
              <a:rPr lang="en-GB" sz="2000" dirty="0" err="1"/>
              <a:t>sy’n</a:t>
            </a:r>
            <a:r>
              <a:rPr lang="en-GB" sz="2000" dirty="0"/>
              <a:t> </a:t>
            </a:r>
            <a:r>
              <a:rPr lang="en-GB" sz="2000" dirty="0" err="1"/>
              <a:t>gallu</a:t>
            </a:r>
            <a:r>
              <a:rPr lang="en-GB" sz="2000" dirty="0"/>
              <a:t> </a:t>
            </a:r>
            <a:r>
              <a:rPr lang="en-GB" sz="2000" dirty="0" err="1"/>
              <a:t>amrywio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nhermau</a:t>
            </a:r>
            <a:r>
              <a:rPr lang="en-GB" sz="2000" dirty="0"/>
              <a:t> </a:t>
            </a:r>
            <a:r>
              <a:rPr lang="en-GB" sz="2000" dirty="0" err="1"/>
              <a:t>difrifoldeb</a:t>
            </a:r>
            <a:r>
              <a:rPr lang="en-GB" sz="2000" dirty="0"/>
              <a:t> a </a:t>
            </a:r>
            <a:r>
              <a:rPr lang="en-GB" sz="2000" dirty="0" err="1"/>
              <a:t>gallu</a:t>
            </a:r>
            <a:r>
              <a:rPr lang="en-GB" sz="2000" dirty="0"/>
              <a:t> </a:t>
            </a:r>
            <a:r>
              <a:rPr lang="en-GB" sz="2000" dirty="0" err="1"/>
              <a:t>meddyliol</a:t>
            </a:r>
            <a:r>
              <a:rPr lang="en-GB" sz="2000" dirty="0"/>
              <a:t>. </a:t>
            </a:r>
          </a:p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8251E55-2154-F34A-20B8-EA25BB5CFF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22167" y="1530623"/>
            <a:ext cx="4893365" cy="4263749"/>
          </a:xfrm>
        </p:spPr>
        <p:txBody>
          <a:bodyPr>
            <a:normAutofit/>
          </a:bodyPr>
          <a:lstStyle/>
          <a:p>
            <a:r>
              <a:rPr lang="en-GB" sz="2000" dirty="0"/>
              <a:t>“</a:t>
            </a:r>
            <a:r>
              <a:rPr lang="en-GB" sz="2000" i="1" dirty="0">
                <a:solidFill>
                  <a:srgbClr val="0070C0"/>
                </a:solidFill>
              </a:rPr>
              <a:t>Autism is a lifelong, developmental disability that affects how a person communicates with and relates to other people, and how they experience the world around them.” </a:t>
            </a:r>
          </a:p>
          <a:p>
            <a:pPr marL="0" indent="0">
              <a:buNone/>
            </a:pPr>
            <a:r>
              <a:rPr lang="en-GB" sz="2000" i="1" dirty="0">
                <a:solidFill>
                  <a:srgbClr val="0070C0"/>
                </a:solidFill>
              </a:rPr>
              <a:t>(National Autistic Society, 2017).</a:t>
            </a:r>
          </a:p>
          <a:p>
            <a:r>
              <a:rPr lang="en-GB" sz="2000" i="1" dirty="0">
                <a:solidFill>
                  <a:srgbClr val="0070C0"/>
                </a:solidFill>
              </a:rPr>
              <a:t>“Autism is recognised as neuro-developmental delay or damage that can present with varying degrees of severity and varying levels of intellectual functioning</a:t>
            </a:r>
            <a:r>
              <a:rPr lang="en-GB" sz="2000" dirty="0">
                <a:solidFill>
                  <a:srgbClr val="0070C0"/>
                </a:solidFill>
              </a:rPr>
              <a:t>”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70C0"/>
                </a:solidFill>
              </a:rPr>
              <a:t>(</a:t>
            </a:r>
            <a:r>
              <a:rPr lang="en-GB" sz="2000" dirty="0" err="1">
                <a:solidFill>
                  <a:srgbClr val="0070C0"/>
                </a:solidFill>
              </a:rPr>
              <a:t>Seach</a:t>
            </a:r>
            <a:r>
              <a:rPr lang="en-GB" sz="2000" dirty="0">
                <a:solidFill>
                  <a:srgbClr val="0070C0"/>
                </a:solidFill>
              </a:rPr>
              <a:t>, 2011 cited in Knowles, 2011)</a:t>
            </a:r>
          </a:p>
          <a:p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E647FA3-788C-F1DE-A61A-F3C637493A6B}"/>
              </a:ext>
            </a:extLst>
          </p:cNvPr>
          <p:cNvSpPr txBox="1"/>
          <p:nvPr/>
        </p:nvSpPr>
        <p:spPr>
          <a:xfrm>
            <a:off x="6722167" y="597242"/>
            <a:ext cx="49728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>
                <a:hlinkClick r:id="rId4"/>
              </a:rPr>
              <a:t>So, what is autism?</a:t>
            </a:r>
            <a:endParaRPr lang="en-US" sz="40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0F96341-5660-14E1-6025-3844D48AE350}"/>
              </a:ext>
            </a:extLst>
          </p:cNvPr>
          <p:cNvSpPr txBox="1"/>
          <p:nvPr/>
        </p:nvSpPr>
        <p:spPr>
          <a:xfrm>
            <a:off x="7401339" y="1224015"/>
            <a:ext cx="324319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rgbClr val="0070C0"/>
                </a:solidFill>
              </a:rPr>
              <a:t>Click the title for more information</a:t>
            </a:r>
            <a:endParaRPr lang="en-US" sz="16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29642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preview">
            <a:extLst>
              <a:ext uri="{FF2B5EF4-FFF2-40B4-BE49-F238E27FC236}">
                <a16:creationId xmlns:a16="http://schemas.microsoft.com/office/drawing/2014/main" id="{1C8BF371-9559-3C55-C6F6-6CAB93C70F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6736" y="116632"/>
            <a:ext cx="4698528" cy="5851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5FCD0D1-FA6C-89B8-3244-148665B26724}"/>
              </a:ext>
            </a:extLst>
          </p:cNvPr>
          <p:cNvSpPr txBox="1"/>
          <p:nvPr/>
        </p:nvSpPr>
        <p:spPr>
          <a:xfrm>
            <a:off x="335360" y="476672"/>
            <a:ext cx="352839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err="1"/>
              <a:t>Gweithgaredd</a:t>
            </a:r>
            <a:endParaRPr lang="en-GB" sz="4000" dirty="0"/>
          </a:p>
          <a:p>
            <a:r>
              <a:rPr lang="en-GB" sz="4000" dirty="0">
                <a:solidFill>
                  <a:srgbClr val="0070C0"/>
                </a:solidFill>
              </a:rPr>
              <a:t>Activity</a:t>
            </a:r>
            <a:endParaRPr lang="en-US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44978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6738" y="481625"/>
            <a:ext cx="5257800" cy="1437171"/>
          </a:xfrm>
        </p:spPr>
        <p:txBody>
          <a:bodyPr>
            <a:normAutofit/>
          </a:bodyPr>
          <a:lstStyle/>
          <a:p>
            <a:r>
              <a:rPr lang="en-GB" sz="4000" dirty="0" err="1"/>
              <a:t>Gallai</a:t>
            </a:r>
            <a:r>
              <a:rPr lang="en-GB" sz="4000" dirty="0"/>
              <a:t> </a:t>
            </a:r>
            <a:r>
              <a:rPr lang="en-GB" sz="4000" dirty="0" err="1"/>
              <a:t>nodweddion</a:t>
            </a:r>
            <a:r>
              <a:rPr lang="en-GB" sz="4000" dirty="0"/>
              <a:t> ASA </a:t>
            </a:r>
            <a:r>
              <a:rPr lang="en-GB" sz="4000" dirty="0" err="1"/>
              <a:t>gynnwys</a:t>
            </a:r>
            <a:r>
              <a:rPr lang="en-GB" sz="4000" dirty="0"/>
              <a:t>…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0E7A6E5-4740-5023-7268-2CE37675A1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6738" y="2097296"/>
            <a:ext cx="4525619" cy="2792758"/>
          </a:xfrm>
        </p:spPr>
        <p:txBody>
          <a:bodyPr>
            <a:normAutofit lnSpcReduction="10000"/>
          </a:bodyPr>
          <a:lstStyle/>
          <a:p>
            <a:r>
              <a:rPr lang="en-GB" sz="2000" dirty="0"/>
              <a:t>Mae </a:t>
            </a:r>
            <a:r>
              <a:rPr lang="en-GB" sz="2000" dirty="0" err="1"/>
              <a:t>nodweddion</a:t>
            </a:r>
            <a:r>
              <a:rPr lang="en-GB" sz="2000" dirty="0"/>
              <a:t> ASA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gallu</a:t>
            </a:r>
            <a:r>
              <a:rPr lang="en-GB" sz="2000" dirty="0"/>
              <a:t> </a:t>
            </a:r>
            <a:r>
              <a:rPr lang="en-GB" sz="2000" dirty="0" err="1"/>
              <a:t>effeithio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ardaloedd</a:t>
            </a:r>
            <a:r>
              <a:rPr lang="en-GB" sz="2000" dirty="0"/>
              <a:t> o:</a:t>
            </a:r>
          </a:p>
          <a:p>
            <a:pPr lvl="1"/>
            <a:r>
              <a:rPr lang="en-GB" sz="2000" dirty="0" err="1"/>
              <a:t>Gyfathrebu</a:t>
            </a:r>
            <a:r>
              <a:rPr lang="en-GB" sz="2000" dirty="0"/>
              <a:t> </a:t>
            </a:r>
            <a:r>
              <a:rPr lang="en-GB" sz="2000" dirty="0" err="1"/>
              <a:t>llafar</a:t>
            </a:r>
            <a:r>
              <a:rPr lang="en-GB" sz="2000" dirty="0"/>
              <a:t> neu di-</a:t>
            </a:r>
            <a:r>
              <a:rPr lang="en-GB" sz="2000" dirty="0" err="1"/>
              <a:t>eiriau</a:t>
            </a:r>
            <a:endParaRPr lang="en-GB" sz="2000" dirty="0"/>
          </a:p>
          <a:p>
            <a:pPr lvl="1"/>
            <a:r>
              <a:rPr lang="en-GB" sz="2000" dirty="0" err="1"/>
              <a:t>Rhyngweithio</a:t>
            </a:r>
            <a:r>
              <a:rPr lang="en-GB" sz="2000" dirty="0"/>
              <a:t> </a:t>
            </a:r>
            <a:r>
              <a:rPr lang="en-GB" sz="2000" dirty="0" err="1"/>
              <a:t>cymdeithasol</a:t>
            </a:r>
            <a:endParaRPr lang="en-GB" sz="2000" dirty="0"/>
          </a:p>
          <a:p>
            <a:pPr lvl="1"/>
            <a:r>
              <a:rPr lang="en-GB" sz="2000" dirty="0" err="1"/>
              <a:t>Ymddygiad</a:t>
            </a:r>
            <a:r>
              <a:rPr lang="en-GB" sz="2000" dirty="0"/>
              <a:t> </a:t>
            </a:r>
            <a:r>
              <a:rPr lang="en-GB" sz="2000" dirty="0" err="1"/>
              <a:t>annisgwyl</a:t>
            </a:r>
            <a:r>
              <a:rPr lang="en-GB" sz="2000" dirty="0"/>
              <a:t> neu </a:t>
            </a:r>
            <a:r>
              <a:rPr lang="en-GB" sz="2000" dirty="0" err="1"/>
              <a:t>ailadroddus</a:t>
            </a:r>
            <a:r>
              <a:rPr lang="en-GB" sz="2000" dirty="0"/>
              <a:t>, </a:t>
            </a:r>
            <a:r>
              <a:rPr lang="en-GB" sz="2000" dirty="0" err="1"/>
              <a:t>diddordebau</a:t>
            </a:r>
            <a:r>
              <a:rPr lang="en-GB" sz="2000" dirty="0"/>
              <a:t> </a:t>
            </a:r>
            <a:r>
              <a:rPr lang="en-GB" sz="2000" dirty="0" err="1"/>
              <a:t>cryf</a:t>
            </a:r>
            <a:r>
              <a:rPr lang="en-GB" sz="2000" dirty="0"/>
              <a:t> a </a:t>
            </a:r>
            <a:r>
              <a:rPr lang="en-GB" sz="2000" dirty="0" err="1"/>
              <a:t>rheolweithiau</a:t>
            </a:r>
            <a:endParaRPr lang="en-GB" sz="2000" dirty="0"/>
          </a:p>
          <a:p>
            <a:pPr lvl="1"/>
            <a:r>
              <a:rPr lang="en-GB" sz="2000" dirty="0" err="1"/>
              <a:t>Ymateb</a:t>
            </a:r>
            <a:r>
              <a:rPr lang="en-GB" sz="2000" dirty="0"/>
              <a:t> </a:t>
            </a:r>
            <a:r>
              <a:rPr lang="en-GB" sz="2000" dirty="0" err="1"/>
              <a:t>synhwyrol</a:t>
            </a:r>
            <a:r>
              <a:rPr lang="en-GB" sz="2000" dirty="0"/>
              <a:t> </a:t>
            </a:r>
          </a:p>
          <a:p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235E30B6-2FB3-6C5C-B18B-A41B8CD26D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34538" y="2097296"/>
            <a:ext cx="4356652" cy="3309592"/>
          </a:xfrm>
        </p:spPr>
        <p:txBody>
          <a:bodyPr>
            <a:normAutofit lnSpcReduction="10000"/>
          </a:bodyPr>
          <a:lstStyle/>
          <a:p>
            <a:r>
              <a:rPr lang="en-GB" sz="2000" dirty="0">
                <a:solidFill>
                  <a:srgbClr val="0070C0"/>
                </a:solidFill>
              </a:rPr>
              <a:t>Characteristics may be apparent in the areas of:</a:t>
            </a:r>
          </a:p>
          <a:p>
            <a:pPr lvl="1"/>
            <a:r>
              <a:rPr lang="en-GB" sz="2000" dirty="0">
                <a:solidFill>
                  <a:srgbClr val="0070C0"/>
                </a:solidFill>
              </a:rPr>
              <a:t>Verbal and non-verbal communication </a:t>
            </a:r>
          </a:p>
          <a:p>
            <a:pPr lvl="1"/>
            <a:r>
              <a:rPr lang="en-GB" sz="2000" dirty="0">
                <a:solidFill>
                  <a:srgbClr val="0070C0"/>
                </a:solidFill>
              </a:rPr>
              <a:t>Social Interaction </a:t>
            </a:r>
          </a:p>
          <a:p>
            <a:pPr lvl="1"/>
            <a:r>
              <a:rPr lang="en-GB" sz="2000" dirty="0">
                <a:solidFill>
                  <a:srgbClr val="0070C0"/>
                </a:solidFill>
              </a:rPr>
              <a:t>Repeated and unusual behaviours, interests and routines</a:t>
            </a:r>
          </a:p>
          <a:p>
            <a:pPr lvl="1"/>
            <a:r>
              <a:rPr lang="en-GB" sz="2000" dirty="0">
                <a:solidFill>
                  <a:srgbClr val="0070C0"/>
                </a:solidFill>
              </a:rPr>
              <a:t>Responses to sensations</a:t>
            </a:r>
          </a:p>
          <a:p>
            <a:pPr marL="0" indent="0" algn="r">
              <a:buNone/>
            </a:pPr>
            <a:r>
              <a:rPr lang="en-GB" sz="2000" dirty="0">
                <a:solidFill>
                  <a:srgbClr val="0070C0"/>
                </a:solidFill>
              </a:rPr>
              <a:t>(Reed, </a:t>
            </a:r>
            <a:r>
              <a:rPr lang="en-GB" sz="2000" dirty="0" err="1">
                <a:solidFill>
                  <a:srgbClr val="0070C0"/>
                </a:solidFill>
              </a:rPr>
              <a:t>Lannen</a:t>
            </a:r>
            <a:r>
              <a:rPr lang="en-GB" sz="2000" dirty="0">
                <a:solidFill>
                  <a:srgbClr val="0070C0"/>
                </a:solidFill>
              </a:rPr>
              <a:t> and </a:t>
            </a:r>
            <a:r>
              <a:rPr lang="en-GB" sz="2000" dirty="0" err="1">
                <a:solidFill>
                  <a:srgbClr val="0070C0"/>
                </a:solidFill>
              </a:rPr>
              <a:t>Lannen</a:t>
            </a:r>
            <a:r>
              <a:rPr lang="en-GB" sz="2000" dirty="0">
                <a:solidFill>
                  <a:srgbClr val="0070C0"/>
                </a:solidFill>
              </a:rPr>
              <a:t>, 2016 cited in Peer and Reid, 2016) </a:t>
            </a:r>
          </a:p>
          <a:p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4CF753D-D613-F754-0799-B1EC5F6E11EB}"/>
              </a:ext>
            </a:extLst>
          </p:cNvPr>
          <p:cNvSpPr txBox="1"/>
          <p:nvPr/>
        </p:nvSpPr>
        <p:spPr>
          <a:xfrm>
            <a:off x="6334538" y="481625"/>
            <a:ext cx="540026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Characteristics of ASD (may) include…</a:t>
            </a:r>
            <a:endParaRPr lang="en-US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46918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7505" y="424761"/>
            <a:ext cx="5350565" cy="1238388"/>
          </a:xfrm>
        </p:spPr>
        <p:txBody>
          <a:bodyPr>
            <a:normAutofit/>
          </a:bodyPr>
          <a:lstStyle/>
          <a:p>
            <a:pPr algn="ctr"/>
            <a:r>
              <a:rPr lang="en-GB" sz="4000" b="1" i="1" dirty="0" err="1"/>
              <a:t>Triawd</a:t>
            </a:r>
            <a:r>
              <a:rPr lang="en-GB" sz="4000" b="1" i="1" dirty="0"/>
              <a:t> o </a:t>
            </a:r>
            <a:r>
              <a:rPr lang="en-GB" sz="4000" b="1" i="1" dirty="0" err="1"/>
              <a:t>Amhariadau</a:t>
            </a:r>
            <a:r>
              <a:rPr lang="en-GB" sz="4000" b="1" i="1" dirty="0"/>
              <a:t> </a:t>
            </a:r>
            <a:endParaRPr lang="en-GB" sz="40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8250" y="1914940"/>
            <a:ext cx="3675500" cy="34761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4853559" y="5391091"/>
            <a:ext cx="34528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Brierley, 2013)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2B057DD-82EB-412E-6452-8C3DDFC3C997}"/>
              </a:ext>
            </a:extLst>
          </p:cNvPr>
          <p:cNvSpPr txBox="1"/>
          <p:nvPr/>
        </p:nvSpPr>
        <p:spPr>
          <a:xfrm>
            <a:off x="6221784" y="488524"/>
            <a:ext cx="563327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>
                <a:solidFill>
                  <a:srgbClr val="0070C0"/>
                </a:solidFill>
              </a:rPr>
              <a:t>Triad of Impairments </a:t>
            </a:r>
          </a:p>
          <a:p>
            <a:r>
              <a:rPr lang="en-GB" sz="4000" dirty="0">
                <a:solidFill>
                  <a:srgbClr val="0070C0"/>
                </a:solidFill>
              </a:rPr>
              <a:t>(Wing and Gould, 1978)</a:t>
            </a:r>
            <a:endParaRPr lang="en-US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96381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5181600" cy="1397414"/>
          </a:xfrm>
        </p:spPr>
        <p:txBody>
          <a:bodyPr>
            <a:normAutofit/>
          </a:bodyPr>
          <a:lstStyle/>
          <a:p>
            <a:pPr algn="ctr"/>
            <a:r>
              <a:rPr lang="en-US" sz="40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Gor-ymateb</a:t>
            </a:r>
            <a:r>
              <a:rPr lang="en-US" sz="4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sz="40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i'r</a:t>
            </a:r>
            <a:r>
              <a:rPr lang="en-US" sz="4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sz="40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Synhwyrau</a:t>
            </a:r>
            <a:endParaRPr lang="en-GB" sz="4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AB0B81D-2BE3-245F-6E57-DAB3211E1E60}"/>
              </a:ext>
            </a:extLst>
          </p:cNvPr>
          <p:cNvSpPr txBox="1"/>
          <p:nvPr/>
        </p:nvSpPr>
        <p:spPr>
          <a:xfrm>
            <a:off x="6380923" y="649356"/>
            <a:ext cx="429155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Sensory Overload</a:t>
            </a:r>
            <a:endParaRPr lang="en-US" sz="4000" dirty="0">
              <a:solidFill>
                <a:srgbClr val="0070C0"/>
              </a:solidFill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D1981F3-98F0-4A19-BF0C-D8A29F7998C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900" dirty="0" err="1"/>
              <a:t>Adfyfyria</a:t>
            </a:r>
            <a:r>
              <a:rPr lang="en-GB" sz="1900" dirty="0"/>
              <a:t> </a:t>
            </a:r>
            <a:r>
              <a:rPr lang="en-GB" sz="1900" dirty="0" err="1"/>
              <a:t>ar</a:t>
            </a:r>
            <a:r>
              <a:rPr lang="en-GB" sz="1900" dirty="0"/>
              <a:t> y </a:t>
            </a:r>
            <a:r>
              <a:rPr lang="en-GB" sz="1900" dirty="0" err="1"/>
              <a:t>rhestr</a:t>
            </a:r>
            <a:r>
              <a:rPr lang="en-GB" sz="1900" dirty="0"/>
              <a:t> o </a:t>
            </a:r>
            <a:r>
              <a:rPr lang="en-GB" sz="1900" dirty="0" err="1"/>
              <a:t>nodweddion</a:t>
            </a:r>
            <a:r>
              <a:rPr lang="en-GB" sz="1900" dirty="0"/>
              <a:t> </a:t>
            </a:r>
            <a:r>
              <a:rPr lang="en-GB" sz="1900" dirty="0" err="1"/>
              <a:t>isod</a:t>
            </a:r>
            <a:r>
              <a:rPr lang="en-GB" sz="1900" dirty="0"/>
              <a:t>. Sut </a:t>
            </a:r>
            <a:r>
              <a:rPr lang="en-GB" sz="1900" dirty="0" err="1"/>
              <a:t>allai</a:t>
            </a:r>
            <a:r>
              <a:rPr lang="en-GB" sz="1900" dirty="0"/>
              <a:t> </a:t>
            </a:r>
            <a:r>
              <a:rPr lang="en-GB" sz="1900" dirty="0" err="1"/>
              <a:t>rhain</a:t>
            </a:r>
            <a:r>
              <a:rPr lang="en-GB" sz="1900" dirty="0"/>
              <a:t> </a:t>
            </a:r>
            <a:r>
              <a:rPr lang="en-GB" sz="1900" dirty="0" err="1"/>
              <a:t>effeithio</a:t>
            </a:r>
            <a:r>
              <a:rPr lang="en-GB" sz="1900" dirty="0"/>
              <a:t> </a:t>
            </a:r>
            <a:r>
              <a:rPr lang="en-GB" sz="1900" dirty="0" err="1"/>
              <a:t>ar</a:t>
            </a:r>
            <a:r>
              <a:rPr lang="en-GB" sz="1900" dirty="0"/>
              <a:t> </a:t>
            </a:r>
            <a:r>
              <a:rPr lang="en-GB" sz="1900" dirty="0" err="1"/>
              <a:t>blentyn</a:t>
            </a:r>
            <a:r>
              <a:rPr lang="en-GB" sz="1900" dirty="0"/>
              <a:t> </a:t>
            </a:r>
            <a:r>
              <a:rPr lang="en-GB" sz="1900" dirty="0" err="1"/>
              <a:t>mewn</a:t>
            </a:r>
            <a:r>
              <a:rPr lang="en-GB" sz="1900" dirty="0"/>
              <a:t> </a:t>
            </a:r>
            <a:r>
              <a:rPr lang="en-GB" sz="1900" dirty="0" err="1"/>
              <a:t>amgylchedd</a:t>
            </a:r>
            <a:r>
              <a:rPr lang="en-GB" sz="1900" dirty="0"/>
              <a:t> </a:t>
            </a:r>
            <a:r>
              <a:rPr lang="en-GB" sz="1900" dirty="0" err="1"/>
              <a:t>ysgol</a:t>
            </a:r>
            <a:r>
              <a:rPr lang="en-GB" sz="1900" dirty="0"/>
              <a:t>?</a:t>
            </a:r>
          </a:p>
          <a:p>
            <a:r>
              <a:rPr lang="en-GB" sz="1900" dirty="0" err="1"/>
              <a:t>Yn</a:t>
            </a:r>
            <a:r>
              <a:rPr lang="en-GB" sz="1900" dirty="0"/>
              <a:t> y </a:t>
            </a:r>
            <a:r>
              <a:rPr lang="en-GB" sz="1900" dirty="0" err="1"/>
              <a:t>blynyddoedd</a:t>
            </a:r>
            <a:r>
              <a:rPr lang="en-GB" sz="1900" dirty="0"/>
              <a:t> </a:t>
            </a:r>
            <a:r>
              <a:rPr lang="en-GB" sz="1900" dirty="0" err="1"/>
              <a:t>cynnar</a:t>
            </a:r>
            <a:r>
              <a:rPr lang="en-GB" sz="1900" dirty="0"/>
              <a:t>, </a:t>
            </a:r>
            <a:r>
              <a:rPr lang="en-GB" sz="1900" dirty="0" err="1"/>
              <a:t>efallai</a:t>
            </a:r>
            <a:r>
              <a:rPr lang="en-GB" sz="1900" dirty="0"/>
              <a:t> </a:t>
            </a:r>
            <a:r>
              <a:rPr lang="en-GB" sz="1900" dirty="0" err="1"/>
              <a:t>bydd</a:t>
            </a:r>
            <a:r>
              <a:rPr lang="en-GB" sz="1900" dirty="0"/>
              <a:t> </a:t>
            </a:r>
            <a:r>
              <a:rPr lang="en-GB" sz="1900" dirty="0" err="1"/>
              <a:t>anawsterau</a:t>
            </a:r>
            <a:r>
              <a:rPr lang="en-GB" sz="1900" dirty="0"/>
              <a:t> </a:t>
            </a:r>
            <a:r>
              <a:rPr lang="en-GB" sz="1900" dirty="0" err="1"/>
              <a:t>copïo</a:t>
            </a:r>
            <a:r>
              <a:rPr lang="en-GB" sz="1900" dirty="0"/>
              <a:t> </a:t>
            </a:r>
            <a:r>
              <a:rPr lang="en-GB" sz="1900" dirty="0" err="1"/>
              <a:t>synau</a:t>
            </a:r>
            <a:r>
              <a:rPr lang="en-GB" sz="1900" dirty="0"/>
              <a:t> neu </a:t>
            </a:r>
            <a:r>
              <a:rPr lang="en-GB" sz="1900" dirty="0" err="1"/>
              <a:t>symudiadau</a:t>
            </a:r>
            <a:r>
              <a:rPr lang="en-GB" sz="1900" dirty="0"/>
              <a:t>. </a:t>
            </a:r>
          </a:p>
          <a:p>
            <a:r>
              <a:rPr lang="en-GB" sz="1900" dirty="0" err="1"/>
              <a:t>Canolbwyntio</a:t>
            </a:r>
            <a:r>
              <a:rPr lang="en-GB" sz="1900" dirty="0"/>
              <a:t> am </a:t>
            </a:r>
            <a:r>
              <a:rPr lang="en-GB" sz="1900" dirty="0" err="1"/>
              <a:t>adegau</a:t>
            </a:r>
            <a:r>
              <a:rPr lang="en-GB" sz="1900" dirty="0"/>
              <a:t> </a:t>
            </a:r>
            <a:r>
              <a:rPr lang="en-GB" sz="1900" dirty="0" err="1"/>
              <a:t>byr</a:t>
            </a:r>
            <a:r>
              <a:rPr lang="en-GB" sz="1900" dirty="0"/>
              <a:t> </a:t>
            </a:r>
            <a:r>
              <a:rPr lang="en-GB" sz="1900" dirty="0" err="1"/>
              <a:t>yn</a:t>
            </a:r>
            <a:r>
              <a:rPr lang="en-GB" sz="1900" dirty="0"/>
              <a:t> </a:t>
            </a:r>
            <a:r>
              <a:rPr lang="en-GB" sz="1900" dirty="0" err="1"/>
              <a:t>unig</a:t>
            </a:r>
            <a:r>
              <a:rPr lang="en-GB" sz="1900" dirty="0"/>
              <a:t> neu  </a:t>
            </a:r>
            <a:r>
              <a:rPr lang="en-GB" sz="1900" dirty="0" err="1"/>
              <a:t>gor-ganolbwyntio</a:t>
            </a:r>
            <a:r>
              <a:rPr lang="en-GB" sz="1900" dirty="0"/>
              <a:t> </a:t>
            </a:r>
            <a:r>
              <a:rPr lang="en-GB" sz="1900" dirty="0" err="1"/>
              <a:t>ar</a:t>
            </a:r>
            <a:r>
              <a:rPr lang="en-GB" sz="1900" dirty="0"/>
              <a:t> un </a:t>
            </a:r>
            <a:r>
              <a:rPr lang="en-GB" sz="1900" dirty="0" err="1"/>
              <a:t>peth</a:t>
            </a:r>
            <a:r>
              <a:rPr lang="en-GB" sz="1900" dirty="0"/>
              <a:t> </a:t>
            </a:r>
            <a:r>
              <a:rPr lang="en-GB" sz="1900" dirty="0" err="1"/>
              <a:t>yn</a:t>
            </a:r>
            <a:r>
              <a:rPr lang="en-GB" sz="1900" dirty="0"/>
              <a:t> </a:t>
            </a:r>
            <a:r>
              <a:rPr lang="en-GB" sz="1900" dirty="0" err="1"/>
              <a:t>unig</a:t>
            </a:r>
            <a:r>
              <a:rPr lang="en-GB" sz="1900" dirty="0"/>
              <a:t>. </a:t>
            </a:r>
          </a:p>
          <a:p>
            <a:r>
              <a:rPr lang="en-GB" sz="1900" dirty="0" err="1"/>
              <a:t>Anawsterau</a:t>
            </a:r>
            <a:r>
              <a:rPr lang="en-GB" sz="1900" dirty="0"/>
              <a:t> </a:t>
            </a:r>
            <a:r>
              <a:rPr lang="en-GB" sz="1900" dirty="0" err="1"/>
              <a:t>cyd-weithio</a:t>
            </a:r>
            <a:r>
              <a:rPr lang="en-GB" sz="1900" dirty="0"/>
              <a:t> ag </a:t>
            </a:r>
            <a:r>
              <a:rPr lang="en-GB" sz="1900" dirty="0" err="1"/>
              <a:t>eraill</a:t>
            </a:r>
            <a:r>
              <a:rPr lang="en-GB" sz="1900" dirty="0"/>
              <a:t>. </a:t>
            </a:r>
          </a:p>
          <a:p>
            <a:r>
              <a:rPr lang="en-GB" sz="1900" dirty="0" err="1"/>
              <a:t>Anawsterau</a:t>
            </a:r>
            <a:r>
              <a:rPr lang="en-GB" sz="1900" dirty="0"/>
              <a:t> </a:t>
            </a:r>
            <a:r>
              <a:rPr lang="en-GB" sz="1900" dirty="0" err="1"/>
              <a:t>deall</a:t>
            </a:r>
            <a:r>
              <a:rPr lang="en-GB" sz="1900" dirty="0"/>
              <a:t> </a:t>
            </a:r>
            <a:r>
              <a:rPr lang="en-GB" sz="1900" dirty="0" err="1"/>
              <a:t>syniadau</a:t>
            </a:r>
            <a:r>
              <a:rPr lang="en-GB" sz="1900" dirty="0"/>
              <a:t> abstract (</a:t>
            </a:r>
            <a:r>
              <a:rPr lang="en-GB" sz="1900" dirty="0" err="1"/>
              <a:t>e.e.</a:t>
            </a:r>
            <a:r>
              <a:rPr lang="en-GB" sz="1900" dirty="0"/>
              <a:t> </a:t>
            </a:r>
            <a:r>
              <a:rPr lang="en-GB" sz="1900" dirty="0" err="1"/>
              <a:t>efallai</a:t>
            </a:r>
            <a:r>
              <a:rPr lang="en-GB" sz="1900" dirty="0"/>
              <a:t> </a:t>
            </a:r>
            <a:r>
              <a:rPr lang="en-GB" sz="1900" dirty="0" err="1"/>
              <a:t>na</a:t>
            </a:r>
            <a:r>
              <a:rPr lang="en-GB" sz="1900" dirty="0"/>
              <a:t> </a:t>
            </a:r>
            <a:r>
              <a:rPr lang="en-GB" sz="1900" dirty="0" err="1"/>
              <a:t>fydd</a:t>
            </a:r>
            <a:r>
              <a:rPr lang="en-GB" sz="1900" dirty="0"/>
              <a:t> </a:t>
            </a:r>
            <a:r>
              <a:rPr lang="en-GB" sz="1900" dirty="0" err="1"/>
              <a:t>chwarae</a:t>
            </a:r>
            <a:r>
              <a:rPr lang="en-GB" sz="1900" dirty="0"/>
              <a:t> </a:t>
            </a:r>
            <a:r>
              <a:rPr lang="en-GB" sz="1900" dirty="0" err="1"/>
              <a:t>rôl</a:t>
            </a:r>
            <a:r>
              <a:rPr lang="en-GB" sz="1900" dirty="0"/>
              <a:t> </a:t>
            </a:r>
            <a:r>
              <a:rPr lang="en-GB" sz="1900" dirty="0" err="1"/>
              <a:t>yn</a:t>
            </a:r>
            <a:r>
              <a:rPr lang="en-GB" sz="1900" dirty="0"/>
              <a:t> </a:t>
            </a:r>
            <a:r>
              <a:rPr lang="en-GB" sz="1900" dirty="0" err="1"/>
              <a:t>gwneud</a:t>
            </a:r>
            <a:r>
              <a:rPr lang="en-GB" sz="1900" dirty="0"/>
              <a:t> </a:t>
            </a:r>
            <a:r>
              <a:rPr lang="en-GB" sz="1900" dirty="0" err="1"/>
              <a:t>synnwyr</a:t>
            </a:r>
            <a:r>
              <a:rPr lang="en-GB" sz="1900" dirty="0"/>
              <a:t>)</a:t>
            </a:r>
          </a:p>
          <a:p>
            <a:r>
              <a:rPr lang="en-GB" sz="1900" dirty="0" err="1"/>
              <a:t>Anawsterau</a:t>
            </a:r>
            <a:r>
              <a:rPr lang="en-GB" sz="1900" dirty="0"/>
              <a:t> </a:t>
            </a:r>
            <a:r>
              <a:rPr lang="en-GB" sz="1900" dirty="0" err="1"/>
              <a:t>deall</a:t>
            </a:r>
            <a:r>
              <a:rPr lang="en-GB" sz="1900" dirty="0"/>
              <a:t> y </a:t>
            </a:r>
            <a:r>
              <a:rPr lang="en-GB" sz="1900" dirty="0" err="1"/>
              <a:t>cysyniad</a:t>
            </a:r>
            <a:r>
              <a:rPr lang="en-GB" sz="1900" dirty="0"/>
              <a:t> o </a:t>
            </a:r>
            <a:r>
              <a:rPr lang="en-GB" sz="1900" dirty="0" err="1"/>
              <a:t>amser</a:t>
            </a:r>
            <a:r>
              <a:rPr lang="en-GB" sz="1900" dirty="0"/>
              <a:t> a </a:t>
            </a:r>
            <a:r>
              <a:rPr lang="en-GB" sz="1900" dirty="0" err="1"/>
              <a:t>threfn</a:t>
            </a:r>
            <a:r>
              <a:rPr lang="en-GB" sz="1900" dirty="0"/>
              <a:t> </a:t>
            </a:r>
            <a:r>
              <a:rPr lang="en-GB" sz="1900" dirty="0" err="1"/>
              <a:t>digwyddiadau</a:t>
            </a:r>
            <a:r>
              <a:rPr lang="en-GB" sz="1900" dirty="0"/>
              <a:t>. </a:t>
            </a:r>
          </a:p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A50D5ED-1CD3-598B-76B4-7C5B0E98AB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0923" y="1825625"/>
            <a:ext cx="4787348" cy="397220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900" i="1" dirty="0">
                <a:solidFill>
                  <a:srgbClr val="0070C0"/>
                </a:solidFill>
              </a:rPr>
              <a:t>Reflect on the list below. How can these affect children in a school setting? </a:t>
            </a:r>
          </a:p>
          <a:p>
            <a:r>
              <a:rPr lang="en-GB" sz="1900" i="1" dirty="0">
                <a:solidFill>
                  <a:srgbClr val="0070C0"/>
                </a:solidFill>
              </a:rPr>
              <a:t>In the early years, children may not be able to imitate sounds, gestures or movements. </a:t>
            </a:r>
          </a:p>
          <a:p>
            <a:r>
              <a:rPr lang="en-GB" sz="1900" i="1" dirty="0">
                <a:solidFill>
                  <a:srgbClr val="0070C0"/>
                </a:solidFill>
              </a:rPr>
              <a:t>Short attention span or inability to focus OR concentrate on one thing intensely. </a:t>
            </a:r>
          </a:p>
          <a:p>
            <a:r>
              <a:rPr lang="en-GB" sz="1900" i="1" dirty="0">
                <a:solidFill>
                  <a:srgbClr val="0070C0"/>
                </a:solidFill>
              </a:rPr>
              <a:t>Difficulties working collaboratively with others.</a:t>
            </a:r>
          </a:p>
          <a:p>
            <a:r>
              <a:rPr lang="en-GB" sz="1900" i="1" dirty="0">
                <a:solidFill>
                  <a:srgbClr val="0070C0"/>
                </a:solidFill>
              </a:rPr>
              <a:t>Difficulty with abstract ideas (pretend or role play may not make sense) </a:t>
            </a:r>
          </a:p>
          <a:p>
            <a:r>
              <a:rPr lang="en-GB" sz="1900" i="1" dirty="0">
                <a:solidFill>
                  <a:srgbClr val="0070C0"/>
                </a:solidFill>
              </a:rPr>
              <a:t>Difficulties grasping the concept of time and order of events.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01623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3730" y="431386"/>
            <a:ext cx="5142446" cy="1384162"/>
          </a:xfrm>
        </p:spPr>
        <p:txBody>
          <a:bodyPr/>
          <a:lstStyle/>
          <a:p>
            <a:r>
              <a:rPr lang="en-GB" dirty="0" err="1"/>
              <a:t>Ymyrraethau</a:t>
            </a:r>
            <a:r>
              <a:rPr lang="en-GB" dirty="0"/>
              <a:t> </a:t>
            </a:r>
            <a:r>
              <a:rPr lang="en-GB" dirty="0" err="1"/>
              <a:t>Cyffredin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B00E6F4-DA36-B54A-B62C-9039EF302DD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23730" y="2031033"/>
            <a:ext cx="4323522" cy="3541505"/>
          </a:xfrm>
        </p:spPr>
        <p:txBody>
          <a:bodyPr>
            <a:normAutofit lnSpcReduction="10000"/>
          </a:bodyPr>
          <a:lstStyle/>
          <a:p>
            <a:r>
              <a:rPr lang="en-GB" sz="2000" dirty="0" err="1"/>
              <a:t>Therapi</a:t>
            </a:r>
            <a:r>
              <a:rPr lang="en-GB" sz="2000" dirty="0"/>
              <a:t> </a:t>
            </a:r>
            <a:r>
              <a:rPr lang="en-GB" sz="2000" dirty="0" err="1"/>
              <a:t>cerddoriaeth</a:t>
            </a:r>
            <a:endParaRPr lang="en-GB" sz="2000" dirty="0"/>
          </a:p>
          <a:p>
            <a:r>
              <a:rPr lang="en-GB" sz="2000" dirty="0" err="1"/>
              <a:t>Therapi</a:t>
            </a:r>
            <a:r>
              <a:rPr lang="en-GB" sz="2000" dirty="0"/>
              <a:t> </a:t>
            </a:r>
            <a:r>
              <a:rPr lang="en-GB" sz="2000" dirty="0" err="1"/>
              <a:t>celf</a:t>
            </a:r>
            <a:endParaRPr lang="en-GB" sz="2000" dirty="0"/>
          </a:p>
          <a:p>
            <a:r>
              <a:rPr lang="en-GB" sz="2000" dirty="0" err="1"/>
              <a:t>Therapi</a:t>
            </a:r>
            <a:r>
              <a:rPr lang="en-GB" sz="2000" dirty="0"/>
              <a:t> </a:t>
            </a:r>
            <a:r>
              <a:rPr lang="en-GB" sz="2000" dirty="0" err="1"/>
              <a:t>iaith</a:t>
            </a:r>
            <a:r>
              <a:rPr lang="en-GB" sz="2000" dirty="0"/>
              <a:t> a </a:t>
            </a:r>
            <a:r>
              <a:rPr lang="en-GB" sz="2000" dirty="0" err="1"/>
              <a:t>lleferydd</a:t>
            </a:r>
            <a:endParaRPr lang="en-GB" sz="2000" dirty="0"/>
          </a:p>
          <a:p>
            <a:r>
              <a:rPr lang="en-GB" sz="2000" dirty="0" err="1"/>
              <a:t>Ymyrraeth</a:t>
            </a:r>
            <a:r>
              <a:rPr lang="en-GB" sz="2000" dirty="0"/>
              <a:t> </a:t>
            </a:r>
            <a:r>
              <a:rPr lang="en-GB" sz="2000" dirty="0" err="1"/>
              <a:t>Ymddygiad</a:t>
            </a:r>
            <a:r>
              <a:rPr lang="en-GB" sz="2000" dirty="0"/>
              <a:t> </a:t>
            </a:r>
            <a:r>
              <a:rPr lang="en-GB" sz="2000" dirty="0" err="1"/>
              <a:t>Cynnar</a:t>
            </a:r>
            <a:r>
              <a:rPr lang="en-GB" sz="2000" dirty="0"/>
              <a:t> a </a:t>
            </a:r>
            <a:r>
              <a:rPr lang="en-GB" sz="2000" dirty="0" err="1"/>
              <a:t>Dwys</a:t>
            </a:r>
            <a:r>
              <a:rPr lang="en-GB" sz="2000" dirty="0"/>
              <a:t>  (</a:t>
            </a:r>
            <a:r>
              <a:rPr lang="en-GB" sz="2000" dirty="0" err="1"/>
              <a:t>e.e.</a:t>
            </a:r>
            <a:r>
              <a:rPr lang="en-GB" sz="2000" dirty="0"/>
              <a:t> ABA) </a:t>
            </a:r>
          </a:p>
          <a:p>
            <a:r>
              <a:rPr lang="en-GB" sz="2000" dirty="0"/>
              <a:t>TEACCH</a:t>
            </a:r>
          </a:p>
          <a:p>
            <a:r>
              <a:rPr lang="en-GB" sz="2000" dirty="0" err="1"/>
              <a:t>Dysgu</a:t>
            </a:r>
            <a:r>
              <a:rPr lang="en-GB" sz="2000" dirty="0"/>
              <a:t> </a:t>
            </a:r>
            <a:r>
              <a:rPr lang="en-GB" sz="2000" dirty="0" err="1"/>
              <a:t>sgiliau</a:t>
            </a:r>
            <a:r>
              <a:rPr lang="en-GB" sz="2000" dirty="0"/>
              <a:t> </a:t>
            </a:r>
            <a:r>
              <a:rPr lang="en-GB" sz="2000" dirty="0" err="1"/>
              <a:t>cymdeithasol</a:t>
            </a:r>
            <a:endParaRPr lang="en-GB" sz="2000" dirty="0"/>
          </a:p>
          <a:p>
            <a:r>
              <a:rPr lang="en-GB" sz="2000" dirty="0" err="1"/>
              <a:t>Meddygyniaeth</a:t>
            </a:r>
            <a:r>
              <a:rPr lang="en-GB" sz="2000" dirty="0"/>
              <a:t> a </a:t>
            </a:r>
            <a:r>
              <a:rPr lang="en-GB" sz="2000" dirty="0" err="1"/>
              <a:t>deiet</a:t>
            </a:r>
            <a:endParaRPr lang="en-GB" sz="2000" dirty="0"/>
          </a:p>
          <a:p>
            <a:pPr marL="0" indent="0">
              <a:buNone/>
            </a:pPr>
            <a:r>
              <a:rPr lang="en-GB" sz="2000" dirty="0"/>
              <a:t>(Baron-Cohen, 2008)</a:t>
            </a:r>
          </a:p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D60EF4B-C66D-3B9F-D5ED-89FDB056F3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66176" y="1815548"/>
            <a:ext cx="4827104" cy="3541505"/>
          </a:xfrm>
        </p:spPr>
        <p:txBody>
          <a:bodyPr>
            <a:normAutofit lnSpcReduction="10000"/>
          </a:bodyPr>
          <a:lstStyle/>
          <a:p>
            <a:r>
              <a:rPr lang="en-GB" sz="2000" dirty="0">
                <a:solidFill>
                  <a:srgbClr val="0070C0"/>
                </a:solidFill>
              </a:rPr>
              <a:t>Music therapy</a:t>
            </a:r>
          </a:p>
          <a:p>
            <a:r>
              <a:rPr lang="en-GB" sz="2000" dirty="0">
                <a:solidFill>
                  <a:srgbClr val="0070C0"/>
                </a:solidFill>
              </a:rPr>
              <a:t>Art therapy</a:t>
            </a:r>
          </a:p>
          <a:p>
            <a:r>
              <a:rPr lang="en-GB" sz="2000" dirty="0">
                <a:solidFill>
                  <a:srgbClr val="0070C0"/>
                </a:solidFill>
              </a:rPr>
              <a:t>Speech and Language therapy</a:t>
            </a:r>
          </a:p>
          <a:p>
            <a:r>
              <a:rPr lang="en-GB" sz="2000" dirty="0">
                <a:solidFill>
                  <a:srgbClr val="0070C0"/>
                </a:solidFill>
              </a:rPr>
              <a:t>Early intensive behavioural interventions (</a:t>
            </a:r>
            <a:r>
              <a:rPr lang="en-GB" sz="2000" dirty="0" err="1">
                <a:solidFill>
                  <a:srgbClr val="0070C0"/>
                </a:solidFill>
              </a:rPr>
              <a:t>e.g</a:t>
            </a:r>
            <a:r>
              <a:rPr lang="en-GB" sz="2000" dirty="0">
                <a:solidFill>
                  <a:srgbClr val="0070C0"/>
                </a:solidFill>
              </a:rPr>
              <a:t> ABA)</a:t>
            </a:r>
          </a:p>
          <a:p>
            <a:r>
              <a:rPr lang="en-GB" sz="2000" dirty="0">
                <a:solidFill>
                  <a:srgbClr val="0070C0"/>
                </a:solidFill>
              </a:rPr>
              <a:t>TEACCH</a:t>
            </a:r>
          </a:p>
          <a:p>
            <a:r>
              <a:rPr lang="en-GB" sz="2000" dirty="0">
                <a:solidFill>
                  <a:srgbClr val="0070C0"/>
                </a:solidFill>
              </a:rPr>
              <a:t>Social skills teaching and ‘mindreading’</a:t>
            </a:r>
          </a:p>
          <a:p>
            <a:r>
              <a:rPr lang="en-GB" sz="2000" dirty="0">
                <a:solidFill>
                  <a:srgbClr val="0070C0"/>
                </a:solidFill>
              </a:rPr>
              <a:t>Medicines and diet </a:t>
            </a:r>
          </a:p>
          <a:p>
            <a:pPr marL="0" indent="0">
              <a:buNone/>
            </a:pPr>
            <a:r>
              <a:rPr lang="en-GB" sz="2000" i="1" dirty="0">
                <a:solidFill>
                  <a:srgbClr val="0070C0"/>
                </a:solidFill>
              </a:rPr>
              <a:t>(</a:t>
            </a:r>
            <a:r>
              <a:rPr lang="en-GB" sz="2000" dirty="0">
                <a:solidFill>
                  <a:srgbClr val="0070C0"/>
                </a:solidFill>
              </a:rPr>
              <a:t>Baron-Cohen, 2008)</a:t>
            </a:r>
          </a:p>
          <a:p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BB26551-0691-D499-24A2-B2D529E2A219}"/>
              </a:ext>
            </a:extLst>
          </p:cNvPr>
          <p:cNvSpPr txBox="1"/>
          <p:nvPr/>
        </p:nvSpPr>
        <p:spPr>
          <a:xfrm>
            <a:off x="6166176" y="722244"/>
            <a:ext cx="54906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Common Interventions </a:t>
            </a:r>
            <a:endParaRPr lang="en-US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02898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9456" y="529481"/>
            <a:ext cx="5338936" cy="922114"/>
          </a:xfrm>
        </p:spPr>
        <p:txBody>
          <a:bodyPr>
            <a:normAutofit fontScale="90000"/>
          </a:bodyPr>
          <a:lstStyle/>
          <a:p>
            <a:r>
              <a:rPr lang="en-GB" sz="4000" dirty="0" err="1"/>
              <a:t>Anawsterau</a:t>
            </a:r>
            <a:r>
              <a:rPr lang="en-GB" sz="4000" dirty="0"/>
              <a:t> </a:t>
            </a:r>
            <a:r>
              <a:rPr lang="en-GB" sz="4000" dirty="0" err="1"/>
              <a:t>Synhwyraidd</a:t>
            </a:r>
            <a:r>
              <a:rPr lang="en-GB" sz="4000" dirty="0"/>
              <a:t> a </a:t>
            </a:r>
            <a:r>
              <a:rPr lang="en-GB" sz="4000" dirty="0" err="1"/>
              <a:t>Chorfforol</a:t>
            </a:r>
            <a:r>
              <a:rPr lang="en-GB" sz="4000" dirty="0"/>
              <a:t> (ASC) 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62A51F4-A420-398C-A09C-913AE0A009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99456" y="1988840"/>
            <a:ext cx="4681736" cy="3979639"/>
          </a:xfrm>
        </p:spPr>
        <p:txBody>
          <a:bodyPr>
            <a:normAutofit/>
          </a:bodyPr>
          <a:lstStyle/>
          <a:p>
            <a:r>
              <a:rPr lang="en-GB" sz="2000" dirty="0"/>
              <a:t>Gall </a:t>
            </a:r>
            <a:r>
              <a:rPr lang="en-GB" sz="2000" dirty="0" err="1"/>
              <a:t>wahaniaethu</a:t>
            </a:r>
            <a:r>
              <a:rPr lang="en-GB" sz="2000" dirty="0"/>
              <a:t> </a:t>
            </a:r>
            <a:r>
              <a:rPr lang="en-GB" sz="2000" dirty="0" err="1"/>
              <a:t>mewn</a:t>
            </a:r>
            <a:r>
              <a:rPr lang="en-GB" sz="2000" dirty="0"/>
              <a:t> </a:t>
            </a:r>
            <a:r>
              <a:rPr lang="en-GB" sz="2000" dirty="0" err="1"/>
              <a:t>difrifoldeb</a:t>
            </a:r>
            <a:r>
              <a:rPr lang="en-GB" sz="2000" dirty="0"/>
              <a:t> – o </a:t>
            </a:r>
            <a:r>
              <a:rPr lang="en-GB" sz="2000" dirty="0" err="1"/>
              <a:t>ysgafn</a:t>
            </a:r>
            <a:r>
              <a:rPr lang="en-GB" sz="2000" dirty="0"/>
              <a:t>, </a:t>
            </a:r>
            <a:r>
              <a:rPr lang="en-GB" sz="2000" dirty="0" err="1"/>
              <a:t>cymhedrol</a:t>
            </a:r>
            <a:r>
              <a:rPr lang="en-GB" sz="2000" dirty="0"/>
              <a:t>, </a:t>
            </a:r>
            <a:r>
              <a:rPr lang="en-GB" sz="2000" dirty="0" err="1"/>
              <a:t>difrifol</a:t>
            </a:r>
            <a:r>
              <a:rPr lang="en-GB" sz="2000" dirty="0"/>
              <a:t>, </a:t>
            </a:r>
            <a:r>
              <a:rPr lang="en-GB" sz="2000" dirty="0" err="1"/>
              <a:t>dwys</a:t>
            </a:r>
            <a:r>
              <a:rPr lang="en-GB" sz="2000" dirty="0"/>
              <a:t>.</a:t>
            </a:r>
          </a:p>
          <a:p>
            <a:r>
              <a:rPr lang="en-GB" sz="2000" dirty="0" err="1"/>
              <a:t>Nid</a:t>
            </a:r>
            <a:r>
              <a:rPr lang="en-GB" sz="2000" dirty="0"/>
              <a:t> </a:t>
            </a:r>
            <a:r>
              <a:rPr lang="en-GB" sz="2000" dirty="0" err="1"/>
              <a:t>yw’n</a:t>
            </a:r>
            <a:r>
              <a:rPr lang="en-GB" sz="2000" dirty="0"/>
              <a:t> </a:t>
            </a:r>
            <a:r>
              <a:rPr lang="en-GB" sz="2000" dirty="0" err="1"/>
              <a:t>adlewyrchiad</a:t>
            </a:r>
            <a:r>
              <a:rPr lang="en-GB" sz="2000" dirty="0"/>
              <a:t> o </a:t>
            </a:r>
            <a:r>
              <a:rPr lang="en-GB" sz="2000" dirty="0" err="1"/>
              <a:t>allu</a:t>
            </a:r>
            <a:r>
              <a:rPr lang="en-GB" sz="2000" dirty="0"/>
              <a:t> </a:t>
            </a:r>
            <a:r>
              <a:rPr lang="en-GB" sz="2000" dirty="0" err="1"/>
              <a:t>gwybyddol</a:t>
            </a:r>
            <a:r>
              <a:rPr lang="en-GB" sz="2000" dirty="0"/>
              <a:t> </a:t>
            </a:r>
            <a:r>
              <a:rPr lang="en-GB" sz="2000" dirty="0" err="1"/>
              <a:t>plentyn</a:t>
            </a:r>
            <a:r>
              <a:rPr lang="en-GB" sz="2000" dirty="0"/>
              <a:t>.</a:t>
            </a:r>
          </a:p>
          <a:p>
            <a:r>
              <a:rPr lang="en-GB" sz="2000" dirty="0"/>
              <a:t>Gall </a:t>
            </a:r>
            <a:r>
              <a:rPr lang="en-GB" sz="2000" dirty="0" err="1"/>
              <a:t>effeithio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blentyn</a:t>
            </a:r>
            <a:r>
              <a:rPr lang="en-GB" sz="2000" dirty="0"/>
              <a:t> o </a:t>
            </a:r>
            <a:r>
              <a:rPr lang="en-GB" sz="2000" dirty="0" err="1"/>
              <a:t>enedigaeth</a:t>
            </a:r>
            <a:r>
              <a:rPr lang="en-GB" sz="2000" dirty="0"/>
              <a:t> neu </a:t>
            </a:r>
            <a:r>
              <a:rPr lang="en-GB" sz="2000" dirty="0" err="1"/>
              <a:t>ymhellach</a:t>
            </a:r>
            <a:r>
              <a:rPr lang="en-GB" sz="2000" dirty="0"/>
              <a:t> </a:t>
            </a:r>
            <a:r>
              <a:rPr lang="en-GB" sz="2000" dirty="0" err="1"/>
              <a:t>ymlaen</a:t>
            </a:r>
            <a:r>
              <a:rPr lang="en-GB" sz="2000" dirty="0"/>
              <a:t>.</a:t>
            </a:r>
          </a:p>
          <a:p>
            <a:r>
              <a:rPr lang="en-GB" sz="2000" dirty="0"/>
              <a:t>Gall </a:t>
            </a:r>
            <a:r>
              <a:rPr lang="en-GB" sz="2000" dirty="0" err="1"/>
              <a:t>plentyn</a:t>
            </a:r>
            <a:r>
              <a:rPr lang="en-GB" sz="2000" dirty="0"/>
              <a:t> </a:t>
            </a:r>
            <a:r>
              <a:rPr lang="en-GB" sz="2000" dirty="0" err="1"/>
              <a:t>gael</a:t>
            </a:r>
            <a:r>
              <a:rPr lang="en-GB" sz="2000" dirty="0"/>
              <a:t> </a:t>
            </a:r>
            <a:r>
              <a:rPr lang="en-GB" sz="2000" dirty="0" err="1"/>
              <a:t>mwy</a:t>
            </a:r>
            <a:r>
              <a:rPr lang="en-GB" sz="2000" dirty="0"/>
              <a:t> nag un </a:t>
            </a:r>
            <a:r>
              <a:rPr lang="en-GB" sz="2000" dirty="0" err="1"/>
              <a:t>anhawster</a:t>
            </a:r>
            <a:r>
              <a:rPr lang="en-GB" sz="2000" dirty="0"/>
              <a:t>. </a:t>
            </a:r>
          </a:p>
          <a:p>
            <a:r>
              <a:rPr lang="en-GB" sz="2000" dirty="0" err="1"/>
              <a:t>Nid</a:t>
            </a:r>
            <a:r>
              <a:rPr lang="en-GB" sz="2000" dirty="0"/>
              <a:t> </a:t>
            </a:r>
            <a:r>
              <a:rPr lang="en-GB" sz="2000" dirty="0" err="1"/>
              <a:t>yw’r</a:t>
            </a:r>
            <a:r>
              <a:rPr lang="en-GB" sz="2000" dirty="0"/>
              <a:t> </a:t>
            </a:r>
            <a:r>
              <a:rPr lang="en-GB" sz="2000" dirty="0" err="1"/>
              <a:t>anhawster</a:t>
            </a:r>
            <a:r>
              <a:rPr lang="en-GB" sz="2000" dirty="0"/>
              <a:t> bob </a:t>
            </a:r>
            <a:r>
              <a:rPr lang="en-GB" sz="2000" dirty="0" err="1"/>
              <a:t>tro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amlwg</a:t>
            </a:r>
            <a:r>
              <a:rPr lang="en-GB" sz="2000" dirty="0"/>
              <a:t>.</a:t>
            </a:r>
          </a:p>
          <a:p>
            <a:pPr marL="0" indent="0">
              <a:buNone/>
            </a:pPr>
            <a:r>
              <a:rPr lang="en-GB" sz="2000" dirty="0"/>
              <a:t>(Farrell, 2008) </a:t>
            </a:r>
          </a:p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09408AF-1ACB-409D-48C5-54B2F00109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7434" y="1772815"/>
            <a:ext cx="5108376" cy="4411687"/>
          </a:xfrm>
        </p:spPr>
        <p:txBody>
          <a:bodyPr>
            <a:normAutofit/>
          </a:bodyPr>
          <a:lstStyle/>
          <a:p>
            <a:pPr lvl="1"/>
            <a:r>
              <a:rPr lang="en-GB" sz="2000" dirty="0">
                <a:solidFill>
                  <a:srgbClr val="0070C0"/>
                </a:solidFill>
              </a:rPr>
              <a:t>may vary in severity –from mild to moderate, severe or profound</a:t>
            </a:r>
          </a:p>
          <a:p>
            <a:pPr lvl="1"/>
            <a:r>
              <a:rPr lang="en-GB" sz="2000" dirty="0">
                <a:solidFill>
                  <a:srgbClr val="0070C0"/>
                </a:solidFill>
              </a:rPr>
              <a:t>may have little bearing on the child’s cognitive abilities (but may still place them at a disadvantage in a classroom)</a:t>
            </a:r>
          </a:p>
          <a:p>
            <a:pPr lvl="1"/>
            <a:r>
              <a:rPr lang="en-GB" sz="2000" dirty="0">
                <a:solidFill>
                  <a:srgbClr val="0070C0"/>
                </a:solidFill>
              </a:rPr>
              <a:t>may affect a child from birth or be acquired later on</a:t>
            </a:r>
          </a:p>
          <a:p>
            <a:pPr lvl="1"/>
            <a:r>
              <a:rPr lang="en-GB" sz="2000" dirty="0">
                <a:solidFill>
                  <a:srgbClr val="0070C0"/>
                </a:solidFill>
              </a:rPr>
              <a:t>can involve more than one impairment </a:t>
            </a:r>
          </a:p>
          <a:p>
            <a:pPr lvl="1"/>
            <a:r>
              <a:rPr lang="en-GB" sz="2000" dirty="0">
                <a:solidFill>
                  <a:srgbClr val="0070C0"/>
                </a:solidFill>
              </a:rPr>
              <a:t>are not always apparent</a:t>
            </a:r>
          </a:p>
          <a:p>
            <a:pPr marL="457200" lvl="1" indent="0">
              <a:buNone/>
            </a:pPr>
            <a:r>
              <a:rPr lang="en-GB" sz="2000" dirty="0">
                <a:solidFill>
                  <a:srgbClr val="0070C0"/>
                </a:solidFill>
              </a:rPr>
              <a:t>(Farrell, 2008)</a:t>
            </a:r>
          </a:p>
          <a:p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F35D9C0-A13E-2FFF-EACD-01C950F3C600}"/>
              </a:ext>
            </a:extLst>
          </p:cNvPr>
          <p:cNvSpPr txBox="1"/>
          <p:nvPr/>
        </p:nvSpPr>
        <p:spPr>
          <a:xfrm>
            <a:off x="6594647" y="390373"/>
            <a:ext cx="468173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rgbClr val="0070C0"/>
                </a:solidFill>
              </a:rPr>
              <a:t>Sensory and Physical Difficulties (SPD)</a:t>
            </a:r>
            <a:endParaRPr lang="en-US" sz="36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27003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9496" y="371768"/>
            <a:ext cx="4825752" cy="1191667"/>
          </a:xfrm>
        </p:spPr>
        <p:txBody>
          <a:bodyPr>
            <a:normAutofit/>
          </a:bodyPr>
          <a:lstStyle/>
          <a:p>
            <a:r>
              <a:rPr lang="en-GB" sz="3600" dirty="0"/>
              <a:t>Beth </a:t>
            </a:r>
            <a:r>
              <a:rPr lang="en-GB" sz="3600" dirty="0" err="1"/>
              <a:t>yw</a:t>
            </a:r>
            <a:r>
              <a:rPr lang="en-GB" sz="3600" dirty="0"/>
              <a:t> </a:t>
            </a:r>
            <a:r>
              <a:rPr lang="en-GB" sz="3600" dirty="0" err="1"/>
              <a:t>Amhariad</a:t>
            </a:r>
            <a:r>
              <a:rPr lang="en-GB" sz="3600" dirty="0"/>
              <a:t> </a:t>
            </a:r>
            <a:r>
              <a:rPr lang="en-GB" sz="3600" dirty="0" err="1"/>
              <a:t>Clyw</a:t>
            </a:r>
            <a:r>
              <a:rPr lang="en-GB" sz="3600" dirty="0"/>
              <a:t> (AC)?</a:t>
            </a:r>
          </a:p>
        </p:txBody>
      </p:sp>
      <p:pic>
        <p:nvPicPr>
          <p:cNvPr id="3075" name="Picture 3" descr="C:\Users\TERRY\AppData\Local\Microsoft\Windows\INetCache\IE\DLTG9LHO\Ohr-hoeren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74" y="2636589"/>
            <a:ext cx="2088232" cy="299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H3ztnihtfU"/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3495712" y="2598008"/>
            <a:ext cx="5400600" cy="303783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559496" y="1484784"/>
            <a:ext cx="34563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err="1"/>
              <a:t>Trafodaeth</a:t>
            </a:r>
            <a:r>
              <a:rPr lang="en-GB" sz="3200" b="1" dirty="0"/>
              <a:t>; </a:t>
            </a:r>
          </a:p>
          <a:p>
            <a:r>
              <a:rPr lang="en-GB" sz="2400" b="1" dirty="0" err="1"/>
              <a:t>Gwyliwch</a:t>
            </a:r>
            <a:r>
              <a:rPr lang="en-GB" sz="2400" b="1" dirty="0"/>
              <a:t> y </a:t>
            </a:r>
            <a:r>
              <a:rPr lang="en-GB" sz="2400" b="1" dirty="0" err="1"/>
              <a:t>fideo</a:t>
            </a:r>
            <a:endParaRPr lang="en-GB" sz="2400" b="1" dirty="0">
              <a:solidFill>
                <a:srgbClr val="0070C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DD1DEDB-8789-D6A1-8C49-489A70DAE0BA}"/>
              </a:ext>
            </a:extLst>
          </p:cNvPr>
          <p:cNvSpPr txBox="1"/>
          <p:nvPr/>
        </p:nvSpPr>
        <p:spPr>
          <a:xfrm>
            <a:off x="6925259" y="1563435"/>
            <a:ext cx="2880320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rgbClr val="0070C0"/>
                </a:solidFill>
              </a:rPr>
              <a:t>Discussion;</a:t>
            </a:r>
          </a:p>
          <a:p>
            <a:r>
              <a:rPr lang="en-GB" sz="2400" b="1" dirty="0">
                <a:solidFill>
                  <a:srgbClr val="0070C0"/>
                </a:solidFill>
              </a:rPr>
              <a:t>Watch the video</a:t>
            </a:r>
          </a:p>
          <a:p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02A6896-4DB8-30A3-E54F-25122391A847}"/>
              </a:ext>
            </a:extLst>
          </p:cNvPr>
          <p:cNvSpPr txBox="1"/>
          <p:nvPr/>
        </p:nvSpPr>
        <p:spPr>
          <a:xfrm>
            <a:off x="6925259" y="363106"/>
            <a:ext cx="46805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rgbClr val="0070C0"/>
                </a:solidFill>
              </a:rPr>
              <a:t>What is a Hearing Impairment (HI)?</a:t>
            </a:r>
            <a:endParaRPr lang="en-US" sz="36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47541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4273" y="332102"/>
            <a:ext cx="5334000" cy="1460500"/>
          </a:xfrm>
        </p:spPr>
        <p:txBody>
          <a:bodyPr>
            <a:normAutofit/>
          </a:bodyPr>
          <a:lstStyle/>
          <a:p>
            <a:r>
              <a:rPr lang="en-GB" sz="3600" dirty="0" err="1"/>
              <a:t>Anabledd</a:t>
            </a:r>
            <a:r>
              <a:rPr lang="en-GB" sz="3600" dirty="0"/>
              <a:t> </a:t>
            </a:r>
            <a:r>
              <a:rPr lang="en-GB" sz="3600" dirty="0" err="1"/>
              <a:t>Clyw</a:t>
            </a:r>
            <a:r>
              <a:rPr lang="en-GB" sz="3600" dirty="0"/>
              <a:t> yn y Dosbarth</a:t>
            </a:r>
          </a:p>
        </p:txBody>
      </p:sp>
      <p:pic>
        <p:nvPicPr>
          <p:cNvPr id="5" name="Picture 4" descr="Specialised skills key to helping deaf students thrive ..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3617" y="4489012"/>
            <a:ext cx="1728191" cy="1152773"/>
          </a:xfrm>
          <a:prstGeom prst="rect">
            <a:avLst/>
          </a:prstGeom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B515ACA-0AEF-CFFC-2B77-E4D13188B19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4273" y="1628800"/>
            <a:ext cx="4969768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 err="1"/>
              <a:t>Gwrandewch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clip sain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efelychu</a:t>
            </a:r>
            <a:r>
              <a:rPr lang="en-GB" dirty="0"/>
              <a:t> </a:t>
            </a:r>
            <a:r>
              <a:rPr lang="en-GB" dirty="0" err="1"/>
              <a:t>gwahanol</a:t>
            </a:r>
            <a:r>
              <a:rPr lang="en-GB" dirty="0"/>
              <a:t> </a:t>
            </a:r>
            <a:r>
              <a:rPr lang="en-GB" dirty="0" err="1"/>
              <a:t>lefelau</a:t>
            </a:r>
            <a:r>
              <a:rPr lang="en-GB" dirty="0"/>
              <a:t> o </a:t>
            </a:r>
            <a:r>
              <a:rPr lang="en-GB" dirty="0" err="1"/>
              <a:t>golled</a:t>
            </a:r>
            <a:r>
              <a:rPr lang="en-GB" dirty="0"/>
              <a:t> </a:t>
            </a:r>
            <a:r>
              <a:rPr lang="en-GB" dirty="0" err="1"/>
              <a:t>clyw</a:t>
            </a:r>
            <a:r>
              <a:rPr lang="en-GB" dirty="0"/>
              <a:t>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err="1"/>
              <a:t>Adfyfyriwch</a:t>
            </a:r>
            <a:r>
              <a:rPr lang="en-GB" dirty="0"/>
              <a:t>: </a:t>
            </a:r>
          </a:p>
          <a:p>
            <a:pPr marL="0" indent="0">
              <a:buNone/>
            </a:pPr>
            <a:r>
              <a:rPr lang="en-GB" dirty="0"/>
              <a:t>Sut all AC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blentyn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y </a:t>
            </a:r>
            <a:r>
              <a:rPr lang="en-GB" dirty="0" err="1"/>
              <a:t>dosbarth</a:t>
            </a:r>
            <a:r>
              <a:rPr lang="en-GB" dirty="0"/>
              <a:t>? </a:t>
            </a:r>
          </a:p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B405A6E7-B41D-00A0-FD0A-205FA29613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56039" y="1628800"/>
            <a:ext cx="4978051" cy="4154513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Listen to this sound clip </a:t>
            </a:r>
            <a:r>
              <a:rPr lang="en-GB" dirty="0">
                <a:solidFill>
                  <a:srgbClr val="0070C0"/>
                </a:solidFill>
              </a:rPr>
              <a:t>which simulates different degrees of hearing loss. 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Reflection: 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How might a Hearing Impairment impact on a child in the classroom environment?</a:t>
            </a:r>
          </a:p>
          <a:p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C909812-5E03-6BD5-264F-C9EC7D81B5AB}"/>
              </a:ext>
            </a:extLst>
          </p:cNvPr>
          <p:cNvSpPr txBox="1"/>
          <p:nvPr/>
        </p:nvSpPr>
        <p:spPr>
          <a:xfrm>
            <a:off x="6456039" y="386862"/>
            <a:ext cx="48341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rgbClr val="0070C0"/>
                </a:solidFill>
              </a:rPr>
              <a:t>Hearing Impairment in the Classroom</a:t>
            </a:r>
            <a:endParaRPr lang="en-US" sz="36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56989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5400" y="476672"/>
            <a:ext cx="4825752" cy="1008112"/>
          </a:xfrm>
        </p:spPr>
        <p:txBody>
          <a:bodyPr>
            <a:normAutofit/>
          </a:bodyPr>
          <a:lstStyle/>
          <a:p>
            <a:r>
              <a:rPr lang="en-GB" sz="3600" dirty="0" err="1"/>
              <a:t>Effaith</a:t>
            </a:r>
            <a:r>
              <a:rPr lang="en-GB" sz="3600" dirty="0"/>
              <a:t> </a:t>
            </a:r>
            <a:r>
              <a:rPr lang="en-GB" sz="3600" dirty="0" err="1"/>
              <a:t>ar</a:t>
            </a:r>
            <a:r>
              <a:rPr lang="en-GB" sz="3600" dirty="0"/>
              <a:t> </a:t>
            </a:r>
            <a:r>
              <a:rPr lang="en-GB" sz="3600" dirty="0" err="1"/>
              <a:t>Gyrhaeddiad</a:t>
            </a:r>
            <a:endParaRPr lang="en-GB" sz="3600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8B01555-3652-D580-71FA-E20F616778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1992" y="1892460"/>
            <a:ext cx="4825752" cy="4123655"/>
          </a:xfrm>
        </p:spPr>
        <p:txBody>
          <a:bodyPr>
            <a:normAutofit/>
          </a:bodyPr>
          <a:lstStyle/>
          <a:p>
            <a:r>
              <a:rPr lang="en-GB" sz="2000" dirty="0"/>
              <a:t>Gall </a:t>
            </a:r>
            <a:r>
              <a:rPr lang="en-GB" sz="2000" dirty="0" err="1"/>
              <a:t>plentyn</a:t>
            </a:r>
            <a:r>
              <a:rPr lang="en-GB" sz="2000" dirty="0"/>
              <a:t> </a:t>
            </a:r>
            <a:r>
              <a:rPr lang="en-GB" sz="2000" dirty="0" err="1"/>
              <a:t>gydag</a:t>
            </a:r>
            <a:r>
              <a:rPr lang="en-GB" sz="2000" dirty="0"/>
              <a:t> AC </a:t>
            </a:r>
            <a:r>
              <a:rPr lang="en-GB" sz="2000" dirty="0" err="1"/>
              <a:t>ysgafn</a:t>
            </a:r>
            <a:r>
              <a:rPr lang="en-GB" sz="2000" dirty="0"/>
              <a:t> golli </a:t>
            </a:r>
            <a:r>
              <a:rPr lang="en-GB" sz="2000" dirty="0" err="1"/>
              <a:t>hyd</a:t>
            </a:r>
            <a:r>
              <a:rPr lang="en-GB" sz="2000" dirty="0"/>
              <a:t> at 50% </a:t>
            </a:r>
            <a:r>
              <a:rPr lang="en-GB" sz="2000" dirty="0" err="1"/>
              <a:t>o’r</a:t>
            </a:r>
            <a:r>
              <a:rPr lang="en-GB" sz="2000" dirty="0"/>
              <a:t> </a:t>
            </a:r>
            <a:r>
              <a:rPr lang="en-GB" sz="2000" dirty="0" err="1"/>
              <a:t>hyn</a:t>
            </a:r>
            <a:r>
              <a:rPr lang="en-GB" sz="2000" dirty="0"/>
              <a:t> </a:t>
            </a:r>
            <a:r>
              <a:rPr lang="en-GB" sz="2000" dirty="0" err="1"/>
              <a:t>sy’n</a:t>
            </a:r>
            <a:r>
              <a:rPr lang="en-GB" sz="2000" dirty="0"/>
              <a:t> </a:t>
            </a:r>
            <a:r>
              <a:rPr lang="en-GB" sz="2000" dirty="0" err="1"/>
              <a:t>cael</a:t>
            </a:r>
            <a:r>
              <a:rPr lang="en-GB" sz="2000" dirty="0"/>
              <a:t> </a:t>
            </a:r>
            <a:r>
              <a:rPr lang="en-GB" sz="2000" dirty="0" err="1"/>
              <a:t>ei</a:t>
            </a:r>
            <a:r>
              <a:rPr lang="en-GB" sz="2000" dirty="0"/>
              <a:t> </a:t>
            </a:r>
            <a:r>
              <a:rPr lang="en-GB" sz="2000" dirty="0" err="1"/>
              <a:t>ddweud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y </a:t>
            </a:r>
            <a:r>
              <a:rPr lang="en-GB" sz="2000" dirty="0" err="1"/>
              <a:t>dosbarth</a:t>
            </a:r>
            <a:r>
              <a:rPr lang="en-GB" sz="2000" dirty="0"/>
              <a:t>. </a:t>
            </a:r>
          </a:p>
          <a:p>
            <a:r>
              <a:rPr lang="en-GB" sz="2000" dirty="0"/>
              <a:t>Mae </a:t>
            </a:r>
            <a:r>
              <a:rPr lang="en-GB" sz="2000" dirty="0" err="1"/>
              <a:t>llai</a:t>
            </a:r>
            <a:r>
              <a:rPr lang="en-GB" sz="2000" dirty="0"/>
              <a:t> </a:t>
            </a:r>
            <a:r>
              <a:rPr lang="en-GB" sz="2000" dirty="0" err="1"/>
              <a:t>na</a:t>
            </a:r>
            <a:r>
              <a:rPr lang="en-GB" sz="2000" dirty="0"/>
              <a:t> </a:t>
            </a:r>
            <a:r>
              <a:rPr lang="en-GB" sz="2000" dirty="0" err="1"/>
              <a:t>hanner</a:t>
            </a:r>
            <a:r>
              <a:rPr lang="en-GB" sz="2000" dirty="0"/>
              <a:t> o </a:t>
            </a:r>
            <a:r>
              <a:rPr lang="en-GB" sz="2000" dirty="0" err="1"/>
              <a:t>blant</a:t>
            </a:r>
            <a:r>
              <a:rPr lang="en-GB" sz="2000" dirty="0"/>
              <a:t> </a:t>
            </a:r>
            <a:r>
              <a:rPr lang="en-GB" sz="2000" dirty="0" err="1"/>
              <a:t>gydag</a:t>
            </a:r>
            <a:r>
              <a:rPr lang="en-GB" sz="2000" dirty="0"/>
              <a:t> AC </a:t>
            </a:r>
            <a:r>
              <a:rPr lang="en-GB" sz="2000" dirty="0" err="1"/>
              <a:t>ysgafn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derbyn</a:t>
            </a:r>
            <a:r>
              <a:rPr lang="en-GB" sz="2000" dirty="0"/>
              <a:t> 5 TGAU A*-C o </a:t>
            </a:r>
            <a:r>
              <a:rPr lang="en-GB" sz="2000" dirty="0" err="1"/>
              <a:t>gymharu</a:t>
            </a:r>
            <a:r>
              <a:rPr lang="en-GB" sz="2000" dirty="0"/>
              <a:t> </a:t>
            </a:r>
            <a:r>
              <a:rPr lang="en-GB" sz="2000" dirty="0" err="1"/>
              <a:t>â’u</a:t>
            </a:r>
            <a:r>
              <a:rPr lang="en-GB" sz="2000" dirty="0"/>
              <a:t> </a:t>
            </a:r>
            <a:r>
              <a:rPr lang="en-GB" sz="2000" dirty="0" err="1"/>
              <a:t>cyfoedion</a:t>
            </a:r>
            <a:r>
              <a:rPr lang="en-GB" sz="2000" dirty="0"/>
              <a:t> </a:t>
            </a:r>
            <a:r>
              <a:rPr lang="en-GB" sz="2000" dirty="0" err="1"/>
              <a:t>sy’n</a:t>
            </a:r>
            <a:r>
              <a:rPr lang="en-GB" sz="2000" dirty="0"/>
              <a:t> </a:t>
            </a:r>
            <a:r>
              <a:rPr lang="en-GB" sz="2000" dirty="0" err="1"/>
              <a:t>clywed</a:t>
            </a:r>
            <a:r>
              <a:rPr lang="en-GB" sz="2000" dirty="0"/>
              <a:t>. </a:t>
            </a:r>
          </a:p>
          <a:p>
            <a:r>
              <a:rPr lang="en-GB" sz="2000" dirty="0"/>
              <a:t>Cred 47% o </a:t>
            </a:r>
            <a:r>
              <a:rPr lang="en-GB" sz="2000" dirty="0" err="1"/>
              <a:t>rieni</a:t>
            </a:r>
            <a:r>
              <a:rPr lang="en-GB" sz="2000" dirty="0"/>
              <a:t> </a:t>
            </a:r>
            <a:r>
              <a:rPr lang="en-GB" sz="2000" dirty="0" err="1"/>
              <a:t>nad</a:t>
            </a:r>
            <a:r>
              <a:rPr lang="en-GB" sz="2000" dirty="0"/>
              <a:t> </a:t>
            </a:r>
            <a:r>
              <a:rPr lang="en-GB" sz="2000" dirty="0" err="1"/>
              <a:t>yw</a:t>
            </a:r>
            <a:r>
              <a:rPr lang="en-GB" sz="2000" dirty="0"/>
              <a:t> </a:t>
            </a:r>
            <a:r>
              <a:rPr lang="en-GB" sz="2000" dirty="0" err="1"/>
              <a:t>eu</a:t>
            </a:r>
            <a:r>
              <a:rPr lang="en-GB" sz="2000" dirty="0"/>
              <a:t> </a:t>
            </a:r>
            <a:r>
              <a:rPr lang="en-GB" sz="2000" dirty="0" err="1"/>
              <a:t>plentyn</a:t>
            </a:r>
            <a:r>
              <a:rPr lang="en-GB" sz="2000" dirty="0"/>
              <a:t> ag AC </a:t>
            </a:r>
            <a:r>
              <a:rPr lang="en-GB" sz="2000" dirty="0" err="1"/>
              <a:t>wedi</a:t>
            </a:r>
            <a:r>
              <a:rPr lang="en-GB" sz="2000" dirty="0"/>
              <a:t> </a:t>
            </a:r>
            <a:r>
              <a:rPr lang="en-GB" sz="2000" dirty="0" err="1"/>
              <a:t>datblygu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yr</a:t>
            </a:r>
            <a:r>
              <a:rPr lang="en-GB" sz="2000" dirty="0"/>
              <a:t> un </a:t>
            </a:r>
            <a:r>
              <a:rPr lang="en-GB" sz="2000" dirty="0" err="1"/>
              <a:t>pryd</a:t>
            </a:r>
            <a:r>
              <a:rPr lang="en-GB" sz="2000" dirty="0"/>
              <a:t> </a:t>
            </a:r>
            <a:r>
              <a:rPr lang="en-GB" sz="2000" dirty="0" err="1"/>
              <a:t>a’u</a:t>
            </a:r>
            <a:r>
              <a:rPr lang="en-GB" sz="2000" dirty="0"/>
              <a:t> </a:t>
            </a:r>
            <a:r>
              <a:rPr lang="en-GB" sz="2000" dirty="0" err="1"/>
              <a:t>cyfoedion</a:t>
            </a:r>
            <a:r>
              <a:rPr lang="en-GB" sz="2000" dirty="0"/>
              <a:t>.  </a:t>
            </a:r>
          </a:p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2AD8935-668E-4B0A-4171-DC58C6DC6F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40016" y="1856457"/>
            <a:ext cx="4964360" cy="4195663"/>
          </a:xfrm>
        </p:spPr>
        <p:txBody>
          <a:bodyPr>
            <a:normAutofit/>
          </a:bodyPr>
          <a:lstStyle/>
          <a:p>
            <a:r>
              <a:rPr lang="en-GB" sz="2000" i="1" dirty="0">
                <a:solidFill>
                  <a:srgbClr val="0070C0"/>
                </a:solidFill>
              </a:rPr>
              <a:t>A child with mild hearing loss can miss up to 50% of what is said in a classroom. </a:t>
            </a:r>
          </a:p>
          <a:p>
            <a:r>
              <a:rPr lang="en-GB" sz="2000" i="1" dirty="0">
                <a:solidFill>
                  <a:srgbClr val="0070C0"/>
                </a:solidFill>
              </a:rPr>
              <a:t>Less than ½ of children with mild hearing loss get 5 A*-C GCSEs compared to their hearing peers.</a:t>
            </a:r>
          </a:p>
          <a:p>
            <a:r>
              <a:rPr lang="en-GB" sz="2000" i="1" dirty="0">
                <a:solidFill>
                  <a:srgbClr val="0070C0"/>
                </a:solidFill>
              </a:rPr>
              <a:t>47% of parents feel their HI child has not developed at the same rate as their peers.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70C0"/>
                </a:solidFill>
              </a:rPr>
              <a:t>(National Deaf Children’s Society, 2015) </a:t>
            </a:r>
          </a:p>
          <a:p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803C7AA-439B-BB45-7BC1-3AEFD107FAD6}"/>
              </a:ext>
            </a:extLst>
          </p:cNvPr>
          <p:cNvSpPr txBox="1"/>
          <p:nvPr/>
        </p:nvSpPr>
        <p:spPr>
          <a:xfrm>
            <a:off x="6113513" y="657562"/>
            <a:ext cx="45193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>
                <a:solidFill>
                  <a:srgbClr val="0070C0"/>
                </a:solidFill>
              </a:rPr>
              <a:t>Impact on Attainment</a:t>
            </a:r>
            <a:endParaRPr lang="en-US" sz="36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02095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9787" y="404663"/>
            <a:ext cx="3960440" cy="792088"/>
          </a:xfrm>
        </p:spPr>
        <p:txBody>
          <a:bodyPr>
            <a:normAutofit/>
          </a:bodyPr>
          <a:lstStyle/>
          <a:p>
            <a:r>
              <a:rPr lang="en-GB" sz="3600" dirty="0" err="1"/>
              <a:t>Effaith</a:t>
            </a:r>
            <a:r>
              <a:rPr lang="en-GB" sz="3600" dirty="0"/>
              <a:t> </a:t>
            </a:r>
            <a:r>
              <a:rPr lang="en-GB" sz="3600" dirty="0" err="1"/>
              <a:t>ar</a:t>
            </a:r>
            <a:r>
              <a:rPr lang="en-GB" sz="3600" dirty="0"/>
              <a:t> </a:t>
            </a:r>
            <a:r>
              <a:rPr lang="en-GB" sz="3600" dirty="0" err="1"/>
              <a:t>Ddysgu</a:t>
            </a:r>
            <a:endParaRPr lang="en-GB" sz="3600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E5AE520-1DA9-24DF-902E-EEF17AF40D4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49787" y="1549790"/>
            <a:ext cx="4105672" cy="4123655"/>
          </a:xfrm>
        </p:spPr>
        <p:txBody>
          <a:bodyPr>
            <a:normAutofit/>
          </a:bodyPr>
          <a:lstStyle/>
          <a:p>
            <a:r>
              <a:rPr lang="en-GB" sz="2000" dirty="0" err="1"/>
              <a:t>Nid</a:t>
            </a:r>
            <a:r>
              <a:rPr lang="en-GB" sz="2000" dirty="0"/>
              <a:t> </a:t>
            </a:r>
            <a:r>
              <a:rPr lang="en-GB" sz="2000" dirty="0" err="1"/>
              <a:t>yw’r</a:t>
            </a:r>
            <a:r>
              <a:rPr lang="en-GB" sz="2000" dirty="0"/>
              <a:t> </a:t>
            </a:r>
            <a:r>
              <a:rPr lang="en-GB" sz="2000" dirty="0" err="1"/>
              <a:t>disgybl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ymateb</a:t>
            </a:r>
            <a:r>
              <a:rPr lang="en-GB" sz="2000" dirty="0"/>
              <a:t> pan </a:t>
            </a:r>
            <a:r>
              <a:rPr lang="en-GB" sz="2000" dirty="0" err="1"/>
              <a:t>fydd</a:t>
            </a:r>
            <a:r>
              <a:rPr lang="en-GB" sz="2000" dirty="0"/>
              <a:t> </a:t>
            </a:r>
            <a:r>
              <a:rPr lang="en-GB" sz="2000" dirty="0" err="1"/>
              <a:t>rhywun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ei</a:t>
            </a:r>
            <a:r>
              <a:rPr lang="en-GB" sz="2000" dirty="0"/>
              <a:t> g/</a:t>
            </a:r>
            <a:r>
              <a:rPr lang="en-GB" sz="2000" dirty="0" err="1"/>
              <a:t>alw</a:t>
            </a:r>
            <a:endParaRPr lang="en-GB" sz="2000" dirty="0"/>
          </a:p>
          <a:p>
            <a:r>
              <a:rPr lang="en-GB" sz="2000" dirty="0" err="1"/>
              <a:t>Nid</a:t>
            </a:r>
            <a:r>
              <a:rPr lang="en-GB" sz="2000" dirty="0"/>
              <a:t> </a:t>
            </a:r>
            <a:r>
              <a:rPr lang="en-GB" sz="2000" dirty="0" err="1"/>
              <a:t>yw’r</a:t>
            </a:r>
            <a:r>
              <a:rPr lang="en-GB" sz="2000" dirty="0"/>
              <a:t> </a:t>
            </a:r>
            <a:r>
              <a:rPr lang="en-GB" sz="2000" dirty="0" err="1"/>
              <a:t>disgybl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dilyn</a:t>
            </a:r>
            <a:r>
              <a:rPr lang="en-GB" sz="2000" dirty="0"/>
              <a:t> </a:t>
            </a:r>
            <a:r>
              <a:rPr lang="en-GB" sz="2000" dirty="0" err="1"/>
              <a:t>cyfarwyddiadau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syth</a:t>
            </a:r>
            <a:endParaRPr lang="en-GB" sz="2000" dirty="0"/>
          </a:p>
          <a:p>
            <a:r>
              <a:rPr lang="en-GB" sz="2000" dirty="0" err="1"/>
              <a:t>Maent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gallu</a:t>
            </a:r>
            <a:r>
              <a:rPr lang="en-GB" sz="2000" dirty="0"/>
              <a:t> </a:t>
            </a:r>
            <a:r>
              <a:rPr lang="en-GB" sz="2000" dirty="0" err="1"/>
              <a:t>ymddangos</a:t>
            </a:r>
            <a:r>
              <a:rPr lang="en-GB" sz="2000" dirty="0"/>
              <a:t> </a:t>
            </a:r>
            <a:r>
              <a:rPr lang="en-GB" sz="2000" dirty="0" err="1"/>
              <a:t>fel</a:t>
            </a:r>
            <a:r>
              <a:rPr lang="en-GB" sz="2000" dirty="0"/>
              <a:t> </a:t>
            </a:r>
            <a:r>
              <a:rPr lang="en-GB" sz="2000" dirty="0" err="1"/>
              <a:t>petaent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breuddwydio</a:t>
            </a:r>
            <a:endParaRPr lang="en-GB" sz="2000" dirty="0"/>
          </a:p>
          <a:p>
            <a:r>
              <a:rPr lang="en-GB" sz="2000" dirty="0" err="1"/>
              <a:t>Camddeall</a:t>
            </a:r>
            <a:r>
              <a:rPr lang="en-GB" sz="2000" dirty="0"/>
              <a:t> neu </a:t>
            </a:r>
            <a:r>
              <a:rPr lang="en-GB" sz="2000" dirty="0" err="1"/>
              <a:t>anwybyddu</a:t>
            </a:r>
            <a:r>
              <a:rPr lang="en-GB" sz="2000" dirty="0"/>
              <a:t> </a:t>
            </a:r>
            <a:r>
              <a:rPr lang="en-GB" sz="2000" dirty="0" err="1"/>
              <a:t>cyfarwyddiadau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aml</a:t>
            </a:r>
            <a:endParaRPr lang="en-GB" sz="2000" dirty="0"/>
          </a:p>
          <a:p>
            <a:r>
              <a:rPr lang="en-GB" sz="2000" dirty="0" err="1"/>
              <a:t>Cyfranogiad</a:t>
            </a:r>
            <a:r>
              <a:rPr lang="en-GB" sz="2000" dirty="0"/>
              <a:t> </a:t>
            </a:r>
            <a:r>
              <a:rPr lang="en-GB" sz="2000" dirty="0" err="1"/>
              <a:t>isel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drafodaethau</a:t>
            </a:r>
            <a:r>
              <a:rPr lang="en-GB" sz="2000" dirty="0"/>
              <a:t> </a:t>
            </a:r>
            <a:r>
              <a:rPr lang="en-GB" sz="2000" dirty="0" err="1"/>
              <a:t>grŵp</a:t>
            </a:r>
            <a:endParaRPr lang="en-GB" sz="2000" dirty="0"/>
          </a:p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E792994-F905-5A67-34AD-5BEFA2C0E1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40016" y="1549790"/>
            <a:ext cx="4813053" cy="4392488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0070C0"/>
                </a:solidFill>
              </a:rPr>
              <a:t>Does not respond when called</a:t>
            </a:r>
          </a:p>
          <a:p>
            <a:r>
              <a:rPr lang="en-GB" sz="2000" dirty="0">
                <a:solidFill>
                  <a:srgbClr val="0070C0"/>
                </a:solidFill>
              </a:rPr>
              <a:t>Doesn’t always follow instructions straight away</a:t>
            </a:r>
          </a:p>
          <a:p>
            <a:r>
              <a:rPr lang="en-GB" sz="2000" dirty="0">
                <a:solidFill>
                  <a:srgbClr val="0070C0"/>
                </a:solidFill>
              </a:rPr>
              <a:t>Appears inattentive or as though daydreaming</a:t>
            </a:r>
          </a:p>
          <a:p>
            <a:r>
              <a:rPr lang="en-GB" sz="2000" dirty="0">
                <a:solidFill>
                  <a:srgbClr val="0070C0"/>
                </a:solidFill>
              </a:rPr>
              <a:t>Often misunderstands or ignores instruction</a:t>
            </a:r>
          </a:p>
          <a:p>
            <a:r>
              <a:rPr lang="en-GB" sz="2000" dirty="0">
                <a:solidFill>
                  <a:srgbClr val="0070C0"/>
                </a:solidFill>
              </a:rPr>
              <a:t>Makes little or no contribution to group discussions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70C0"/>
                </a:solidFill>
              </a:rPr>
              <a:t>(National Deaf Children’s Society, 2015) </a:t>
            </a:r>
          </a:p>
          <a:p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230C5A1-3DBF-4835-F806-AA451DA39173}"/>
              </a:ext>
            </a:extLst>
          </p:cNvPr>
          <p:cNvSpPr txBox="1"/>
          <p:nvPr/>
        </p:nvSpPr>
        <p:spPr>
          <a:xfrm>
            <a:off x="6240016" y="477541"/>
            <a:ext cx="413446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>
                <a:solidFill>
                  <a:srgbClr val="0070C0"/>
                </a:solidFill>
              </a:rPr>
              <a:t>Impact on Learning</a:t>
            </a:r>
            <a:endParaRPr lang="en-US" sz="36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14896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384" y="241300"/>
            <a:ext cx="4968552" cy="1171476"/>
          </a:xfrm>
        </p:spPr>
        <p:txBody>
          <a:bodyPr>
            <a:normAutofit/>
          </a:bodyPr>
          <a:lstStyle/>
          <a:p>
            <a:r>
              <a:rPr lang="en-GB" sz="3600" dirty="0"/>
              <a:t>Iaith </a:t>
            </a:r>
            <a:r>
              <a:rPr lang="en-GB" sz="3600" dirty="0" err="1"/>
              <a:t>Arwyddo</a:t>
            </a:r>
            <a:r>
              <a:rPr lang="en-GB" sz="3600" dirty="0"/>
              <a:t> </a:t>
            </a:r>
            <a:r>
              <a:rPr lang="en-GB" sz="3600" dirty="0" err="1"/>
              <a:t>Brydeinig</a:t>
            </a:r>
            <a:endParaRPr lang="en-GB" sz="3600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A374C2B-4A92-3246-75E8-F746DCD357E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2784" y="1427624"/>
            <a:ext cx="4825752" cy="4411687"/>
          </a:xfrm>
        </p:spPr>
        <p:txBody>
          <a:bodyPr>
            <a:normAutofit/>
          </a:bodyPr>
          <a:lstStyle/>
          <a:p>
            <a:r>
              <a:rPr lang="en-GB" sz="2000" dirty="0"/>
              <a:t>Iaith a </a:t>
            </a:r>
            <a:r>
              <a:rPr lang="en-GB" sz="2000" dirty="0" err="1"/>
              <a:t>siaradwyd</a:t>
            </a:r>
            <a:r>
              <a:rPr lang="en-GB" sz="2000" dirty="0"/>
              <a:t> </a:t>
            </a:r>
            <a:r>
              <a:rPr lang="en-GB" sz="2000" dirty="0" err="1"/>
              <a:t>gan</a:t>
            </a:r>
            <a:r>
              <a:rPr lang="en-GB" sz="2000" dirty="0"/>
              <a:t> 145,000 o </a:t>
            </a:r>
            <a:r>
              <a:rPr lang="en-GB" sz="2000" dirty="0" err="1"/>
              <a:t>bobl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y DU ac </a:t>
            </a:r>
            <a:r>
              <a:rPr lang="en-GB" sz="2000" dirty="0" err="1"/>
              <a:t>sy’n</a:t>
            </a:r>
            <a:r>
              <a:rPr lang="en-GB" sz="2000" dirty="0"/>
              <a:t> </a:t>
            </a:r>
            <a:r>
              <a:rPr lang="en-GB" sz="2000" dirty="0" err="1"/>
              <a:t>iaith</a:t>
            </a:r>
            <a:r>
              <a:rPr lang="en-GB" sz="2000" dirty="0"/>
              <a:t> </a:t>
            </a:r>
            <a:r>
              <a:rPr lang="en-GB" sz="2000" dirty="0" err="1"/>
              <a:t>leiafrifol</a:t>
            </a:r>
            <a:r>
              <a:rPr lang="en-GB" sz="2000" dirty="0"/>
              <a:t> </a:t>
            </a:r>
            <a:r>
              <a:rPr lang="en-GB" sz="2000" dirty="0" err="1"/>
              <a:t>swyddogol</a:t>
            </a:r>
            <a:r>
              <a:rPr lang="en-GB" sz="2000" dirty="0"/>
              <a:t> </a:t>
            </a:r>
            <a:r>
              <a:rPr lang="en-GB" sz="2000" dirty="0" err="1"/>
              <a:t>ers</a:t>
            </a:r>
            <a:r>
              <a:rPr lang="en-GB" sz="2000" dirty="0"/>
              <a:t> 2003. </a:t>
            </a:r>
          </a:p>
          <a:p>
            <a:endParaRPr lang="en-GB" sz="2000" dirty="0"/>
          </a:p>
          <a:p>
            <a:r>
              <a:rPr lang="en-GB" sz="2000" dirty="0" err="1"/>
              <a:t>Ffordd</a:t>
            </a:r>
            <a:r>
              <a:rPr lang="en-GB" sz="2000" dirty="0"/>
              <a:t> </a:t>
            </a:r>
            <a:r>
              <a:rPr lang="en-GB" sz="2000" dirty="0" err="1"/>
              <a:t>weledol</a:t>
            </a:r>
            <a:r>
              <a:rPr lang="en-GB" sz="2000" dirty="0"/>
              <a:t> o </a:t>
            </a:r>
            <a:r>
              <a:rPr lang="en-GB" sz="2000" dirty="0" err="1"/>
              <a:t>gyfathrebu</a:t>
            </a:r>
            <a:r>
              <a:rPr lang="en-GB" sz="2000" dirty="0"/>
              <a:t> </a:t>
            </a:r>
            <a:r>
              <a:rPr lang="en-GB" sz="2000" dirty="0" err="1"/>
              <a:t>gan</a:t>
            </a:r>
            <a:r>
              <a:rPr lang="en-GB" sz="2000" dirty="0"/>
              <a:t> </a:t>
            </a:r>
            <a:r>
              <a:rPr lang="en-GB" sz="2000" dirty="0" err="1"/>
              <a:t>ddefnyddio</a:t>
            </a:r>
            <a:r>
              <a:rPr lang="en-GB" sz="2000" dirty="0"/>
              <a:t> </a:t>
            </a:r>
            <a:r>
              <a:rPr lang="en-GB" sz="2000" dirty="0" err="1"/>
              <a:t>ystumiau</a:t>
            </a:r>
            <a:r>
              <a:rPr lang="en-GB" sz="2000" dirty="0"/>
              <a:t>, </a:t>
            </a:r>
            <a:r>
              <a:rPr lang="en-GB" sz="2000" dirty="0" err="1"/>
              <a:t>mynegiant</a:t>
            </a:r>
            <a:r>
              <a:rPr lang="en-GB" sz="2000" dirty="0"/>
              <a:t> </a:t>
            </a:r>
            <a:r>
              <a:rPr lang="en-GB" sz="2000" dirty="0" err="1"/>
              <a:t>wynebol</a:t>
            </a:r>
            <a:r>
              <a:rPr lang="en-GB" sz="2000" dirty="0"/>
              <a:t> ac </a:t>
            </a:r>
            <a:r>
              <a:rPr lang="en-GB" sz="2000" dirty="0" err="1"/>
              <a:t>iaith</a:t>
            </a:r>
            <a:r>
              <a:rPr lang="en-GB" sz="2000" dirty="0"/>
              <a:t> y </a:t>
            </a:r>
            <a:r>
              <a:rPr lang="en-GB" sz="2000" dirty="0" err="1"/>
              <a:t>corff</a:t>
            </a:r>
            <a:r>
              <a:rPr lang="en-GB" sz="2000" dirty="0"/>
              <a:t>. </a:t>
            </a:r>
          </a:p>
          <a:p>
            <a:endParaRPr lang="en-GB" sz="2000" dirty="0"/>
          </a:p>
          <a:p>
            <a:r>
              <a:rPr lang="en-GB" sz="2000" dirty="0" err="1"/>
              <a:t>Defnyddiwch</a:t>
            </a:r>
            <a:r>
              <a:rPr lang="en-GB" sz="2000" dirty="0"/>
              <a:t> y </a:t>
            </a:r>
            <a:r>
              <a:rPr lang="en-GB" sz="2000" dirty="0" err="1"/>
              <a:t>gêm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arwyddo</a:t>
            </a:r>
            <a:r>
              <a:rPr lang="en-GB" sz="2000" dirty="0"/>
              <a:t> </a:t>
            </a:r>
            <a:r>
              <a:rPr lang="en-GB" sz="2000" dirty="0" err="1"/>
              <a:t>eich</a:t>
            </a:r>
            <a:r>
              <a:rPr lang="en-GB" sz="2000" dirty="0"/>
              <a:t> </a:t>
            </a:r>
            <a:r>
              <a:rPr lang="en-GB" sz="2000" dirty="0" err="1"/>
              <a:t>enw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barod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gyfer</a:t>
            </a:r>
            <a:r>
              <a:rPr lang="en-GB" sz="2000" dirty="0"/>
              <a:t> y </a:t>
            </a:r>
            <a:r>
              <a:rPr lang="en-GB" sz="2000" dirty="0" err="1"/>
              <a:t>sesiwn</a:t>
            </a:r>
            <a:r>
              <a:rPr lang="en-GB" sz="2000" dirty="0"/>
              <a:t> </a:t>
            </a:r>
            <a:r>
              <a:rPr lang="en-GB" sz="2000" dirty="0" err="1"/>
              <a:t>nesaf</a:t>
            </a:r>
            <a:r>
              <a:rPr lang="en-GB" sz="2000" dirty="0"/>
              <a:t>. </a:t>
            </a:r>
          </a:p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5B4EDB5-4612-9138-2CF8-0FA9C979AC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412776"/>
            <a:ext cx="5181600" cy="4351338"/>
          </a:xfrm>
        </p:spPr>
        <p:txBody>
          <a:bodyPr>
            <a:normAutofit/>
          </a:bodyPr>
          <a:lstStyle/>
          <a:p>
            <a:r>
              <a:rPr lang="en-GB" sz="2000" i="1" dirty="0">
                <a:solidFill>
                  <a:srgbClr val="0070C0"/>
                </a:solidFill>
              </a:rPr>
              <a:t>A language spoken by around 145, 000 people in the UK and gained official minority language recognition in 2003.</a:t>
            </a:r>
          </a:p>
          <a:p>
            <a:pPr marL="0" indent="0">
              <a:buNone/>
            </a:pPr>
            <a:endParaRPr lang="en-GB" sz="2000" i="1" dirty="0">
              <a:solidFill>
                <a:srgbClr val="0070C0"/>
              </a:solidFill>
            </a:endParaRPr>
          </a:p>
          <a:p>
            <a:r>
              <a:rPr lang="en-GB" sz="2000" i="1" dirty="0">
                <a:solidFill>
                  <a:srgbClr val="0070C0"/>
                </a:solidFill>
              </a:rPr>
              <a:t>A visual means of communicating using gestures, facial expressions and body language.</a:t>
            </a:r>
          </a:p>
          <a:p>
            <a:pPr marL="0" indent="0">
              <a:buNone/>
            </a:pPr>
            <a:endParaRPr lang="en-GB" sz="2000" i="1" dirty="0">
              <a:solidFill>
                <a:srgbClr val="0070C0"/>
              </a:solidFill>
            </a:endParaRPr>
          </a:p>
          <a:p>
            <a:r>
              <a:rPr lang="en-GB" sz="2000" i="1" dirty="0">
                <a:solidFill>
                  <a:srgbClr val="0070C0"/>
                </a:solidFill>
              </a:rPr>
              <a:t>Use </a:t>
            </a:r>
            <a:r>
              <a:rPr lang="en-GB" sz="2000" i="1" dirty="0">
                <a:solidFill>
                  <a:srgbClr val="0070C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fingerspelling game</a:t>
            </a:r>
            <a:r>
              <a:rPr lang="en-GB" sz="2000" i="1" dirty="0">
                <a:solidFill>
                  <a:srgbClr val="0070C0"/>
                </a:solidFill>
              </a:rPr>
              <a:t> and practise signing your own name ready for the next session. 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70C0"/>
                </a:solidFill>
              </a:rPr>
              <a:t>(British Sign Language, 2017) </a:t>
            </a:r>
          </a:p>
          <a:p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83F67AC-A8EE-A2A0-1A9F-EA8F1F7CC0B4}"/>
              </a:ext>
            </a:extLst>
          </p:cNvPr>
          <p:cNvSpPr txBox="1"/>
          <p:nvPr/>
        </p:nvSpPr>
        <p:spPr>
          <a:xfrm>
            <a:off x="6174175" y="482688"/>
            <a:ext cx="46987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>
                <a:solidFill>
                  <a:srgbClr val="0070C0"/>
                </a:solidFill>
              </a:rPr>
              <a:t>British Sign Language</a:t>
            </a:r>
            <a:endParaRPr lang="en-US" sz="36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63380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preview">
            <a:extLst>
              <a:ext uri="{FF2B5EF4-FFF2-40B4-BE49-F238E27FC236}">
                <a16:creationId xmlns:a16="http://schemas.microsoft.com/office/drawing/2014/main" id="{4FB2C151-064D-B37B-F952-377B881F9FA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19" b="8000"/>
          <a:stretch/>
        </p:blipFill>
        <p:spPr bwMode="auto">
          <a:xfrm>
            <a:off x="2159108" y="-32941"/>
            <a:ext cx="3936892" cy="5616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06697D9-4547-8A6E-9A7A-52156FBC147C}"/>
              </a:ext>
            </a:extLst>
          </p:cNvPr>
          <p:cNvSpPr txBox="1"/>
          <p:nvPr/>
        </p:nvSpPr>
        <p:spPr>
          <a:xfrm>
            <a:off x="6600056" y="1355853"/>
            <a:ext cx="26642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err="1"/>
              <a:t>Rhowch</a:t>
            </a:r>
            <a:r>
              <a:rPr lang="en-GB" sz="3600" dirty="0"/>
              <a:t> </a:t>
            </a:r>
            <a:r>
              <a:rPr lang="en-GB" sz="3600" dirty="0" err="1"/>
              <a:t>Cynnig</a:t>
            </a:r>
            <a:r>
              <a:rPr lang="en-GB" sz="3600" dirty="0"/>
              <a:t> </a:t>
            </a:r>
            <a:r>
              <a:rPr lang="en-GB" sz="3600" dirty="0" err="1"/>
              <a:t>Arni</a:t>
            </a:r>
            <a:r>
              <a:rPr lang="en-GB" sz="3600" dirty="0"/>
              <a:t>!</a:t>
            </a:r>
            <a:endParaRPr lang="en-US" sz="36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F30DBE3-537F-76B0-4D6A-060D812020EE}"/>
              </a:ext>
            </a:extLst>
          </p:cNvPr>
          <p:cNvSpPr txBox="1"/>
          <p:nvPr/>
        </p:nvSpPr>
        <p:spPr>
          <a:xfrm>
            <a:off x="6600056" y="2708920"/>
            <a:ext cx="26468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>
                <a:solidFill>
                  <a:srgbClr val="0070C0"/>
                </a:solidFill>
              </a:rPr>
              <a:t>Give it a go!</a:t>
            </a:r>
            <a:endParaRPr lang="en-US" sz="36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26081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21A6AB-A85B-91E6-07C8-8469F76DC3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400" y="221107"/>
            <a:ext cx="2521496" cy="1119659"/>
          </a:xfrm>
        </p:spPr>
        <p:txBody>
          <a:bodyPr>
            <a:normAutofit/>
          </a:bodyPr>
          <a:lstStyle/>
          <a:p>
            <a:r>
              <a:rPr lang="en-GB" sz="4000" dirty="0"/>
              <a:t>Makaton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8BC117-368A-3554-A64C-B872AD5D561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08185" y="1340768"/>
            <a:ext cx="5181600" cy="4351338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0070C0"/>
                </a:solidFill>
              </a:rPr>
              <a:t>A language programme to aid communication.</a:t>
            </a:r>
          </a:p>
          <a:p>
            <a:r>
              <a:rPr lang="en-GB" sz="2400" dirty="0">
                <a:solidFill>
                  <a:srgbClr val="0070C0"/>
                </a:solidFill>
              </a:rPr>
              <a:t>Encouraged to speak when signing.</a:t>
            </a:r>
          </a:p>
          <a:p>
            <a:r>
              <a:rPr lang="en-GB" sz="2400" dirty="0">
                <a:solidFill>
                  <a:srgbClr val="0070C0"/>
                </a:solidFill>
              </a:rPr>
              <a:t>Uses a few select signs from British Sign Language.</a:t>
            </a:r>
          </a:p>
          <a:p>
            <a:r>
              <a:rPr lang="en-GB" sz="2400" dirty="0">
                <a:solidFill>
                  <a:srgbClr val="0070C0"/>
                </a:solidFill>
              </a:rPr>
              <a:t>Uses symbols as well as signs.</a:t>
            </a:r>
          </a:p>
          <a:p>
            <a:r>
              <a:rPr lang="en-GB" sz="2400" dirty="0">
                <a:solidFill>
                  <a:srgbClr val="0070C0"/>
                </a:solidFill>
              </a:rPr>
              <a:t>Key words are signed in spoken word order.</a:t>
            </a:r>
          </a:p>
          <a:p>
            <a:r>
              <a:rPr lang="en-GB" sz="2400" dirty="0">
                <a:solidFill>
                  <a:srgbClr val="0070C0"/>
                </a:solidFill>
              </a:rPr>
              <a:t>Simple words for everyday needs</a:t>
            </a:r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8B91F2-E8B1-CC87-6821-B5CF8635B3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5400" y="1412776"/>
            <a:ext cx="5181600" cy="4351338"/>
          </a:xfrm>
        </p:spPr>
        <p:txBody>
          <a:bodyPr>
            <a:normAutofit/>
          </a:bodyPr>
          <a:lstStyle/>
          <a:p>
            <a:r>
              <a:rPr lang="en-GB" sz="2400" dirty="0"/>
              <a:t>Iaith </a:t>
            </a:r>
            <a:r>
              <a:rPr lang="en-GB" sz="2400" dirty="0" err="1"/>
              <a:t>sy’n</a:t>
            </a:r>
            <a:r>
              <a:rPr lang="en-GB" sz="2400" dirty="0"/>
              <a:t> </a:t>
            </a:r>
            <a:r>
              <a:rPr lang="en-GB" sz="2400" dirty="0" err="1"/>
              <a:t>cael</a:t>
            </a:r>
            <a:r>
              <a:rPr lang="en-GB" sz="2400" dirty="0"/>
              <a:t> </a:t>
            </a:r>
            <a:r>
              <a:rPr lang="en-GB" sz="2400" dirty="0" err="1"/>
              <a:t>ei</a:t>
            </a:r>
            <a:r>
              <a:rPr lang="en-GB" sz="2400" dirty="0"/>
              <a:t> </a:t>
            </a:r>
            <a:r>
              <a:rPr lang="en-GB" sz="2400" dirty="0" err="1"/>
              <a:t>defnyddio</a:t>
            </a:r>
            <a:r>
              <a:rPr lang="en-GB" sz="2400" dirty="0"/>
              <a:t> I </a:t>
            </a:r>
            <a:r>
              <a:rPr lang="en-GB" sz="2400" dirty="0" err="1"/>
              <a:t>cefnogi</a:t>
            </a:r>
            <a:r>
              <a:rPr lang="en-GB" sz="2400" dirty="0"/>
              <a:t> </a:t>
            </a:r>
            <a:r>
              <a:rPr lang="en-GB" sz="2400" dirty="0" err="1"/>
              <a:t>cyfathrebiad</a:t>
            </a:r>
            <a:r>
              <a:rPr lang="en-GB" sz="2400" dirty="0"/>
              <a:t>.</a:t>
            </a:r>
          </a:p>
          <a:p>
            <a:r>
              <a:rPr lang="en-GB" sz="2400" dirty="0" err="1"/>
              <a:t>Annogaeth</a:t>
            </a:r>
            <a:r>
              <a:rPr lang="en-GB" sz="2400" dirty="0"/>
              <a:t> I </a:t>
            </a:r>
            <a:r>
              <a:rPr lang="en-GB" sz="2400" dirty="0" err="1"/>
              <a:t>siarad</a:t>
            </a:r>
            <a:r>
              <a:rPr lang="en-GB" sz="2400" dirty="0"/>
              <a:t> </a:t>
            </a:r>
            <a:r>
              <a:rPr lang="en-GB" sz="2400" dirty="0" err="1"/>
              <a:t>tra’n</a:t>
            </a:r>
            <a:r>
              <a:rPr lang="en-GB" sz="2400" dirty="0"/>
              <a:t> </a:t>
            </a:r>
            <a:r>
              <a:rPr lang="en-GB" sz="2400" dirty="0" err="1"/>
              <a:t>defnyddio</a:t>
            </a:r>
            <a:r>
              <a:rPr lang="en-GB" sz="2400" dirty="0"/>
              <a:t> </a:t>
            </a:r>
            <a:r>
              <a:rPr lang="en-GB" sz="2400" dirty="0" err="1"/>
              <a:t>arwyddion</a:t>
            </a:r>
            <a:r>
              <a:rPr lang="en-GB" sz="2400" dirty="0"/>
              <a:t>. </a:t>
            </a:r>
          </a:p>
          <a:p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defnyddio</a:t>
            </a:r>
            <a:r>
              <a:rPr lang="en-GB" sz="2400" dirty="0"/>
              <a:t> </a:t>
            </a:r>
            <a:r>
              <a:rPr lang="en-GB" sz="2400" dirty="0" err="1"/>
              <a:t>ambell</a:t>
            </a:r>
            <a:r>
              <a:rPr lang="en-GB" sz="2400" dirty="0"/>
              <a:t> I </a:t>
            </a:r>
            <a:r>
              <a:rPr lang="en-GB" sz="2400" dirty="0" err="1"/>
              <a:t>arwydd</a:t>
            </a:r>
            <a:r>
              <a:rPr lang="en-GB" sz="2400" dirty="0"/>
              <a:t> o Iaith </a:t>
            </a:r>
            <a:r>
              <a:rPr lang="en-GB" sz="2400" dirty="0" err="1"/>
              <a:t>Arwyddo</a:t>
            </a:r>
            <a:r>
              <a:rPr lang="en-GB" sz="2400" dirty="0"/>
              <a:t> </a:t>
            </a:r>
            <a:r>
              <a:rPr lang="en-GB" sz="2400" dirty="0" err="1"/>
              <a:t>Brydeinig</a:t>
            </a:r>
            <a:endParaRPr lang="en-GB" sz="2400" dirty="0"/>
          </a:p>
          <a:p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defnyddio</a:t>
            </a:r>
            <a:r>
              <a:rPr lang="en-GB" sz="2400" dirty="0"/>
              <a:t> </a:t>
            </a:r>
            <a:r>
              <a:rPr lang="en-GB" sz="2400" dirty="0" err="1"/>
              <a:t>symbolau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agystal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arwyddion</a:t>
            </a:r>
            <a:r>
              <a:rPr lang="en-GB" sz="2400" dirty="0"/>
              <a:t>.</a:t>
            </a:r>
          </a:p>
          <a:p>
            <a:r>
              <a:rPr lang="en-GB" sz="2400" dirty="0" err="1"/>
              <a:t>Geiriau</a:t>
            </a:r>
            <a:r>
              <a:rPr lang="en-GB" sz="2400" dirty="0"/>
              <a:t> </a:t>
            </a:r>
            <a:r>
              <a:rPr lang="en-GB" sz="2400" dirty="0" err="1"/>
              <a:t>hawdd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gyfer</a:t>
            </a:r>
            <a:r>
              <a:rPr lang="en-GB" sz="2400" dirty="0"/>
              <a:t> </a:t>
            </a:r>
            <a:r>
              <a:rPr lang="en-GB" sz="2400" dirty="0" err="1"/>
              <a:t>defnydd</a:t>
            </a:r>
            <a:r>
              <a:rPr lang="en-GB" sz="2400" dirty="0"/>
              <a:t> </a:t>
            </a:r>
            <a:r>
              <a:rPr lang="en-GB" sz="2400" dirty="0" err="1"/>
              <a:t>dyddiol</a:t>
            </a:r>
            <a:endParaRPr lang="en-US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FBC5870-29C4-B48E-4C2A-40E2042ABB5E}"/>
              </a:ext>
            </a:extLst>
          </p:cNvPr>
          <p:cNvSpPr txBox="1"/>
          <p:nvPr/>
        </p:nvSpPr>
        <p:spPr>
          <a:xfrm>
            <a:off x="6096000" y="457772"/>
            <a:ext cx="19543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>
                <a:solidFill>
                  <a:srgbClr val="0070C0"/>
                </a:solidFill>
              </a:rPr>
              <a:t>Makaton</a:t>
            </a:r>
            <a:endParaRPr lang="en-US" sz="36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579040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052B42-2B61-FFC8-BF6F-36FE1A5FA5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784" y="472018"/>
            <a:ext cx="5545832" cy="1407691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0070C0"/>
                </a:solidFill>
              </a:rPr>
              <a:t>A Bedtime story read in braille</a:t>
            </a:r>
            <a:endParaRPr lang="en-US" sz="3600" dirty="0">
              <a:solidFill>
                <a:srgbClr val="0070C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6B34C24-FEDB-E4ED-F73D-70065B227681}"/>
              </a:ext>
            </a:extLst>
          </p:cNvPr>
          <p:cNvSpPr txBox="1"/>
          <p:nvPr/>
        </p:nvSpPr>
        <p:spPr>
          <a:xfrm>
            <a:off x="3019617" y="4005064"/>
            <a:ext cx="615033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hlinkClick r:id="rId2"/>
              </a:rPr>
              <a:t>BBC </a:t>
            </a:r>
            <a:r>
              <a:rPr lang="en-US" sz="2400" dirty="0" err="1">
                <a:hlinkClick r:id="rId2"/>
              </a:rPr>
              <a:t>iPlayer</a:t>
            </a:r>
            <a:r>
              <a:rPr lang="en-US" sz="2400" dirty="0">
                <a:hlinkClick r:id="rId2"/>
              </a:rPr>
              <a:t> - CBeebies Bedtime Stories - 25. Lora </a:t>
            </a:r>
            <a:r>
              <a:rPr lang="en-US" sz="2400" dirty="0" err="1">
                <a:hlinkClick r:id="rId2"/>
              </a:rPr>
              <a:t>Fachie</a:t>
            </a:r>
            <a:r>
              <a:rPr lang="en-US" sz="2400" dirty="0">
                <a:hlinkClick r:id="rId2"/>
              </a:rPr>
              <a:t> - The Secret Code</a:t>
            </a:r>
            <a:endParaRPr lang="en-US" sz="2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02CB831-C5E2-95CC-206A-9E4C1293ED88}"/>
              </a:ext>
            </a:extLst>
          </p:cNvPr>
          <p:cNvSpPr txBox="1"/>
          <p:nvPr/>
        </p:nvSpPr>
        <p:spPr>
          <a:xfrm>
            <a:off x="551384" y="575698"/>
            <a:ext cx="58326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err="1"/>
              <a:t>Stori</a:t>
            </a:r>
            <a:r>
              <a:rPr lang="en-GB" sz="3600" dirty="0"/>
              <a:t> </a:t>
            </a:r>
            <a:r>
              <a:rPr lang="en-GB" sz="3600" dirty="0" err="1"/>
              <a:t>cyn</a:t>
            </a:r>
            <a:r>
              <a:rPr lang="en-GB" sz="3600" dirty="0"/>
              <a:t> </a:t>
            </a:r>
            <a:r>
              <a:rPr lang="en-GB" sz="3600" dirty="0" err="1"/>
              <a:t>gwely</a:t>
            </a:r>
            <a:r>
              <a:rPr lang="en-GB" sz="3600" dirty="0"/>
              <a:t> </a:t>
            </a:r>
            <a:r>
              <a:rPr lang="en-GB" sz="3600" dirty="0" err="1"/>
              <a:t>yn</a:t>
            </a:r>
            <a:r>
              <a:rPr lang="en-GB" sz="3600" dirty="0"/>
              <a:t> </a:t>
            </a:r>
            <a:r>
              <a:rPr lang="en-GB" sz="3600" dirty="0" err="1"/>
              <a:t>cael</a:t>
            </a:r>
            <a:r>
              <a:rPr lang="en-GB" sz="3600" dirty="0"/>
              <a:t> </a:t>
            </a:r>
            <a:r>
              <a:rPr lang="en-GB" sz="3600" dirty="0" err="1"/>
              <a:t>ei</a:t>
            </a:r>
            <a:r>
              <a:rPr lang="en-GB" sz="3600" dirty="0"/>
              <a:t> </a:t>
            </a:r>
            <a:r>
              <a:rPr lang="en-GB" sz="3600" dirty="0" err="1"/>
              <a:t>adrodd</a:t>
            </a:r>
            <a:r>
              <a:rPr lang="en-GB" sz="3600" dirty="0"/>
              <a:t> </a:t>
            </a:r>
            <a:r>
              <a:rPr lang="en-GB" sz="3600" dirty="0" err="1"/>
              <a:t>yn</a:t>
            </a:r>
            <a:r>
              <a:rPr lang="en-GB" sz="3600" dirty="0"/>
              <a:t> braille</a:t>
            </a:r>
            <a:endParaRPr lang="en-US" sz="36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233D8BF-6580-4C01-B2F6-275D934013D8}"/>
              </a:ext>
            </a:extLst>
          </p:cNvPr>
          <p:cNvSpPr txBox="1"/>
          <p:nvPr/>
        </p:nvSpPr>
        <p:spPr>
          <a:xfrm>
            <a:off x="6023992" y="2044005"/>
            <a:ext cx="396044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70C0"/>
                </a:solidFill>
              </a:rPr>
              <a:t>There are so many different means of communicating!</a:t>
            </a:r>
            <a:endParaRPr lang="en-US" sz="2800" dirty="0">
              <a:solidFill>
                <a:srgbClr val="0070C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6245E35-B91F-66B3-AF9C-72C9071812D4}"/>
              </a:ext>
            </a:extLst>
          </p:cNvPr>
          <p:cNvSpPr txBox="1"/>
          <p:nvPr/>
        </p:nvSpPr>
        <p:spPr>
          <a:xfrm>
            <a:off x="584839" y="2044005"/>
            <a:ext cx="403244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Mae </a:t>
            </a:r>
            <a:r>
              <a:rPr lang="en-GB" sz="2800" dirty="0" err="1"/>
              <a:t>cymaint</a:t>
            </a:r>
            <a:r>
              <a:rPr lang="en-GB" sz="2800" dirty="0"/>
              <a:t> o </a:t>
            </a:r>
            <a:r>
              <a:rPr lang="en-GB" sz="2800" dirty="0" err="1"/>
              <a:t>gwahanol</a:t>
            </a:r>
            <a:r>
              <a:rPr lang="en-GB" sz="2800" dirty="0"/>
              <a:t> </a:t>
            </a:r>
            <a:r>
              <a:rPr lang="en-GB" sz="2800" dirty="0" err="1"/>
              <a:t>ffyrdd</a:t>
            </a:r>
            <a:r>
              <a:rPr lang="en-GB" sz="2800" dirty="0"/>
              <a:t> I </a:t>
            </a:r>
            <a:r>
              <a:rPr lang="en-GB" sz="2800" dirty="0" err="1"/>
              <a:t>cyfarthebu</a:t>
            </a:r>
            <a:r>
              <a:rPr lang="en-GB" sz="2800" dirty="0"/>
              <a:t>!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3848525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4249688" cy="1191667"/>
          </a:xfrm>
        </p:spPr>
        <p:txBody>
          <a:bodyPr>
            <a:normAutofit/>
          </a:bodyPr>
          <a:lstStyle/>
          <a:p>
            <a:pPr algn="l"/>
            <a:r>
              <a:rPr lang="en-GB" sz="4000" dirty="0" err="1"/>
              <a:t>Cefnogaeth</a:t>
            </a:r>
            <a:r>
              <a:rPr lang="en-GB" sz="4000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36336CC-1CC9-9658-4723-608F28E548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43784" y="1603563"/>
            <a:ext cx="4537720" cy="3979639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TASG</a:t>
            </a:r>
          </a:p>
          <a:p>
            <a:pPr marL="0" indent="0">
              <a:buNone/>
            </a:pPr>
            <a:r>
              <a:rPr lang="en-GB" sz="2400" dirty="0" err="1"/>
              <a:t>Gwyliwch</a:t>
            </a:r>
            <a:r>
              <a:rPr lang="en-GB" sz="2400" dirty="0"/>
              <a:t> y </a:t>
            </a:r>
            <a:r>
              <a:rPr lang="en-GB" sz="2400" dirty="0" err="1"/>
              <a:t>fideo</a:t>
            </a:r>
            <a:r>
              <a:rPr lang="en-GB" sz="2400" dirty="0"/>
              <a:t> (</a:t>
            </a:r>
            <a:r>
              <a:rPr lang="en-GB" sz="2400" dirty="0" err="1"/>
              <a:t>sleid</a:t>
            </a:r>
            <a:r>
              <a:rPr lang="en-GB" sz="2400" dirty="0"/>
              <a:t> </a:t>
            </a:r>
            <a:r>
              <a:rPr lang="en-GB" sz="2400" dirty="0" err="1"/>
              <a:t>nesaf</a:t>
            </a:r>
            <a:r>
              <a:rPr lang="en-GB" sz="2400" dirty="0"/>
              <a:t>) ac </a:t>
            </a:r>
            <a:r>
              <a:rPr lang="en-GB" sz="2400" dirty="0" err="1"/>
              <a:t>ystyriwch</a:t>
            </a:r>
            <a:r>
              <a:rPr lang="en-GB" sz="2400" dirty="0"/>
              <a:t> y </a:t>
            </a:r>
            <a:r>
              <a:rPr lang="en-GB" sz="2400" dirty="0" err="1"/>
              <a:t>cwestiynau</a:t>
            </a:r>
            <a:r>
              <a:rPr lang="en-GB" sz="2400" dirty="0"/>
              <a:t> </a:t>
            </a:r>
            <a:r>
              <a:rPr lang="en-GB" sz="2400" dirty="0" err="1"/>
              <a:t>hyn</a:t>
            </a:r>
            <a:r>
              <a:rPr lang="en-GB" sz="2400" dirty="0"/>
              <a:t> </a:t>
            </a:r>
            <a:r>
              <a:rPr lang="en-GB" sz="2400" dirty="0" err="1"/>
              <a:t>wrth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chi </a:t>
            </a:r>
            <a:r>
              <a:rPr lang="en-GB" sz="2400" dirty="0" err="1"/>
              <a:t>wylio</a:t>
            </a:r>
            <a:endParaRPr lang="en-GB" sz="2400" dirty="0"/>
          </a:p>
          <a:p>
            <a:pPr lvl="1"/>
            <a:r>
              <a:rPr lang="en-GB" sz="2000" dirty="0"/>
              <a:t>Pa </a:t>
            </a:r>
            <a:r>
              <a:rPr lang="en-GB" sz="2000" dirty="0" err="1"/>
              <a:t>strategaethau</a:t>
            </a:r>
            <a:r>
              <a:rPr lang="en-GB" sz="2000" dirty="0"/>
              <a:t> </a:t>
            </a:r>
            <a:r>
              <a:rPr lang="en-GB" sz="2000" dirty="0" err="1"/>
              <a:t>sy’n</a:t>
            </a:r>
            <a:r>
              <a:rPr lang="en-GB" sz="2000" dirty="0"/>
              <a:t> </a:t>
            </a:r>
            <a:r>
              <a:rPr lang="en-GB" sz="2000" dirty="0" err="1"/>
              <a:t>cael</a:t>
            </a:r>
            <a:r>
              <a:rPr lang="en-GB" sz="2000" dirty="0"/>
              <a:t> </a:t>
            </a:r>
            <a:r>
              <a:rPr lang="en-GB" sz="2000" dirty="0" err="1"/>
              <a:t>eu</a:t>
            </a:r>
            <a:r>
              <a:rPr lang="en-GB" sz="2000" dirty="0"/>
              <a:t> </a:t>
            </a:r>
            <a:r>
              <a:rPr lang="en-GB" sz="2000" dirty="0" err="1"/>
              <a:t>defnyddio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gefnogi</a:t>
            </a:r>
            <a:r>
              <a:rPr lang="en-GB" sz="2000" dirty="0"/>
              <a:t> </a:t>
            </a:r>
            <a:r>
              <a:rPr lang="en-GB" sz="2000" dirty="0" err="1"/>
              <a:t>cyfathrebu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y </a:t>
            </a:r>
            <a:r>
              <a:rPr lang="en-GB" sz="2000" dirty="0" err="1"/>
              <a:t>dosbarth</a:t>
            </a:r>
            <a:r>
              <a:rPr lang="en-GB" sz="2000" dirty="0"/>
              <a:t>. </a:t>
            </a:r>
          </a:p>
          <a:p>
            <a:pPr lvl="1"/>
            <a:r>
              <a:rPr lang="en-GB" sz="2000" dirty="0"/>
              <a:t>Pa </a:t>
            </a:r>
            <a:r>
              <a:rPr lang="en-GB" sz="2000" dirty="0" err="1"/>
              <a:t>strategaethau</a:t>
            </a:r>
            <a:r>
              <a:rPr lang="en-GB" sz="2000" dirty="0"/>
              <a:t> a </a:t>
            </a:r>
            <a:r>
              <a:rPr lang="en-GB" sz="2000" dirty="0" err="1"/>
              <a:t>ddefnyddir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addasu</a:t>
            </a:r>
            <a:r>
              <a:rPr lang="en-GB" sz="2000" dirty="0"/>
              <a:t> </a:t>
            </a:r>
            <a:r>
              <a:rPr lang="en-GB" sz="2000" dirty="0" err="1"/>
              <a:t>adnoddau</a:t>
            </a:r>
            <a:r>
              <a:rPr lang="en-GB" sz="2000" dirty="0"/>
              <a:t> a </a:t>
            </a:r>
            <a:r>
              <a:rPr lang="en-GB" sz="2000" dirty="0" err="1"/>
              <a:t>phrofiadau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gyfer</a:t>
            </a:r>
            <a:r>
              <a:rPr lang="en-GB" sz="2000" dirty="0"/>
              <a:t> Rosie?</a:t>
            </a:r>
          </a:p>
          <a:p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FA57DADE-0E59-AFDB-4C4F-AF921E99EF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2024" y="1615206"/>
            <a:ext cx="4176462" cy="4263882"/>
          </a:xfrm>
        </p:spPr>
        <p:txBody>
          <a:bodyPr/>
          <a:lstStyle/>
          <a:p>
            <a:pPr marL="0" indent="0">
              <a:buNone/>
            </a:pPr>
            <a:r>
              <a:rPr lang="en-GB" sz="2400" i="1" dirty="0">
                <a:solidFill>
                  <a:srgbClr val="0070C0"/>
                </a:solidFill>
              </a:rPr>
              <a:t>TASK</a:t>
            </a:r>
          </a:p>
          <a:p>
            <a:pPr marL="0" indent="0">
              <a:buNone/>
            </a:pPr>
            <a:r>
              <a:rPr lang="en-GB" sz="2400" i="1" dirty="0">
                <a:solidFill>
                  <a:srgbClr val="0070C0"/>
                </a:solidFill>
              </a:rPr>
              <a:t>Watch the clip (next slide) and consider these questions as you watch</a:t>
            </a:r>
          </a:p>
          <a:p>
            <a:pPr lvl="1"/>
            <a:r>
              <a:rPr lang="en-GB" sz="2000" i="1" dirty="0">
                <a:solidFill>
                  <a:srgbClr val="0070C0"/>
                </a:solidFill>
              </a:rPr>
              <a:t>What strategies are used to develop communication in the classroom. </a:t>
            </a:r>
          </a:p>
          <a:p>
            <a:pPr lvl="1"/>
            <a:r>
              <a:rPr lang="en-GB" sz="2000" i="1" dirty="0">
                <a:solidFill>
                  <a:srgbClr val="0070C0"/>
                </a:solidFill>
              </a:rPr>
              <a:t>What strategies are used to adapt resources and experiences for Rosie?  </a:t>
            </a:r>
          </a:p>
          <a:p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6FBAE64-8311-3F3C-1527-9EF83B96C7B1}"/>
              </a:ext>
            </a:extLst>
          </p:cNvPr>
          <p:cNvSpPr txBox="1"/>
          <p:nvPr/>
        </p:nvSpPr>
        <p:spPr>
          <a:xfrm>
            <a:off x="6312024" y="607015"/>
            <a:ext cx="19816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Support</a:t>
            </a:r>
            <a:endParaRPr lang="en-US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18699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UYdDwdIwS1k">
            <a:extLst>
              <a:ext uri="{FF2B5EF4-FFF2-40B4-BE49-F238E27FC236}">
                <a16:creationId xmlns:a16="http://schemas.microsoft.com/office/drawing/2014/main" id="{8B5304E0-C723-4598-D937-A7D3AAC4FE7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799730" y="1604047"/>
            <a:ext cx="6488720" cy="3649906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8A002144-5241-CA7D-6813-F15897539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62554" y="548680"/>
            <a:ext cx="2881536" cy="949775"/>
          </a:xfrm>
        </p:spPr>
        <p:txBody>
          <a:bodyPr>
            <a:normAutofit/>
          </a:bodyPr>
          <a:lstStyle/>
          <a:p>
            <a:pPr algn="l"/>
            <a:r>
              <a:rPr lang="en-GB" sz="4000" dirty="0" err="1"/>
              <a:t>Cefnogaeth</a:t>
            </a:r>
            <a:r>
              <a:rPr lang="en-GB" sz="4000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1A06AA0-4AE9-4583-9926-4540D7919FCD}"/>
              </a:ext>
            </a:extLst>
          </p:cNvPr>
          <p:cNvSpPr txBox="1"/>
          <p:nvPr/>
        </p:nvSpPr>
        <p:spPr>
          <a:xfrm>
            <a:off x="6312024" y="669624"/>
            <a:ext cx="19816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Support</a:t>
            </a:r>
            <a:endParaRPr lang="en-US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901031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983432" y="530672"/>
            <a:ext cx="5257800" cy="111539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4000" dirty="0" err="1"/>
              <a:t>Anghenion</a:t>
            </a:r>
            <a:r>
              <a:rPr lang="en-GB" sz="4000" dirty="0"/>
              <a:t> </a:t>
            </a:r>
            <a:r>
              <a:rPr lang="en-GB" sz="4000" dirty="0" err="1"/>
              <a:t>corfforol</a:t>
            </a:r>
            <a:endParaRPr lang="en-GB" sz="40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8688F84-2774-0874-E128-78AEEE6B07A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83432" y="1646065"/>
            <a:ext cx="4753745" cy="4339679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cy-GB" sz="2000" dirty="0" err="1">
                <a:latin typeface="+mj-lt"/>
              </a:rPr>
              <a:t>Nid</a:t>
            </a:r>
            <a:r>
              <a:rPr lang="en-GB" altLang="cy-GB" sz="2000" dirty="0">
                <a:latin typeface="+mj-lt"/>
              </a:rPr>
              <a:t> </a:t>
            </a:r>
            <a:r>
              <a:rPr lang="en-GB" altLang="cy-GB" sz="2000" dirty="0" err="1">
                <a:latin typeface="+mj-lt"/>
              </a:rPr>
              <a:t>grwp</a:t>
            </a:r>
            <a:r>
              <a:rPr lang="en-GB" altLang="cy-GB" sz="2000" dirty="0">
                <a:latin typeface="+mj-lt"/>
              </a:rPr>
              <a:t> </a:t>
            </a:r>
            <a:r>
              <a:rPr lang="en-GB" altLang="cy-GB" sz="2000" dirty="0" err="1">
                <a:latin typeface="+mj-lt"/>
              </a:rPr>
              <a:t>unffurf</a:t>
            </a:r>
            <a:r>
              <a:rPr lang="en-GB" altLang="cy-GB" sz="2000" dirty="0">
                <a:latin typeface="+mj-lt"/>
              </a:rPr>
              <a:t> </a:t>
            </a:r>
            <a:r>
              <a:rPr lang="en-GB" altLang="cy-GB" sz="2000" dirty="0" err="1">
                <a:latin typeface="+mj-lt"/>
              </a:rPr>
              <a:t>ond</a:t>
            </a:r>
            <a:r>
              <a:rPr lang="en-GB" altLang="cy-GB" sz="2000" dirty="0">
                <a:latin typeface="+mj-lt"/>
              </a:rPr>
              <a:t> </a:t>
            </a:r>
            <a:r>
              <a:rPr lang="en-GB" altLang="cy-GB" sz="2000" dirty="0" err="1">
                <a:latin typeface="+mj-lt"/>
              </a:rPr>
              <a:t>grwp</a:t>
            </a:r>
            <a:r>
              <a:rPr lang="en-GB" altLang="cy-GB" sz="2000" dirty="0">
                <a:latin typeface="+mj-lt"/>
              </a:rPr>
              <a:t> </a:t>
            </a:r>
            <a:r>
              <a:rPr lang="en-GB" altLang="cy-GB" sz="2000" dirty="0" err="1">
                <a:latin typeface="+mj-lt"/>
              </a:rPr>
              <a:t>amrywiol</a:t>
            </a:r>
            <a:r>
              <a:rPr lang="en-GB" altLang="cy-GB" sz="2000" dirty="0">
                <a:latin typeface="+mj-lt"/>
              </a:rPr>
              <a:t> </a:t>
            </a:r>
            <a:r>
              <a:rPr lang="en-GB" altLang="cy-GB" sz="2000" dirty="0" err="1">
                <a:latin typeface="+mj-lt"/>
              </a:rPr>
              <a:t>iawn</a:t>
            </a:r>
            <a:endParaRPr lang="en-GB" altLang="cy-GB" sz="2000" dirty="0">
              <a:latin typeface="+mj-lt"/>
            </a:endParaRPr>
          </a:p>
          <a:p>
            <a:pPr eaLnBrk="1" hangingPunct="1">
              <a:lnSpc>
                <a:spcPct val="90000"/>
              </a:lnSpc>
            </a:pPr>
            <a:endParaRPr lang="en-GB" altLang="cy-GB" sz="2000" dirty="0">
              <a:latin typeface="+mj-lt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cy-GB" sz="2000" dirty="0">
                <a:latin typeface="+mj-lt"/>
              </a:rPr>
              <a:t>Gall </a:t>
            </a:r>
            <a:r>
              <a:rPr lang="en-GB" altLang="cy-GB" sz="2000" dirty="0" err="1">
                <a:latin typeface="+mj-lt"/>
              </a:rPr>
              <a:t>godi</a:t>
            </a:r>
            <a:r>
              <a:rPr lang="en-GB" altLang="cy-GB" sz="2000" dirty="0">
                <a:latin typeface="+mj-lt"/>
              </a:rPr>
              <a:t> o </a:t>
            </a:r>
            <a:r>
              <a:rPr lang="en-GB" altLang="cy-GB" sz="2000" dirty="0" err="1">
                <a:latin typeface="+mj-lt"/>
              </a:rPr>
              <a:t>achosion</a:t>
            </a:r>
            <a:r>
              <a:rPr lang="en-GB" altLang="cy-GB" sz="2000" dirty="0">
                <a:latin typeface="+mj-lt"/>
              </a:rPr>
              <a:t> </a:t>
            </a:r>
            <a:r>
              <a:rPr lang="en-GB" altLang="cy-GB" sz="2000" dirty="0" err="1">
                <a:latin typeface="+mj-lt"/>
              </a:rPr>
              <a:t>corfforol</a:t>
            </a:r>
            <a:r>
              <a:rPr lang="en-GB" altLang="cy-GB" sz="2000" dirty="0">
                <a:latin typeface="+mj-lt"/>
              </a:rPr>
              <a:t>, </a:t>
            </a:r>
            <a:r>
              <a:rPr lang="en-GB" altLang="cy-GB" sz="2000" dirty="0" err="1">
                <a:latin typeface="+mj-lt"/>
              </a:rPr>
              <a:t>niwrolegol</a:t>
            </a:r>
            <a:r>
              <a:rPr lang="en-GB" altLang="cy-GB" sz="2000" dirty="0">
                <a:latin typeface="+mj-lt"/>
              </a:rPr>
              <a:t> neu </a:t>
            </a:r>
            <a:r>
              <a:rPr lang="en-GB" altLang="cy-GB" sz="2000" dirty="0" err="1">
                <a:latin typeface="+mj-lt"/>
              </a:rPr>
              <a:t>fetabolaidd</a:t>
            </a:r>
            <a:endParaRPr lang="en-GB" altLang="cy-GB" sz="2000" dirty="0">
              <a:latin typeface="+mj-lt"/>
            </a:endParaRPr>
          </a:p>
          <a:p>
            <a:pPr eaLnBrk="1" hangingPunct="1">
              <a:lnSpc>
                <a:spcPct val="90000"/>
              </a:lnSpc>
            </a:pPr>
            <a:endParaRPr lang="en-GB" altLang="cy-GB" sz="2000" dirty="0">
              <a:latin typeface="+mj-lt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cy-GB" sz="2000" dirty="0" err="1">
                <a:latin typeface="+mj-lt"/>
              </a:rPr>
              <a:t>Dros</a:t>
            </a:r>
            <a:r>
              <a:rPr lang="en-GB" altLang="cy-GB" sz="2000" dirty="0">
                <a:latin typeface="+mj-lt"/>
              </a:rPr>
              <a:t> </a:t>
            </a:r>
            <a:r>
              <a:rPr lang="en-GB" altLang="cy-GB" sz="2000" dirty="0" err="1">
                <a:latin typeface="+mj-lt"/>
              </a:rPr>
              <a:t>dro</a:t>
            </a:r>
            <a:r>
              <a:rPr lang="en-GB" altLang="cy-GB" sz="2000" dirty="0">
                <a:latin typeface="+mj-lt"/>
              </a:rPr>
              <a:t> </a:t>
            </a:r>
            <a:r>
              <a:rPr lang="en-GB" altLang="cy-GB" sz="2000" dirty="0" err="1">
                <a:latin typeface="+mj-lt"/>
              </a:rPr>
              <a:t>neu’n</a:t>
            </a:r>
            <a:r>
              <a:rPr lang="en-GB" altLang="cy-GB" sz="2000" dirty="0">
                <a:latin typeface="+mj-lt"/>
              </a:rPr>
              <a:t> </a:t>
            </a:r>
            <a:r>
              <a:rPr lang="en-GB" altLang="cy-GB" sz="2000" dirty="0" err="1">
                <a:latin typeface="+mj-lt"/>
              </a:rPr>
              <a:t>barhaol</a:t>
            </a:r>
            <a:endParaRPr lang="en-GB" altLang="cy-GB" sz="2000" dirty="0">
              <a:latin typeface="+mj-lt"/>
            </a:endParaRPr>
          </a:p>
          <a:p>
            <a:pPr eaLnBrk="1" hangingPunct="1">
              <a:lnSpc>
                <a:spcPct val="90000"/>
              </a:lnSpc>
            </a:pPr>
            <a:endParaRPr lang="en-GB" altLang="cy-GB" sz="2000" dirty="0">
              <a:latin typeface="+mj-lt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cy-GB" sz="2000" dirty="0" err="1">
                <a:latin typeface="+mj-lt"/>
              </a:rPr>
              <a:t>Ychydig</a:t>
            </a:r>
            <a:r>
              <a:rPr lang="en-GB" altLang="cy-GB" sz="2000" dirty="0">
                <a:latin typeface="+mj-lt"/>
              </a:rPr>
              <a:t> o </a:t>
            </a:r>
            <a:r>
              <a:rPr lang="en-GB" altLang="cy-GB" sz="2000" dirty="0" err="1">
                <a:latin typeface="+mj-lt"/>
              </a:rPr>
              <a:t>anghenion</a:t>
            </a:r>
            <a:r>
              <a:rPr lang="en-GB" altLang="cy-GB" sz="2000" dirty="0">
                <a:latin typeface="+mj-lt"/>
              </a:rPr>
              <a:t> </a:t>
            </a:r>
            <a:r>
              <a:rPr lang="en-GB" altLang="cy-GB" sz="2000" dirty="0" err="1">
                <a:latin typeface="+mj-lt"/>
              </a:rPr>
              <a:t>cyd-gordio</a:t>
            </a:r>
            <a:r>
              <a:rPr lang="en-GB" altLang="cy-GB" sz="2000" dirty="0">
                <a:latin typeface="+mj-lt"/>
              </a:rPr>
              <a:t> </a:t>
            </a:r>
            <a:r>
              <a:rPr lang="en-GB" altLang="cy-GB" sz="2000" dirty="0" err="1">
                <a:latin typeface="+mj-lt"/>
              </a:rPr>
              <a:t>i</a:t>
            </a:r>
            <a:r>
              <a:rPr lang="en-GB" altLang="cy-GB" sz="2000" dirty="0">
                <a:latin typeface="+mj-lt"/>
              </a:rPr>
              <a:t> </a:t>
            </a:r>
            <a:r>
              <a:rPr lang="en-GB" altLang="cy-GB" sz="2000" dirty="0" err="1">
                <a:latin typeface="+mj-lt"/>
              </a:rPr>
              <a:t>anghenion</a:t>
            </a:r>
            <a:r>
              <a:rPr lang="en-GB" altLang="cy-GB" sz="2000" dirty="0">
                <a:latin typeface="+mj-lt"/>
              </a:rPr>
              <a:t> </a:t>
            </a:r>
            <a:r>
              <a:rPr lang="en-GB" altLang="cy-GB" sz="2000" dirty="0" err="1">
                <a:latin typeface="+mj-lt"/>
              </a:rPr>
              <a:t>symudedd</a:t>
            </a:r>
            <a:r>
              <a:rPr lang="en-GB" altLang="cy-GB" sz="2000" dirty="0">
                <a:latin typeface="+mj-lt"/>
              </a:rPr>
              <a:t> </a:t>
            </a:r>
            <a:r>
              <a:rPr lang="en-GB" altLang="cy-GB" sz="2000" dirty="0" err="1">
                <a:latin typeface="+mj-lt"/>
              </a:rPr>
              <a:t>arwyddocaol</a:t>
            </a:r>
            <a:endParaRPr lang="en-GB" altLang="cy-GB" sz="2000" dirty="0">
              <a:latin typeface="+mj-lt"/>
            </a:endParaRPr>
          </a:p>
          <a:p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A541033-3E89-314E-38B2-85F2766F6A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28048" y="1646065"/>
            <a:ext cx="4608512" cy="2985026"/>
          </a:xfrm>
        </p:spPr>
        <p:txBody>
          <a:bodyPr>
            <a:normAutofit/>
          </a:bodyPr>
          <a:lstStyle/>
          <a:p>
            <a:pPr>
              <a:spcBef>
                <a:spcPct val="0"/>
              </a:spcBef>
            </a:pPr>
            <a:r>
              <a:rPr lang="en-GB" altLang="en-US" sz="2000" dirty="0">
                <a:solidFill>
                  <a:srgbClr val="0070C0"/>
                </a:solidFill>
              </a:rPr>
              <a:t>A very diverse group</a:t>
            </a:r>
          </a:p>
          <a:p>
            <a:pPr>
              <a:spcBef>
                <a:spcPct val="0"/>
              </a:spcBef>
            </a:pPr>
            <a:endParaRPr lang="en-GB" altLang="en-US" sz="2000" dirty="0">
              <a:solidFill>
                <a:srgbClr val="0070C0"/>
              </a:solidFill>
            </a:endParaRPr>
          </a:p>
          <a:p>
            <a:pPr>
              <a:spcBef>
                <a:spcPct val="0"/>
              </a:spcBef>
            </a:pPr>
            <a:r>
              <a:rPr lang="en-GB" altLang="en-US" sz="2000" dirty="0">
                <a:solidFill>
                  <a:srgbClr val="0070C0"/>
                </a:solidFill>
              </a:rPr>
              <a:t>Causes may be physical, neurological or metabolic</a:t>
            </a:r>
          </a:p>
          <a:p>
            <a:pPr>
              <a:spcBef>
                <a:spcPct val="0"/>
              </a:spcBef>
            </a:pPr>
            <a:endParaRPr lang="en-GB" altLang="en-US" sz="2000" dirty="0">
              <a:solidFill>
                <a:srgbClr val="0070C0"/>
              </a:solidFill>
            </a:endParaRPr>
          </a:p>
          <a:p>
            <a:pPr>
              <a:spcBef>
                <a:spcPct val="0"/>
              </a:spcBef>
            </a:pPr>
            <a:r>
              <a:rPr lang="en-GB" altLang="en-US" sz="2000" dirty="0">
                <a:solidFill>
                  <a:srgbClr val="0070C0"/>
                </a:solidFill>
              </a:rPr>
              <a:t>Short term or permanent</a:t>
            </a:r>
          </a:p>
          <a:p>
            <a:pPr marL="0" indent="0">
              <a:spcBef>
                <a:spcPct val="0"/>
              </a:spcBef>
              <a:buNone/>
            </a:pPr>
            <a:r>
              <a:rPr lang="en-GB" altLang="en-US" sz="2000" dirty="0">
                <a:solidFill>
                  <a:srgbClr val="0070C0"/>
                </a:solidFill>
              </a:rPr>
              <a:t> </a:t>
            </a:r>
          </a:p>
          <a:p>
            <a:pPr>
              <a:spcBef>
                <a:spcPct val="0"/>
              </a:spcBef>
            </a:pPr>
            <a:r>
              <a:rPr lang="en-GB" altLang="en-US" sz="2000" dirty="0">
                <a:solidFill>
                  <a:srgbClr val="0070C0"/>
                </a:solidFill>
              </a:rPr>
              <a:t>Minimal co-ordination difficulties to significant mobility needs</a:t>
            </a:r>
            <a:endParaRPr lang="cy-GB" altLang="en-US" sz="2000" dirty="0">
              <a:solidFill>
                <a:srgbClr val="0070C0"/>
              </a:solidFill>
            </a:endParaRPr>
          </a:p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564CAF1-21DC-0DAA-A5D4-DF0ABD7C91F2}"/>
              </a:ext>
            </a:extLst>
          </p:cNvPr>
          <p:cNvSpPr txBox="1"/>
          <p:nvPr/>
        </p:nvSpPr>
        <p:spPr>
          <a:xfrm>
            <a:off x="6600056" y="693336"/>
            <a:ext cx="41501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Physical needs</a:t>
            </a:r>
            <a:endParaRPr lang="en-US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0170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344" y="425252"/>
            <a:ext cx="4680520" cy="108012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sz="40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Parlys</a:t>
            </a:r>
            <a:r>
              <a:rPr lang="en-US" sz="4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sz="40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yr</a:t>
            </a:r>
            <a:r>
              <a:rPr lang="en-US" sz="4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sz="40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ymennydd</a:t>
            </a:r>
            <a:endParaRPr lang="en-US" sz="4000" b="1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5735960" y="1700808"/>
            <a:ext cx="4968552" cy="37226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cy-GB" sz="1600" dirty="0">
                <a:solidFill>
                  <a:srgbClr val="0070C0"/>
                </a:solidFill>
              </a:rPr>
              <a:t>A generic name for a group of disorders affecting muscles and movement </a:t>
            </a:r>
          </a:p>
          <a:p>
            <a:pPr marL="0" indent="0">
              <a:buNone/>
            </a:pPr>
            <a:endParaRPr lang="en-US" altLang="cy-GB" sz="1600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US" altLang="cy-GB" sz="1600" dirty="0">
                <a:solidFill>
                  <a:srgbClr val="0070C0"/>
                </a:solidFill>
              </a:rPr>
              <a:t>Approximately 2/1000 people have cerebral palsy </a:t>
            </a:r>
          </a:p>
          <a:p>
            <a:pPr marL="0" indent="0">
              <a:buNone/>
            </a:pPr>
            <a:endParaRPr lang="en-US" altLang="cy-GB" sz="1600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US" altLang="cy-GB" sz="1600" dirty="0">
                <a:solidFill>
                  <a:srgbClr val="0070C0"/>
                </a:solidFill>
              </a:rPr>
              <a:t>Neither worsens or ameliorates through life </a:t>
            </a:r>
          </a:p>
          <a:p>
            <a:pPr marL="0" indent="0">
              <a:buNone/>
            </a:pPr>
            <a:endParaRPr lang="en-US" altLang="cy-GB" sz="1600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US" altLang="cy-GB" sz="1600" dirty="0">
                <a:solidFill>
                  <a:srgbClr val="0070C0"/>
                </a:solidFill>
              </a:rPr>
              <a:t>Messages between the brain and the muscles are jumbled </a:t>
            </a:r>
          </a:p>
          <a:p>
            <a:pPr marL="0" indent="0">
              <a:buNone/>
            </a:pPr>
            <a:endParaRPr lang="en-US" altLang="cy-GB" sz="1600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US" altLang="cy-GB" sz="1600" dirty="0">
                <a:solidFill>
                  <a:srgbClr val="0070C0"/>
                </a:solidFill>
              </a:rPr>
              <a:t>No two individuals are the same: some affected mildly, others more significantly </a:t>
            </a:r>
          </a:p>
          <a:p>
            <a:pPr>
              <a:buFont typeface="Wingdings" panose="05000000000000000000" pitchFamily="2" charset="2"/>
              <a:buNone/>
            </a:pPr>
            <a:r>
              <a:rPr lang="en-US" altLang="cy-GB" sz="1600" dirty="0">
                <a:solidFill>
                  <a:srgbClr val="0070C0"/>
                </a:solidFill>
              </a:rPr>
              <a:t>(</a:t>
            </a:r>
            <a:r>
              <a:rPr lang="en-US" altLang="cy-GB" sz="1600" dirty="0" err="1">
                <a:solidFill>
                  <a:srgbClr val="0070C0"/>
                </a:solidFill>
              </a:rPr>
              <a:t>Scope,n.d</a:t>
            </a:r>
            <a:r>
              <a:rPr lang="en-US" altLang="cy-GB" sz="1600" dirty="0">
                <a:solidFill>
                  <a:srgbClr val="0070C0"/>
                </a:solidFill>
              </a:rPr>
              <a:t>.)</a:t>
            </a:r>
          </a:p>
        </p:txBody>
      </p:sp>
      <p:pic>
        <p:nvPicPr>
          <p:cNvPr id="3" name="Picture 2" descr="foot talk: September:Making every step count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12424" y="332656"/>
            <a:ext cx="1903826" cy="1265312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7C47E7A-C4F4-6979-BE0C-EE669884A7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360" y="1732005"/>
            <a:ext cx="4824536" cy="372266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altLang="cy-GB" sz="26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Enw</a:t>
            </a:r>
            <a:r>
              <a:rPr lang="en-US" altLang="cy-GB" sz="2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altLang="cy-GB" sz="26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generig</a:t>
            </a:r>
            <a:r>
              <a:rPr lang="en-US" altLang="cy-GB" sz="2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altLang="cy-GB" sz="26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ar</a:t>
            </a:r>
            <a:r>
              <a:rPr lang="en-US" altLang="cy-GB" sz="2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altLang="cy-GB" sz="26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grwp</a:t>
            </a:r>
            <a:r>
              <a:rPr lang="en-US" altLang="cy-GB" sz="2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o </a:t>
            </a:r>
            <a:r>
              <a:rPr lang="en-US" altLang="cy-GB" sz="26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anhwylderau</a:t>
            </a:r>
            <a:r>
              <a:rPr lang="en-US" altLang="cy-GB" sz="2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altLang="cy-GB" sz="26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yn</a:t>
            </a:r>
            <a:r>
              <a:rPr lang="en-US" altLang="cy-GB" sz="2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altLang="cy-GB" sz="26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ymwneud</a:t>
            </a:r>
            <a:r>
              <a:rPr lang="en-US" altLang="cy-GB" sz="2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a </a:t>
            </a:r>
            <a:r>
              <a:rPr lang="en-US" altLang="cy-GB" sz="26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chyhyrau</a:t>
            </a:r>
            <a:r>
              <a:rPr lang="en-US" altLang="cy-GB" sz="2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a </a:t>
            </a:r>
            <a:r>
              <a:rPr lang="en-US" altLang="cy-GB" sz="26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symudiadau</a:t>
            </a:r>
            <a:endParaRPr lang="en-US" altLang="cy-GB" sz="2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US" altLang="cy-GB" sz="2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r>
              <a:rPr lang="en-US" altLang="cy-GB" sz="26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Tua</a:t>
            </a:r>
            <a:r>
              <a:rPr lang="en-US" altLang="cy-GB" sz="2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2/1000 person </a:t>
            </a:r>
            <a:r>
              <a:rPr lang="en-US" altLang="cy-GB" sz="26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gyda</a:t>
            </a:r>
            <a:r>
              <a:rPr lang="en-US" altLang="cy-GB" sz="2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altLang="cy-GB" sz="26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pharlys</a:t>
            </a:r>
            <a:r>
              <a:rPr lang="en-US" altLang="cy-GB" sz="2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altLang="cy-GB" sz="26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yr</a:t>
            </a:r>
            <a:r>
              <a:rPr lang="en-US" altLang="cy-GB" sz="2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altLang="cy-GB" sz="26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ymennydd</a:t>
            </a:r>
            <a:endParaRPr lang="en-US" altLang="cy-GB" sz="2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US" altLang="cy-GB" sz="2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r>
              <a:rPr lang="en-US" altLang="cy-GB" sz="2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Dim </a:t>
            </a:r>
            <a:r>
              <a:rPr lang="en-US" altLang="cy-GB" sz="26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yn</a:t>
            </a:r>
            <a:r>
              <a:rPr lang="en-US" altLang="cy-GB" sz="2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altLang="cy-GB" sz="26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gwaethygu</a:t>
            </a:r>
            <a:r>
              <a:rPr lang="en-US" altLang="cy-GB" sz="2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altLang="cy-GB" sz="26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na</a:t>
            </a:r>
            <a:r>
              <a:rPr lang="en-US" altLang="cy-GB" sz="2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altLang="cy-GB" sz="26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gwella</a:t>
            </a:r>
            <a:r>
              <a:rPr lang="en-US" altLang="cy-GB" sz="2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altLang="cy-GB" sz="26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trwy</a:t>
            </a:r>
            <a:r>
              <a:rPr lang="en-US" altLang="cy-GB" sz="2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altLang="cy-GB" sz="26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bywyd</a:t>
            </a:r>
            <a:endParaRPr lang="en-US" altLang="cy-GB" sz="2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US" altLang="cy-GB" sz="2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r>
              <a:rPr lang="en-US" altLang="cy-GB" sz="26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Negeseuon</a:t>
            </a:r>
            <a:r>
              <a:rPr lang="en-US" altLang="cy-GB" sz="2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altLang="cy-GB" sz="26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rhwng</a:t>
            </a:r>
            <a:r>
              <a:rPr lang="en-US" altLang="cy-GB" sz="2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altLang="cy-GB" sz="26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yr</a:t>
            </a:r>
            <a:r>
              <a:rPr lang="en-US" altLang="cy-GB" sz="2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altLang="cy-GB" sz="26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ymenydd</a:t>
            </a:r>
            <a:r>
              <a:rPr lang="en-US" altLang="cy-GB" sz="2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altLang="cy-GB" sz="26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a’r</a:t>
            </a:r>
            <a:r>
              <a:rPr lang="en-US" altLang="cy-GB" sz="2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altLang="cy-GB" sz="26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cyhyrau</a:t>
            </a:r>
            <a:r>
              <a:rPr lang="en-US" altLang="cy-GB" sz="2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altLang="cy-GB" sz="26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yn</a:t>
            </a:r>
            <a:r>
              <a:rPr lang="en-US" altLang="cy-GB" sz="2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altLang="cy-GB" sz="26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gymysg</a:t>
            </a:r>
            <a:endParaRPr lang="en-US" altLang="cy-GB" sz="2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US" altLang="cy-GB" sz="2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r>
              <a:rPr lang="en-US" altLang="cy-GB" sz="2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Dim </a:t>
            </a:r>
            <a:r>
              <a:rPr lang="en-US" altLang="cy-GB" sz="26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dau</a:t>
            </a:r>
            <a:r>
              <a:rPr lang="en-US" altLang="cy-GB" sz="2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altLang="cy-GB" sz="26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unigolyn</a:t>
            </a:r>
            <a:r>
              <a:rPr lang="en-US" altLang="cy-GB" sz="2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altLang="cy-GB" sz="26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yr</a:t>
            </a:r>
            <a:r>
              <a:rPr lang="en-US" altLang="cy-GB" sz="2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un </a:t>
            </a:r>
            <a:r>
              <a:rPr lang="en-US" altLang="cy-GB" sz="26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peth</a:t>
            </a:r>
            <a:r>
              <a:rPr lang="en-US" altLang="cy-GB" sz="2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: </a:t>
            </a:r>
            <a:r>
              <a:rPr lang="en-US" altLang="cy-GB" sz="26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rhai</a:t>
            </a:r>
            <a:r>
              <a:rPr lang="en-US" altLang="cy-GB" sz="2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ag </a:t>
            </a:r>
            <a:r>
              <a:rPr lang="en-US" altLang="cy-GB" sz="26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effaith</a:t>
            </a:r>
            <a:r>
              <a:rPr lang="en-US" altLang="cy-GB" sz="2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altLang="cy-GB" sz="26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ysgafn</a:t>
            </a:r>
            <a:r>
              <a:rPr lang="en-US" altLang="cy-GB" sz="2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</a:t>
            </a:r>
            <a:r>
              <a:rPr lang="en-US" altLang="cy-GB" sz="26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eraill</a:t>
            </a:r>
            <a:r>
              <a:rPr lang="en-US" altLang="cy-GB" sz="2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altLang="cy-GB" sz="26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yn</a:t>
            </a:r>
            <a:r>
              <a:rPr lang="en-US" altLang="cy-GB" sz="2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altLang="cy-GB" sz="26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fwy</a:t>
            </a:r>
            <a:r>
              <a:rPr lang="en-US" altLang="cy-GB" sz="2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altLang="cy-GB" sz="26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difrifol</a:t>
            </a:r>
            <a:endParaRPr lang="en-US" altLang="cy-GB" sz="2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E259F16-A4B5-D0C3-DAE0-933F0365F4B0}"/>
              </a:ext>
            </a:extLst>
          </p:cNvPr>
          <p:cNvSpPr txBox="1"/>
          <p:nvPr/>
        </p:nvSpPr>
        <p:spPr>
          <a:xfrm>
            <a:off x="5735960" y="503997"/>
            <a:ext cx="349326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>
                <a:solidFill>
                  <a:srgbClr val="0070C0"/>
                </a:solidFill>
              </a:rPr>
              <a:t>Cerebral palsy</a:t>
            </a:r>
          </a:p>
        </p:txBody>
      </p:sp>
    </p:spTree>
    <p:extLst>
      <p:ext uri="{BB962C8B-B14F-4D97-AF65-F5344CB8AC3E}">
        <p14:creationId xmlns:p14="http://schemas.microsoft.com/office/powerpoint/2010/main" val="264916166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AC1E59-D7CC-28C2-6182-D71F74CBEA2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78538" y="1844824"/>
            <a:ext cx="51816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TASG</a:t>
            </a:r>
          </a:p>
          <a:p>
            <a:pPr marL="0" indent="0">
              <a:buNone/>
            </a:pPr>
            <a:r>
              <a:rPr lang="en-GB" dirty="0" err="1"/>
              <a:t>Gwyliwch</a:t>
            </a:r>
            <a:r>
              <a:rPr lang="en-GB" dirty="0"/>
              <a:t> </a:t>
            </a:r>
            <a:r>
              <a:rPr lang="en-GB" dirty="0" err="1"/>
              <a:t>stori</a:t>
            </a:r>
            <a:r>
              <a:rPr lang="en-GB" dirty="0"/>
              <a:t> Katherine. </a:t>
            </a:r>
          </a:p>
          <a:p>
            <a:pPr marL="0" indent="0">
              <a:buNone/>
            </a:pPr>
            <a:r>
              <a:rPr lang="en-GB" dirty="0"/>
              <a:t>Pa </a:t>
            </a:r>
            <a:r>
              <a:rPr lang="en-GB" dirty="0" err="1"/>
              <a:t>strategaethau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er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cefnogi</a:t>
            </a:r>
            <a:r>
              <a:rPr lang="en-GB" dirty="0"/>
              <a:t> Katherine?</a:t>
            </a:r>
          </a:p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883CCD9-FDFF-13B8-5175-627BE0E257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5216" y="1870138"/>
            <a:ext cx="4376112" cy="2304256"/>
          </a:xfrm>
        </p:spPr>
        <p:txBody>
          <a:bodyPr/>
          <a:lstStyle/>
          <a:p>
            <a:pPr marL="0" indent="0">
              <a:buNone/>
            </a:pPr>
            <a:r>
              <a:rPr lang="en-GB" i="1" dirty="0">
                <a:solidFill>
                  <a:srgbClr val="0070C0"/>
                </a:solidFill>
              </a:rPr>
              <a:t>TASK</a:t>
            </a:r>
          </a:p>
          <a:p>
            <a:pPr marL="0" indent="0">
              <a:buNone/>
            </a:pPr>
            <a:r>
              <a:rPr lang="en-GB" i="1" dirty="0">
                <a:solidFill>
                  <a:srgbClr val="0070C0"/>
                </a:solidFill>
              </a:rPr>
              <a:t>Watch </a:t>
            </a:r>
            <a:r>
              <a:rPr lang="en-GB" i="1" dirty="0">
                <a:solidFill>
                  <a:srgbClr val="0070C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Katherine’s Story</a:t>
            </a:r>
            <a:r>
              <a:rPr lang="en-GB" i="1" dirty="0">
                <a:solidFill>
                  <a:srgbClr val="0070C0"/>
                </a:solidFill>
              </a:rPr>
              <a:t>. </a:t>
            </a:r>
          </a:p>
          <a:p>
            <a:pPr marL="0" indent="0">
              <a:buNone/>
            </a:pPr>
            <a:r>
              <a:rPr lang="en-GB" i="1" dirty="0">
                <a:solidFill>
                  <a:srgbClr val="0070C0"/>
                </a:solidFill>
              </a:rPr>
              <a:t>What strategies are used to support Katherine in school?</a:t>
            </a:r>
          </a:p>
          <a:p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66AF50BB-711B-0D84-CA8C-39CBF85755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1424" y="404664"/>
            <a:ext cx="3673624" cy="1191667"/>
          </a:xfrm>
        </p:spPr>
        <p:txBody>
          <a:bodyPr>
            <a:normAutofit/>
          </a:bodyPr>
          <a:lstStyle/>
          <a:p>
            <a:r>
              <a:rPr lang="en-GB" sz="4000" dirty="0" err="1"/>
              <a:t>Stori</a:t>
            </a:r>
            <a:r>
              <a:rPr lang="en-GB" sz="4000" dirty="0"/>
              <a:t> Katherine</a:t>
            </a:r>
            <a:endParaRPr lang="en-US" sz="40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1B7B380-764B-03CA-3A26-F88754B75E09}"/>
              </a:ext>
            </a:extLst>
          </p:cNvPr>
          <p:cNvSpPr txBox="1"/>
          <p:nvPr/>
        </p:nvSpPr>
        <p:spPr>
          <a:xfrm>
            <a:off x="6240016" y="620688"/>
            <a:ext cx="40818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Katherine’s Story</a:t>
            </a:r>
            <a:endParaRPr lang="en-US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059725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476672"/>
            <a:ext cx="4105672" cy="903635"/>
          </a:xfrm>
        </p:spPr>
        <p:txBody>
          <a:bodyPr>
            <a:normAutofit/>
          </a:bodyPr>
          <a:lstStyle/>
          <a:p>
            <a:r>
              <a:rPr lang="en-US" sz="4000" dirty="0" err="1"/>
              <a:t>Anghenion</a:t>
            </a:r>
            <a:r>
              <a:rPr lang="en-US" sz="4000" dirty="0"/>
              <a:t> </a:t>
            </a:r>
            <a:r>
              <a:rPr lang="en-US" sz="4000" dirty="0" err="1"/>
              <a:t>Posib</a:t>
            </a:r>
            <a:endParaRPr lang="en-US" sz="4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F0CEA8-DBE7-5F6C-0B80-614528B5424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669950"/>
            <a:ext cx="4820344" cy="4195663"/>
          </a:xfrm>
        </p:spPr>
        <p:txBody>
          <a:bodyPr>
            <a:normAutofit/>
          </a:bodyPr>
          <a:lstStyle/>
          <a:p>
            <a:r>
              <a:rPr lang="en-US" altLang="cy-GB" sz="2400" dirty="0" err="1"/>
              <a:t>Trefniadau</a:t>
            </a:r>
            <a:r>
              <a:rPr lang="en-US" altLang="cy-GB" sz="2400" dirty="0"/>
              <a:t> </a:t>
            </a:r>
            <a:r>
              <a:rPr lang="en-US" altLang="cy-GB" sz="2400" dirty="0" err="1"/>
              <a:t>dysgu</a:t>
            </a:r>
            <a:r>
              <a:rPr lang="en-US" altLang="cy-GB" sz="2400" dirty="0"/>
              <a:t> </a:t>
            </a:r>
            <a:r>
              <a:rPr lang="en-US" altLang="cy-GB" sz="2400" dirty="0" err="1"/>
              <a:t>hyblyg</a:t>
            </a:r>
            <a:endParaRPr lang="en-US" altLang="cy-GB" sz="2400" dirty="0"/>
          </a:p>
          <a:p>
            <a:r>
              <a:rPr lang="en-US" altLang="cy-GB" sz="2400" dirty="0" err="1"/>
              <a:t>Seddi</a:t>
            </a:r>
            <a:r>
              <a:rPr lang="en-US" altLang="cy-GB" sz="2400" dirty="0"/>
              <a:t> addas</a:t>
            </a:r>
          </a:p>
          <a:p>
            <a:r>
              <a:rPr lang="en-US" altLang="cy-GB" sz="2400" dirty="0" err="1"/>
              <a:t>Newidiadau</a:t>
            </a:r>
            <a:r>
              <a:rPr lang="en-US" altLang="cy-GB" sz="2400" dirty="0"/>
              <a:t> </a:t>
            </a:r>
            <a:r>
              <a:rPr lang="en-US" altLang="cy-GB" sz="2400" dirty="0" err="1"/>
              <a:t>i</a:t>
            </a:r>
            <a:r>
              <a:rPr lang="en-US" altLang="cy-GB" sz="2400" dirty="0"/>
              <a:t> </a:t>
            </a:r>
            <a:r>
              <a:rPr lang="en-US" altLang="cy-GB" sz="2400" dirty="0" err="1"/>
              <a:t>amgylchedd</a:t>
            </a:r>
            <a:r>
              <a:rPr lang="en-US" altLang="cy-GB" sz="2400" dirty="0"/>
              <a:t> </a:t>
            </a:r>
            <a:r>
              <a:rPr lang="en-US" altLang="cy-GB" sz="2400" dirty="0" err="1"/>
              <a:t>yr</a:t>
            </a:r>
            <a:r>
              <a:rPr lang="en-US" altLang="cy-GB" sz="2400" dirty="0"/>
              <a:t> </a:t>
            </a:r>
            <a:r>
              <a:rPr lang="en-US" altLang="cy-GB" sz="2400" dirty="0" err="1"/>
              <a:t>ysgol</a:t>
            </a:r>
            <a:endParaRPr lang="en-US" altLang="cy-GB" sz="2400" dirty="0"/>
          </a:p>
          <a:p>
            <a:r>
              <a:rPr lang="en-US" altLang="cy-GB" sz="2400" dirty="0" err="1"/>
              <a:t>Mynediad</a:t>
            </a:r>
            <a:r>
              <a:rPr lang="en-US" altLang="cy-GB" sz="2400" dirty="0"/>
              <a:t> </a:t>
            </a:r>
            <a:r>
              <a:rPr lang="en-US" altLang="cy-GB" sz="2400" dirty="0" err="1"/>
              <a:t>i</a:t>
            </a:r>
            <a:r>
              <a:rPr lang="en-US" altLang="cy-GB" sz="2400" dirty="0"/>
              <a:t> </a:t>
            </a:r>
            <a:r>
              <a:rPr lang="en-US" altLang="cy-GB" sz="2400" dirty="0" err="1"/>
              <a:t>gyfathrebu</a:t>
            </a:r>
            <a:r>
              <a:rPr lang="en-US" altLang="cy-GB" sz="2400" dirty="0"/>
              <a:t> </a:t>
            </a:r>
            <a:r>
              <a:rPr lang="en-US" altLang="cy-GB" sz="2400" dirty="0" err="1"/>
              <a:t>mewn</a:t>
            </a:r>
            <a:r>
              <a:rPr lang="en-US" altLang="cy-GB" sz="2400" dirty="0"/>
              <a:t>  dull </a:t>
            </a:r>
            <a:r>
              <a:rPr lang="en-US" altLang="cy-GB" sz="2400" dirty="0" err="1"/>
              <a:t>gwahanol</a:t>
            </a:r>
            <a:r>
              <a:rPr lang="en-US" altLang="cy-GB" sz="2400" dirty="0"/>
              <a:t> neu </a:t>
            </a:r>
            <a:r>
              <a:rPr lang="en-US" altLang="cy-GB" sz="2400" dirty="0" err="1"/>
              <a:t>ychwanegol</a:t>
            </a:r>
            <a:endParaRPr lang="en-US" altLang="cy-GB" sz="2400" dirty="0"/>
          </a:p>
          <a:p>
            <a:pPr marL="0" indent="0">
              <a:buNone/>
            </a:pPr>
            <a:endParaRPr lang="en-US" altLang="cy-GB" sz="2400" dirty="0"/>
          </a:p>
          <a:p>
            <a:pPr marL="0" indent="0">
              <a:buNone/>
            </a:pPr>
            <a:r>
              <a:rPr lang="en-US" sz="2400" dirty="0" err="1"/>
              <a:t>Fedrwch</a:t>
            </a:r>
            <a:r>
              <a:rPr lang="en-US" sz="2400" dirty="0"/>
              <a:t> chi </a:t>
            </a:r>
            <a:r>
              <a:rPr lang="en-US" sz="2400" dirty="0" err="1"/>
              <a:t>meddwl</a:t>
            </a:r>
            <a:r>
              <a:rPr lang="en-US" sz="2400" dirty="0"/>
              <a:t> am </a:t>
            </a:r>
            <a:r>
              <a:rPr lang="en-US" sz="2400" dirty="0" err="1"/>
              <a:t>fwy</a:t>
            </a:r>
            <a:r>
              <a:rPr lang="en-US" sz="2400" dirty="0"/>
              <a:t>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8041802-529F-6EF2-6377-2526502302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3995" y="1669950"/>
            <a:ext cx="4820344" cy="4195663"/>
          </a:xfrm>
        </p:spPr>
        <p:txBody>
          <a:bodyPr/>
          <a:lstStyle/>
          <a:p>
            <a:r>
              <a:rPr lang="en-GB" altLang="en-US" sz="2400" dirty="0">
                <a:solidFill>
                  <a:srgbClr val="0070C0"/>
                </a:solidFill>
              </a:rPr>
              <a:t>Flexible teaching arrangements</a:t>
            </a:r>
          </a:p>
          <a:p>
            <a:r>
              <a:rPr lang="en-GB" altLang="en-US" sz="2400" dirty="0">
                <a:solidFill>
                  <a:srgbClr val="0070C0"/>
                </a:solidFill>
              </a:rPr>
              <a:t>Appropriate seating</a:t>
            </a:r>
          </a:p>
          <a:p>
            <a:r>
              <a:rPr lang="en-GB" altLang="en-US" sz="2400" dirty="0">
                <a:solidFill>
                  <a:srgbClr val="0070C0"/>
                </a:solidFill>
              </a:rPr>
              <a:t>Changes to the school environment</a:t>
            </a:r>
          </a:p>
          <a:p>
            <a:r>
              <a:rPr lang="en-GB" altLang="en-US" sz="2400" dirty="0">
                <a:solidFill>
                  <a:srgbClr val="0070C0"/>
                </a:solidFill>
              </a:rPr>
              <a:t>Access to different or additional forms of communication</a:t>
            </a:r>
          </a:p>
          <a:p>
            <a:pPr marL="0" indent="0">
              <a:buNone/>
            </a:pPr>
            <a:r>
              <a:rPr lang="en-US" altLang="cy-GB" sz="2400" dirty="0">
                <a:solidFill>
                  <a:srgbClr val="0070C0"/>
                </a:solidFill>
              </a:rPr>
              <a:t>(WAG, 2002)</a:t>
            </a:r>
          </a:p>
          <a:p>
            <a:pPr marL="0" indent="0">
              <a:buNone/>
            </a:pPr>
            <a:endParaRPr lang="en-US" altLang="cy-GB" sz="2400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US" altLang="cy-GB" sz="2400" dirty="0">
                <a:solidFill>
                  <a:srgbClr val="0070C0"/>
                </a:solidFill>
              </a:rPr>
              <a:t>Can you think of any others?</a:t>
            </a:r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EC63FCA-D36A-04E1-A7FA-C22636722B3A}"/>
              </a:ext>
            </a:extLst>
          </p:cNvPr>
          <p:cNvSpPr txBox="1"/>
          <p:nvPr/>
        </p:nvSpPr>
        <p:spPr>
          <a:xfrm>
            <a:off x="6032925" y="574546"/>
            <a:ext cx="54601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>
                <a:solidFill>
                  <a:srgbClr val="0070C0"/>
                </a:solidFill>
              </a:rPr>
              <a:t>Possible Requirements</a:t>
            </a:r>
          </a:p>
        </p:txBody>
      </p:sp>
    </p:spTree>
    <p:extLst>
      <p:ext uri="{BB962C8B-B14F-4D97-AF65-F5344CB8AC3E}">
        <p14:creationId xmlns:p14="http://schemas.microsoft.com/office/powerpoint/2010/main" val="147481416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1BA61-1735-AC70-44F9-C38B569CFB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Siwmperi</a:t>
            </a:r>
            <a:r>
              <a:rPr lang="en-GB" dirty="0"/>
              <a:t> </a:t>
            </a:r>
            <a:r>
              <a:rPr lang="en-GB" dirty="0" err="1"/>
              <a:t>Nadolig</a:t>
            </a:r>
            <a:br>
              <a:rPr lang="en-GB" dirty="0"/>
            </a:br>
            <a:r>
              <a:rPr lang="en-GB" dirty="0"/>
              <a:t>Christmas Jumpers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6770368-817D-3541-9080-7DCF39D0522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7" name="Online Media 6" title="Best Christmas Songs of All TimeTop 50 Christmas Songs PlaylistXmas SongsMerry Christmas">
            <a:hlinkClick r:id="" action="ppaction://media"/>
            <a:extLst>
              <a:ext uri="{FF2B5EF4-FFF2-40B4-BE49-F238E27FC236}">
                <a16:creationId xmlns:a16="http://schemas.microsoft.com/office/drawing/2014/main" id="{FBA8630D-5D9C-FB47-EA43-E841F199031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9408368" y="4725144"/>
            <a:ext cx="1784270" cy="1008112"/>
          </a:xfrm>
          <a:prstGeom prst="rect">
            <a:avLst/>
          </a:prstGeom>
        </p:spPr>
      </p:pic>
      <p:pic>
        <p:nvPicPr>
          <p:cNvPr id="1026" name="Picture 2" descr="Christmas Jumpers (L/XL)">
            <a:extLst>
              <a:ext uri="{FF2B5EF4-FFF2-40B4-BE49-F238E27FC236}">
                <a16:creationId xmlns:a16="http://schemas.microsoft.com/office/drawing/2014/main" id="{A7C6EC31-DE35-BD44-5D30-AF14C59084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63525">
            <a:off x="8206422" y="619350"/>
            <a:ext cx="3520044" cy="3520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7623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E1FFBB-0712-36CD-428E-6A55A12EBA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Myfyrdod</a:t>
            </a:r>
            <a:r>
              <a:rPr lang="en-GB" dirty="0"/>
              <a:t> / 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AAFB9-984D-7306-3610-39AF8522133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Oedd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siwmper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gyfeillgar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</a:t>
            </a:r>
            <a:r>
              <a:rPr lang="en-GB" dirty="0" err="1"/>
              <a:t>synhwyrau</a:t>
            </a:r>
            <a:r>
              <a:rPr lang="en-GB" dirty="0"/>
              <a:t>?</a:t>
            </a:r>
          </a:p>
          <a:p>
            <a:endParaRPr lang="en-GB" dirty="0"/>
          </a:p>
          <a:p>
            <a:r>
              <a:rPr lang="en-GB" dirty="0"/>
              <a:t>Beth </a:t>
            </a:r>
            <a:r>
              <a:rPr lang="en-GB" dirty="0" err="1"/>
              <a:t>allech</a:t>
            </a:r>
            <a:r>
              <a:rPr lang="en-GB" dirty="0"/>
              <a:t> chi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y </a:t>
            </a:r>
            <a:r>
              <a:rPr lang="en-GB" dirty="0" err="1"/>
              <a:t>gweithgaredd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addas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rhywun</a:t>
            </a:r>
            <a:r>
              <a:rPr lang="en-GB" dirty="0"/>
              <a:t> ag </a:t>
            </a:r>
            <a:r>
              <a:rPr lang="en-GB" dirty="0" err="1"/>
              <a:t>anghenion</a:t>
            </a:r>
            <a:r>
              <a:rPr lang="en-GB" dirty="0"/>
              <a:t> </a:t>
            </a:r>
            <a:r>
              <a:rPr lang="en-GB" dirty="0" err="1"/>
              <a:t>synhwyraidd</a:t>
            </a:r>
            <a:r>
              <a:rPr lang="en-GB" dirty="0"/>
              <a:t>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0DA3C4-D629-17E6-336D-4453652502D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Was your jumper sensory friendly?</a:t>
            </a:r>
          </a:p>
          <a:p>
            <a:endParaRPr lang="en-GB" dirty="0"/>
          </a:p>
          <a:p>
            <a:r>
              <a:rPr lang="en-GB" dirty="0"/>
              <a:t>What could you do to make this activity suitable for someone with sensory needs?</a:t>
            </a:r>
          </a:p>
        </p:txBody>
      </p:sp>
    </p:spTree>
    <p:extLst>
      <p:ext uri="{BB962C8B-B14F-4D97-AF65-F5344CB8AC3E}">
        <p14:creationId xmlns:p14="http://schemas.microsoft.com/office/powerpoint/2010/main" val="210573364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Darllen</a:t>
            </a:r>
            <a:r>
              <a:rPr lang="en-GB" dirty="0"/>
              <a:t> </a:t>
            </a:r>
            <a:r>
              <a:rPr lang="en-GB" dirty="0" err="1"/>
              <a:t>Pellach</a:t>
            </a:r>
            <a:r>
              <a:rPr lang="en-GB" dirty="0"/>
              <a:t> </a:t>
            </a:r>
            <a:r>
              <a:rPr lang="en-GB" dirty="0" err="1"/>
              <a:t>Defnyddiol</a:t>
            </a:r>
            <a:br>
              <a:rPr lang="en-GB" i="1" dirty="0">
                <a:solidFill>
                  <a:schemeClr val="accent4"/>
                </a:solidFill>
              </a:rPr>
            </a:br>
            <a:r>
              <a:rPr lang="en-GB" dirty="0">
                <a:solidFill>
                  <a:srgbClr val="0070C0"/>
                </a:solidFill>
              </a:rPr>
              <a:t>Useful Follow Up Reading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EC2428-DE89-514A-7D36-36A53960F0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National Deaf Children’s Society (2015</a:t>
            </a:r>
            <a:r>
              <a:rPr lang="en-GB" i="1" dirty="0"/>
              <a:t>) Supporting the Achievement of Deaf Children in Primary Schools,</a:t>
            </a:r>
            <a:r>
              <a:rPr lang="en-GB" dirty="0"/>
              <a:t> Available at: </a:t>
            </a:r>
            <a:r>
              <a:rPr lang="en-GB" dirty="0">
                <a:hlinkClick r:id="rId2"/>
              </a:rPr>
              <a:t>http://www.ndcs.org.uk/document.rm?id=9423</a:t>
            </a:r>
            <a:r>
              <a:rPr lang="en-GB" dirty="0"/>
              <a:t> Accessed: 11/9/17. </a:t>
            </a:r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/>
              <a:t>Chapter 6 – ‘Supporting Children with Physical and Sensory Difficulty’ in Knowles, G. (ed) (2011) </a:t>
            </a:r>
            <a:r>
              <a:rPr lang="en-GB" i="1" dirty="0"/>
              <a:t>Supporting Inclusive Practice, </a:t>
            </a:r>
            <a:r>
              <a:rPr lang="en-GB" dirty="0"/>
              <a:t>London: Routledge.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949493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838200" y="188640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 err="1"/>
              <a:t>Llyfryddiaeth</a:t>
            </a:r>
            <a:br>
              <a:rPr lang="en-GB" dirty="0"/>
            </a:br>
            <a:r>
              <a:rPr lang="en-GB" dirty="0">
                <a:solidFill>
                  <a:srgbClr val="0070C0"/>
                </a:solidFill>
              </a:rPr>
              <a:t>Bibliography</a:t>
            </a:r>
            <a:r>
              <a:rPr lang="en-GB" dirty="0"/>
              <a:t>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873723" y="1484784"/>
            <a:ext cx="9659416" cy="4277072"/>
          </a:xfrm>
        </p:spPr>
        <p:txBody>
          <a:bodyPr>
            <a:normAutofit lnSpcReduction="10000"/>
          </a:bodyPr>
          <a:lstStyle/>
          <a:p>
            <a:r>
              <a:rPr lang="en-GB" sz="1400" dirty="0"/>
              <a:t>British Deaf Association (2015) </a:t>
            </a:r>
            <a:r>
              <a:rPr lang="en-GB" sz="1400" i="1" dirty="0"/>
              <a:t>What is Deaf Culture? </a:t>
            </a:r>
            <a:r>
              <a:rPr lang="en-GB" sz="1400" dirty="0"/>
              <a:t>Available at: </a:t>
            </a:r>
            <a:r>
              <a:rPr lang="en-GB" sz="1400" dirty="0">
                <a:hlinkClick r:id="rId2"/>
              </a:rPr>
              <a:t>https://bda.org.uk/what-is-deaf-culture/</a:t>
            </a:r>
            <a:r>
              <a:rPr lang="en-GB" sz="1400" dirty="0"/>
              <a:t> Accessed: 11/9/17. </a:t>
            </a:r>
          </a:p>
          <a:p>
            <a:r>
              <a:rPr lang="en-GB" sz="1400" dirty="0"/>
              <a:t>Farrell, M. (2008) </a:t>
            </a:r>
            <a:r>
              <a:rPr lang="en-GB" sz="1400" i="1" dirty="0"/>
              <a:t>Educating Special Children: An Introduction to Provision for Pupils with Disabilities and Disorders</a:t>
            </a:r>
            <a:r>
              <a:rPr lang="en-GB" sz="1400" dirty="0"/>
              <a:t>, Oxon: Routledge. </a:t>
            </a:r>
          </a:p>
          <a:p>
            <a:r>
              <a:rPr lang="en-GB" sz="1400" dirty="0"/>
              <a:t>Leslie, V. (2011) ‘Supporting Children with Physical and Sensory Difficulty’ in Knowles, G. (</a:t>
            </a:r>
            <a:r>
              <a:rPr lang="en-GB" sz="1400" dirty="0" err="1"/>
              <a:t>ed</a:t>
            </a:r>
            <a:r>
              <a:rPr lang="en-GB" sz="1400" dirty="0"/>
              <a:t>) (2011) </a:t>
            </a:r>
            <a:r>
              <a:rPr lang="en-GB" sz="1400" i="1" dirty="0"/>
              <a:t>Supporting Inclusive Practice, </a:t>
            </a:r>
            <a:r>
              <a:rPr lang="en-GB" sz="1400" dirty="0"/>
              <a:t>London: Routledge. </a:t>
            </a:r>
          </a:p>
          <a:p>
            <a:r>
              <a:rPr lang="en-GB" sz="1400" dirty="0"/>
              <a:t>National Deaf Children’s Society (2015) </a:t>
            </a:r>
            <a:r>
              <a:rPr lang="en-GB" sz="1400" i="1" dirty="0"/>
              <a:t>Mild Hearing Loss, Major Impact, </a:t>
            </a:r>
            <a:r>
              <a:rPr lang="en-GB" sz="1400" dirty="0"/>
              <a:t>Available at: </a:t>
            </a:r>
            <a:r>
              <a:rPr lang="en-GB" sz="1400" dirty="0">
                <a:hlinkClick r:id="rId3"/>
              </a:rPr>
              <a:t>http://www.ndcs.org.uk/professional_support/our_resources/education_resources.html#contentblock3</a:t>
            </a:r>
            <a:r>
              <a:rPr lang="en-GB" sz="1400" dirty="0"/>
              <a:t> Accessed: 11/9/17. </a:t>
            </a:r>
          </a:p>
          <a:p>
            <a:r>
              <a:rPr lang="en-GB" sz="1400" dirty="0"/>
              <a:t>National Deaf Children’s Society (2016) </a:t>
            </a:r>
            <a:r>
              <a:rPr lang="en-GB" sz="1400" i="1" dirty="0"/>
              <a:t>Supporting Deaf Young People through Transition, </a:t>
            </a:r>
            <a:r>
              <a:rPr lang="en-GB" sz="1400" dirty="0"/>
              <a:t>Available at: </a:t>
            </a:r>
            <a:r>
              <a:rPr lang="en-GB" sz="1400" dirty="0">
                <a:hlinkClick r:id="rId3"/>
              </a:rPr>
              <a:t>http://www.ndcs.org.uk/professional_support/our_resources/education_resources.html#contentblock3</a:t>
            </a:r>
            <a:r>
              <a:rPr lang="en-GB" sz="1400" dirty="0"/>
              <a:t> Accessed: 11/9/17. </a:t>
            </a:r>
          </a:p>
          <a:p>
            <a:r>
              <a:rPr lang="en-GB" sz="1400" dirty="0"/>
              <a:t>National Deaf Children’s Society (2015</a:t>
            </a:r>
            <a:r>
              <a:rPr lang="en-GB" sz="1400" i="1" dirty="0"/>
              <a:t>) Supporting the Achievement of Deaf Children in Primary Schools,</a:t>
            </a:r>
            <a:r>
              <a:rPr lang="en-GB" sz="1400" dirty="0"/>
              <a:t> Available at: </a:t>
            </a:r>
            <a:r>
              <a:rPr lang="en-GB" sz="1400" dirty="0">
                <a:hlinkClick r:id="rId4"/>
              </a:rPr>
              <a:t>http://www.ndcs.org.uk/document.rm?id=9423</a:t>
            </a:r>
            <a:r>
              <a:rPr lang="en-GB" sz="1400" dirty="0"/>
              <a:t> Accessed: 11/9/17. </a:t>
            </a:r>
          </a:p>
          <a:p>
            <a:r>
              <a:rPr lang="en-US" sz="1400" dirty="0"/>
              <a:t>Scope (</a:t>
            </a:r>
            <a:r>
              <a:rPr lang="en-US" sz="1400" dirty="0" err="1"/>
              <a:t>nd</a:t>
            </a:r>
            <a:r>
              <a:rPr lang="en-US" sz="1400" dirty="0"/>
              <a:t>) </a:t>
            </a:r>
            <a:r>
              <a:rPr lang="en-US" sz="1400" i="1" dirty="0"/>
              <a:t>Cerebral Palsy</a:t>
            </a:r>
            <a:r>
              <a:rPr lang="en-US" sz="1400" dirty="0"/>
              <a:t> Available in </a:t>
            </a:r>
            <a:r>
              <a:rPr lang="en-US" sz="1400" dirty="0">
                <a:hlinkClick r:id="rId5"/>
              </a:rPr>
              <a:t>http://www.scope.org.uk/help-and-information/cerebral-palsy-and-associated-impairments</a:t>
            </a:r>
            <a:r>
              <a:rPr lang="en-US" sz="1400" dirty="0"/>
              <a:t> ( accessed 11/9/17)</a:t>
            </a:r>
            <a:endParaRPr lang="en-GB" sz="1400" dirty="0"/>
          </a:p>
          <a:p>
            <a:r>
              <a:rPr lang="en-US" sz="1400" dirty="0"/>
              <a:t>Welsh Assembly Government ( 2002) </a:t>
            </a:r>
            <a:r>
              <a:rPr lang="en-US" sz="1400" i="1" dirty="0"/>
              <a:t>Special Educational Needs Code of Practice for Wales. </a:t>
            </a:r>
            <a:r>
              <a:rPr lang="en-US" sz="1400" dirty="0"/>
              <a:t>Cardiff: Welsh Assembly Government</a:t>
            </a:r>
          </a:p>
        </p:txBody>
      </p:sp>
    </p:spTree>
    <p:extLst>
      <p:ext uri="{BB962C8B-B14F-4D97-AF65-F5344CB8AC3E}">
        <p14:creationId xmlns:p14="http://schemas.microsoft.com/office/powerpoint/2010/main" val="236984966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PP Template (Cream background)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 Template (Cream background)</Template>
  <TotalTime>1960</TotalTime>
  <Words>2147</Words>
  <Application>Microsoft Office PowerPoint</Application>
  <PresentationFormat>Widescreen</PresentationFormat>
  <Paragraphs>302</Paragraphs>
  <Slides>30</Slides>
  <Notes>17</Notes>
  <HiddenSlides>0</HiddenSlides>
  <MMClips>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5" baseType="lpstr">
      <vt:lpstr>MS PGothic</vt:lpstr>
      <vt:lpstr>Arial</vt:lpstr>
      <vt:lpstr>Calibri</vt:lpstr>
      <vt:lpstr>Wingdings</vt:lpstr>
      <vt:lpstr>UWTSD PP Template (Cream background)</vt:lpstr>
      <vt:lpstr>ECES5006/C Pawb yn Golygu Pawb Sesiwn 5   ECES5006 All Means All Session 5</vt:lpstr>
      <vt:lpstr>ADY- Senses  ALN- Synhwyrau</vt:lpstr>
      <vt:lpstr>Anawsterau Synhwyraidd a Chorfforol </vt:lpstr>
      <vt:lpstr>Anawsterau Synhwyraidd a Chorfforol </vt:lpstr>
      <vt:lpstr>Awtistiaeth</vt:lpstr>
      <vt:lpstr>Beth yw awtistiaeth?</vt:lpstr>
      <vt:lpstr>PowerPoint Presentation</vt:lpstr>
      <vt:lpstr>Gallai nodweddion ASA gynnwys…</vt:lpstr>
      <vt:lpstr>Triawd o Amhariadau </vt:lpstr>
      <vt:lpstr>Gor-ymateb i'r Synhwyrau</vt:lpstr>
      <vt:lpstr>Ymyrraethau Cyffredin</vt:lpstr>
      <vt:lpstr>Anawsterau Synhwyraidd a Chorfforol (ASC) </vt:lpstr>
      <vt:lpstr>Beth yw Amhariad Clyw (AC)?</vt:lpstr>
      <vt:lpstr>Anabledd Clyw yn y Dosbarth</vt:lpstr>
      <vt:lpstr>Effaith ar Gyrhaeddiad</vt:lpstr>
      <vt:lpstr>Effaith ar Ddysgu</vt:lpstr>
      <vt:lpstr>Iaith Arwyddo Brydeinig</vt:lpstr>
      <vt:lpstr>PowerPoint Presentation</vt:lpstr>
      <vt:lpstr>Makaton</vt:lpstr>
      <vt:lpstr>A Bedtime story read in braille</vt:lpstr>
      <vt:lpstr>Cefnogaeth </vt:lpstr>
      <vt:lpstr>Cefnogaeth </vt:lpstr>
      <vt:lpstr>Anghenion corfforol</vt:lpstr>
      <vt:lpstr>Parlys yr ymennydd</vt:lpstr>
      <vt:lpstr>Stori Katherine</vt:lpstr>
      <vt:lpstr>Anghenion Posib</vt:lpstr>
      <vt:lpstr>Siwmperi Nadolig Christmas Jumpers</vt:lpstr>
      <vt:lpstr>Myfyrdod / Reflection</vt:lpstr>
      <vt:lpstr>Darllen Pellach Defnyddiol Useful Follow Up Reading</vt:lpstr>
      <vt:lpstr>Llyfryddiaeth Bibliography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SJEU5002/C  All Means All: Inclusive Education  Pawb yn golygu Pawb: Addysg Cynhwysol</dc:title>
  <dc:creator>Sarah Stewart</dc:creator>
  <cp:lastModifiedBy>Ross Phillips</cp:lastModifiedBy>
  <cp:revision>87</cp:revision>
  <dcterms:created xsi:type="dcterms:W3CDTF">2017-09-11T10:28:02Z</dcterms:created>
  <dcterms:modified xsi:type="dcterms:W3CDTF">2024-11-26T10:47:03Z</dcterms:modified>
</cp:coreProperties>
</file>