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471" r:id="rId3"/>
    <p:sldId id="472" r:id="rId4"/>
    <p:sldId id="473" r:id="rId5"/>
    <p:sldId id="481" r:id="rId6"/>
    <p:sldId id="482" r:id="rId7"/>
    <p:sldId id="474" r:id="rId8"/>
    <p:sldId id="475" r:id="rId9"/>
    <p:sldId id="476" r:id="rId10"/>
    <p:sldId id="477" r:id="rId11"/>
    <p:sldId id="478" r:id="rId12"/>
    <p:sldId id="479" r:id="rId13"/>
    <p:sldId id="480"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576" autoAdjust="0"/>
  </p:normalViewPr>
  <p:slideViewPr>
    <p:cSldViewPr>
      <p:cViewPr varScale="1">
        <p:scale>
          <a:sx n="82" d="100"/>
          <a:sy n="82" d="100"/>
        </p:scale>
        <p:origin x="1502"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Good morning, and thank you for attending. My presentation is a care plan for a fictional patient, Mr James Smith, who has recently been diagnosed with Type 2 diabetes mellitus. Type 2 diabetes is one of the most common long-term conditions in the United Kingdom, so it is an important focus for health and social care practice. I will begin with an introduction to the patient and the condition, then explain the relevant anatomy and physiology, present a three-part care plan, discuss his risk factors, and finish with evidence-based recommendations and a short conclusion. All sources are referenced in UWTSD Harvard style.</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Mr James Smith is a fictional fifty-eight-year-old man who has just been diagnosed with Type 2 diabetes mellitus. This is a chronic metabolic disorder in which the body tissues become resistant to insulin, while the insulin-producing beta cells of the pancreas gradually lose function. The result is persistent hyperglycaemia, which damages blood vessels, nerves and organs over time. Diabetes UK reports that about five point six million people in the United Kingdom live with diabetes, and roughly ninety per cent of them have Type 2. The aim of this presentation is to plan safe, person-centred care that prevents long-term complications.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Mr Smith is fifty-eight, male, and lives with his wife in Cardiff. He works full time as a taxi driver on ten-hour shifts, which matters because his occupation shapes his diet, activity and sleep. His father also had Type 2 diabetes. He smokes ten cigarettes a day and drinks around twenty units of alcohol a week. His measurements at diagnosis show a body mass index of thirty-three, a waist circumference of one hundred and twelve centimetres, an HbA1c of sixty-eight millimoles per mole, blood pressure of one hundred and forty-eight over ninety-two, and a raised total cholesterol of five point nine.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To understand Type 2 diabetes it helps to review normal physiology. The pancreas lies behind the stomach and contains clusters of endocrine cells called the Islets of Langerhans. Beta cells secrete insulin and alpha cells secrete glucagon. After a meal, insulin allows glucose to enter skeletal muscle and adipose tissue and promotes storage of glycogen in the liver. During fasting, glucagon stimulates the liver to break glycogen down and release glucose back into the blood. As the diagram shows, these two hormones work in opposition to hold blood glucose at about four to seven millimoles per </a:t>
            </a:r>
            <a:r>
              <a:rPr dirty="0" err="1"/>
              <a:t>litre</a:t>
            </a:r>
            <a:r>
              <a:rPr dirty="0"/>
              <a:t>.</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Type 2 diabetes this balance breaks down. Muscle, liver and adipose tissue become resistant to insulin, so less glucose is taken up from the circulation. The beta cells initially compensate by producing more insulin, but over time their function declines and secretion becomes insufficient. Glucose therefore accumulates in the blood, producing chronic hyperglycaemia, oxidative stress and inflammation. Microvascular damage causes retinopathy, nephropathy and peripheral neuropathy, while macrovascular damage increases the risk of coronary heart disease, stroke and peripheral arterial disease. Mr Smith's HbA1c shows that his glycaemic control is already impaired at diagnosis.</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first part of the care plan looks at lifestyle and health behaviour, because these are the factors Mr Smith can change. His diet is dominated by takeaway and processed food eaten during shifts, which raises post-meal glucose and body weight. He is seated for most of a ten-hour shift, which reduces insulin sensitivity. He smokes ten cigarettes a day, which increases cardiovascular risk, and drinks around twenty units of alcohol a week. His sleep is short and irregular, which worsens glycaemic control. We agreed goals of smoking cessation, five to ten per cent weight loss, and regular activity.</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second part translates those goals into a realistic everyday routine built around his shift pattern. He wakes at seven, eats a wholegrain breakfast, takes metformin with food, and checks his feet daily. Mid-morning he takes a ten-minute walk during his break and uses nicotine replacement therapy. At one o'clock he eats a packed lunch prepared at home. Late afternoon he stands and stretches between fares. His evening meal is Mediterranean style, taken with his second dose of metformin. He then walks with his wife and aims for seven to eight hours of sleep.</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third part covers communication and ethics. Communication should be person-centred, using shared decision-making, plain English and teach-back to confirm understanding. Information is offered in written and digital formats, and appointments are arranged around his shifts. His cultural, religious and personal preferences are respected, including safe advice if he chooses to fast. Ethically, autonomy means informed consent and the right to decline any part of the plan. Beneficence and non-maleficence require safe prescribing and hypoglycaemia awareness. Confidentiality follows the NMC Code. As a professional driver, he is advised of his duty to inform the DVLA.</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Mr Smith's risk factors fall into two groups. Non-modifiable factors include his age of fifty-eight, his sex, his family history and his ethnic background. These cannot be changed, but they tell us how closely he needs to be monitored. Modifiable factors include obesity with a body mass index of thirty-three, physical inactivity, a high-fat processed diet, smoking, a blood pressure of one hundred and forty-eight over ninety-two, and raised cholesterol. These are the focus of the care plan because they respond to treatment. Because several risks act together, a QRISK3 cardiovascular assessment is indicated, as the diagram summarises.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My evidence-based recommendations follow NICE guidance. Standard-release metformin should be started and titrated slowly, with review at three months. An individualised HbA1c target of fifty-three millimoles per mole is appropriate, reviewed every three to six months until stable. Atorvastatin twenty milligrams is offered for primary prevention, with a blood pressure target below one hundred and forty over ninety. An SGLT2 inhibitor may be added if control remains poor. Annual review includes retinal screening, foot examination, kidney function and smoking status. Structured education and referrals complete the plan, alongside clear safety-netting advice. Each recommendation is linked to current published guidance.</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To conclude, Type 2 diabetes arises from insulin resistance combined with progressive beta-cell failure, and understanding pancreatic anatomy and physiology explains why Mr Smith's glucose control has failed. His main modifiable risks are obesity, inactivity, smoking and diet, and each of these is addressed within the care plan. A structured daily routine, planned monitoring and first-line medication follow current NICE guidance and should reduce his risk of complications. Above all, person-centred communication and ethical practice underpin safe, effective and individualised care. Thank you for listening, and I am happy to take any questions. The plan is realistic because it is built around his working life.</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are the sources used in the presentation, set out in UWTSD Harvard style. They include national guidance from NICE on the management of Type 2 diabetes and on cardiovascular risk reduction, international consensus guidance from the American Diabetes Association and the European Association for the Study of Diabetes, and epidemiological data from Diabetes UK. Peer-reviewed journal articles provide evidence on pancreatic physiology, ethnicity and risk, whole-grain intake, and remission through weight management. Together they ensure that the care plan reflects current and credible best practice. A recognised anatomy and physiology textbook supports the physiological content.</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remaining references continue the alphabetical list. The DiRECT trial by Lean and colleagues provides the evidence that structured weight management can achieve remission in some people with Type 2 diabetes. The Making Every Contact Count consensus statement supports opportunistic health promotion at every appointment. The two NICE guidelines set out management and cardiovascular risk reduction. The NMC Code frames professional and ethical responsibilities. Röder and colleagues explain pancreatic regulation of glucose homeostasis, and Tortora and Derrickson provide the underpinning anatomy and physiology used throughout this presentation. Each entry gives the author, date, title and source so that it can be traced.</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13/08/2026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13/08/2026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13/08/2026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13/08/2026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13/08/2026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944216"/>
          </a:xfrm>
        </p:spPr>
        <p:txBody>
          <a:bodyPr/>
          <a:lstStyle/>
          <a:p>
            <a:pPr algn="l" eaLnBrk="1" hangingPunct="1"/>
            <a:r>
              <a:rPr lang="en-GB" altLang="en-US" sz="2800" b="1" dirty="0">
                <a:solidFill>
                  <a:schemeClr val="bg1"/>
                </a:solidFill>
              </a:rPr>
              <a:t>BMHP5023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 For A FICTIONAL PATIENT WITH TYPE 2 DIABETES MELLITUS(T2DM)</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2426749</a:t>
            </a:r>
          </a:p>
          <a:p>
            <a:pPr algn="l" eaLnBrk="1" hangingPunct="1"/>
            <a:r>
              <a:rPr lang="en-GB" altLang="en-US" sz="2800" b="1" dirty="0">
                <a:solidFill>
                  <a:schemeClr val="bg1"/>
                </a:solidFill>
              </a:rPr>
              <a:t>Student name: Nuria Muge Balde</a:t>
            </a: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43" name="Audio 42">
            <a:hlinkClick r:id="" action="ppaction://media"/>
            <a:extLst>
              <a:ext uri="{FF2B5EF4-FFF2-40B4-BE49-F238E27FC236}">
                <a16:creationId xmlns:a16="http://schemas.microsoft.com/office/drawing/2014/main" id="{FB9BB533-4E4F-EB7B-D5E9-AA116746F81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
        <p:nvSpPr>
          <p:cNvPr id="53" name="TextBox 52">
            <a:extLst>
              <a:ext uri="{FF2B5EF4-FFF2-40B4-BE49-F238E27FC236}">
                <a16:creationId xmlns:a16="http://schemas.microsoft.com/office/drawing/2014/main" id="{485B0B8C-DB1C-1C75-EB33-FAD9CFC8CCC6}"/>
              </a:ext>
            </a:extLst>
          </p:cNvPr>
          <p:cNvSpPr txBox="1"/>
          <p:nvPr/>
        </p:nvSpPr>
        <p:spPr>
          <a:xfrm>
            <a:off x="4926563" y="1184988"/>
            <a:ext cx="184731" cy="369332"/>
          </a:xfrm>
          <a:prstGeom prst="rect">
            <a:avLst/>
          </a:prstGeom>
          <a:noFill/>
        </p:spPr>
        <p:txBody>
          <a:bodyPr wrap="none" rtlCol="0">
            <a:spAutoFit/>
          </a:bodyPr>
          <a:lstStyle/>
          <a:p>
            <a:endParaRPr lang="en-GB"/>
          </a:p>
        </p:txBody>
      </p:sp>
    </p:spTree>
  </p:cSld>
  <p:clrMapOvr>
    <a:masterClrMapping/>
  </p:clrMapOvr>
  <mc:AlternateContent xmlns:mc="http://schemas.openxmlformats.org/markup-compatibility/2006">
    <mc:Choice xmlns:p14="http://schemas.microsoft.com/office/powerpoint/2010/main" Requires="p14">
      <p:transition spd="slow" p14:dur="2000" advTm="28796"/>
    </mc:Choice>
    <mc:Fallback>
      <p:transition spd="slow" advTm="28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Introduction</a:t>
            </a:r>
          </a:p>
        </p:txBody>
      </p:sp>
      <p:sp>
        <p:nvSpPr>
          <p:cNvPr id="3" name="Content Placeholder 2"/>
          <p:cNvSpPr>
            <a:spLocks noGrp="1"/>
          </p:cNvSpPr>
          <p:nvPr>
            <p:ph idx="1"/>
          </p:nvPr>
        </p:nvSpPr>
        <p:spPr/>
        <p:txBody>
          <a:bodyPr anchor="t" anchorCtr="0">
            <a:normAutofit/>
          </a:bodyPr>
          <a:lstStyle/>
          <a:p>
            <a:pPr>
              <a:spcBef>
                <a:spcPts val="800"/>
              </a:spcBef>
              <a:buFont typeface="Arial"/>
              <a:buChar char="•"/>
            </a:pPr>
            <a:r>
              <a:rPr lang="en-GB" sz="1400" dirty="0">
                <a:solidFill>
                  <a:srgbClr val="0070C0"/>
                </a:solidFill>
              </a:rPr>
              <a:t>Mr James Smith is a fictional 58-year-old man who has recently been diagnosed with Type 2 diabetes mellitus (T2DM).</a:t>
            </a:r>
          </a:p>
          <a:p>
            <a:pPr>
              <a:spcBef>
                <a:spcPts val="800"/>
              </a:spcBef>
              <a:buFont typeface="Arial"/>
              <a:buChar char="•"/>
            </a:pPr>
            <a:r>
              <a:rPr lang="en-GB" sz="1400" dirty="0">
                <a:solidFill>
                  <a:srgbClr val="0070C0"/>
                </a:solidFill>
              </a:rPr>
              <a:t>T2DM is a chronic metabolic disorder in which insulin resistance and progressive pancreatic beta-cell dysfunction cause persistent hyperglycaemia.</a:t>
            </a:r>
          </a:p>
          <a:p>
            <a:pPr>
              <a:spcBef>
                <a:spcPts val="800"/>
              </a:spcBef>
              <a:buFont typeface="Arial"/>
              <a:buChar char="•"/>
            </a:pPr>
            <a:r>
              <a:rPr lang="en-GB" sz="1400" dirty="0">
                <a:solidFill>
                  <a:srgbClr val="0070C0"/>
                </a:solidFill>
              </a:rPr>
              <a:t>Around 5.6 million people in the UK live with diabetes and about 90% of them have Type 2 diabetes (Diabetes UK, 2024), reflecting a rising global burden (Khan et al., 2023).</a:t>
            </a:r>
          </a:p>
          <a:p>
            <a:pPr lvl="1">
              <a:spcBef>
                <a:spcPts val="700"/>
              </a:spcBef>
            </a:pPr>
            <a:r>
              <a:rPr lang="en-GB" sz="1250" dirty="0">
                <a:solidFill>
                  <a:schemeClr val="tx1"/>
                </a:solidFill>
              </a:rPr>
              <a:t>This presentation covers his personal and clinical information, the relevant anatomy and physiology, a three-part care plan, his risk factors and evidence-based recommendations.</a:t>
            </a:r>
          </a:p>
          <a:p>
            <a:pPr lvl="1">
              <a:spcBef>
                <a:spcPts val="700"/>
              </a:spcBef>
            </a:pPr>
            <a:r>
              <a:rPr lang="en-GB" sz="1250" i="1" dirty="0">
                <a:solidFill>
                  <a:schemeClr val="tx1"/>
                </a:solidFill>
              </a:rPr>
              <a:t>The aim is a safe, person-centred care plan that supports self-management and prevents long-term complications (NICE, 2022).</a:t>
            </a:r>
          </a:p>
        </p:txBody>
      </p:sp>
      <p:sp>
        <p:nvSpPr>
          <p:cNvPr id="40" name="Date Placeholde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41" name="Slide Number Placeholde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74" name="Audio 73">
            <a:hlinkClick r:id="" action="ppaction://media"/>
            <a:extLst>
              <a:ext uri="{FF2B5EF4-FFF2-40B4-BE49-F238E27FC236}">
                <a16:creationId xmlns:a16="http://schemas.microsoft.com/office/drawing/2014/main" id="{10A8CF5C-B047-67B0-1947-1750D8D45DE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7235"/>
    </mc:Choice>
    <mc:Fallback>
      <p:transition spd="slow" advTm="97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t>Information about the person</a:t>
            </a:r>
          </a:p>
        </p:txBody>
      </p:sp>
      <p:sp>
        <p:nvSpPr>
          <p:cNvPr id="3" name="Content Placeholder 2"/>
          <p:cNvSpPr>
            <a:spLocks noGrp="1"/>
          </p:cNvSpPr>
          <p:nvPr>
            <p:ph idx="1"/>
          </p:nvPr>
        </p:nvSpPr>
        <p:spPr/>
        <p:txBody>
          <a:bodyPr anchor="t" anchorCtr="0">
            <a:normAutofit/>
          </a:bodyPr>
          <a:lstStyle/>
          <a:p>
            <a:pPr>
              <a:spcBef>
                <a:spcPts val="400"/>
              </a:spcBef>
              <a:buNone/>
            </a:pPr>
            <a:r>
              <a:rPr lang="en-GB" sz="1400" b="1" dirty="0">
                <a:solidFill>
                  <a:srgbClr val="0070C0"/>
                </a:solidFill>
              </a:rPr>
              <a:t>Demographic and social information</a:t>
            </a:r>
          </a:p>
          <a:p>
            <a:pPr lvl="1">
              <a:spcBef>
                <a:spcPts val="500"/>
              </a:spcBef>
            </a:pPr>
            <a:r>
              <a:rPr lang="en-GB" sz="1250" dirty="0">
                <a:solidFill>
                  <a:schemeClr val="tx1"/>
                </a:solidFill>
              </a:rPr>
              <a:t>Name: Mr James Smith (fictional patient); Age: 58 years; Gender: Male</a:t>
            </a:r>
          </a:p>
          <a:p>
            <a:pPr lvl="1">
              <a:spcBef>
                <a:spcPts val="500"/>
              </a:spcBef>
            </a:pPr>
            <a:r>
              <a:rPr lang="en-GB" sz="1250" dirty="0">
                <a:solidFill>
                  <a:schemeClr val="tx1"/>
                </a:solidFill>
              </a:rPr>
              <a:t>Lives with his wife in Cardiff; works full time as a taxi driver on ten-hour shifts</a:t>
            </a:r>
          </a:p>
          <a:p>
            <a:pPr lvl="1">
              <a:spcBef>
                <a:spcPts val="500"/>
              </a:spcBef>
            </a:pPr>
            <a:r>
              <a:rPr lang="en-GB" sz="1250" dirty="0">
                <a:solidFill>
                  <a:schemeClr val="tx1"/>
                </a:solidFill>
              </a:rPr>
              <a:t>Father had Type 2 diabetes; smokes 10 cigarettes a day and drinks about 20 units of alcohol a week</a:t>
            </a:r>
          </a:p>
          <a:p>
            <a:pPr>
              <a:spcBef>
                <a:spcPts val="900"/>
              </a:spcBef>
              <a:buNone/>
            </a:pPr>
            <a:r>
              <a:rPr lang="en-GB" sz="1400" b="1" dirty="0">
                <a:solidFill>
                  <a:srgbClr val="0070C0"/>
                </a:solidFill>
              </a:rPr>
              <a:t>Main health measurements at diagnosis</a:t>
            </a:r>
          </a:p>
          <a:p>
            <a:pPr lvl="1">
              <a:spcBef>
                <a:spcPts val="500"/>
              </a:spcBef>
            </a:pPr>
            <a:r>
              <a:rPr lang="en-GB" sz="1250" dirty="0">
                <a:solidFill>
                  <a:schemeClr val="tx1"/>
                </a:solidFill>
              </a:rPr>
              <a:t>Height 1.72 m; weight 97.6 kg; BMI 33 kg/m² (obese); waist circumference 112 cm</a:t>
            </a:r>
          </a:p>
          <a:p>
            <a:pPr lvl="1">
              <a:spcBef>
                <a:spcPts val="500"/>
              </a:spcBef>
            </a:pPr>
            <a:r>
              <a:rPr lang="en-GB" sz="1250" dirty="0">
                <a:solidFill>
                  <a:schemeClr val="tx1"/>
                </a:solidFill>
              </a:rPr>
              <a:t>HbA1c 68 mmol/mol (8.4%), which confirms the diagnosis of Type 2 diabetes</a:t>
            </a:r>
          </a:p>
          <a:p>
            <a:pPr lvl="1">
              <a:spcBef>
                <a:spcPts val="500"/>
              </a:spcBef>
            </a:pPr>
            <a:r>
              <a:rPr lang="en-GB" sz="1250" dirty="0">
                <a:solidFill>
                  <a:schemeClr val="tx1"/>
                </a:solidFill>
              </a:rPr>
              <a:t>Blood pressure 148/92 mmHg; total cholesterol 5.9 mmol/L; eGFR 78 mL/min/1.73 m²</a:t>
            </a:r>
          </a:p>
          <a:p>
            <a:pPr lvl="1">
              <a:spcBef>
                <a:spcPts val="500"/>
              </a:spcBef>
            </a:pPr>
            <a:r>
              <a:rPr lang="en-GB" sz="1250" dirty="0">
                <a:solidFill>
                  <a:schemeClr val="tx1"/>
                </a:solidFill>
              </a:rPr>
              <a:t>Urine albumin:creatinine ratio normal; no retinopathy at first screening</a:t>
            </a:r>
          </a:p>
          <a:p>
            <a:pPr lvl="1">
              <a:spcBef>
                <a:spcPts val="700"/>
              </a:spcBef>
              <a:buNone/>
            </a:pPr>
            <a:r>
              <a:rPr lang="en-GB" sz="1150" i="1" dirty="0">
                <a:solidFill>
                  <a:schemeClr val="tx1"/>
                </a:solidFill>
              </a:rPr>
              <a:t>Results are interpreted against NICE thresholds for diagnosis and cardiovascular risk (NICE, 2022; NICE, 2023).</a:t>
            </a:r>
          </a:p>
        </p:txBody>
      </p:sp>
      <p:sp>
        <p:nvSpPr>
          <p:cNvPr id="40" name="Date Placeholde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41" name="Slide Number Placeholde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59" name="Audio 58">
            <a:hlinkClick r:id="" action="ppaction://media"/>
            <a:extLst>
              <a:ext uri="{FF2B5EF4-FFF2-40B4-BE49-F238E27FC236}">
                <a16:creationId xmlns:a16="http://schemas.microsoft.com/office/drawing/2014/main" id="{69B39416-8108-9F03-4698-65BF2FEDF2D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0897"/>
    </mc:Choice>
    <mc:Fallback>
      <p:transition spd="slow" advTm="120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Anatomy and Physiology</a:t>
            </a:r>
          </a:p>
        </p:txBody>
      </p:sp>
      <p:sp>
        <p:nvSpPr>
          <p:cNvPr id="3" name="Content Placeholder 2"/>
          <p:cNvSpPr>
            <a:spLocks noGrp="1"/>
          </p:cNvSpPr>
          <p:nvPr>
            <p:ph idx="1"/>
          </p:nvPr>
        </p:nvSpPr>
        <p:spPr>
          <a:xfrm>
            <a:off x="457200" y="1600200"/>
            <a:ext cx="4343400" cy="3913632"/>
          </a:xfrm>
        </p:spPr>
        <p:txBody>
          <a:bodyPr anchor="t" anchorCtr="0">
            <a:normAutofit/>
          </a:bodyPr>
          <a:lstStyle/>
          <a:p>
            <a:pPr>
              <a:spcBef>
                <a:spcPts val="800"/>
              </a:spcBef>
              <a:buFont typeface="Arial"/>
              <a:buChar char="•"/>
            </a:pPr>
            <a:r>
              <a:rPr lang="en-GB" sz="1300" dirty="0">
                <a:solidFill>
                  <a:srgbClr val="0070C0"/>
                </a:solidFill>
              </a:rPr>
              <a:t>The pancreas lies behind the stomach and contains the Islets of Langerhans.</a:t>
            </a:r>
          </a:p>
          <a:p>
            <a:pPr>
              <a:spcBef>
                <a:spcPts val="800"/>
              </a:spcBef>
              <a:buFont typeface="Arial"/>
              <a:buChar char="•"/>
            </a:pPr>
            <a:r>
              <a:rPr lang="en-GB" sz="1300" dirty="0">
                <a:solidFill>
                  <a:srgbClr val="0070C0"/>
                </a:solidFill>
              </a:rPr>
              <a:t>Beta cells secrete insulin and alpha cells secrete glucagon.</a:t>
            </a:r>
          </a:p>
          <a:p>
            <a:pPr>
              <a:spcBef>
                <a:spcPts val="800"/>
              </a:spcBef>
              <a:buFont typeface="Arial"/>
              <a:buChar char="•"/>
            </a:pPr>
            <a:r>
              <a:rPr lang="en-GB" sz="1300" dirty="0">
                <a:solidFill>
                  <a:srgbClr val="0070C0"/>
                </a:solidFill>
              </a:rPr>
              <a:t>Insulin moves glucose into skeletal muscle and adipose tissue and promotes glycogen storage in the liver.</a:t>
            </a:r>
          </a:p>
          <a:p>
            <a:pPr>
              <a:spcBef>
                <a:spcPts val="800"/>
              </a:spcBef>
              <a:buFont typeface="Arial"/>
              <a:buChar char="•"/>
            </a:pPr>
            <a:r>
              <a:rPr lang="en-GB" sz="1300" dirty="0">
                <a:solidFill>
                  <a:srgbClr val="0070C0"/>
                </a:solidFill>
              </a:rPr>
              <a:t>Glucagon releases glucose from liver glycogen during fasting.</a:t>
            </a:r>
          </a:p>
          <a:p>
            <a:pPr lvl="1">
              <a:spcBef>
                <a:spcPts val="700"/>
              </a:spcBef>
            </a:pPr>
            <a:r>
              <a:rPr lang="en-GB" sz="1200" dirty="0">
                <a:solidFill>
                  <a:schemeClr val="tx1"/>
                </a:solidFill>
              </a:rPr>
              <a:t>Together these hormones hold blood glucose at about 4–7 mmol/L (Röder et al., 2021; Tortora and Derrickson, 2023).</a:t>
            </a:r>
          </a:p>
        </p:txBody>
      </p:sp>
      <p:sp>
        <p:nvSpPr>
          <p:cNvPr id="40" name="Date Placeholde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41" name="Slide Number Placeholde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42" name="Picture 41" descr="fig_glucose.png"/>
          <p:cNvPicPr>
            <a:picLocks noChangeAspect="1"/>
          </p:cNvPicPr>
          <p:nvPr/>
        </p:nvPicPr>
        <p:blipFill>
          <a:blip r:embed="rId5"/>
          <a:stretch>
            <a:fillRect/>
          </a:stretch>
        </p:blipFill>
        <p:spPr>
          <a:xfrm>
            <a:off x="4983480" y="1572768"/>
            <a:ext cx="3703320" cy="3867645"/>
          </a:xfrm>
          <a:prstGeom prst="rect">
            <a:avLst/>
          </a:prstGeom>
        </p:spPr>
      </p:pic>
      <p:pic>
        <p:nvPicPr>
          <p:cNvPr id="53" name="Audio 52">
            <a:hlinkClick r:id="" action="ppaction://media"/>
            <a:extLst>
              <a:ext uri="{FF2B5EF4-FFF2-40B4-BE49-F238E27FC236}">
                <a16:creationId xmlns:a16="http://schemas.microsoft.com/office/drawing/2014/main" id="{D207E344-454F-ED3B-4DEA-AB842780975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8633"/>
    </mc:Choice>
    <mc:Fallback>
      <p:transition spd="slow" advTm="98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How Type 2 diabetes affects physiology</a:t>
            </a:r>
          </a:p>
        </p:txBody>
      </p:sp>
      <p:sp>
        <p:nvSpPr>
          <p:cNvPr id="3" name="Content Placeholder 2"/>
          <p:cNvSpPr>
            <a:spLocks noGrp="1"/>
          </p:cNvSpPr>
          <p:nvPr>
            <p:ph idx="1"/>
          </p:nvPr>
        </p:nvSpPr>
        <p:spPr/>
        <p:txBody>
          <a:bodyPr anchor="t" anchorCtr="0">
            <a:normAutofit/>
          </a:bodyPr>
          <a:lstStyle/>
          <a:p>
            <a:pPr>
              <a:spcBef>
                <a:spcPts val="800"/>
              </a:spcBef>
              <a:buFont typeface="Arial"/>
              <a:buChar char="•"/>
            </a:pPr>
            <a:r>
              <a:rPr lang="en-GB" sz="1400" dirty="0">
                <a:solidFill>
                  <a:srgbClr val="0070C0"/>
                </a:solidFill>
              </a:rPr>
              <a:t>Muscle, liver and adipose tissue become resistant to the action of insulin, so glucose uptake falls.</a:t>
            </a:r>
          </a:p>
          <a:p>
            <a:pPr>
              <a:spcBef>
                <a:spcPts val="800"/>
              </a:spcBef>
              <a:buFont typeface="Arial"/>
              <a:buChar char="•"/>
            </a:pPr>
            <a:r>
              <a:rPr lang="en-GB" sz="1400" dirty="0">
                <a:solidFill>
                  <a:srgbClr val="0070C0"/>
                </a:solidFill>
              </a:rPr>
              <a:t>Beta cells first compensate by producing more insulin, but their function then declines progressively.</a:t>
            </a:r>
          </a:p>
          <a:p>
            <a:pPr>
              <a:spcBef>
                <a:spcPts val="800"/>
              </a:spcBef>
              <a:buFont typeface="Arial"/>
              <a:buChar char="•"/>
            </a:pPr>
            <a:r>
              <a:rPr lang="en-GB" sz="1400" dirty="0">
                <a:solidFill>
                  <a:srgbClr val="0070C0"/>
                </a:solidFill>
              </a:rPr>
              <a:t>Glucose therefore remains in the blood, causing chronic hyperglycaemia, oxidative stress and inflammation.</a:t>
            </a:r>
          </a:p>
          <a:p>
            <a:pPr lvl="1">
              <a:spcBef>
                <a:spcPts val="700"/>
              </a:spcBef>
            </a:pPr>
            <a:r>
              <a:rPr lang="en-GB" sz="1250" dirty="0">
                <a:solidFill>
                  <a:schemeClr val="tx1"/>
                </a:solidFill>
              </a:rPr>
              <a:t>Microvascular damage leads to retinopathy, nephropathy and peripheral neuropathy.</a:t>
            </a:r>
          </a:p>
          <a:p>
            <a:pPr lvl="1">
              <a:spcBef>
                <a:spcPts val="700"/>
              </a:spcBef>
            </a:pPr>
            <a:r>
              <a:rPr lang="en-GB" sz="1250" dirty="0">
                <a:solidFill>
                  <a:schemeClr val="tx1"/>
                </a:solidFill>
              </a:rPr>
              <a:t>Macrovascular damage raises the risk of coronary heart disease, stroke and peripheral arterial disease.</a:t>
            </a:r>
          </a:p>
          <a:p>
            <a:pPr lvl="1">
              <a:spcBef>
                <a:spcPts val="700"/>
              </a:spcBef>
            </a:pPr>
            <a:r>
              <a:rPr lang="en-GB" sz="1200" i="1" dirty="0">
                <a:solidFill>
                  <a:schemeClr val="tx1"/>
                </a:solidFill>
              </a:rPr>
              <a:t>Mr Smith's HbA1c of 68 mmol/mol shows that glycaemic control is already impaired at diagnosis (Davies et al., 2022; ElSayed et al., 2023).</a:t>
            </a:r>
          </a:p>
        </p:txBody>
      </p:sp>
      <p:sp>
        <p:nvSpPr>
          <p:cNvPr id="40" name="Date Placeholde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41" name="Slide Number Placeholde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38" name="Audio 37">
            <a:hlinkClick r:id="" action="ppaction://media"/>
            <a:extLst>
              <a:ext uri="{FF2B5EF4-FFF2-40B4-BE49-F238E27FC236}">
                <a16:creationId xmlns:a16="http://schemas.microsoft.com/office/drawing/2014/main" id="{EB9E534E-EB8F-5D75-AC84-91B54A95F4A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40960"/>
    </mc:Choice>
    <mc:Fallback>
      <p:transition spd="slow" advTm="140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600" b="1" dirty="0"/>
              <a:t>Care Plan (1/3): Lifestyle and health behaviour</a:t>
            </a:r>
          </a:p>
        </p:txBody>
      </p:sp>
      <p:sp>
        <p:nvSpPr>
          <p:cNvPr id="40" name="Date Placeholde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41" name="Slide Number Placeholde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graphicFrame>
        <p:nvGraphicFramePr>
          <p:cNvPr id="42" name="Table 41"/>
          <p:cNvGraphicFramePr>
            <a:graphicFrameLocks noGrp="1"/>
          </p:cNvGraphicFramePr>
          <p:nvPr/>
        </p:nvGraphicFramePr>
        <p:xfrm>
          <a:off x="411480" y="1481328"/>
          <a:ext cx="8321040" cy="3246120"/>
        </p:xfrm>
        <a:graphic>
          <a:graphicData uri="http://schemas.openxmlformats.org/drawingml/2006/table">
            <a:tbl>
              <a:tblPr firstRow="1" bandRow="1">
                <a:tableStyleId>{5C22544A-7EE6-4342-B048-85BDC9FD1C3A}</a:tableStyleId>
              </a:tblPr>
              <a:tblGrid>
                <a:gridCol w="1691640">
                  <a:extLst>
                    <a:ext uri="{9D8B030D-6E8A-4147-A177-3AD203B41FA5}">
                      <a16:colId xmlns:a16="http://schemas.microsoft.com/office/drawing/2014/main" val="20000"/>
                    </a:ext>
                  </a:extLst>
                </a:gridCol>
                <a:gridCol w="3337560">
                  <a:extLst>
                    <a:ext uri="{9D8B030D-6E8A-4147-A177-3AD203B41FA5}">
                      <a16:colId xmlns:a16="http://schemas.microsoft.com/office/drawing/2014/main" val="20001"/>
                    </a:ext>
                  </a:extLst>
                </a:gridCol>
                <a:gridCol w="3291840">
                  <a:extLst>
                    <a:ext uri="{9D8B030D-6E8A-4147-A177-3AD203B41FA5}">
                      <a16:colId xmlns:a16="http://schemas.microsoft.com/office/drawing/2014/main" val="20002"/>
                    </a:ext>
                  </a:extLst>
                </a:gridCol>
              </a:tblGrid>
              <a:tr h="541020">
                <a:tc>
                  <a:txBody>
                    <a:bodyPr/>
                    <a:lstStyle/>
                    <a:p>
                      <a:r>
                        <a:rPr sz="1200" b="1">
                          <a:latin typeface="Calibri"/>
                        </a:rPr>
                        <a:t>Lifestyle factor</a:t>
                      </a:r>
                    </a:p>
                  </a:txBody>
                  <a:tcPr marL="73152" marR="73152" marT="36576" marB="36576"/>
                </a:tc>
                <a:tc>
                  <a:txBody>
                    <a:bodyPr/>
                    <a:lstStyle/>
                    <a:p>
                      <a:r>
                        <a:rPr sz="1200" b="1">
                          <a:latin typeface="Calibri"/>
                        </a:rPr>
                        <a:t>Mr Smith's current behaviour</a:t>
                      </a:r>
                    </a:p>
                  </a:txBody>
                  <a:tcPr marL="73152" marR="73152" marT="36576" marB="36576"/>
                </a:tc>
                <a:tc>
                  <a:txBody>
                    <a:bodyPr/>
                    <a:lstStyle/>
                    <a:p>
                      <a:r>
                        <a:rPr sz="1200" b="1">
                          <a:latin typeface="Calibri"/>
                        </a:rPr>
                        <a:t>Effect on his health</a:t>
                      </a:r>
                    </a:p>
                  </a:txBody>
                  <a:tcPr marL="73152" marR="73152" marT="36576" marB="36576"/>
                </a:tc>
                <a:extLst>
                  <a:ext uri="{0D108BD9-81ED-4DB2-BD59-A6C34878D82A}">
                    <a16:rowId xmlns:a16="http://schemas.microsoft.com/office/drawing/2014/main" val="10000"/>
                  </a:ext>
                </a:extLst>
              </a:tr>
              <a:tr h="541020">
                <a:tc>
                  <a:txBody>
                    <a:bodyPr/>
                    <a:lstStyle/>
                    <a:p>
                      <a:r>
                        <a:rPr sz="1100" b="0">
                          <a:latin typeface="Calibri"/>
                        </a:rPr>
                        <a:t>Diet</a:t>
                      </a:r>
                    </a:p>
                  </a:txBody>
                  <a:tcPr marL="73152" marR="73152" marT="36576" marB="36576"/>
                </a:tc>
                <a:tc>
                  <a:txBody>
                    <a:bodyPr/>
                    <a:lstStyle/>
                    <a:p>
                      <a:r>
                        <a:rPr sz="1100" b="0">
                          <a:latin typeface="Calibri"/>
                        </a:rPr>
                        <a:t>Takeaway and processed food during shifts; sugary drinks</a:t>
                      </a:r>
                    </a:p>
                  </a:txBody>
                  <a:tcPr marL="73152" marR="73152" marT="36576" marB="36576"/>
                </a:tc>
                <a:tc>
                  <a:txBody>
                    <a:bodyPr/>
                    <a:lstStyle/>
                    <a:p>
                      <a:r>
                        <a:rPr sz="1100" b="0">
                          <a:latin typeface="Calibri"/>
                        </a:rPr>
                        <a:t>Raises post-meal glucose and body weight</a:t>
                      </a:r>
                    </a:p>
                  </a:txBody>
                  <a:tcPr marL="73152" marR="73152" marT="36576" marB="36576"/>
                </a:tc>
                <a:extLst>
                  <a:ext uri="{0D108BD9-81ED-4DB2-BD59-A6C34878D82A}">
                    <a16:rowId xmlns:a16="http://schemas.microsoft.com/office/drawing/2014/main" val="10001"/>
                  </a:ext>
                </a:extLst>
              </a:tr>
              <a:tr h="541020">
                <a:tc>
                  <a:txBody>
                    <a:bodyPr/>
                    <a:lstStyle/>
                    <a:p>
                      <a:r>
                        <a:rPr sz="1100" b="0">
                          <a:latin typeface="Calibri"/>
                        </a:rPr>
                        <a:t>Physical activity</a:t>
                      </a:r>
                    </a:p>
                  </a:txBody>
                  <a:tcPr marL="73152" marR="73152" marT="36576" marB="36576"/>
                </a:tc>
                <a:tc>
                  <a:txBody>
                    <a:bodyPr/>
                    <a:lstStyle/>
                    <a:p>
                      <a:r>
                        <a:rPr sz="1100" b="0">
                          <a:latin typeface="Calibri"/>
                        </a:rPr>
                        <a:t>Seated for most of a ten-hour shift; no planned exercise</a:t>
                      </a:r>
                    </a:p>
                  </a:txBody>
                  <a:tcPr marL="73152" marR="73152" marT="36576" marB="36576"/>
                </a:tc>
                <a:tc>
                  <a:txBody>
                    <a:bodyPr/>
                    <a:lstStyle/>
                    <a:p>
                      <a:r>
                        <a:rPr sz="1100" b="0">
                          <a:latin typeface="Calibri"/>
                        </a:rPr>
                        <a:t>Reduces insulin sensitivity and fitness</a:t>
                      </a:r>
                    </a:p>
                  </a:txBody>
                  <a:tcPr marL="73152" marR="73152" marT="36576" marB="36576"/>
                </a:tc>
                <a:extLst>
                  <a:ext uri="{0D108BD9-81ED-4DB2-BD59-A6C34878D82A}">
                    <a16:rowId xmlns:a16="http://schemas.microsoft.com/office/drawing/2014/main" val="10002"/>
                  </a:ext>
                </a:extLst>
              </a:tr>
              <a:tr h="541020">
                <a:tc>
                  <a:txBody>
                    <a:bodyPr/>
                    <a:lstStyle/>
                    <a:p>
                      <a:r>
                        <a:rPr sz="1100" b="0">
                          <a:latin typeface="Calibri"/>
                        </a:rPr>
                        <a:t>Smoking</a:t>
                      </a:r>
                    </a:p>
                  </a:txBody>
                  <a:tcPr marL="73152" marR="73152" marT="36576" marB="36576"/>
                </a:tc>
                <a:tc>
                  <a:txBody>
                    <a:bodyPr/>
                    <a:lstStyle/>
                    <a:p>
                      <a:r>
                        <a:rPr sz="1100" b="0">
                          <a:latin typeface="Calibri"/>
                        </a:rPr>
                        <a:t>10 cigarettes a day for about 30 years</a:t>
                      </a:r>
                    </a:p>
                  </a:txBody>
                  <a:tcPr marL="73152" marR="73152" marT="36576" marB="36576"/>
                </a:tc>
                <a:tc>
                  <a:txBody>
                    <a:bodyPr/>
                    <a:lstStyle/>
                    <a:p>
                      <a:r>
                        <a:rPr sz="1100" b="0">
                          <a:latin typeface="Calibri"/>
                        </a:rPr>
                        <a:t>Increases cardiovascular and microvascular risk</a:t>
                      </a:r>
                    </a:p>
                  </a:txBody>
                  <a:tcPr marL="73152" marR="73152" marT="36576" marB="36576"/>
                </a:tc>
                <a:extLst>
                  <a:ext uri="{0D108BD9-81ED-4DB2-BD59-A6C34878D82A}">
                    <a16:rowId xmlns:a16="http://schemas.microsoft.com/office/drawing/2014/main" val="10003"/>
                  </a:ext>
                </a:extLst>
              </a:tr>
              <a:tr h="541020">
                <a:tc>
                  <a:txBody>
                    <a:bodyPr/>
                    <a:lstStyle/>
                    <a:p>
                      <a:r>
                        <a:rPr sz="1100" b="0">
                          <a:latin typeface="Calibri"/>
                        </a:rPr>
                        <a:t>Alcohol</a:t>
                      </a:r>
                    </a:p>
                  </a:txBody>
                  <a:tcPr marL="73152" marR="73152" marT="36576" marB="36576"/>
                </a:tc>
                <a:tc>
                  <a:txBody>
                    <a:bodyPr/>
                    <a:lstStyle/>
                    <a:p>
                      <a:r>
                        <a:rPr sz="1100" b="0">
                          <a:latin typeface="Calibri"/>
                        </a:rPr>
                        <a:t>About 20 units a week, mostly at weekends</a:t>
                      </a:r>
                    </a:p>
                  </a:txBody>
                  <a:tcPr marL="73152" marR="73152" marT="36576" marB="36576"/>
                </a:tc>
                <a:tc>
                  <a:txBody>
                    <a:bodyPr/>
                    <a:lstStyle/>
                    <a:p>
                      <a:r>
                        <a:rPr sz="1100" b="0">
                          <a:latin typeface="Calibri"/>
                        </a:rPr>
                        <a:t>Extra calories, higher blood pressure, hypoglycaemia risk</a:t>
                      </a:r>
                    </a:p>
                  </a:txBody>
                  <a:tcPr marL="73152" marR="73152" marT="36576" marB="36576"/>
                </a:tc>
                <a:extLst>
                  <a:ext uri="{0D108BD9-81ED-4DB2-BD59-A6C34878D82A}">
                    <a16:rowId xmlns:a16="http://schemas.microsoft.com/office/drawing/2014/main" val="10004"/>
                  </a:ext>
                </a:extLst>
              </a:tr>
              <a:tr h="541020">
                <a:tc>
                  <a:txBody>
                    <a:bodyPr/>
                    <a:lstStyle/>
                    <a:p>
                      <a:r>
                        <a:rPr sz="1100" b="0">
                          <a:latin typeface="Calibri"/>
                        </a:rPr>
                        <a:t>Sleep and stress</a:t>
                      </a:r>
                    </a:p>
                  </a:txBody>
                  <a:tcPr marL="73152" marR="73152" marT="36576" marB="36576"/>
                </a:tc>
                <a:tc>
                  <a:txBody>
                    <a:bodyPr/>
                    <a:lstStyle/>
                    <a:p>
                      <a:r>
                        <a:rPr sz="1100" b="0">
                          <a:latin typeface="Calibri"/>
                        </a:rPr>
                        <a:t>Five to six hours of broken sleep; irregular shifts</a:t>
                      </a:r>
                    </a:p>
                  </a:txBody>
                  <a:tcPr marL="73152" marR="73152" marT="36576" marB="36576"/>
                </a:tc>
                <a:tc>
                  <a:txBody>
                    <a:bodyPr/>
                    <a:lstStyle/>
                    <a:p>
                      <a:r>
                        <a:rPr sz="1100" b="0">
                          <a:latin typeface="Calibri"/>
                        </a:rPr>
                        <a:t>Worsens glycaemic control and appetite regulation</a:t>
                      </a:r>
                    </a:p>
                  </a:txBody>
                  <a:tcPr marL="73152" marR="73152" marT="36576" marB="36576"/>
                </a:tc>
                <a:extLst>
                  <a:ext uri="{0D108BD9-81ED-4DB2-BD59-A6C34878D82A}">
                    <a16:rowId xmlns:a16="http://schemas.microsoft.com/office/drawing/2014/main" val="10005"/>
                  </a:ext>
                </a:extLst>
              </a:tr>
            </a:tbl>
          </a:graphicData>
        </a:graphic>
      </p:graphicFrame>
      <p:sp>
        <p:nvSpPr>
          <p:cNvPr id="43" name="TextBox 42"/>
          <p:cNvSpPr txBox="1"/>
          <p:nvPr/>
        </p:nvSpPr>
        <p:spPr>
          <a:xfrm>
            <a:off x="457200" y="4828032"/>
            <a:ext cx="8229600" cy="457200"/>
          </a:xfrm>
          <a:prstGeom prst="rect">
            <a:avLst/>
          </a:prstGeom>
          <a:noFill/>
        </p:spPr>
        <p:txBody>
          <a:bodyPr wrap="square">
            <a:spAutoFit/>
          </a:bodyPr>
          <a:lstStyle/>
          <a:p>
            <a:pPr algn="l"/>
            <a:r>
              <a:rPr sz="1100" i="1">
                <a:solidFill>
                  <a:srgbClr val="404040"/>
                </a:solidFill>
                <a:latin typeface="Calibri"/>
              </a:rPr>
              <a:t>Agreed behaviour-change goals: referral for smoking cessation, 5–10% weight loss and 150 minutes of activity each week (NICE, 2022; NHS England, 2022).</a:t>
            </a:r>
          </a:p>
        </p:txBody>
      </p:sp>
      <p:pic>
        <p:nvPicPr>
          <p:cNvPr id="32" name="Audio 31">
            <a:hlinkClick r:id="" action="ppaction://media"/>
            <a:extLst>
              <a:ext uri="{FF2B5EF4-FFF2-40B4-BE49-F238E27FC236}">
                <a16:creationId xmlns:a16="http://schemas.microsoft.com/office/drawing/2014/main" id="{FE3057ED-1A64-6109-AB8C-837AA53005B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6495"/>
    </mc:Choice>
    <mc:Fallback>
      <p:transition spd="slow" advTm="1064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Care Plan (2/3): Everyday routine</a:t>
            </a:r>
          </a:p>
        </p:txBody>
      </p:sp>
      <p:sp>
        <p:nvSpPr>
          <p:cNvPr id="40" name="Date Placeholde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41" name="Slide Number Placeholde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graphicFrame>
        <p:nvGraphicFramePr>
          <p:cNvPr id="42" name="Table 41"/>
          <p:cNvGraphicFramePr>
            <a:graphicFrameLocks noGrp="1"/>
          </p:cNvGraphicFramePr>
          <p:nvPr/>
        </p:nvGraphicFramePr>
        <p:xfrm>
          <a:off x="411480" y="1481328"/>
          <a:ext cx="8321040" cy="3154676"/>
        </p:xfrm>
        <a:graphic>
          <a:graphicData uri="http://schemas.openxmlformats.org/drawingml/2006/table">
            <a:tbl>
              <a:tblPr firstRow="1" bandRow="1">
                <a:tableStyleId>{5C22544A-7EE6-4342-B048-85BDC9FD1C3A}</a:tableStyleId>
              </a:tblPr>
              <a:tblGrid>
                <a:gridCol w="1371600">
                  <a:extLst>
                    <a:ext uri="{9D8B030D-6E8A-4147-A177-3AD203B41FA5}">
                      <a16:colId xmlns:a16="http://schemas.microsoft.com/office/drawing/2014/main" val="20000"/>
                    </a:ext>
                  </a:extLst>
                </a:gridCol>
                <a:gridCol w="6949440">
                  <a:extLst>
                    <a:ext uri="{9D8B030D-6E8A-4147-A177-3AD203B41FA5}">
                      <a16:colId xmlns:a16="http://schemas.microsoft.com/office/drawing/2014/main" val="20001"/>
                    </a:ext>
                  </a:extLst>
                </a:gridCol>
              </a:tblGrid>
              <a:tr h="450668">
                <a:tc>
                  <a:txBody>
                    <a:bodyPr/>
                    <a:lstStyle/>
                    <a:p>
                      <a:r>
                        <a:rPr sz="1200" b="1">
                          <a:latin typeface="Calibri"/>
                        </a:rPr>
                        <a:t>Time of day</a:t>
                      </a:r>
                    </a:p>
                  </a:txBody>
                  <a:tcPr marL="73152" marR="73152" marT="36576" marB="36576"/>
                </a:tc>
                <a:tc>
                  <a:txBody>
                    <a:bodyPr/>
                    <a:lstStyle/>
                    <a:p>
                      <a:r>
                        <a:rPr sz="1200" b="1">
                          <a:latin typeface="Calibri"/>
                        </a:rPr>
                        <a:t>Planned routine and care action</a:t>
                      </a:r>
                    </a:p>
                  </a:txBody>
                  <a:tcPr marL="73152" marR="73152" marT="36576" marB="36576"/>
                </a:tc>
                <a:extLst>
                  <a:ext uri="{0D108BD9-81ED-4DB2-BD59-A6C34878D82A}">
                    <a16:rowId xmlns:a16="http://schemas.microsoft.com/office/drawing/2014/main" val="10000"/>
                  </a:ext>
                </a:extLst>
              </a:tr>
              <a:tr h="450668">
                <a:tc>
                  <a:txBody>
                    <a:bodyPr/>
                    <a:lstStyle/>
                    <a:p>
                      <a:r>
                        <a:rPr sz="1100" b="0">
                          <a:latin typeface="Calibri"/>
                        </a:rPr>
                        <a:t>07:00</a:t>
                      </a:r>
                    </a:p>
                  </a:txBody>
                  <a:tcPr marL="73152" marR="73152" marT="36576" marB="36576"/>
                </a:tc>
                <a:tc>
                  <a:txBody>
                    <a:bodyPr/>
                    <a:lstStyle/>
                    <a:p>
                      <a:r>
                        <a:rPr sz="1100" b="0">
                          <a:latin typeface="Calibri"/>
                        </a:rPr>
                        <a:t>Wake; wholegrain breakfast; metformin 500 mg with food; daily foot check</a:t>
                      </a:r>
                    </a:p>
                  </a:txBody>
                  <a:tcPr marL="73152" marR="73152" marT="36576" marB="36576"/>
                </a:tc>
                <a:extLst>
                  <a:ext uri="{0D108BD9-81ED-4DB2-BD59-A6C34878D82A}">
                    <a16:rowId xmlns:a16="http://schemas.microsoft.com/office/drawing/2014/main" val="10001"/>
                  </a:ext>
                </a:extLst>
              </a:tr>
              <a:tr h="450668">
                <a:tc>
                  <a:txBody>
                    <a:bodyPr/>
                    <a:lstStyle/>
                    <a:p>
                      <a:r>
                        <a:rPr sz="1100" b="0">
                          <a:latin typeface="Calibri"/>
                        </a:rPr>
                        <a:t>10:30</a:t>
                      </a:r>
                    </a:p>
                  </a:txBody>
                  <a:tcPr marL="73152" marR="73152" marT="36576" marB="36576"/>
                </a:tc>
                <a:tc>
                  <a:txBody>
                    <a:bodyPr/>
                    <a:lstStyle/>
                    <a:p>
                      <a:r>
                        <a:rPr sz="1100" b="0">
                          <a:latin typeface="Calibri"/>
                        </a:rPr>
                        <a:t>Ten-minute walk during his break; water instead of sugary drinks; nicotine replacement therapy as prescribed</a:t>
                      </a:r>
                    </a:p>
                  </a:txBody>
                  <a:tcPr marL="73152" marR="73152" marT="36576" marB="36576"/>
                </a:tc>
                <a:extLst>
                  <a:ext uri="{0D108BD9-81ED-4DB2-BD59-A6C34878D82A}">
                    <a16:rowId xmlns:a16="http://schemas.microsoft.com/office/drawing/2014/main" val="10002"/>
                  </a:ext>
                </a:extLst>
              </a:tr>
              <a:tr h="450668">
                <a:tc>
                  <a:txBody>
                    <a:bodyPr/>
                    <a:lstStyle/>
                    <a:p>
                      <a:r>
                        <a:rPr sz="1100" b="0">
                          <a:latin typeface="Calibri"/>
                        </a:rPr>
                        <a:t>13:00</a:t>
                      </a:r>
                    </a:p>
                  </a:txBody>
                  <a:tcPr marL="73152" marR="73152" marT="36576" marB="36576"/>
                </a:tc>
                <a:tc>
                  <a:txBody>
                    <a:bodyPr/>
                    <a:lstStyle/>
                    <a:p>
                      <a:r>
                        <a:rPr sz="1100" b="0">
                          <a:latin typeface="Calibri"/>
                        </a:rPr>
                        <a:t>Packed lunch from home: lean protein, salad and wholegrain bread</a:t>
                      </a:r>
                    </a:p>
                  </a:txBody>
                  <a:tcPr marL="73152" marR="73152" marT="36576" marB="36576"/>
                </a:tc>
                <a:extLst>
                  <a:ext uri="{0D108BD9-81ED-4DB2-BD59-A6C34878D82A}">
                    <a16:rowId xmlns:a16="http://schemas.microsoft.com/office/drawing/2014/main" val="10003"/>
                  </a:ext>
                </a:extLst>
              </a:tr>
              <a:tr h="450668">
                <a:tc>
                  <a:txBody>
                    <a:bodyPr/>
                    <a:lstStyle/>
                    <a:p>
                      <a:r>
                        <a:rPr sz="1100" b="0">
                          <a:latin typeface="Calibri"/>
                        </a:rPr>
                        <a:t>17:00</a:t>
                      </a:r>
                    </a:p>
                  </a:txBody>
                  <a:tcPr marL="73152" marR="73152" marT="36576" marB="36576"/>
                </a:tc>
                <a:tc>
                  <a:txBody>
                    <a:bodyPr/>
                    <a:lstStyle/>
                    <a:p>
                      <a:r>
                        <a:rPr sz="1100" b="0">
                          <a:latin typeface="Calibri"/>
                        </a:rPr>
                        <a:t>Stand and stretch between fares; follow sick-day rules if unwell</a:t>
                      </a:r>
                    </a:p>
                  </a:txBody>
                  <a:tcPr marL="73152" marR="73152" marT="36576" marB="36576"/>
                </a:tc>
                <a:extLst>
                  <a:ext uri="{0D108BD9-81ED-4DB2-BD59-A6C34878D82A}">
                    <a16:rowId xmlns:a16="http://schemas.microsoft.com/office/drawing/2014/main" val="10004"/>
                  </a:ext>
                </a:extLst>
              </a:tr>
              <a:tr h="450668">
                <a:tc>
                  <a:txBody>
                    <a:bodyPr/>
                    <a:lstStyle/>
                    <a:p>
                      <a:r>
                        <a:rPr sz="1100" b="0">
                          <a:latin typeface="Calibri"/>
                        </a:rPr>
                        <a:t>19:00</a:t>
                      </a:r>
                    </a:p>
                  </a:txBody>
                  <a:tcPr marL="73152" marR="73152" marT="36576" marB="36576"/>
                </a:tc>
                <a:tc>
                  <a:txBody>
                    <a:bodyPr/>
                    <a:lstStyle/>
                    <a:p>
                      <a:r>
                        <a:rPr sz="1100" b="0">
                          <a:latin typeface="Calibri"/>
                        </a:rPr>
                        <a:t>Mediterranean-style evening meal with vegetables; metformin 500 mg with food</a:t>
                      </a:r>
                    </a:p>
                  </a:txBody>
                  <a:tcPr marL="73152" marR="73152" marT="36576" marB="36576"/>
                </a:tc>
                <a:extLst>
                  <a:ext uri="{0D108BD9-81ED-4DB2-BD59-A6C34878D82A}">
                    <a16:rowId xmlns:a16="http://schemas.microsoft.com/office/drawing/2014/main" val="10005"/>
                  </a:ext>
                </a:extLst>
              </a:tr>
              <a:tr h="450668">
                <a:tc>
                  <a:txBody>
                    <a:bodyPr/>
                    <a:lstStyle/>
                    <a:p>
                      <a:r>
                        <a:rPr sz="1100" b="0">
                          <a:latin typeface="Calibri"/>
                        </a:rPr>
                        <a:t>22:30</a:t>
                      </a:r>
                    </a:p>
                  </a:txBody>
                  <a:tcPr marL="73152" marR="73152" marT="36576" marB="36576"/>
                </a:tc>
                <a:tc>
                  <a:txBody>
                    <a:bodyPr/>
                    <a:lstStyle/>
                    <a:p>
                      <a:r>
                        <a:rPr sz="1100" b="0">
                          <a:latin typeface="Calibri"/>
                        </a:rPr>
                        <a:t>Thirty-minute walk with his wife; seven to eight hours of sleep; at least three alcohol-free days a week</a:t>
                      </a:r>
                    </a:p>
                  </a:txBody>
                  <a:tcPr marL="73152" marR="73152" marT="36576" marB="36576"/>
                </a:tc>
                <a:extLst>
                  <a:ext uri="{0D108BD9-81ED-4DB2-BD59-A6C34878D82A}">
                    <a16:rowId xmlns:a16="http://schemas.microsoft.com/office/drawing/2014/main" val="10006"/>
                  </a:ext>
                </a:extLst>
              </a:tr>
            </a:tbl>
          </a:graphicData>
        </a:graphic>
      </p:graphicFrame>
      <p:sp>
        <p:nvSpPr>
          <p:cNvPr id="43" name="TextBox 42"/>
          <p:cNvSpPr txBox="1"/>
          <p:nvPr/>
        </p:nvSpPr>
        <p:spPr>
          <a:xfrm>
            <a:off x="457200" y="4736592"/>
            <a:ext cx="8229600" cy="457200"/>
          </a:xfrm>
          <a:prstGeom prst="rect">
            <a:avLst/>
          </a:prstGeom>
          <a:noFill/>
        </p:spPr>
        <p:txBody>
          <a:bodyPr wrap="square">
            <a:spAutoFit/>
          </a:bodyPr>
          <a:lstStyle/>
          <a:p>
            <a:pPr algn="l"/>
            <a:r>
              <a:rPr sz="1100" i="1">
                <a:solidFill>
                  <a:srgbClr val="404040"/>
                </a:solidFill>
                <a:latin typeface="Calibri"/>
              </a:rPr>
              <a:t>The routine was agreed with Mr Smith so that it fits his shift pattern and supports long-term adherence (NICE, 2022).</a:t>
            </a:r>
          </a:p>
        </p:txBody>
      </p:sp>
      <p:pic>
        <p:nvPicPr>
          <p:cNvPr id="16" name="Audio 15">
            <a:hlinkClick r:id="" action="ppaction://media"/>
            <a:extLst>
              <a:ext uri="{FF2B5EF4-FFF2-40B4-BE49-F238E27FC236}">
                <a16:creationId xmlns:a16="http://schemas.microsoft.com/office/drawing/2014/main" id="{7A619175-20C4-9E4E-FF27-E4990DF6D5F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7919"/>
    </mc:Choice>
    <mc:Fallback>
      <p:transition spd="slow" advTm="87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600" b="1" dirty="0"/>
              <a:t>Care Plan (3/3): Communication and ethics</a:t>
            </a:r>
          </a:p>
        </p:txBody>
      </p:sp>
      <p:sp>
        <p:nvSpPr>
          <p:cNvPr id="3" name="Content Placeholder 2"/>
          <p:cNvSpPr>
            <a:spLocks noGrp="1"/>
          </p:cNvSpPr>
          <p:nvPr>
            <p:ph idx="1"/>
          </p:nvPr>
        </p:nvSpPr>
        <p:spPr/>
        <p:txBody>
          <a:bodyPr anchor="t" anchorCtr="0">
            <a:normAutofit/>
          </a:bodyPr>
          <a:lstStyle/>
          <a:p>
            <a:pPr>
              <a:spcBef>
                <a:spcPts val="800"/>
              </a:spcBef>
              <a:buFont typeface="Arial"/>
              <a:buChar char="•"/>
            </a:pPr>
            <a:r>
              <a:rPr lang="en-GB" sz="1300" dirty="0">
                <a:solidFill>
                  <a:srgbClr val="0070C0"/>
                </a:solidFill>
              </a:rPr>
              <a:t>Communication is person-centred: shared decision-making, plain English and teach-back to check understanding (NICE, 2022).</a:t>
            </a:r>
          </a:p>
          <a:p>
            <a:pPr>
              <a:spcBef>
                <a:spcPts val="800"/>
              </a:spcBef>
              <a:buFont typeface="Arial"/>
              <a:buChar char="•"/>
            </a:pPr>
            <a:r>
              <a:rPr lang="en-GB" sz="1300" dirty="0">
                <a:solidFill>
                  <a:srgbClr val="0070C0"/>
                </a:solidFill>
              </a:rPr>
              <a:t>Information is offered in written and digital formats, appointments fit his shift pattern, and he is referred to structured education.</a:t>
            </a:r>
          </a:p>
          <a:p>
            <a:pPr>
              <a:spcBef>
                <a:spcPts val="800"/>
              </a:spcBef>
              <a:buFont typeface="Arial"/>
              <a:buChar char="•"/>
            </a:pPr>
            <a:r>
              <a:rPr lang="en-GB" sz="1300" dirty="0">
                <a:solidFill>
                  <a:srgbClr val="0070C0"/>
                </a:solidFill>
              </a:rPr>
              <a:t>Cultural, religious and personal preferences are respected, including safe advice if he chooses to fast (Hassanein et al., 2022).</a:t>
            </a:r>
          </a:p>
          <a:p>
            <a:pPr lvl="1">
              <a:spcBef>
                <a:spcPts val="600"/>
              </a:spcBef>
            </a:pPr>
            <a:r>
              <a:rPr lang="en-GB" sz="1200" dirty="0">
                <a:solidFill>
                  <a:schemeClr val="tx1"/>
                </a:solidFill>
              </a:rPr>
              <a:t>Autonomy: informed consent is obtained and he may decline any part of the plan.</a:t>
            </a:r>
          </a:p>
          <a:p>
            <a:pPr lvl="1">
              <a:spcBef>
                <a:spcPts val="600"/>
              </a:spcBef>
            </a:pPr>
            <a:r>
              <a:rPr lang="en-GB" sz="1200" dirty="0">
                <a:solidFill>
                  <a:schemeClr val="tx1"/>
                </a:solidFill>
              </a:rPr>
              <a:t>Beneficence and non-maleficence: safe prescribing, hypoglycaemia awareness and sick-day rules.</a:t>
            </a:r>
          </a:p>
          <a:p>
            <a:pPr lvl="1">
              <a:spcBef>
                <a:spcPts val="600"/>
              </a:spcBef>
            </a:pPr>
            <a:r>
              <a:rPr lang="en-GB" sz="1200" dirty="0">
                <a:solidFill>
                  <a:schemeClr val="tx1"/>
                </a:solidFill>
              </a:rPr>
              <a:t>Justice and confidentiality: equitable access to services and record-keeping in line with the NMC Code (NMC, 2023).</a:t>
            </a:r>
          </a:p>
          <a:p>
            <a:pPr lvl="1">
              <a:spcBef>
                <a:spcPts val="600"/>
              </a:spcBef>
            </a:pPr>
            <a:r>
              <a:rPr lang="en-GB" sz="1150" i="1" dirty="0">
                <a:solidFill>
                  <a:schemeClr val="tx1"/>
                </a:solidFill>
              </a:rPr>
              <a:t>As a professional driver, he is advised of his duty to inform the DVLA and his insurer of the diagnosis.</a:t>
            </a:r>
          </a:p>
        </p:txBody>
      </p:sp>
      <p:sp>
        <p:nvSpPr>
          <p:cNvPr id="40" name="Date Placeholde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41" name="Slide Number Placeholde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19" name="Audio 18">
            <a:hlinkClick r:id="" action="ppaction://media"/>
            <a:extLst>
              <a:ext uri="{FF2B5EF4-FFF2-40B4-BE49-F238E27FC236}">
                <a16:creationId xmlns:a16="http://schemas.microsoft.com/office/drawing/2014/main" id="{7A052CBD-CDA5-46C1-D487-1125F043EBD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1293"/>
    </mc:Choice>
    <mc:Fallback>
      <p:transition spd="slow" advTm="91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Risk factors</a:t>
            </a:r>
          </a:p>
        </p:txBody>
      </p:sp>
      <p:sp>
        <p:nvSpPr>
          <p:cNvPr id="3" name="Content Placeholder 2"/>
          <p:cNvSpPr>
            <a:spLocks noGrp="1"/>
          </p:cNvSpPr>
          <p:nvPr>
            <p:ph idx="1"/>
          </p:nvPr>
        </p:nvSpPr>
        <p:spPr>
          <a:xfrm>
            <a:off x="457200" y="1600200"/>
            <a:ext cx="4526280" cy="3913632"/>
          </a:xfrm>
        </p:spPr>
        <p:txBody>
          <a:bodyPr anchor="t" anchorCtr="0">
            <a:normAutofit/>
          </a:bodyPr>
          <a:lstStyle/>
          <a:p>
            <a:pPr>
              <a:spcBef>
                <a:spcPts val="800"/>
              </a:spcBef>
              <a:buFont typeface="Arial"/>
              <a:buChar char="•"/>
            </a:pPr>
            <a:r>
              <a:rPr lang="en-GB" sz="1300" dirty="0">
                <a:solidFill>
                  <a:srgbClr val="0070C0"/>
                </a:solidFill>
              </a:rPr>
              <a:t>Risk factors are grouped as non-modifiable and modifiable.</a:t>
            </a:r>
          </a:p>
          <a:p>
            <a:pPr>
              <a:spcBef>
                <a:spcPts val="800"/>
              </a:spcBef>
              <a:buFont typeface="Arial"/>
              <a:buChar char="•"/>
            </a:pPr>
            <a:r>
              <a:rPr lang="en-GB" sz="1300" dirty="0">
                <a:solidFill>
                  <a:srgbClr val="0070C0"/>
                </a:solidFill>
              </a:rPr>
              <a:t>Non-modifiable factors cannot be changed, but they show how closely he needs to be monitored.</a:t>
            </a:r>
          </a:p>
          <a:p>
            <a:pPr>
              <a:spcBef>
                <a:spcPts val="800"/>
              </a:spcBef>
              <a:buFont typeface="Arial"/>
              <a:buChar char="•"/>
            </a:pPr>
            <a:r>
              <a:rPr lang="en-GB" sz="1300" dirty="0">
                <a:solidFill>
                  <a:srgbClr val="0070C0"/>
                </a:solidFill>
              </a:rPr>
              <a:t>Modifiable factors are the focus of the care plan because they respond to treatment and behaviour change.</a:t>
            </a:r>
          </a:p>
          <a:p>
            <a:pPr lvl="1">
              <a:spcBef>
                <a:spcPts val="700"/>
              </a:spcBef>
            </a:pPr>
            <a:r>
              <a:rPr lang="en-GB" sz="1200" dirty="0">
                <a:solidFill>
                  <a:schemeClr val="tx1"/>
                </a:solidFill>
              </a:rPr>
              <a:t>Weight loss, activity, healthy eating and stopping smoking slow disease progression (Goff, 2021; Hu et al., 2022).</a:t>
            </a:r>
          </a:p>
          <a:p>
            <a:pPr lvl="1">
              <a:spcBef>
                <a:spcPts val="700"/>
              </a:spcBef>
            </a:pPr>
            <a:r>
              <a:rPr lang="en-GB" sz="1200" dirty="0">
                <a:solidFill>
                  <a:schemeClr val="tx1"/>
                </a:solidFill>
              </a:rPr>
              <a:t>A QRISK3 cardiovascular assessment is indicated because several risk factors act together (NICE, 2023).</a:t>
            </a:r>
          </a:p>
        </p:txBody>
      </p:sp>
      <p:sp>
        <p:nvSpPr>
          <p:cNvPr id="40" name="Date Placeholde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41" name="Slide Number Placeholde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42" name="Picture 41" descr="fig_risk.png"/>
          <p:cNvPicPr>
            <a:picLocks noChangeAspect="1"/>
          </p:cNvPicPr>
          <p:nvPr/>
        </p:nvPicPr>
        <p:blipFill>
          <a:blip r:embed="rId5"/>
          <a:stretch>
            <a:fillRect/>
          </a:stretch>
        </p:blipFill>
        <p:spPr>
          <a:xfrm>
            <a:off x="5166360" y="1572768"/>
            <a:ext cx="3566160" cy="3819472"/>
          </a:xfrm>
          <a:prstGeom prst="rect">
            <a:avLst/>
          </a:prstGeom>
        </p:spPr>
      </p:pic>
      <p:pic>
        <p:nvPicPr>
          <p:cNvPr id="27" name="Audio 26">
            <a:hlinkClick r:id="" action="ppaction://media"/>
            <a:extLst>
              <a:ext uri="{FF2B5EF4-FFF2-40B4-BE49-F238E27FC236}">
                <a16:creationId xmlns:a16="http://schemas.microsoft.com/office/drawing/2014/main" id="{ABBF318C-49D7-EF82-E817-D541171C05C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2739"/>
    </mc:Choice>
    <mc:Fallback>
      <p:transition spd="slow" advTm="627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Recommendations</a:t>
            </a:r>
          </a:p>
        </p:txBody>
      </p:sp>
      <p:sp>
        <p:nvSpPr>
          <p:cNvPr id="3" name="Content Placeholder 2"/>
          <p:cNvSpPr>
            <a:spLocks noGrp="1"/>
          </p:cNvSpPr>
          <p:nvPr>
            <p:ph idx="1"/>
          </p:nvPr>
        </p:nvSpPr>
        <p:spPr/>
        <p:txBody>
          <a:bodyPr anchor="t" anchorCtr="0">
            <a:normAutofit/>
          </a:bodyPr>
          <a:lstStyle/>
          <a:p>
            <a:pPr>
              <a:spcBef>
                <a:spcPts val="800"/>
              </a:spcBef>
              <a:buFont typeface="Arial"/>
              <a:buChar char="•"/>
            </a:pPr>
            <a:r>
              <a:rPr lang="en-GB" sz="1300" dirty="0">
                <a:solidFill>
                  <a:srgbClr val="0070C0"/>
                </a:solidFill>
              </a:rPr>
              <a:t>Start standard-release metformin, titrated slowly, and review at three months (NICE, 2022).</a:t>
            </a:r>
          </a:p>
          <a:p>
            <a:pPr>
              <a:spcBef>
                <a:spcPts val="800"/>
              </a:spcBef>
              <a:buFont typeface="Arial"/>
              <a:buChar char="•"/>
            </a:pPr>
            <a:r>
              <a:rPr lang="en-GB" sz="1300" dirty="0">
                <a:solidFill>
                  <a:srgbClr val="0070C0"/>
                </a:solidFill>
              </a:rPr>
              <a:t>Agree an individualised HbA1c target of 53 mmol/mol (7.0%), reviewed every three to six months until stable.</a:t>
            </a:r>
          </a:p>
          <a:p>
            <a:pPr>
              <a:spcBef>
                <a:spcPts val="800"/>
              </a:spcBef>
              <a:buFont typeface="Arial"/>
              <a:buChar char="•"/>
            </a:pPr>
            <a:r>
              <a:rPr lang="en-GB" sz="1300" dirty="0">
                <a:solidFill>
                  <a:srgbClr val="0070C0"/>
                </a:solidFill>
              </a:rPr>
              <a:t>Offer atorvastatin 20 mg for primary prevention and aim for blood pressure below 140/90 mmHg (NICE, 2023).</a:t>
            </a:r>
          </a:p>
          <a:p>
            <a:pPr>
              <a:spcBef>
                <a:spcPts val="800"/>
              </a:spcBef>
              <a:buFont typeface="Arial"/>
              <a:buChar char="•"/>
            </a:pPr>
            <a:r>
              <a:rPr lang="en-GB" sz="1300" dirty="0">
                <a:solidFill>
                  <a:srgbClr val="0070C0"/>
                </a:solidFill>
              </a:rPr>
              <a:t>Consider adding an SGLT2 inhibitor if HbA1c stays above target or cardiovascular risk is high (Davies et al., 2022).</a:t>
            </a:r>
          </a:p>
          <a:p>
            <a:pPr lvl="1">
              <a:spcBef>
                <a:spcPts val="600"/>
              </a:spcBef>
            </a:pPr>
            <a:r>
              <a:rPr lang="en-GB" sz="1200" dirty="0">
                <a:solidFill>
                  <a:schemeClr val="tx1"/>
                </a:solidFill>
              </a:rPr>
              <a:t>Annual review: retinal screening, foot examination, urine albumin:creatinine ratio, eGFR, weight and smoking status.</a:t>
            </a:r>
          </a:p>
          <a:p>
            <a:pPr lvl="1">
              <a:spcBef>
                <a:spcPts val="600"/>
              </a:spcBef>
            </a:pPr>
            <a:r>
              <a:rPr lang="en-GB" sz="1200" dirty="0">
                <a:solidFill>
                  <a:schemeClr val="tx1"/>
                </a:solidFill>
              </a:rPr>
              <a:t>Refer to structured education, smoking cessation and weight management; a low-energy diet can achieve remission in some patients (Lean et al., 2021).</a:t>
            </a:r>
          </a:p>
          <a:p>
            <a:pPr lvl="1">
              <a:spcBef>
                <a:spcPts val="600"/>
              </a:spcBef>
            </a:pPr>
            <a:r>
              <a:rPr lang="en-GB" sz="1150" i="1" dirty="0">
                <a:solidFill>
                  <a:schemeClr val="tx1"/>
                </a:solidFill>
              </a:rPr>
              <a:t>Safety-netting: sick-day rules, hypoglycaemia awareness and DVLA guidance for vocational drivers.</a:t>
            </a:r>
          </a:p>
        </p:txBody>
      </p:sp>
      <p:sp>
        <p:nvSpPr>
          <p:cNvPr id="40" name="Date Placeholde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41" name="Slide Number Placeholde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22" name="Audio 21">
            <a:hlinkClick r:id="" action="ppaction://media"/>
            <a:extLst>
              <a:ext uri="{FF2B5EF4-FFF2-40B4-BE49-F238E27FC236}">
                <a16:creationId xmlns:a16="http://schemas.microsoft.com/office/drawing/2014/main" id="{CD9ED55D-C80D-6646-FD71-5D2D5EFA924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2798"/>
    </mc:Choice>
    <mc:Fallback>
      <p:transition spd="slow" advTm="1127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Conclusion</a:t>
            </a:r>
          </a:p>
        </p:txBody>
      </p:sp>
      <p:sp>
        <p:nvSpPr>
          <p:cNvPr id="3" name="Content Placeholder 2"/>
          <p:cNvSpPr>
            <a:spLocks noGrp="1"/>
          </p:cNvSpPr>
          <p:nvPr>
            <p:ph idx="1"/>
          </p:nvPr>
        </p:nvSpPr>
        <p:spPr/>
        <p:txBody>
          <a:bodyPr anchor="t" anchorCtr="0">
            <a:normAutofit/>
          </a:bodyPr>
          <a:lstStyle/>
          <a:p>
            <a:pPr>
              <a:spcBef>
                <a:spcPts val="800"/>
              </a:spcBef>
              <a:buFont typeface="Arial"/>
              <a:buChar char="•"/>
            </a:pPr>
            <a:r>
              <a:rPr lang="en-GB" sz="1400" dirty="0">
                <a:solidFill>
                  <a:srgbClr val="0070C0"/>
                </a:solidFill>
              </a:rPr>
              <a:t>Type 2 diabetes results from insulin resistance combined with progressive beta-cell failure.</a:t>
            </a:r>
          </a:p>
          <a:p>
            <a:pPr>
              <a:spcBef>
                <a:spcPts val="800"/>
              </a:spcBef>
              <a:buFont typeface="Arial"/>
              <a:buChar char="•"/>
            </a:pPr>
            <a:r>
              <a:rPr lang="en-GB" sz="1400" dirty="0">
                <a:solidFill>
                  <a:srgbClr val="0070C0"/>
                </a:solidFill>
              </a:rPr>
              <a:t>Understanding pancreatic anatomy and physiology explains why Mr Smith's glucose control has failed.</a:t>
            </a:r>
          </a:p>
          <a:p>
            <a:pPr>
              <a:spcBef>
                <a:spcPts val="800"/>
              </a:spcBef>
              <a:buFont typeface="Arial"/>
              <a:buChar char="•"/>
            </a:pPr>
            <a:r>
              <a:rPr lang="en-GB" sz="1400" dirty="0">
                <a:solidFill>
                  <a:srgbClr val="0070C0"/>
                </a:solidFill>
              </a:rPr>
              <a:t>His main modifiable risks are obesity, inactivity, smoking and diet, and each is addressed in the care plan.</a:t>
            </a:r>
          </a:p>
          <a:p>
            <a:pPr>
              <a:spcBef>
                <a:spcPts val="800"/>
              </a:spcBef>
              <a:buFont typeface="Arial"/>
              <a:buChar char="•"/>
            </a:pPr>
            <a:r>
              <a:rPr lang="en-GB" sz="1400" dirty="0">
                <a:solidFill>
                  <a:srgbClr val="0070C0"/>
                </a:solidFill>
              </a:rPr>
              <a:t>A structured daily routine, planned monitoring and first-line medication follow current NICE guidance.</a:t>
            </a:r>
          </a:p>
          <a:p>
            <a:pPr lvl="1">
              <a:spcBef>
                <a:spcPts val="800"/>
              </a:spcBef>
            </a:pPr>
            <a:r>
              <a:rPr lang="en-GB" sz="1250" i="1" dirty="0">
                <a:solidFill>
                  <a:schemeClr val="tx1"/>
                </a:solidFill>
              </a:rPr>
              <a:t>Person-centred communication and ethical practice underpin safe, effective and individualised care.</a:t>
            </a:r>
          </a:p>
        </p:txBody>
      </p:sp>
      <p:sp>
        <p:nvSpPr>
          <p:cNvPr id="40" name="Date Placeholde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41" name="Slide Number Placeholde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28" name="Audio 27">
            <a:hlinkClick r:id="" action="ppaction://media"/>
            <a:extLst>
              <a:ext uri="{FF2B5EF4-FFF2-40B4-BE49-F238E27FC236}">
                <a16:creationId xmlns:a16="http://schemas.microsoft.com/office/drawing/2014/main" id="{5A8F0F80-CB9F-0C8A-E1C2-96B076C5B82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0212"/>
    </mc:Choice>
    <mc:Fallback>
      <p:transition spd="slow" advTm="60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References</a:t>
            </a:r>
          </a:p>
        </p:txBody>
      </p:sp>
      <p:sp>
        <p:nvSpPr>
          <p:cNvPr id="3" name="Content Placeholder 2"/>
          <p:cNvSpPr>
            <a:spLocks noGrp="1"/>
          </p:cNvSpPr>
          <p:nvPr>
            <p:ph idx="1"/>
          </p:nvPr>
        </p:nvSpPr>
        <p:spPr/>
        <p:txBody>
          <a:bodyPr anchor="t" anchorCtr="0">
            <a:normAutofit/>
          </a:bodyPr>
          <a:lstStyle/>
          <a:p>
            <a:pPr>
              <a:spcBef>
                <a:spcPts val="400"/>
              </a:spcBef>
              <a:buNone/>
            </a:pPr>
            <a:r>
              <a:rPr lang="en-GB" sz="950" dirty="0">
                <a:solidFill>
                  <a:schemeClr val="tx1"/>
                </a:solidFill>
              </a:rPr>
              <a:t>Davies, M.J., Aroda, V.R., Collins, B.S., Gabbay, R.A., Green, J., Maruthur, N.M., Rosas, S.E., Del Prato, S., Mathieu, C., Mingrone, G., Rossing, P., Tankova, T., Tsapas, A. and Buse, J.B. (2022) 'Management of hyperglycaemia in type 2 diabetes, 2022. A consensus report by the American Diabetes Association (ADA) and the European Association for the Study of Diabetes (EASD)', </a:t>
            </a:r>
            <a:r>
              <a:rPr lang="en-GB" sz="950" i="1" dirty="0">
                <a:solidFill>
                  <a:schemeClr val="tx1"/>
                </a:solidFill>
              </a:rPr>
              <a:t>Diabetologia</a:t>
            </a:r>
            <a:r>
              <a:rPr lang="en-GB" sz="950" dirty="0">
                <a:solidFill>
                  <a:schemeClr val="tx1"/>
                </a:solidFill>
              </a:rPr>
              <a:t>, 65(12), pp. 1925–1966.</a:t>
            </a:r>
          </a:p>
          <a:p>
            <a:pPr>
              <a:spcBef>
                <a:spcPts val="400"/>
              </a:spcBef>
              <a:buNone/>
            </a:pPr>
            <a:r>
              <a:rPr lang="en-GB" sz="950" dirty="0">
                <a:solidFill>
                  <a:schemeClr val="tx1"/>
                </a:solidFill>
              </a:rPr>
              <a:t>Diabetes UK (2024) </a:t>
            </a:r>
            <a:r>
              <a:rPr lang="en-GB" sz="950" i="1" dirty="0">
                <a:solidFill>
                  <a:schemeClr val="tx1"/>
                </a:solidFill>
              </a:rPr>
              <a:t>Diabetes statistics 2024: number of people with diabetes reaches 5.6 million.</a:t>
            </a:r>
            <a:r>
              <a:rPr lang="en-GB" sz="950" dirty="0">
                <a:solidFill>
                  <a:schemeClr val="tx1"/>
                </a:solidFill>
              </a:rPr>
              <a:t> London: Diabetes UK. Available at: https://www.diabetes.org.uk (Accessed: 5 August 2026).</a:t>
            </a:r>
          </a:p>
          <a:p>
            <a:pPr>
              <a:spcBef>
                <a:spcPts val="400"/>
              </a:spcBef>
              <a:buNone/>
            </a:pPr>
            <a:r>
              <a:rPr lang="en-GB" sz="950" dirty="0">
                <a:solidFill>
                  <a:schemeClr val="tx1"/>
                </a:solidFill>
              </a:rPr>
              <a:t>ElSayed, N.A., Aleppo, G., Aroda, V.R., Bannuru, R.R., Brown, F.M., Bruemmer, D., Collins, B.S., Hilliard, M.E., Isaacs, D., Johnson, E.L., Khunti, K., Lyons, S.K., Perry, M.L., Prahalad, P., Pratley, R.E., Seley, J.J., Stanton, R.C. and Gabbay, R.A. (2023) 'Standards of care in diabetes—2023', </a:t>
            </a:r>
            <a:r>
              <a:rPr lang="en-GB" sz="950" i="1" dirty="0">
                <a:solidFill>
                  <a:schemeClr val="tx1"/>
                </a:solidFill>
              </a:rPr>
              <a:t>Diabetes Care</a:t>
            </a:r>
            <a:r>
              <a:rPr lang="en-GB" sz="950" dirty="0">
                <a:solidFill>
                  <a:schemeClr val="tx1"/>
                </a:solidFill>
              </a:rPr>
              <a:t>, 46(Supplement 1), pp. S1–S291.</a:t>
            </a:r>
          </a:p>
          <a:p>
            <a:pPr>
              <a:spcBef>
                <a:spcPts val="400"/>
              </a:spcBef>
              <a:buNone/>
            </a:pPr>
            <a:r>
              <a:rPr lang="en-GB" sz="950" dirty="0">
                <a:solidFill>
                  <a:schemeClr val="tx1"/>
                </a:solidFill>
              </a:rPr>
              <a:t>Goff, L.M. (2021) 'Ethnicity and Type 2 diabetes in the UK', </a:t>
            </a:r>
            <a:r>
              <a:rPr lang="en-GB" sz="950" i="1" dirty="0">
                <a:solidFill>
                  <a:schemeClr val="tx1"/>
                </a:solidFill>
              </a:rPr>
              <a:t>Diabetic Medicine</a:t>
            </a:r>
            <a:r>
              <a:rPr lang="en-GB" sz="950" dirty="0">
                <a:solidFill>
                  <a:schemeClr val="tx1"/>
                </a:solidFill>
              </a:rPr>
              <a:t>, 38(4), e14444.</a:t>
            </a:r>
          </a:p>
          <a:p>
            <a:pPr>
              <a:spcBef>
                <a:spcPts val="400"/>
              </a:spcBef>
              <a:buNone/>
            </a:pPr>
            <a:r>
              <a:rPr lang="en-GB" sz="950" dirty="0">
                <a:solidFill>
                  <a:schemeClr val="tx1"/>
                </a:solidFill>
              </a:rPr>
              <a:t>Hassanein, M., Afandi, B., Yakoob Ahmedani, M., Mohammad Alamoudi, R., Alawadi, F., Bajaj, H.S., Basit, A., Bennakhi, A., El Sayed, A.A., Hamdy, O., Hanif, W., Jabbar, A., Lessan, N., Shaltout, I., Tayyem, R., Umpierrez, G.E. and Al Sifri, S. (2022) 'Diabetes and Ramadan: practical guidelines 2021', </a:t>
            </a:r>
            <a:r>
              <a:rPr lang="en-GB" sz="950" i="1" dirty="0">
                <a:solidFill>
                  <a:schemeClr val="tx1"/>
                </a:solidFill>
              </a:rPr>
              <a:t>Diabetes Research and Clinical Practice</a:t>
            </a:r>
            <a:r>
              <a:rPr lang="en-GB" sz="950" dirty="0">
                <a:solidFill>
                  <a:schemeClr val="tx1"/>
                </a:solidFill>
              </a:rPr>
              <a:t>, 185, 109185.</a:t>
            </a:r>
          </a:p>
          <a:p>
            <a:pPr>
              <a:spcBef>
                <a:spcPts val="400"/>
              </a:spcBef>
              <a:buNone/>
            </a:pPr>
            <a:r>
              <a:rPr lang="en-GB" sz="950" dirty="0">
                <a:solidFill>
                  <a:schemeClr val="tx1"/>
                </a:solidFill>
              </a:rPr>
              <a:t>Hu, Y., Ding, M., Sampson, L., Willett, W.C., Manson, J.E., Wang, M., Rosner, B., Hu, F.B. and Sun, Q. (2022) 'Intake of whole grain foods and risk of type 2 diabetes: results from three prospective cohort studies', </a:t>
            </a:r>
            <a:r>
              <a:rPr lang="en-GB" sz="950" i="1" dirty="0">
                <a:solidFill>
                  <a:schemeClr val="tx1"/>
                </a:solidFill>
              </a:rPr>
              <a:t>BMJ</a:t>
            </a:r>
            <a:r>
              <a:rPr lang="en-GB" sz="950" dirty="0">
                <a:solidFill>
                  <a:schemeClr val="tx1"/>
                </a:solidFill>
              </a:rPr>
              <a:t>, 370, m2206.</a:t>
            </a:r>
          </a:p>
          <a:p>
            <a:pPr>
              <a:spcBef>
                <a:spcPts val="400"/>
              </a:spcBef>
              <a:buNone/>
            </a:pPr>
            <a:r>
              <a:rPr lang="en-GB" sz="950" dirty="0">
                <a:solidFill>
                  <a:schemeClr val="tx1"/>
                </a:solidFill>
              </a:rPr>
              <a:t>Khan, M.A.B., Hashim, M.J., King, J.K., Govender, R.D., Mustafa, H. and Al Kaabi, J. (2023) 'Epidemiology of Type 2 diabetes: global burden of disease and forecasted trends', </a:t>
            </a:r>
            <a:r>
              <a:rPr lang="en-GB" sz="950" i="1" dirty="0">
                <a:solidFill>
                  <a:schemeClr val="tx1"/>
                </a:solidFill>
              </a:rPr>
              <a:t>Journal of Epidemiology and Global Health</a:t>
            </a:r>
            <a:r>
              <a:rPr lang="en-GB" sz="950" dirty="0">
                <a:solidFill>
                  <a:schemeClr val="tx1"/>
                </a:solidFill>
              </a:rPr>
              <a:t>, 10(1), pp. 107–111.</a:t>
            </a:r>
          </a:p>
        </p:txBody>
      </p:sp>
      <p:sp>
        <p:nvSpPr>
          <p:cNvPr id="40" name="Date Placeholde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41" name="Slide Number Placeholde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34" name="Audio 33">
            <a:hlinkClick r:id="" action="ppaction://media"/>
            <a:extLst>
              <a:ext uri="{FF2B5EF4-FFF2-40B4-BE49-F238E27FC236}">
                <a16:creationId xmlns:a16="http://schemas.microsoft.com/office/drawing/2014/main" id="{F0DF6364-0DB7-7F17-2F8A-814107FA60D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401"/>
    </mc:Choice>
    <mc:Fallback>
      <p:transition spd="slow" advTm="44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References (continued)</a:t>
            </a:r>
          </a:p>
        </p:txBody>
      </p:sp>
      <p:sp>
        <p:nvSpPr>
          <p:cNvPr id="3" name="Content Placeholder 2"/>
          <p:cNvSpPr>
            <a:spLocks noGrp="1"/>
          </p:cNvSpPr>
          <p:nvPr>
            <p:ph idx="1"/>
          </p:nvPr>
        </p:nvSpPr>
        <p:spPr/>
        <p:txBody>
          <a:bodyPr anchor="t" anchorCtr="0">
            <a:normAutofit/>
          </a:bodyPr>
          <a:lstStyle/>
          <a:p>
            <a:pPr>
              <a:spcBef>
                <a:spcPts val="400"/>
              </a:spcBef>
              <a:buNone/>
            </a:pPr>
            <a:r>
              <a:rPr lang="en-GB" sz="950" dirty="0">
                <a:solidFill>
                  <a:schemeClr val="tx1"/>
                </a:solidFill>
              </a:rPr>
              <a:t>Lean, M.E.J., Leslie, W.S., Barnes, A.C., Brosnahan, N., Thom, G., McCombie, L., Peters, C., Zhyzhneuskaya, S., Al-Mrabeh, A., Hollingsworth, K.G., Rodrigues, A.M., Rehackova, L., Adamson, A.J., Sniehotta, F.F., Mathers, J.C., Sattar, N. and Taylor, R. (2021) 'Durability of a primary care-led weight-management intervention for remission of type 2 diabetes: 2-year results of the DiRECT open-label, cluster-randomised trial', </a:t>
            </a:r>
            <a:r>
              <a:rPr lang="en-GB" sz="950" i="1" dirty="0">
                <a:solidFill>
                  <a:schemeClr val="tx1"/>
                </a:solidFill>
              </a:rPr>
              <a:t>The Lancet Diabetes and Endocrinology</a:t>
            </a:r>
            <a:r>
              <a:rPr lang="en-GB" sz="950" dirty="0">
                <a:solidFill>
                  <a:schemeClr val="tx1"/>
                </a:solidFill>
              </a:rPr>
              <a:t>, 7(5), pp. 344–355.</a:t>
            </a:r>
          </a:p>
          <a:p>
            <a:pPr>
              <a:spcBef>
                <a:spcPts val="400"/>
              </a:spcBef>
              <a:buNone/>
            </a:pPr>
            <a:r>
              <a:rPr lang="en-GB" sz="950" dirty="0">
                <a:solidFill>
                  <a:schemeClr val="tx1"/>
                </a:solidFill>
              </a:rPr>
              <a:t>NHS England (2022) </a:t>
            </a:r>
            <a:r>
              <a:rPr lang="en-GB" sz="950" i="1" dirty="0">
                <a:solidFill>
                  <a:schemeClr val="tx1"/>
                </a:solidFill>
              </a:rPr>
              <a:t>Making Every Contact Count (MECC): consensus statement.</a:t>
            </a:r>
            <a:r>
              <a:rPr lang="en-GB" sz="950" dirty="0">
                <a:solidFill>
                  <a:schemeClr val="tx1"/>
                </a:solidFill>
              </a:rPr>
              <a:t> London: NHS England. Available at: https://www.makingeverycontactcount.co.uk (Accessed: 5 August 2026).</a:t>
            </a:r>
          </a:p>
          <a:p>
            <a:pPr>
              <a:spcBef>
                <a:spcPts val="400"/>
              </a:spcBef>
              <a:buNone/>
            </a:pPr>
            <a:r>
              <a:rPr lang="en-GB" sz="950" dirty="0">
                <a:solidFill>
                  <a:schemeClr val="tx1"/>
                </a:solidFill>
              </a:rPr>
              <a:t>NICE (2022) </a:t>
            </a:r>
            <a:r>
              <a:rPr lang="en-GB" sz="950" i="1" dirty="0">
                <a:solidFill>
                  <a:schemeClr val="tx1"/>
                </a:solidFill>
              </a:rPr>
              <a:t>Type 2 diabetes in adults: management (NG28).</a:t>
            </a:r>
            <a:r>
              <a:rPr lang="en-GB" sz="950" dirty="0">
                <a:solidFill>
                  <a:schemeClr val="tx1"/>
                </a:solidFill>
              </a:rPr>
              <a:t> London: National Institute for Health and Care Excellence. Available at: https://www.nice.org.uk/guidance/ng28 (Accessed: 5 August 2026).</a:t>
            </a:r>
          </a:p>
          <a:p>
            <a:pPr>
              <a:spcBef>
                <a:spcPts val="400"/>
              </a:spcBef>
              <a:buNone/>
            </a:pPr>
            <a:r>
              <a:rPr lang="en-GB" sz="950" dirty="0">
                <a:solidFill>
                  <a:schemeClr val="tx1"/>
                </a:solidFill>
              </a:rPr>
              <a:t>NICE (2023) </a:t>
            </a:r>
            <a:r>
              <a:rPr lang="en-GB" sz="950" i="1" dirty="0">
                <a:solidFill>
                  <a:schemeClr val="tx1"/>
                </a:solidFill>
              </a:rPr>
              <a:t>Cardiovascular disease: risk assessment and reduction, including lipid modification (NG238).</a:t>
            </a:r>
            <a:r>
              <a:rPr lang="en-GB" sz="950" dirty="0">
                <a:solidFill>
                  <a:schemeClr val="tx1"/>
                </a:solidFill>
              </a:rPr>
              <a:t> London: National Institute for Health and Care Excellence. Available at: https://www.nice.org.uk/guidance/ng238 (Accessed: 5 August 2026).</a:t>
            </a:r>
          </a:p>
          <a:p>
            <a:pPr>
              <a:spcBef>
                <a:spcPts val="400"/>
              </a:spcBef>
              <a:buNone/>
            </a:pPr>
            <a:r>
              <a:rPr lang="en-GB" sz="950" dirty="0">
                <a:solidFill>
                  <a:schemeClr val="tx1"/>
                </a:solidFill>
              </a:rPr>
              <a:t>NMC (2023) </a:t>
            </a:r>
            <a:r>
              <a:rPr lang="en-GB" sz="950" i="1" dirty="0">
                <a:solidFill>
                  <a:schemeClr val="tx1"/>
                </a:solidFill>
              </a:rPr>
              <a:t>The Code: professional standards of practice and behaviour for nurses, midwives and nursing associates.</a:t>
            </a:r>
            <a:r>
              <a:rPr lang="en-GB" sz="950" dirty="0">
                <a:solidFill>
                  <a:schemeClr val="tx1"/>
                </a:solidFill>
              </a:rPr>
              <a:t> London: Nursing and Midwifery Council. Available at: https://www.nmc.org.uk/standards/code (Accessed: 5 August 2026).</a:t>
            </a:r>
          </a:p>
          <a:p>
            <a:pPr>
              <a:spcBef>
                <a:spcPts val="400"/>
              </a:spcBef>
              <a:buNone/>
            </a:pPr>
            <a:r>
              <a:rPr lang="en-GB" sz="950" dirty="0">
                <a:solidFill>
                  <a:schemeClr val="tx1"/>
                </a:solidFill>
              </a:rPr>
              <a:t>Röder, P.V., Wu, B., Liu, Y. and Han, W. (2021) 'Pancreatic regulation of glucose homeostasis', </a:t>
            </a:r>
            <a:r>
              <a:rPr lang="en-GB" sz="950" i="1" dirty="0">
                <a:solidFill>
                  <a:schemeClr val="tx1"/>
                </a:solidFill>
              </a:rPr>
              <a:t>Experimental and Molecular Medicine</a:t>
            </a:r>
            <a:r>
              <a:rPr lang="en-GB" sz="950" dirty="0">
                <a:solidFill>
                  <a:schemeClr val="tx1"/>
                </a:solidFill>
              </a:rPr>
              <a:t>, 53(4), pp. 559–569.</a:t>
            </a:r>
          </a:p>
          <a:p>
            <a:pPr>
              <a:spcBef>
                <a:spcPts val="400"/>
              </a:spcBef>
              <a:buNone/>
            </a:pPr>
            <a:r>
              <a:rPr lang="en-GB" sz="950" dirty="0">
                <a:solidFill>
                  <a:schemeClr val="tx1"/>
                </a:solidFill>
              </a:rPr>
              <a:t>Tortora, G.J. and Derrickson, B.H. (2023) </a:t>
            </a:r>
            <a:r>
              <a:rPr lang="en-GB" sz="950" i="1" dirty="0">
                <a:solidFill>
                  <a:schemeClr val="tx1"/>
                </a:solidFill>
              </a:rPr>
              <a:t>Principles of anatomy and physiology.</a:t>
            </a:r>
            <a:r>
              <a:rPr lang="en-GB" sz="950" dirty="0">
                <a:solidFill>
                  <a:schemeClr val="tx1"/>
                </a:solidFill>
              </a:rPr>
              <a:t> 16th edn. Hoboken, NJ: Wiley.</a:t>
            </a:r>
          </a:p>
          <a:p>
            <a:pPr>
              <a:spcBef>
                <a:spcPts val="700"/>
              </a:spcBef>
              <a:buNone/>
            </a:pPr>
            <a:r>
              <a:rPr lang="en-GB" sz="1000" i="1" dirty="0">
                <a:solidFill>
                  <a:schemeClr val="tx1"/>
                </a:solidFill>
              </a:rPr>
              <a:t>All sources are presented in UWTSD Harvard referencing style.</a:t>
            </a:r>
          </a:p>
        </p:txBody>
      </p:sp>
      <p:sp>
        <p:nvSpPr>
          <p:cNvPr id="40" name="Date Placeholde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41" name="Slide Number Placeholde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22" name="Audio 21">
            <a:hlinkClick r:id="" action="ppaction://media"/>
            <a:extLst>
              <a:ext uri="{FF2B5EF4-FFF2-40B4-BE49-F238E27FC236}">
                <a16:creationId xmlns:a16="http://schemas.microsoft.com/office/drawing/2014/main" id="{AA0447BA-9B00-9EE8-4E39-E470EFD9A59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574"/>
    </mc:Choice>
    <mc:Fallback>
      <p:transition spd="slow" advTm="35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Template for PowerPoint Assessment - C2 (1)</Template>
  <TotalTime>1579</TotalTime>
  <Words>3645</Words>
  <Application>Microsoft Office PowerPoint</Application>
  <PresentationFormat>On-screen Show (4:3)</PresentationFormat>
  <Paragraphs>156</Paragraphs>
  <Slides>13</Slides>
  <Notes>13</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Myriad Pro</vt:lpstr>
      <vt:lpstr>Verdana</vt:lpstr>
      <vt:lpstr>20140311PresentationUWTSDTemplate</vt:lpstr>
      <vt:lpstr>PowerPoint Presentation</vt:lpstr>
      <vt:lpstr>Introduction</vt:lpstr>
      <vt:lpstr>Information about the person</vt:lpstr>
      <vt:lpstr>Anatomy and Physiology</vt:lpstr>
      <vt:lpstr>How Type 2 diabetes affects physiology</vt:lpstr>
      <vt:lpstr>Care Plan (1/3): Lifestyle and health behaviour</vt:lpstr>
      <vt:lpstr>Care Plan (2/3): Everyday routine</vt:lpstr>
      <vt:lpstr>Care Plan (3/3): Communication and ethics</vt:lpstr>
      <vt:lpstr>Risk factors</vt:lpstr>
      <vt:lpstr>Recommendations</vt:lpstr>
      <vt:lpstr>Conclusion</vt:lpstr>
      <vt:lpstr>References</vt:lpstr>
      <vt:lpstr>References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BMHP5032 Introduction to Physiology - Component 2 Presentation</dc:title>
  <dc:subject>Care Plan</dc:subject>
  <dc:creator>Nuria  Muge Balde</dc:creator>
  <cp:keywords/>
  <dc:description/>
  <cp:lastModifiedBy>Nuria Balde</cp:lastModifiedBy>
  <cp:revision>4</cp:revision>
  <cp:lastPrinted>2018-07-09T15:27:01Z</cp:lastPrinted>
  <dcterms:created xsi:type="dcterms:W3CDTF">2026-07-31T14:24:45Z</dcterms:created>
  <dcterms:modified xsi:type="dcterms:W3CDTF">2026-08-14T11:51:53Z</dcterms:modified>
  <cp:category/>
</cp:coreProperties>
</file>