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4" r:id="rId12"/>
    <p:sldId id="268" r:id="rId13"/>
    <p:sldId id="269" r:id="rId14"/>
  </p:sldIdLst>
  <p:sldSz cx="18288000" cy="10287000"/>
  <p:notesSz cx="6858000" cy="9144000"/>
  <p:embeddedFontLst>
    <p:embeddedFont>
      <p:font typeface="Bevan" panose="020B0604020202020204" charset="0"/>
      <p:regular r:id="rId16"/>
    </p:embeddedFont>
    <p:embeddedFont>
      <p:font typeface="Times New Roman MT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9405" autoAdjust="0"/>
  </p:normalViewPr>
  <p:slideViewPr>
    <p:cSldViewPr>
      <p:cViewPr varScale="1">
        <p:scale>
          <a:sx n="47" d="100"/>
          <a:sy n="47" d="100"/>
        </p:scale>
        <p:origin x="1166" y="-8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17C6BD-8BE5-491B-897D-CD2122ACC3FF}" type="doc">
      <dgm:prSet loTypeId="urn:microsoft.com/office/officeart/2005/8/layout/vProcess5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68A8D1D3-2A88-4940-A093-F295BAC70939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AI is transforming hospitality operations through chatbots, robotics, and predictive analytics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Uche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Ojika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2024).</a:t>
          </a:r>
          <a:r>
            <a:rPr lang="en-US" sz="2400" dirty="0">
              <a:latin typeface="Times New Roman" panose="02020603050405020304" pitchFamily="18" charset="0"/>
              <a:ea typeface="Inter" panose="020B0604020202020204" charset="0"/>
              <a:cs typeface="Times New Roman" panose="02020603050405020304" pitchFamily="18" charset="0"/>
            </a:rPr>
            <a:t>
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EB9EB36D-8271-48EC-B6B6-70912CCDF7F2}" type="parTrans" cxnId="{DBD423FE-F034-408A-AA08-B03C7754440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F42231D4-81A3-4B0C-8796-C74AD2FE6498}" type="sibTrans" cxnId="{DBD423FE-F034-408A-AA08-B03C77544409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46B27451-01AA-4CC0-8DE2-49B1933BF9B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Key challenge is the balancing automation with the human touch valued by guests (</a:t>
          </a:r>
          <a:r>
            <a:rPr lang="en-US" sz="2400" dirty="0" err="1"/>
            <a:t>onkra</a:t>
          </a:r>
          <a:r>
            <a:rPr lang="en-US" sz="2400" dirty="0"/>
            <a:t> et al., 2025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4462F06-0571-4360-8E46-59859817143E}" type="parTrans" cxnId="{201D37B3-AB2F-4DBF-AB33-8E5A8F26FF86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3985AF9-69B5-440F-82ED-1C7221C33B86}" type="sibTrans" cxnId="{201D37B3-AB2F-4DBF-AB33-8E5A8F26FF86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BAA714CB-266B-431B-8EE1-3982AE72DF5D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purpose of this presentation is to analyse how AI reshapes jobs and how hotels can adapt effectively.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62E79DA2-A940-4D8A-B356-7E195D42856B}" type="parTrans" cxnId="{689795E4-967C-474B-8D38-63BF265F31E3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C0D44BF6-7410-4E34-A2F3-BE295E162C3A}" type="sibTrans" cxnId="{689795E4-967C-474B-8D38-63BF265F31E3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96B43633-55AA-4434-B0FF-029DB544514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The focus of this study is that the employment impacts and workforce skill requirements.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AB732398-352E-4528-A7F3-90739A43767A}" type="parTrans" cxnId="{5CDA79D0-11AD-4634-91A9-A8534DBC8090}">
      <dgm:prSet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DBB3A25-232B-428E-8C8E-49ED4E4EDECF}" type="sibTrans" cxnId="{5CDA79D0-11AD-4634-91A9-A8534DBC8090}">
      <dgm:prSet custT="1"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DE989912-EC17-42B4-BE7D-EE1E58D25FAC}" type="pres">
      <dgm:prSet presAssocID="{8617C6BD-8BE5-491B-897D-CD2122ACC3FF}" presName="outerComposite" presStyleCnt="0">
        <dgm:presLayoutVars>
          <dgm:chMax val="5"/>
          <dgm:dir/>
          <dgm:resizeHandles val="exact"/>
        </dgm:presLayoutVars>
      </dgm:prSet>
      <dgm:spPr/>
    </dgm:pt>
    <dgm:pt modelId="{EB9F9022-6EC8-4886-A574-3F65317FB58B}" type="pres">
      <dgm:prSet presAssocID="{8617C6BD-8BE5-491B-897D-CD2122ACC3FF}" presName="dummyMaxCanvas" presStyleCnt="0">
        <dgm:presLayoutVars/>
      </dgm:prSet>
      <dgm:spPr/>
    </dgm:pt>
    <dgm:pt modelId="{616CE397-72AB-4C11-9382-99A8ED97EDD5}" type="pres">
      <dgm:prSet presAssocID="{8617C6BD-8BE5-491B-897D-CD2122ACC3FF}" presName="FourNodes_1" presStyleLbl="node1" presStyleIdx="0" presStyleCnt="4">
        <dgm:presLayoutVars>
          <dgm:bulletEnabled val="1"/>
        </dgm:presLayoutVars>
      </dgm:prSet>
      <dgm:spPr/>
    </dgm:pt>
    <dgm:pt modelId="{285C3DA8-DEA9-43EE-809F-58219DBD2ADE}" type="pres">
      <dgm:prSet presAssocID="{8617C6BD-8BE5-491B-897D-CD2122ACC3FF}" presName="FourNodes_2" presStyleLbl="node1" presStyleIdx="1" presStyleCnt="4">
        <dgm:presLayoutVars>
          <dgm:bulletEnabled val="1"/>
        </dgm:presLayoutVars>
      </dgm:prSet>
      <dgm:spPr/>
    </dgm:pt>
    <dgm:pt modelId="{1F6E8F5A-1A18-4B9A-8177-BF9DBFFE2727}" type="pres">
      <dgm:prSet presAssocID="{8617C6BD-8BE5-491B-897D-CD2122ACC3FF}" presName="FourNodes_3" presStyleLbl="node1" presStyleIdx="2" presStyleCnt="4">
        <dgm:presLayoutVars>
          <dgm:bulletEnabled val="1"/>
        </dgm:presLayoutVars>
      </dgm:prSet>
      <dgm:spPr/>
    </dgm:pt>
    <dgm:pt modelId="{68AAA3E7-2FD3-4010-8F9A-C3C41C7A7E93}" type="pres">
      <dgm:prSet presAssocID="{8617C6BD-8BE5-491B-897D-CD2122ACC3FF}" presName="FourNodes_4" presStyleLbl="node1" presStyleIdx="3" presStyleCnt="4">
        <dgm:presLayoutVars>
          <dgm:bulletEnabled val="1"/>
        </dgm:presLayoutVars>
      </dgm:prSet>
      <dgm:spPr/>
    </dgm:pt>
    <dgm:pt modelId="{AD3B2E67-EDF9-44B3-BEA5-AB2E9639EFD6}" type="pres">
      <dgm:prSet presAssocID="{8617C6BD-8BE5-491B-897D-CD2122ACC3FF}" presName="FourConn_1-2" presStyleLbl="fgAccFollowNode1" presStyleIdx="0" presStyleCnt="3">
        <dgm:presLayoutVars>
          <dgm:bulletEnabled val="1"/>
        </dgm:presLayoutVars>
      </dgm:prSet>
      <dgm:spPr/>
    </dgm:pt>
    <dgm:pt modelId="{79FEA3CD-6CDB-4B1A-926F-FB6C0CD59590}" type="pres">
      <dgm:prSet presAssocID="{8617C6BD-8BE5-491B-897D-CD2122ACC3FF}" presName="FourConn_2-3" presStyleLbl="fgAccFollowNode1" presStyleIdx="1" presStyleCnt="3">
        <dgm:presLayoutVars>
          <dgm:bulletEnabled val="1"/>
        </dgm:presLayoutVars>
      </dgm:prSet>
      <dgm:spPr/>
    </dgm:pt>
    <dgm:pt modelId="{191EEB9E-4226-41FA-8F7D-98B380CDBBE7}" type="pres">
      <dgm:prSet presAssocID="{8617C6BD-8BE5-491B-897D-CD2122ACC3FF}" presName="FourConn_3-4" presStyleLbl="fgAccFollowNode1" presStyleIdx="2" presStyleCnt="3">
        <dgm:presLayoutVars>
          <dgm:bulletEnabled val="1"/>
        </dgm:presLayoutVars>
      </dgm:prSet>
      <dgm:spPr/>
    </dgm:pt>
    <dgm:pt modelId="{28D295EC-8B91-4D8E-9843-56CA2560D6F7}" type="pres">
      <dgm:prSet presAssocID="{8617C6BD-8BE5-491B-897D-CD2122ACC3FF}" presName="FourNodes_1_text" presStyleLbl="node1" presStyleIdx="3" presStyleCnt="4">
        <dgm:presLayoutVars>
          <dgm:bulletEnabled val="1"/>
        </dgm:presLayoutVars>
      </dgm:prSet>
      <dgm:spPr/>
    </dgm:pt>
    <dgm:pt modelId="{DEAB8532-D675-4247-81F5-91D86890B9FC}" type="pres">
      <dgm:prSet presAssocID="{8617C6BD-8BE5-491B-897D-CD2122ACC3FF}" presName="FourNodes_2_text" presStyleLbl="node1" presStyleIdx="3" presStyleCnt="4">
        <dgm:presLayoutVars>
          <dgm:bulletEnabled val="1"/>
        </dgm:presLayoutVars>
      </dgm:prSet>
      <dgm:spPr/>
    </dgm:pt>
    <dgm:pt modelId="{603F4FA4-6789-4E36-8987-03A185C82031}" type="pres">
      <dgm:prSet presAssocID="{8617C6BD-8BE5-491B-897D-CD2122ACC3FF}" presName="FourNodes_3_text" presStyleLbl="node1" presStyleIdx="3" presStyleCnt="4">
        <dgm:presLayoutVars>
          <dgm:bulletEnabled val="1"/>
        </dgm:presLayoutVars>
      </dgm:prSet>
      <dgm:spPr/>
    </dgm:pt>
    <dgm:pt modelId="{D2635AFA-D3E7-4F7D-8512-1EB6C444E621}" type="pres">
      <dgm:prSet presAssocID="{8617C6BD-8BE5-491B-897D-CD2122ACC3F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97F1F33-80AE-4DFB-B9C9-83D32A069355}" type="presOf" srcId="{13985AF9-69B5-440F-82ED-1C7221C33B86}" destId="{79FEA3CD-6CDB-4B1A-926F-FB6C0CD59590}" srcOrd="0" destOrd="0" presId="urn:microsoft.com/office/officeart/2005/8/layout/vProcess5"/>
    <dgm:cxn modelId="{5D32F26D-B75A-4492-996F-995AC7FB4E10}" type="presOf" srcId="{8617C6BD-8BE5-491B-897D-CD2122ACC3FF}" destId="{DE989912-EC17-42B4-BE7D-EE1E58D25FAC}" srcOrd="0" destOrd="0" presId="urn:microsoft.com/office/officeart/2005/8/layout/vProcess5"/>
    <dgm:cxn modelId="{25BB6D58-1814-40F8-85AB-F8B24DE0678F}" type="presOf" srcId="{BAA714CB-266B-431B-8EE1-3982AE72DF5D}" destId="{68AAA3E7-2FD3-4010-8F9A-C3C41C7A7E93}" srcOrd="0" destOrd="0" presId="urn:microsoft.com/office/officeart/2005/8/layout/vProcess5"/>
    <dgm:cxn modelId="{5FD8BE7F-0771-4E90-9D3C-F16A5D5FDF18}" type="presOf" srcId="{46B27451-01AA-4CC0-8DE2-49B1933BF9B1}" destId="{285C3DA8-DEA9-43EE-809F-58219DBD2ADE}" srcOrd="0" destOrd="0" presId="urn:microsoft.com/office/officeart/2005/8/layout/vProcess5"/>
    <dgm:cxn modelId="{466E0187-38DD-4156-A240-8EBEF4CD228B}" type="presOf" srcId="{BAA714CB-266B-431B-8EE1-3982AE72DF5D}" destId="{D2635AFA-D3E7-4F7D-8512-1EB6C444E621}" srcOrd="1" destOrd="0" presId="urn:microsoft.com/office/officeart/2005/8/layout/vProcess5"/>
    <dgm:cxn modelId="{36B30190-8503-4F53-B60B-1DDEDCE2A82B}" type="presOf" srcId="{46B27451-01AA-4CC0-8DE2-49B1933BF9B1}" destId="{DEAB8532-D675-4247-81F5-91D86890B9FC}" srcOrd="1" destOrd="0" presId="urn:microsoft.com/office/officeart/2005/8/layout/vProcess5"/>
    <dgm:cxn modelId="{201D37B3-AB2F-4DBF-AB33-8E5A8F26FF86}" srcId="{8617C6BD-8BE5-491B-897D-CD2122ACC3FF}" destId="{46B27451-01AA-4CC0-8DE2-49B1933BF9B1}" srcOrd="1" destOrd="0" parTransId="{14462F06-0571-4360-8E46-59859817143E}" sibTransId="{13985AF9-69B5-440F-82ED-1C7221C33B86}"/>
    <dgm:cxn modelId="{073EB4C5-21BA-428E-9147-AA718DDF6E0B}" type="presOf" srcId="{68A8D1D3-2A88-4940-A093-F295BAC70939}" destId="{616CE397-72AB-4C11-9382-99A8ED97EDD5}" srcOrd="0" destOrd="0" presId="urn:microsoft.com/office/officeart/2005/8/layout/vProcess5"/>
    <dgm:cxn modelId="{753D95C7-CD39-402B-A45C-DCBCC8C639E6}" type="presOf" srcId="{68A8D1D3-2A88-4940-A093-F295BAC70939}" destId="{28D295EC-8B91-4D8E-9843-56CA2560D6F7}" srcOrd="1" destOrd="0" presId="urn:microsoft.com/office/officeart/2005/8/layout/vProcess5"/>
    <dgm:cxn modelId="{4C2675CB-3188-4D93-ABFF-99EB917785FE}" type="presOf" srcId="{F42231D4-81A3-4B0C-8796-C74AD2FE6498}" destId="{AD3B2E67-EDF9-44B3-BEA5-AB2E9639EFD6}" srcOrd="0" destOrd="0" presId="urn:microsoft.com/office/officeart/2005/8/layout/vProcess5"/>
    <dgm:cxn modelId="{5CDA79D0-11AD-4634-91A9-A8534DBC8090}" srcId="{8617C6BD-8BE5-491B-897D-CD2122ACC3FF}" destId="{96B43633-55AA-4434-B0FF-029DB5445141}" srcOrd="2" destOrd="0" parTransId="{AB732398-352E-4528-A7F3-90739A43767A}" sibTransId="{1DBB3A25-232B-428E-8C8E-49ED4E4EDECF}"/>
    <dgm:cxn modelId="{6F378CDE-B256-4040-A610-8ED3826A6786}" type="presOf" srcId="{1DBB3A25-232B-428E-8C8E-49ED4E4EDECF}" destId="{191EEB9E-4226-41FA-8F7D-98B380CDBBE7}" srcOrd="0" destOrd="0" presId="urn:microsoft.com/office/officeart/2005/8/layout/vProcess5"/>
    <dgm:cxn modelId="{689795E4-967C-474B-8D38-63BF265F31E3}" srcId="{8617C6BD-8BE5-491B-897D-CD2122ACC3FF}" destId="{BAA714CB-266B-431B-8EE1-3982AE72DF5D}" srcOrd="3" destOrd="0" parTransId="{62E79DA2-A940-4D8A-B356-7E195D42856B}" sibTransId="{C0D44BF6-7410-4E34-A2F3-BE295E162C3A}"/>
    <dgm:cxn modelId="{8E0784ED-D216-45A3-892F-3CF0456910E0}" type="presOf" srcId="{96B43633-55AA-4434-B0FF-029DB5445141}" destId="{603F4FA4-6789-4E36-8987-03A185C82031}" srcOrd="1" destOrd="0" presId="urn:microsoft.com/office/officeart/2005/8/layout/vProcess5"/>
    <dgm:cxn modelId="{E600B9F8-E593-4475-9D1C-E9FCBFC0A39A}" type="presOf" srcId="{96B43633-55AA-4434-B0FF-029DB5445141}" destId="{1F6E8F5A-1A18-4B9A-8177-BF9DBFFE2727}" srcOrd="0" destOrd="0" presId="urn:microsoft.com/office/officeart/2005/8/layout/vProcess5"/>
    <dgm:cxn modelId="{DBD423FE-F034-408A-AA08-B03C77544409}" srcId="{8617C6BD-8BE5-491B-897D-CD2122ACC3FF}" destId="{68A8D1D3-2A88-4940-A093-F295BAC70939}" srcOrd="0" destOrd="0" parTransId="{EB9EB36D-8271-48EC-B6B6-70912CCDF7F2}" sibTransId="{F42231D4-81A3-4B0C-8796-C74AD2FE6498}"/>
    <dgm:cxn modelId="{BF490A57-A7F0-4D3A-A833-3C9D24CBE60D}" type="presParOf" srcId="{DE989912-EC17-42B4-BE7D-EE1E58D25FAC}" destId="{EB9F9022-6EC8-4886-A574-3F65317FB58B}" srcOrd="0" destOrd="0" presId="urn:microsoft.com/office/officeart/2005/8/layout/vProcess5"/>
    <dgm:cxn modelId="{007F2789-8272-4071-893C-6AF842B966A8}" type="presParOf" srcId="{DE989912-EC17-42B4-BE7D-EE1E58D25FAC}" destId="{616CE397-72AB-4C11-9382-99A8ED97EDD5}" srcOrd="1" destOrd="0" presId="urn:microsoft.com/office/officeart/2005/8/layout/vProcess5"/>
    <dgm:cxn modelId="{90C96EAC-1C12-4269-B1BF-C36F3F56EF5F}" type="presParOf" srcId="{DE989912-EC17-42B4-BE7D-EE1E58D25FAC}" destId="{285C3DA8-DEA9-43EE-809F-58219DBD2ADE}" srcOrd="2" destOrd="0" presId="urn:microsoft.com/office/officeart/2005/8/layout/vProcess5"/>
    <dgm:cxn modelId="{843BB55F-FF47-4FDE-8C30-C8DB8738AB3E}" type="presParOf" srcId="{DE989912-EC17-42B4-BE7D-EE1E58D25FAC}" destId="{1F6E8F5A-1A18-4B9A-8177-BF9DBFFE2727}" srcOrd="3" destOrd="0" presId="urn:microsoft.com/office/officeart/2005/8/layout/vProcess5"/>
    <dgm:cxn modelId="{43AC0AAF-7FB9-49FE-9DEB-25D8D74D5518}" type="presParOf" srcId="{DE989912-EC17-42B4-BE7D-EE1E58D25FAC}" destId="{68AAA3E7-2FD3-4010-8F9A-C3C41C7A7E93}" srcOrd="4" destOrd="0" presId="urn:microsoft.com/office/officeart/2005/8/layout/vProcess5"/>
    <dgm:cxn modelId="{DD8CE822-0816-4ED3-888E-620EE64461FB}" type="presParOf" srcId="{DE989912-EC17-42B4-BE7D-EE1E58D25FAC}" destId="{AD3B2E67-EDF9-44B3-BEA5-AB2E9639EFD6}" srcOrd="5" destOrd="0" presId="urn:microsoft.com/office/officeart/2005/8/layout/vProcess5"/>
    <dgm:cxn modelId="{3AE74534-57B7-4FCD-A5BB-4E3B0AEE6692}" type="presParOf" srcId="{DE989912-EC17-42B4-BE7D-EE1E58D25FAC}" destId="{79FEA3CD-6CDB-4B1A-926F-FB6C0CD59590}" srcOrd="6" destOrd="0" presId="urn:microsoft.com/office/officeart/2005/8/layout/vProcess5"/>
    <dgm:cxn modelId="{94C8A4F8-3932-4564-84CC-46C49520C617}" type="presParOf" srcId="{DE989912-EC17-42B4-BE7D-EE1E58D25FAC}" destId="{191EEB9E-4226-41FA-8F7D-98B380CDBBE7}" srcOrd="7" destOrd="0" presId="urn:microsoft.com/office/officeart/2005/8/layout/vProcess5"/>
    <dgm:cxn modelId="{7F75169D-9867-4138-8D4F-82FE22044461}" type="presParOf" srcId="{DE989912-EC17-42B4-BE7D-EE1E58D25FAC}" destId="{28D295EC-8B91-4D8E-9843-56CA2560D6F7}" srcOrd="8" destOrd="0" presId="urn:microsoft.com/office/officeart/2005/8/layout/vProcess5"/>
    <dgm:cxn modelId="{48F94A03-E783-4D7B-B098-6726E5939D20}" type="presParOf" srcId="{DE989912-EC17-42B4-BE7D-EE1E58D25FAC}" destId="{DEAB8532-D675-4247-81F5-91D86890B9FC}" srcOrd="9" destOrd="0" presId="urn:microsoft.com/office/officeart/2005/8/layout/vProcess5"/>
    <dgm:cxn modelId="{45E55256-D56B-4A7A-9972-79490807EBB5}" type="presParOf" srcId="{DE989912-EC17-42B4-BE7D-EE1E58D25FAC}" destId="{603F4FA4-6789-4E36-8987-03A185C82031}" srcOrd="10" destOrd="0" presId="urn:microsoft.com/office/officeart/2005/8/layout/vProcess5"/>
    <dgm:cxn modelId="{487E2356-3465-4311-872F-D462D8A9BB93}" type="presParOf" srcId="{DE989912-EC17-42B4-BE7D-EE1E58D25FAC}" destId="{D2635AFA-D3E7-4F7D-8512-1EB6C444E62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780270-751C-4CA7-AF56-A8C53E5AF9D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1D1136E0-2A74-4CAD-983E-E48357E8F680}">
      <dgm:prSet phldrT="[Text]" custT="1"/>
      <dgm:spPr/>
      <dgm:t>
        <a:bodyPr/>
        <a:lstStyle/>
        <a:p>
          <a:pPr algn="just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There is an ongoing debate on whether AI primarily displaces traditional hospitality roles or transforms them into new functions (Ford and 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Sturman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, 2019).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6CF4E5-13D0-4CEE-AF33-094F40CC6762}" type="parTrans" cxnId="{FF7D962B-D7F0-4B86-9075-B6B89AC2D72B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BCB3D6-3B25-41E9-8E86-5BAF12178400}" type="sibTrans" cxnId="{FF7D962B-D7F0-4B86-9075-B6B89AC2D72B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D3EC25-20CD-4481-A207-9F47E8E0080F}">
      <dgm:prSet phldrT="[Text]" custT="1"/>
      <dgm:spPr/>
      <dgm:t>
        <a:bodyPr/>
        <a:lstStyle/>
        <a:p>
          <a:pPr algn="just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New roles are emerging, such as AI system supervisors, guest experience managers, and digital service trainers, showing transformation (George, 2024).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314070-AD12-432A-828B-02A77AAF9839}" type="parTrans" cxnId="{49A08A79-C3CA-454A-8C88-F80FE82D3921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C95630-2F1B-4E13-A5EA-F3A754764F39}" type="sibTrans" cxnId="{49A08A79-C3CA-454A-8C88-F80FE82D3921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E595FE-B6F7-41BC-B2E3-995FCB72BD98}">
      <dgm:prSet phldrT="[Text]" custT="1"/>
      <dgm:spPr/>
      <dgm:t>
        <a:bodyPr/>
        <a:lstStyle/>
        <a:p>
          <a:pPr algn="just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Post-COVID labour shortages have positioned AI as a supportive tool to fill workforce gaps rather than a complete replacement for staff (‌Costa and ‌Costa, 2022).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99A0B3-8A1E-42AE-9DCA-29119A1814F6}" type="parTrans" cxnId="{13CE8E22-E7CD-45D7-B42F-ED64E16E2986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246ACC-949F-41EC-93D9-920D214324F4}" type="sibTrans" cxnId="{13CE8E22-E7CD-45D7-B42F-ED64E16E2986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FAA3F5-153A-4518-920D-49E175A63ED6}">
      <dgm:prSet custT="1"/>
      <dgm:spPr/>
      <dgm:t>
        <a:bodyPr/>
        <a:lstStyle/>
        <a:p>
          <a:pPr algn="just"/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Vorobeva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(2022) highlight hospitality as highly vulnerable to automation, raising concerns about large-scale job losses.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C2B3CC-054E-453C-B764-542AF6D772DC}" type="parTrans" cxnId="{DFE5CE25-C4AC-402A-859A-20C25E36CA16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2B39B2-BA7A-40F9-8518-1FCDEF8DADC3}" type="sibTrans" cxnId="{DFE5CE25-C4AC-402A-859A-20C25E36CA16}">
      <dgm:prSet/>
      <dgm:spPr/>
      <dgm:t>
        <a:bodyPr/>
        <a:lstStyle/>
        <a:p>
          <a:pPr algn="just"/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0DA951-6832-407F-84F4-E1A086EA35BF}" type="pres">
      <dgm:prSet presAssocID="{2E780270-751C-4CA7-AF56-A8C53E5AF9D6}" presName="Name0" presStyleCnt="0">
        <dgm:presLayoutVars>
          <dgm:chMax val="7"/>
          <dgm:chPref val="7"/>
          <dgm:dir/>
        </dgm:presLayoutVars>
      </dgm:prSet>
      <dgm:spPr/>
    </dgm:pt>
    <dgm:pt modelId="{103D2278-8EF0-416B-9800-79853BDECB43}" type="pres">
      <dgm:prSet presAssocID="{2E780270-751C-4CA7-AF56-A8C53E5AF9D6}" presName="Name1" presStyleCnt="0"/>
      <dgm:spPr/>
    </dgm:pt>
    <dgm:pt modelId="{397B47CB-AA0A-41BA-883E-4E82026119E7}" type="pres">
      <dgm:prSet presAssocID="{2E780270-751C-4CA7-AF56-A8C53E5AF9D6}" presName="cycle" presStyleCnt="0"/>
      <dgm:spPr/>
    </dgm:pt>
    <dgm:pt modelId="{0ED66632-F019-413C-AD7F-827A04E70CAE}" type="pres">
      <dgm:prSet presAssocID="{2E780270-751C-4CA7-AF56-A8C53E5AF9D6}" presName="srcNode" presStyleLbl="node1" presStyleIdx="0" presStyleCnt="4"/>
      <dgm:spPr/>
    </dgm:pt>
    <dgm:pt modelId="{3A807AAC-2DF0-4213-B996-DB13AC1697CD}" type="pres">
      <dgm:prSet presAssocID="{2E780270-751C-4CA7-AF56-A8C53E5AF9D6}" presName="conn" presStyleLbl="parChTrans1D2" presStyleIdx="0" presStyleCnt="1"/>
      <dgm:spPr/>
    </dgm:pt>
    <dgm:pt modelId="{CE832179-7F32-417D-B332-F6724DF83455}" type="pres">
      <dgm:prSet presAssocID="{2E780270-751C-4CA7-AF56-A8C53E5AF9D6}" presName="extraNode" presStyleLbl="node1" presStyleIdx="0" presStyleCnt="4"/>
      <dgm:spPr/>
    </dgm:pt>
    <dgm:pt modelId="{2DE027A1-1554-446E-B78A-B7B5CA5CE3B6}" type="pres">
      <dgm:prSet presAssocID="{2E780270-751C-4CA7-AF56-A8C53E5AF9D6}" presName="dstNode" presStyleLbl="node1" presStyleIdx="0" presStyleCnt="4"/>
      <dgm:spPr/>
    </dgm:pt>
    <dgm:pt modelId="{32025F0D-2E6A-441A-84D7-47D931F85216}" type="pres">
      <dgm:prSet presAssocID="{1D1136E0-2A74-4CAD-983E-E48357E8F680}" presName="text_1" presStyleLbl="node1" presStyleIdx="0" presStyleCnt="4">
        <dgm:presLayoutVars>
          <dgm:bulletEnabled val="1"/>
        </dgm:presLayoutVars>
      </dgm:prSet>
      <dgm:spPr/>
    </dgm:pt>
    <dgm:pt modelId="{2D25D07B-32BF-45E6-8941-37032F77C657}" type="pres">
      <dgm:prSet presAssocID="{1D1136E0-2A74-4CAD-983E-E48357E8F680}" presName="accent_1" presStyleCnt="0"/>
      <dgm:spPr/>
    </dgm:pt>
    <dgm:pt modelId="{5779BB86-E161-47CA-A725-70B5FA17CD77}" type="pres">
      <dgm:prSet presAssocID="{1D1136E0-2A74-4CAD-983E-E48357E8F680}" presName="accentRepeatNode" presStyleLbl="solidFgAcc1" presStyleIdx="0" presStyleCnt="4"/>
      <dgm:spPr/>
    </dgm:pt>
    <dgm:pt modelId="{23EC918B-711A-49ED-83C0-1349E0364DE8}" type="pres">
      <dgm:prSet presAssocID="{F3FAA3F5-153A-4518-920D-49E175A63ED6}" presName="text_2" presStyleLbl="node1" presStyleIdx="1" presStyleCnt="4">
        <dgm:presLayoutVars>
          <dgm:bulletEnabled val="1"/>
        </dgm:presLayoutVars>
      </dgm:prSet>
      <dgm:spPr/>
    </dgm:pt>
    <dgm:pt modelId="{4A951DB3-4304-412B-9497-C19076E5F011}" type="pres">
      <dgm:prSet presAssocID="{F3FAA3F5-153A-4518-920D-49E175A63ED6}" presName="accent_2" presStyleCnt="0"/>
      <dgm:spPr/>
    </dgm:pt>
    <dgm:pt modelId="{C17C3367-A760-4B80-AA71-857FBBD8E8DB}" type="pres">
      <dgm:prSet presAssocID="{F3FAA3F5-153A-4518-920D-49E175A63ED6}" presName="accentRepeatNode" presStyleLbl="solidFgAcc1" presStyleIdx="1" presStyleCnt="4"/>
      <dgm:spPr/>
    </dgm:pt>
    <dgm:pt modelId="{9D4A866B-72A9-4C0B-9311-16F457097B2D}" type="pres">
      <dgm:prSet presAssocID="{34D3EC25-20CD-4481-A207-9F47E8E0080F}" presName="text_3" presStyleLbl="node1" presStyleIdx="2" presStyleCnt="4">
        <dgm:presLayoutVars>
          <dgm:bulletEnabled val="1"/>
        </dgm:presLayoutVars>
      </dgm:prSet>
      <dgm:spPr/>
    </dgm:pt>
    <dgm:pt modelId="{FBC7189A-62E2-403A-80A6-B5AA3CD46AD5}" type="pres">
      <dgm:prSet presAssocID="{34D3EC25-20CD-4481-A207-9F47E8E0080F}" presName="accent_3" presStyleCnt="0"/>
      <dgm:spPr/>
    </dgm:pt>
    <dgm:pt modelId="{344CD52E-60F1-4F5F-AB9F-87C66912A2EF}" type="pres">
      <dgm:prSet presAssocID="{34D3EC25-20CD-4481-A207-9F47E8E0080F}" presName="accentRepeatNode" presStyleLbl="solidFgAcc1" presStyleIdx="2" presStyleCnt="4"/>
      <dgm:spPr/>
    </dgm:pt>
    <dgm:pt modelId="{567E6A1E-3BCF-4D6D-8469-9219CAB02123}" type="pres">
      <dgm:prSet presAssocID="{60E595FE-B6F7-41BC-B2E3-995FCB72BD98}" presName="text_4" presStyleLbl="node1" presStyleIdx="3" presStyleCnt="4">
        <dgm:presLayoutVars>
          <dgm:bulletEnabled val="1"/>
        </dgm:presLayoutVars>
      </dgm:prSet>
      <dgm:spPr/>
    </dgm:pt>
    <dgm:pt modelId="{5BE06CA5-60EA-48BC-8FF9-3A87CBEA9E13}" type="pres">
      <dgm:prSet presAssocID="{60E595FE-B6F7-41BC-B2E3-995FCB72BD98}" presName="accent_4" presStyleCnt="0"/>
      <dgm:spPr/>
    </dgm:pt>
    <dgm:pt modelId="{1EF57D17-3286-46D5-ADF4-DB506546069F}" type="pres">
      <dgm:prSet presAssocID="{60E595FE-B6F7-41BC-B2E3-995FCB72BD98}" presName="accentRepeatNode" presStyleLbl="solidFgAcc1" presStyleIdx="3" presStyleCnt="4"/>
      <dgm:spPr/>
    </dgm:pt>
  </dgm:ptLst>
  <dgm:cxnLst>
    <dgm:cxn modelId="{13CE8E22-E7CD-45D7-B42F-ED64E16E2986}" srcId="{2E780270-751C-4CA7-AF56-A8C53E5AF9D6}" destId="{60E595FE-B6F7-41BC-B2E3-995FCB72BD98}" srcOrd="3" destOrd="0" parTransId="{7E99A0B3-8A1E-42AE-9DCA-29119A1814F6}" sibTransId="{82246ACC-949F-41EC-93D9-920D214324F4}"/>
    <dgm:cxn modelId="{DFE5CE25-C4AC-402A-859A-20C25E36CA16}" srcId="{2E780270-751C-4CA7-AF56-A8C53E5AF9D6}" destId="{F3FAA3F5-153A-4518-920D-49E175A63ED6}" srcOrd="1" destOrd="0" parTransId="{62C2B3CC-054E-453C-B764-542AF6D772DC}" sibTransId="{C22B39B2-BA7A-40F9-8518-1FCDEF8DADC3}"/>
    <dgm:cxn modelId="{FF7D962B-D7F0-4B86-9075-B6B89AC2D72B}" srcId="{2E780270-751C-4CA7-AF56-A8C53E5AF9D6}" destId="{1D1136E0-2A74-4CAD-983E-E48357E8F680}" srcOrd="0" destOrd="0" parTransId="{AB6CF4E5-13D0-4CEE-AF33-094F40CC6762}" sibTransId="{F1BCB3D6-3B25-41E9-8E86-5BAF12178400}"/>
    <dgm:cxn modelId="{1EC63652-4A1E-43F1-B566-0A36E4AC692A}" type="presOf" srcId="{34D3EC25-20CD-4481-A207-9F47E8E0080F}" destId="{9D4A866B-72A9-4C0B-9311-16F457097B2D}" srcOrd="0" destOrd="0" presId="urn:microsoft.com/office/officeart/2008/layout/VerticalCurvedList"/>
    <dgm:cxn modelId="{49A08A79-C3CA-454A-8C88-F80FE82D3921}" srcId="{2E780270-751C-4CA7-AF56-A8C53E5AF9D6}" destId="{34D3EC25-20CD-4481-A207-9F47E8E0080F}" srcOrd="2" destOrd="0" parTransId="{34314070-AD12-432A-828B-02A77AAF9839}" sibTransId="{1FC95630-2F1B-4E13-A5EA-F3A754764F39}"/>
    <dgm:cxn modelId="{641365A0-1729-4191-8FA1-60655FF9A99E}" type="presOf" srcId="{F1BCB3D6-3B25-41E9-8E86-5BAF12178400}" destId="{3A807AAC-2DF0-4213-B996-DB13AC1697CD}" srcOrd="0" destOrd="0" presId="urn:microsoft.com/office/officeart/2008/layout/VerticalCurvedList"/>
    <dgm:cxn modelId="{5BB81FA1-6D2F-4C73-BC5D-4A9AC616134D}" type="presOf" srcId="{1D1136E0-2A74-4CAD-983E-E48357E8F680}" destId="{32025F0D-2E6A-441A-84D7-47D931F85216}" srcOrd="0" destOrd="0" presId="urn:microsoft.com/office/officeart/2008/layout/VerticalCurvedList"/>
    <dgm:cxn modelId="{3058E1B3-546B-4E3A-9C23-19D753D6A6AE}" type="presOf" srcId="{F3FAA3F5-153A-4518-920D-49E175A63ED6}" destId="{23EC918B-711A-49ED-83C0-1349E0364DE8}" srcOrd="0" destOrd="0" presId="urn:microsoft.com/office/officeart/2008/layout/VerticalCurvedList"/>
    <dgm:cxn modelId="{433850BB-7054-40DE-A6EB-6849E8AFF4D2}" type="presOf" srcId="{60E595FE-B6F7-41BC-B2E3-995FCB72BD98}" destId="{567E6A1E-3BCF-4D6D-8469-9219CAB02123}" srcOrd="0" destOrd="0" presId="urn:microsoft.com/office/officeart/2008/layout/VerticalCurvedList"/>
    <dgm:cxn modelId="{F80A02ED-E8E9-4FE9-AC1C-ACABEA80442A}" type="presOf" srcId="{2E780270-751C-4CA7-AF56-A8C53E5AF9D6}" destId="{EA0DA951-6832-407F-84F4-E1A086EA35BF}" srcOrd="0" destOrd="0" presId="urn:microsoft.com/office/officeart/2008/layout/VerticalCurvedList"/>
    <dgm:cxn modelId="{2DD72FDB-3888-47FB-B3C7-E7C8AC6D01A6}" type="presParOf" srcId="{EA0DA951-6832-407F-84F4-E1A086EA35BF}" destId="{103D2278-8EF0-416B-9800-79853BDECB43}" srcOrd="0" destOrd="0" presId="urn:microsoft.com/office/officeart/2008/layout/VerticalCurvedList"/>
    <dgm:cxn modelId="{C7F8D144-E08D-478A-8C84-0C05E661219E}" type="presParOf" srcId="{103D2278-8EF0-416B-9800-79853BDECB43}" destId="{397B47CB-AA0A-41BA-883E-4E82026119E7}" srcOrd="0" destOrd="0" presId="urn:microsoft.com/office/officeart/2008/layout/VerticalCurvedList"/>
    <dgm:cxn modelId="{3F716E11-55A0-46C0-A720-D032A6BA9C4D}" type="presParOf" srcId="{397B47CB-AA0A-41BA-883E-4E82026119E7}" destId="{0ED66632-F019-413C-AD7F-827A04E70CAE}" srcOrd="0" destOrd="0" presId="urn:microsoft.com/office/officeart/2008/layout/VerticalCurvedList"/>
    <dgm:cxn modelId="{10DAEAB3-1526-4AAD-8ACB-40C790B6A1D7}" type="presParOf" srcId="{397B47CB-AA0A-41BA-883E-4E82026119E7}" destId="{3A807AAC-2DF0-4213-B996-DB13AC1697CD}" srcOrd="1" destOrd="0" presId="urn:microsoft.com/office/officeart/2008/layout/VerticalCurvedList"/>
    <dgm:cxn modelId="{2A6310A6-15B1-4386-B726-65BF05CDFEFA}" type="presParOf" srcId="{397B47CB-AA0A-41BA-883E-4E82026119E7}" destId="{CE832179-7F32-417D-B332-F6724DF83455}" srcOrd="2" destOrd="0" presId="urn:microsoft.com/office/officeart/2008/layout/VerticalCurvedList"/>
    <dgm:cxn modelId="{9D8EF004-72B0-4FBE-87AD-F94552242FCB}" type="presParOf" srcId="{397B47CB-AA0A-41BA-883E-4E82026119E7}" destId="{2DE027A1-1554-446E-B78A-B7B5CA5CE3B6}" srcOrd="3" destOrd="0" presId="urn:microsoft.com/office/officeart/2008/layout/VerticalCurvedList"/>
    <dgm:cxn modelId="{3EDDEF8F-0F02-4E96-BB25-E7DCF072D49C}" type="presParOf" srcId="{103D2278-8EF0-416B-9800-79853BDECB43}" destId="{32025F0D-2E6A-441A-84D7-47D931F85216}" srcOrd="1" destOrd="0" presId="urn:microsoft.com/office/officeart/2008/layout/VerticalCurvedList"/>
    <dgm:cxn modelId="{F354FF92-13E8-4C55-92DB-1B5DCFC8B39D}" type="presParOf" srcId="{103D2278-8EF0-416B-9800-79853BDECB43}" destId="{2D25D07B-32BF-45E6-8941-37032F77C657}" srcOrd="2" destOrd="0" presId="urn:microsoft.com/office/officeart/2008/layout/VerticalCurvedList"/>
    <dgm:cxn modelId="{6108CE6B-281B-46DD-9D01-4F4A83883203}" type="presParOf" srcId="{2D25D07B-32BF-45E6-8941-37032F77C657}" destId="{5779BB86-E161-47CA-A725-70B5FA17CD77}" srcOrd="0" destOrd="0" presId="urn:microsoft.com/office/officeart/2008/layout/VerticalCurvedList"/>
    <dgm:cxn modelId="{0382CE15-183C-4969-BCBE-6D3B393870BA}" type="presParOf" srcId="{103D2278-8EF0-416B-9800-79853BDECB43}" destId="{23EC918B-711A-49ED-83C0-1349E0364DE8}" srcOrd="3" destOrd="0" presId="urn:microsoft.com/office/officeart/2008/layout/VerticalCurvedList"/>
    <dgm:cxn modelId="{5038228B-AB77-4A47-8E0A-179DAE825613}" type="presParOf" srcId="{103D2278-8EF0-416B-9800-79853BDECB43}" destId="{4A951DB3-4304-412B-9497-C19076E5F011}" srcOrd="4" destOrd="0" presId="urn:microsoft.com/office/officeart/2008/layout/VerticalCurvedList"/>
    <dgm:cxn modelId="{C9093131-8402-407C-830B-A383D02235A6}" type="presParOf" srcId="{4A951DB3-4304-412B-9497-C19076E5F011}" destId="{C17C3367-A760-4B80-AA71-857FBBD8E8DB}" srcOrd="0" destOrd="0" presId="urn:microsoft.com/office/officeart/2008/layout/VerticalCurvedList"/>
    <dgm:cxn modelId="{60BFE055-9A70-46D1-8046-630D6A56B0BE}" type="presParOf" srcId="{103D2278-8EF0-416B-9800-79853BDECB43}" destId="{9D4A866B-72A9-4C0B-9311-16F457097B2D}" srcOrd="5" destOrd="0" presId="urn:microsoft.com/office/officeart/2008/layout/VerticalCurvedList"/>
    <dgm:cxn modelId="{1783AC4E-D12A-42C4-913F-C830A6A40F29}" type="presParOf" srcId="{103D2278-8EF0-416B-9800-79853BDECB43}" destId="{FBC7189A-62E2-403A-80A6-B5AA3CD46AD5}" srcOrd="6" destOrd="0" presId="urn:microsoft.com/office/officeart/2008/layout/VerticalCurvedList"/>
    <dgm:cxn modelId="{7BE6B821-65A1-499E-BF9C-18089677633D}" type="presParOf" srcId="{FBC7189A-62E2-403A-80A6-B5AA3CD46AD5}" destId="{344CD52E-60F1-4F5F-AB9F-87C66912A2EF}" srcOrd="0" destOrd="0" presId="urn:microsoft.com/office/officeart/2008/layout/VerticalCurvedList"/>
    <dgm:cxn modelId="{BC32BB3B-024F-4A01-9619-8AFAC7BE7A70}" type="presParOf" srcId="{103D2278-8EF0-416B-9800-79853BDECB43}" destId="{567E6A1E-3BCF-4D6D-8469-9219CAB02123}" srcOrd="7" destOrd="0" presId="urn:microsoft.com/office/officeart/2008/layout/VerticalCurvedList"/>
    <dgm:cxn modelId="{EA13F152-49DE-4C69-9D6E-8A33B4DA6957}" type="presParOf" srcId="{103D2278-8EF0-416B-9800-79853BDECB43}" destId="{5BE06CA5-60EA-48BC-8FF9-3A87CBEA9E13}" srcOrd="8" destOrd="0" presId="urn:microsoft.com/office/officeart/2008/layout/VerticalCurvedList"/>
    <dgm:cxn modelId="{61A9C5D9-20E0-41FB-B120-0457EA45A66E}" type="presParOf" srcId="{5BE06CA5-60EA-48BC-8FF9-3A87CBEA9E13}" destId="{1EF57D17-3286-46D5-ADF4-DB506546069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40B0FA-0749-4EE6-9DEC-3CC5BDF076D8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B374E77-5119-43C8-8CE7-7CBB7CB89B57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AI adoption increases demand for digital literacy and problem-solving skills (</a:t>
          </a:r>
          <a:r>
            <a:rPr lang="en-US" sz="24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Naamati</a:t>
          </a: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-Schneider and Alt, 2024</a:t>
          </a: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800" b="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15A753-F0E1-4C5B-B14B-0DDC70D3FFC7}" type="parTrans" cxnId="{DB944010-84B1-4BD0-BF44-AE5132BB31F9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37190B-7655-4798-BE1A-6C808CF022D3}" type="sibTrans" cxnId="{DB944010-84B1-4BD0-BF44-AE5132BB31F9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FE779B-AEC9-46ED-BAB0-627D7329D1BA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Training programmes reduce staff resistance and improve confidence (</a:t>
          </a:r>
          <a:r>
            <a:rPr lang="en-US" sz="24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Yilmazdogan</a:t>
          </a: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2024</a:t>
          </a: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400" b="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9CE233-8593-43C9-AE84-F1ACE4BBCB21}" type="parTrans" cxnId="{C63D0F44-68AB-4738-B2FB-2F4195B3479C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6CA352-CF06-427C-9744-F9ADEA6F146D}" type="sibTrans" cxnId="{C63D0F44-68AB-4738-B2FB-2F4195B3479C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BFF0BF-DE7C-4758-96A6-4BC6EE4494FC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Continuous development ensures workforce stability and adaptability.</a:t>
          </a:r>
          <a:endParaRPr lang="en-GB" sz="2400" b="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941DF2-E8EE-41D1-A2D1-418053B8E04B}" type="parTrans" cxnId="{0F5DB9D8-3F9C-4771-A57E-988FD8F338CF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77C631-B163-4AB4-AEE2-00660387AE5C}" type="sibTrans" cxnId="{0F5DB9D8-3F9C-4771-A57E-988FD8F338CF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06CEC4-F766-4CE4-8862-03BEC7C041FD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Emotional intelligence, empathy, and cultural awareness remain critical for service quality.</a:t>
          </a:r>
          <a:endParaRPr lang="en-GB" sz="2400" b="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A5C768-AE7B-4A9D-A7AC-13F072FCBB5E}" type="sibTrans" cxnId="{8EA3F8AB-92C2-4C28-8FBE-7D5964771B68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A07611-D168-4099-8FD0-842FFADEC815}" type="parTrans" cxnId="{8EA3F8AB-92C2-4C28-8FBE-7D5964771B68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 b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80DE54-5D94-432C-B614-669EEAE28E31}" type="pres">
      <dgm:prSet presAssocID="{F140B0FA-0749-4EE6-9DEC-3CC5BDF076D8}" presName="linear" presStyleCnt="0">
        <dgm:presLayoutVars>
          <dgm:dir/>
          <dgm:animLvl val="lvl"/>
          <dgm:resizeHandles val="exact"/>
        </dgm:presLayoutVars>
      </dgm:prSet>
      <dgm:spPr/>
    </dgm:pt>
    <dgm:pt modelId="{55E7ADB9-2F5A-46A4-860E-6111AA18F68A}" type="pres">
      <dgm:prSet presAssocID="{2B374E77-5119-43C8-8CE7-7CBB7CB89B57}" presName="parentLin" presStyleCnt="0"/>
      <dgm:spPr/>
    </dgm:pt>
    <dgm:pt modelId="{55AA3DAF-481C-418A-9483-8BE3A71BE19A}" type="pres">
      <dgm:prSet presAssocID="{2B374E77-5119-43C8-8CE7-7CBB7CB89B57}" presName="parentLeftMargin" presStyleLbl="node1" presStyleIdx="0" presStyleCnt="4"/>
      <dgm:spPr/>
    </dgm:pt>
    <dgm:pt modelId="{50E60835-F281-4DF1-8C83-2E586E576182}" type="pres">
      <dgm:prSet presAssocID="{2B374E77-5119-43C8-8CE7-7CBB7CB89B57}" presName="parentText" presStyleLbl="node1" presStyleIdx="0" presStyleCnt="4" custScaleX="133312" custScaleY="148037">
        <dgm:presLayoutVars>
          <dgm:chMax val="0"/>
          <dgm:bulletEnabled val="1"/>
        </dgm:presLayoutVars>
      </dgm:prSet>
      <dgm:spPr/>
    </dgm:pt>
    <dgm:pt modelId="{D87A24FD-7508-4581-8234-259F1856B65F}" type="pres">
      <dgm:prSet presAssocID="{2B374E77-5119-43C8-8CE7-7CBB7CB89B57}" presName="negativeSpace" presStyleCnt="0"/>
      <dgm:spPr/>
    </dgm:pt>
    <dgm:pt modelId="{24C1DF0C-A5C7-42F3-87AF-60821D2BA23B}" type="pres">
      <dgm:prSet presAssocID="{2B374E77-5119-43C8-8CE7-7CBB7CB89B57}" presName="childText" presStyleLbl="conFgAcc1" presStyleIdx="0" presStyleCnt="4">
        <dgm:presLayoutVars>
          <dgm:bulletEnabled val="1"/>
        </dgm:presLayoutVars>
      </dgm:prSet>
      <dgm:spPr/>
    </dgm:pt>
    <dgm:pt modelId="{A5613B01-6A44-418E-995A-404F0E7403E8}" type="pres">
      <dgm:prSet presAssocID="{8437190B-7655-4798-BE1A-6C808CF022D3}" presName="spaceBetweenRectangles" presStyleCnt="0"/>
      <dgm:spPr/>
    </dgm:pt>
    <dgm:pt modelId="{2AD6641F-550F-4543-A4F7-CBFC5548070B}" type="pres">
      <dgm:prSet presAssocID="{4B06CEC4-F766-4CE4-8862-03BEC7C041FD}" presName="parentLin" presStyleCnt="0"/>
      <dgm:spPr/>
    </dgm:pt>
    <dgm:pt modelId="{1DEAFCFA-DE79-4767-AA55-1AA6F4FDAED3}" type="pres">
      <dgm:prSet presAssocID="{4B06CEC4-F766-4CE4-8862-03BEC7C041FD}" presName="parentLeftMargin" presStyleLbl="node1" presStyleIdx="0" presStyleCnt="4"/>
      <dgm:spPr/>
    </dgm:pt>
    <dgm:pt modelId="{22611E3D-C60D-4FD4-9E7E-7FA1736C01E0}" type="pres">
      <dgm:prSet presAssocID="{4B06CEC4-F766-4CE4-8862-03BEC7C041FD}" presName="parentText" presStyleLbl="node1" presStyleIdx="1" presStyleCnt="4" custScaleX="128749" custLinFactNeighborX="31148" custLinFactNeighborY="-1603">
        <dgm:presLayoutVars>
          <dgm:chMax val="0"/>
          <dgm:bulletEnabled val="1"/>
        </dgm:presLayoutVars>
      </dgm:prSet>
      <dgm:spPr/>
    </dgm:pt>
    <dgm:pt modelId="{C0E38DBA-E637-42F2-BC41-F7B32A1EB2DD}" type="pres">
      <dgm:prSet presAssocID="{4B06CEC4-F766-4CE4-8862-03BEC7C041FD}" presName="negativeSpace" presStyleCnt="0"/>
      <dgm:spPr/>
    </dgm:pt>
    <dgm:pt modelId="{9E5A826F-8C3F-46FD-91A5-175A18CB2C9B}" type="pres">
      <dgm:prSet presAssocID="{4B06CEC4-F766-4CE4-8862-03BEC7C041FD}" presName="childText" presStyleLbl="conFgAcc1" presStyleIdx="1" presStyleCnt="4">
        <dgm:presLayoutVars>
          <dgm:bulletEnabled val="1"/>
        </dgm:presLayoutVars>
      </dgm:prSet>
      <dgm:spPr/>
    </dgm:pt>
    <dgm:pt modelId="{FE9A0148-F9D1-48C6-B6FB-CA61B8E90A1A}" type="pres">
      <dgm:prSet presAssocID="{C6A5C768-AE7B-4A9D-A7AC-13F072FCBB5E}" presName="spaceBetweenRectangles" presStyleCnt="0"/>
      <dgm:spPr/>
    </dgm:pt>
    <dgm:pt modelId="{76442CD3-052D-4A8A-AAA2-CDDA204A1A3A}" type="pres">
      <dgm:prSet presAssocID="{06FE779B-AEC9-46ED-BAB0-627D7329D1BA}" presName="parentLin" presStyleCnt="0"/>
      <dgm:spPr/>
    </dgm:pt>
    <dgm:pt modelId="{569E6ADB-120B-48BD-A577-69037B68C4F0}" type="pres">
      <dgm:prSet presAssocID="{06FE779B-AEC9-46ED-BAB0-627D7329D1BA}" presName="parentLeftMargin" presStyleLbl="node1" presStyleIdx="1" presStyleCnt="4"/>
      <dgm:spPr/>
    </dgm:pt>
    <dgm:pt modelId="{7D773D67-56FF-4BD2-AFF4-4CEB8ED0AEDE}" type="pres">
      <dgm:prSet presAssocID="{06FE779B-AEC9-46ED-BAB0-627D7329D1BA}" presName="parentText" presStyleLbl="node1" presStyleIdx="2" presStyleCnt="4" custScaleX="131506" custLinFactNeighborX="-1639" custLinFactNeighborY="-8574">
        <dgm:presLayoutVars>
          <dgm:chMax val="0"/>
          <dgm:bulletEnabled val="1"/>
        </dgm:presLayoutVars>
      </dgm:prSet>
      <dgm:spPr/>
    </dgm:pt>
    <dgm:pt modelId="{D6C00845-38B7-41D4-8C3B-C1685B384C57}" type="pres">
      <dgm:prSet presAssocID="{06FE779B-AEC9-46ED-BAB0-627D7329D1BA}" presName="negativeSpace" presStyleCnt="0"/>
      <dgm:spPr/>
    </dgm:pt>
    <dgm:pt modelId="{6A425D10-9770-4EC7-A4C5-68E9B3F6316A}" type="pres">
      <dgm:prSet presAssocID="{06FE779B-AEC9-46ED-BAB0-627D7329D1BA}" presName="childText" presStyleLbl="conFgAcc1" presStyleIdx="2" presStyleCnt="4" custLinFactNeighborX="775" custLinFactNeighborY="1435">
        <dgm:presLayoutVars>
          <dgm:bulletEnabled val="1"/>
        </dgm:presLayoutVars>
      </dgm:prSet>
      <dgm:spPr/>
    </dgm:pt>
    <dgm:pt modelId="{775ACBE7-992F-46AE-961C-757C9269E694}" type="pres">
      <dgm:prSet presAssocID="{0C6CA352-CF06-427C-9744-F9ADEA6F146D}" presName="spaceBetweenRectangles" presStyleCnt="0"/>
      <dgm:spPr/>
    </dgm:pt>
    <dgm:pt modelId="{8AC0A799-ACA1-48F7-80E5-ED6976F4FC7E}" type="pres">
      <dgm:prSet presAssocID="{30BFF0BF-DE7C-4758-96A6-4BC6EE4494FC}" presName="parentLin" presStyleCnt="0"/>
      <dgm:spPr/>
    </dgm:pt>
    <dgm:pt modelId="{5B01D17A-3796-4642-98A1-A8AB9868A83A}" type="pres">
      <dgm:prSet presAssocID="{30BFF0BF-DE7C-4758-96A6-4BC6EE4494FC}" presName="parentLeftMargin" presStyleLbl="node1" presStyleIdx="2" presStyleCnt="4"/>
      <dgm:spPr/>
    </dgm:pt>
    <dgm:pt modelId="{6C9256AF-5A99-4A8F-A17D-4F6C4740E0F8}" type="pres">
      <dgm:prSet presAssocID="{30BFF0BF-DE7C-4758-96A6-4BC6EE4494FC}" presName="parentText" presStyleLbl="node1" presStyleIdx="3" presStyleCnt="4" custScaleX="128629" custScaleY="157338">
        <dgm:presLayoutVars>
          <dgm:chMax val="0"/>
          <dgm:bulletEnabled val="1"/>
        </dgm:presLayoutVars>
      </dgm:prSet>
      <dgm:spPr/>
    </dgm:pt>
    <dgm:pt modelId="{1DCC1837-7998-4747-A24B-5D8D43E157FA}" type="pres">
      <dgm:prSet presAssocID="{30BFF0BF-DE7C-4758-96A6-4BC6EE4494FC}" presName="negativeSpace" presStyleCnt="0"/>
      <dgm:spPr/>
    </dgm:pt>
    <dgm:pt modelId="{9CC625D4-B7EA-43E9-8659-F523FB091E6F}" type="pres">
      <dgm:prSet presAssocID="{30BFF0BF-DE7C-4758-96A6-4BC6EE4494F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B944010-84B1-4BD0-BF44-AE5132BB31F9}" srcId="{F140B0FA-0749-4EE6-9DEC-3CC5BDF076D8}" destId="{2B374E77-5119-43C8-8CE7-7CBB7CB89B57}" srcOrd="0" destOrd="0" parTransId="{8615A753-F0E1-4C5B-B14B-0DDC70D3FFC7}" sibTransId="{8437190B-7655-4798-BE1A-6C808CF022D3}"/>
    <dgm:cxn modelId="{4E22A720-C93B-4F62-A726-6827BF3F4C37}" type="presOf" srcId="{06FE779B-AEC9-46ED-BAB0-627D7329D1BA}" destId="{569E6ADB-120B-48BD-A577-69037B68C4F0}" srcOrd="0" destOrd="0" presId="urn:microsoft.com/office/officeart/2005/8/layout/list1"/>
    <dgm:cxn modelId="{619A6C3F-1676-4269-AF14-9D268B873807}" type="presOf" srcId="{06FE779B-AEC9-46ED-BAB0-627D7329D1BA}" destId="{7D773D67-56FF-4BD2-AFF4-4CEB8ED0AEDE}" srcOrd="1" destOrd="0" presId="urn:microsoft.com/office/officeart/2005/8/layout/list1"/>
    <dgm:cxn modelId="{336A0F5D-89CF-427D-AE5C-2EBA309DED30}" type="presOf" srcId="{4B06CEC4-F766-4CE4-8862-03BEC7C041FD}" destId="{22611E3D-C60D-4FD4-9E7E-7FA1736C01E0}" srcOrd="1" destOrd="0" presId="urn:microsoft.com/office/officeart/2005/8/layout/list1"/>
    <dgm:cxn modelId="{C63D0F44-68AB-4738-B2FB-2F4195B3479C}" srcId="{F140B0FA-0749-4EE6-9DEC-3CC5BDF076D8}" destId="{06FE779B-AEC9-46ED-BAB0-627D7329D1BA}" srcOrd="2" destOrd="0" parTransId="{D49CE233-8593-43C9-AE84-F1ACE4BBCB21}" sibTransId="{0C6CA352-CF06-427C-9744-F9ADEA6F146D}"/>
    <dgm:cxn modelId="{01307346-55FF-4C1A-AB59-D3FBA26846F1}" type="presOf" srcId="{4B06CEC4-F766-4CE4-8862-03BEC7C041FD}" destId="{1DEAFCFA-DE79-4767-AA55-1AA6F4FDAED3}" srcOrd="0" destOrd="0" presId="urn:microsoft.com/office/officeart/2005/8/layout/list1"/>
    <dgm:cxn modelId="{CE1C2B6D-32FB-4A0C-BE9A-5339F3264F53}" type="presOf" srcId="{2B374E77-5119-43C8-8CE7-7CBB7CB89B57}" destId="{50E60835-F281-4DF1-8C83-2E586E576182}" srcOrd="1" destOrd="0" presId="urn:microsoft.com/office/officeart/2005/8/layout/list1"/>
    <dgm:cxn modelId="{C0040954-3DBC-4E8F-9C5A-E2C792C23A04}" type="presOf" srcId="{30BFF0BF-DE7C-4758-96A6-4BC6EE4494FC}" destId="{5B01D17A-3796-4642-98A1-A8AB9868A83A}" srcOrd="0" destOrd="0" presId="urn:microsoft.com/office/officeart/2005/8/layout/list1"/>
    <dgm:cxn modelId="{8EA3F8AB-92C2-4C28-8FBE-7D5964771B68}" srcId="{F140B0FA-0749-4EE6-9DEC-3CC5BDF076D8}" destId="{4B06CEC4-F766-4CE4-8862-03BEC7C041FD}" srcOrd="1" destOrd="0" parTransId="{1BA07611-D168-4099-8FD0-842FFADEC815}" sibTransId="{C6A5C768-AE7B-4A9D-A7AC-13F072FCBB5E}"/>
    <dgm:cxn modelId="{50B0C1B0-F325-4B68-AEC1-0231EA9AE3F2}" type="presOf" srcId="{30BFF0BF-DE7C-4758-96A6-4BC6EE4494FC}" destId="{6C9256AF-5A99-4A8F-A17D-4F6C4740E0F8}" srcOrd="1" destOrd="0" presId="urn:microsoft.com/office/officeart/2005/8/layout/list1"/>
    <dgm:cxn modelId="{D4993BBA-AB18-4CD3-8195-EDB1882A1F34}" type="presOf" srcId="{F140B0FA-0749-4EE6-9DEC-3CC5BDF076D8}" destId="{0A80DE54-5D94-432C-B614-669EEAE28E31}" srcOrd="0" destOrd="0" presId="urn:microsoft.com/office/officeart/2005/8/layout/list1"/>
    <dgm:cxn modelId="{0F5DB9D8-3F9C-4771-A57E-988FD8F338CF}" srcId="{F140B0FA-0749-4EE6-9DEC-3CC5BDF076D8}" destId="{30BFF0BF-DE7C-4758-96A6-4BC6EE4494FC}" srcOrd="3" destOrd="0" parTransId="{5F941DF2-E8EE-41D1-A2D1-418053B8E04B}" sibTransId="{A077C631-B163-4AB4-AEE2-00660387AE5C}"/>
    <dgm:cxn modelId="{B09FDEE4-BAFC-48A8-A29A-4C19E36265A0}" type="presOf" srcId="{2B374E77-5119-43C8-8CE7-7CBB7CB89B57}" destId="{55AA3DAF-481C-418A-9483-8BE3A71BE19A}" srcOrd="0" destOrd="0" presId="urn:microsoft.com/office/officeart/2005/8/layout/list1"/>
    <dgm:cxn modelId="{DE31A801-C9CA-4C55-8A1B-1D255B393E28}" type="presParOf" srcId="{0A80DE54-5D94-432C-B614-669EEAE28E31}" destId="{55E7ADB9-2F5A-46A4-860E-6111AA18F68A}" srcOrd="0" destOrd="0" presId="urn:microsoft.com/office/officeart/2005/8/layout/list1"/>
    <dgm:cxn modelId="{C2DEBABC-5DF4-44D5-BC1C-7241069F5D17}" type="presParOf" srcId="{55E7ADB9-2F5A-46A4-860E-6111AA18F68A}" destId="{55AA3DAF-481C-418A-9483-8BE3A71BE19A}" srcOrd="0" destOrd="0" presId="urn:microsoft.com/office/officeart/2005/8/layout/list1"/>
    <dgm:cxn modelId="{B5B638CD-E9AF-4D19-BC64-52E92821FA61}" type="presParOf" srcId="{55E7ADB9-2F5A-46A4-860E-6111AA18F68A}" destId="{50E60835-F281-4DF1-8C83-2E586E576182}" srcOrd="1" destOrd="0" presId="urn:microsoft.com/office/officeart/2005/8/layout/list1"/>
    <dgm:cxn modelId="{4D79D1C3-B39F-4F11-B5A0-0EDCFDB7117F}" type="presParOf" srcId="{0A80DE54-5D94-432C-B614-669EEAE28E31}" destId="{D87A24FD-7508-4581-8234-259F1856B65F}" srcOrd="1" destOrd="0" presId="urn:microsoft.com/office/officeart/2005/8/layout/list1"/>
    <dgm:cxn modelId="{1125D6E5-7C09-4E33-8765-2A77DFD96952}" type="presParOf" srcId="{0A80DE54-5D94-432C-B614-669EEAE28E31}" destId="{24C1DF0C-A5C7-42F3-87AF-60821D2BA23B}" srcOrd="2" destOrd="0" presId="urn:microsoft.com/office/officeart/2005/8/layout/list1"/>
    <dgm:cxn modelId="{F890DA83-758C-4170-8FD4-F4C173782F17}" type="presParOf" srcId="{0A80DE54-5D94-432C-B614-669EEAE28E31}" destId="{A5613B01-6A44-418E-995A-404F0E7403E8}" srcOrd="3" destOrd="0" presId="urn:microsoft.com/office/officeart/2005/8/layout/list1"/>
    <dgm:cxn modelId="{F83A07D9-1171-4AB3-B5CD-AA284AE4C129}" type="presParOf" srcId="{0A80DE54-5D94-432C-B614-669EEAE28E31}" destId="{2AD6641F-550F-4543-A4F7-CBFC5548070B}" srcOrd="4" destOrd="0" presId="urn:microsoft.com/office/officeart/2005/8/layout/list1"/>
    <dgm:cxn modelId="{B38BE1EE-68F2-4365-B906-D4372FDA1C99}" type="presParOf" srcId="{2AD6641F-550F-4543-A4F7-CBFC5548070B}" destId="{1DEAFCFA-DE79-4767-AA55-1AA6F4FDAED3}" srcOrd="0" destOrd="0" presId="urn:microsoft.com/office/officeart/2005/8/layout/list1"/>
    <dgm:cxn modelId="{02563913-C3E4-4163-BA8A-2F753CAADECF}" type="presParOf" srcId="{2AD6641F-550F-4543-A4F7-CBFC5548070B}" destId="{22611E3D-C60D-4FD4-9E7E-7FA1736C01E0}" srcOrd="1" destOrd="0" presId="urn:microsoft.com/office/officeart/2005/8/layout/list1"/>
    <dgm:cxn modelId="{37DDA1FB-9F66-4806-A57B-C0CC9881FA40}" type="presParOf" srcId="{0A80DE54-5D94-432C-B614-669EEAE28E31}" destId="{C0E38DBA-E637-42F2-BC41-F7B32A1EB2DD}" srcOrd="5" destOrd="0" presId="urn:microsoft.com/office/officeart/2005/8/layout/list1"/>
    <dgm:cxn modelId="{7E466681-4871-4CF6-B222-480B2A2F9501}" type="presParOf" srcId="{0A80DE54-5D94-432C-B614-669EEAE28E31}" destId="{9E5A826F-8C3F-46FD-91A5-175A18CB2C9B}" srcOrd="6" destOrd="0" presId="urn:microsoft.com/office/officeart/2005/8/layout/list1"/>
    <dgm:cxn modelId="{FF5069B0-0127-41F7-92A5-F37290237CDF}" type="presParOf" srcId="{0A80DE54-5D94-432C-B614-669EEAE28E31}" destId="{FE9A0148-F9D1-48C6-B6FB-CA61B8E90A1A}" srcOrd="7" destOrd="0" presId="urn:microsoft.com/office/officeart/2005/8/layout/list1"/>
    <dgm:cxn modelId="{D6379798-31F5-4244-811D-B6B40FD8B3BB}" type="presParOf" srcId="{0A80DE54-5D94-432C-B614-669EEAE28E31}" destId="{76442CD3-052D-4A8A-AAA2-CDDA204A1A3A}" srcOrd="8" destOrd="0" presId="urn:microsoft.com/office/officeart/2005/8/layout/list1"/>
    <dgm:cxn modelId="{80D88024-F417-4584-8144-88C877AC586B}" type="presParOf" srcId="{76442CD3-052D-4A8A-AAA2-CDDA204A1A3A}" destId="{569E6ADB-120B-48BD-A577-69037B68C4F0}" srcOrd="0" destOrd="0" presId="urn:microsoft.com/office/officeart/2005/8/layout/list1"/>
    <dgm:cxn modelId="{4642D70F-99FF-4B2C-A4BC-30A85486807C}" type="presParOf" srcId="{76442CD3-052D-4A8A-AAA2-CDDA204A1A3A}" destId="{7D773D67-56FF-4BD2-AFF4-4CEB8ED0AEDE}" srcOrd="1" destOrd="0" presId="urn:microsoft.com/office/officeart/2005/8/layout/list1"/>
    <dgm:cxn modelId="{B7B10B2C-8B74-45B8-8D28-C72FD75A1C94}" type="presParOf" srcId="{0A80DE54-5D94-432C-B614-669EEAE28E31}" destId="{D6C00845-38B7-41D4-8C3B-C1685B384C57}" srcOrd="9" destOrd="0" presId="urn:microsoft.com/office/officeart/2005/8/layout/list1"/>
    <dgm:cxn modelId="{602210DE-AF7A-4FAE-9D5D-7B7D974CF817}" type="presParOf" srcId="{0A80DE54-5D94-432C-B614-669EEAE28E31}" destId="{6A425D10-9770-4EC7-A4C5-68E9B3F6316A}" srcOrd="10" destOrd="0" presId="urn:microsoft.com/office/officeart/2005/8/layout/list1"/>
    <dgm:cxn modelId="{3D9C9483-3752-4409-AAD6-2BCEE0B9722F}" type="presParOf" srcId="{0A80DE54-5D94-432C-B614-669EEAE28E31}" destId="{775ACBE7-992F-46AE-961C-757C9269E694}" srcOrd="11" destOrd="0" presId="urn:microsoft.com/office/officeart/2005/8/layout/list1"/>
    <dgm:cxn modelId="{1934A119-D9C9-420B-90EC-B7550F72E941}" type="presParOf" srcId="{0A80DE54-5D94-432C-B614-669EEAE28E31}" destId="{8AC0A799-ACA1-48F7-80E5-ED6976F4FC7E}" srcOrd="12" destOrd="0" presId="urn:microsoft.com/office/officeart/2005/8/layout/list1"/>
    <dgm:cxn modelId="{CC4611FF-5139-46DF-A3E2-0C2B9A7918E2}" type="presParOf" srcId="{8AC0A799-ACA1-48F7-80E5-ED6976F4FC7E}" destId="{5B01D17A-3796-4642-98A1-A8AB9868A83A}" srcOrd="0" destOrd="0" presId="urn:microsoft.com/office/officeart/2005/8/layout/list1"/>
    <dgm:cxn modelId="{DBDF46DC-AC4C-4913-91C1-3253EDB3DABD}" type="presParOf" srcId="{8AC0A799-ACA1-48F7-80E5-ED6976F4FC7E}" destId="{6C9256AF-5A99-4A8F-A17D-4F6C4740E0F8}" srcOrd="1" destOrd="0" presId="urn:microsoft.com/office/officeart/2005/8/layout/list1"/>
    <dgm:cxn modelId="{9B4ACE97-E5D7-49DB-A350-1F3C4D6159FF}" type="presParOf" srcId="{0A80DE54-5D94-432C-B614-669EEAE28E31}" destId="{1DCC1837-7998-4747-A24B-5D8D43E157FA}" srcOrd="13" destOrd="0" presId="urn:microsoft.com/office/officeart/2005/8/layout/list1"/>
    <dgm:cxn modelId="{17446EB7-E5B8-41D6-8E9A-71A034850611}" type="presParOf" srcId="{0A80DE54-5D94-432C-B614-669EEAE28E31}" destId="{9CC625D4-B7EA-43E9-8659-F523FB091E6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61ED67-275C-48B5-BB66-CBC79C2FA6E8}" type="doc">
      <dgm:prSet loTypeId="urn:microsoft.com/office/officeart/2005/8/layout/process4" loCatId="list" qsTypeId="urn:microsoft.com/office/officeart/2005/8/quickstyle/simple3" qsCatId="simple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43A1C096-EEEB-41F0-88D0-6D37B20CBED9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Service-Dominant Logic (SDL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): value co-created by AI efficiency and human empathy (Fu et al., 2024).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B3E9E6-3314-49D6-A229-A23E518CCE8D}" type="parTrans" cxnId="{CFBDD2B4-38BD-4877-8CC1-59550B7B0E3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D67D4-599B-437F-82BA-66ACA8D6FC77}" type="sibTrans" cxnId="{CFBDD2B4-38BD-4877-8CC1-59550B7B0E3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DD2D7F-DA99-4221-B9FA-603A57D7202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(TAM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): adoption depends on perceived usefulness and ease of use (Bhargava et al., 2020).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E271E5-4BE2-4870-8DAC-23D7F7BF53E5}" type="parTrans" cxnId="{18599457-0FD4-4F36-845B-65D132876C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9D0243-D11B-4B40-894B-38FDA46C9C74}" type="sibTrans" cxnId="{18599457-0FD4-4F36-845B-65D132876C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557D90-7C32-40B3-A5A0-DF24956EAA0D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Hybrid service models combine automation with personalised guest interactions.</a:t>
          </a:r>
        </a:p>
      </dgm:t>
    </dgm:pt>
    <dgm:pt modelId="{06B173F8-3F5F-4C02-9002-595953977328}" type="parTrans" cxnId="{E9AA1435-9504-461C-8104-BB3E76C220BF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A603B9-7D44-4446-B7F6-96F1E8CD9220}" type="sibTrans" cxnId="{E9AA1435-9504-461C-8104-BB3E76C220BF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CC2C98-FA3E-457B-B9DF-049299CDF1D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Staff acceptance improves when AI reduces workload, not job security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Buhalis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Moldavska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, 2021)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19DDA0-1367-42C8-8F06-7A5451A4FD0C}" type="parTrans" cxnId="{1F3DD2B7-D8DD-4693-9E6F-B3089AEC51E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2A3B5C-C985-4F3D-A0F4-2199B1AAC8C0}" type="sibTrans" cxnId="{1F3DD2B7-D8DD-4693-9E6F-B3089AEC51E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F1DA06-6165-4F24-934E-C2A9DD498B2C}" type="pres">
      <dgm:prSet presAssocID="{9461ED67-275C-48B5-BB66-CBC79C2FA6E8}" presName="Name0" presStyleCnt="0">
        <dgm:presLayoutVars>
          <dgm:dir/>
          <dgm:animLvl val="lvl"/>
          <dgm:resizeHandles val="exact"/>
        </dgm:presLayoutVars>
      </dgm:prSet>
      <dgm:spPr/>
    </dgm:pt>
    <dgm:pt modelId="{37D10985-89D4-4A85-ABB6-97F448C211B0}" type="pres">
      <dgm:prSet presAssocID="{FC557D90-7C32-40B3-A5A0-DF24956EAA0D}" presName="boxAndChildren" presStyleCnt="0"/>
      <dgm:spPr/>
    </dgm:pt>
    <dgm:pt modelId="{AAB7D630-200C-4BAB-87EC-D859FC085684}" type="pres">
      <dgm:prSet presAssocID="{FC557D90-7C32-40B3-A5A0-DF24956EAA0D}" presName="parentTextBox" presStyleLbl="node1" presStyleIdx="0" presStyleCnt="4"/>
      <dgm:spPr/>
    </dgm:pt>
    <dgm:pt modelId="{34755095-3428-4A89-8126-7542FD720599}" type="pres">
      <dgm:prSet presAssocID="{B42A3B5C-C985-4F3D-A0F4-2199B1AAC8C0}" presName="sp" presStyleCnt="0"/>
      <dgm:spPr/>
    </dgm:pt>
    <dgm:pt modelId="{95358B97-157F-42AD-96D0-56D599111E0D}" type="pres">
      <dgm:prSet presAssocID="{86CC2C98-FA3E-457B-B9DF-049299CDF1D9}" presName="arrowAndChildren" presStyleCnt="0"/>
      <dgm:spPr/>
    </dgm:pt>
    <dgm:pt modelId="{FC501C52-ABEA-407F-8F8A-D026E44A82BE}" type="pres">
      <dgm:prSet presAssocID="{86CC2C98-FA3E-457B-B9DF-049299CDF1D9}" presName="parentTextArrow" presStyleLbl="node1" presStyleIdx="1" presStyleCnt="4"/>
      <dgm:spPr/>
    </dgm:pt>
    <dgm:pt modelId="{332E3F33-927A-42AE-BC6E-E929A645C9B7}" type="pres">
      <dgm:prSet presAssocID="{249D0243-D11B-4B40-894B-38FDA46C9C74}" presName="sp" presStyleCnt="0"/>
      <dgm:spPr/>
    </dgm:pt>
    <dgm:pt modelId="{2E90C217-C7D1-485F-A3BE-DF42C5482FCD}" type="pres">
      <dgm:prSet presAssocID="{11DD2D7F-DA99-4221-B9FA-603A57D72029}" presName="arrowAndChildren" presStyleCnt="0"/>
      <dgm:spPr/>
    </dgm:pt>
    <dgm:pt modelId="{920846EE-E666-4228-991F-296FD642D727}" type="pres">
      <dgm:prSet presAssocID="{11DD2D7F-DA99-4221-B9FA-603A57D72029}" presName="parentTextArrow" presStyleLbl="node1" presStyleIdx="2" presStyleCnt="4"/>
      <dgm:spPr/>
    </dgm:pt>
    <dgm:pt modelId="{86BC4C06-64E0-4409-9988-D6F38A5562EE}" type="pres">
      <dgm:prSet presAssocID="{CE3D67D4-599B-437F-82BA-66ACA8D6FC77}" presName="sp" presStyleCnt="0"/>
      <dgm:spPr/>
    </dgm:pt>
    <dgm:pt modelId="{D713A633-096A-43E7-9B2F-25F8BF0D2301}" type="pres">
      <dgm:prSet presAssocID="{43A1C096-EEEB-41F0-88D0-6D37B20CBED9}" presName="arrowAndChildren" presStyleCnt="0"/>
      <dgm:spPr/>
    </dgm:pt>
    <dgm:pt modelId="{CD494EF3-715F-46E0-A861-CDB6E28AAA8D}" type="pres">
      <dgm:prSet presAssocID="{43A1C096-EEEB-41F0-88D0-6D37B20CBED9}" presName="parentTextArrow" presStyleLbl="node1" presStyleIdx="3" presStyleCnt="4" custLinFactNeighborX="167" custLinFactNeighborY="6251"/>
      <dgm:spPr/>
    </dgm:pt>
  </dgm:ptLst>
  <dgm:cxnLst>
    <dgm:cxn modelId="{E9AA1435-9504-461C-8104-BB3E76C220BF}" srcId="{9461ED67-275C-48B5-BB66-CBC79C2FA6E8}" destId="{FC557D90-7C32-40B3-A5A0-DF24956EAA0D}" srcOrd="3" destOrd="0" parTransId="{06B173F8-3F5F-4C02-9002-595953977328}" sibTransId="{D9A603B9-7D44-4446-B7F6-96F1E8CD9220}"/>
    <dgm:cxn modelId="{89BC8B71-5A01-41BE-8EC1-284F774FB83B}" type="presOf" srcId="{FC557D90-7C32-40B3-A5A0-DF24956EAA0D}" destId="{AAB7D630-200C-4BAB-87EC-D859FC085684}" srcOrd="0" destOrd="0" presId="urn:microsoft.com/office/officeart/2005/8/layout/process4"/>
    <dgm:cxn modelId="{98BF2D75-3923-4BDC-B743-E82DB1B11A0E}" type="presOf" srcId="{86CC2C98-FA3E-457B-B9DF-049299CDF1D9}" destId="{FC501C52-ABEA-407F-8F8A-D026E44A82BE}" srcOrd="0" destOrd="0" presId="urn:microsoft.com/office/officeart/2005/8/layout/process4"/>
    <dgm:cxn modelId="{18599457-0FD4-4F36-845B-65D132876C30}" srcId="{9461ED67-275C-48B5-BB66-CBC79C2FA6E8}" destId="{11DD2D7F-DA99-4221-B9FA-603A57D72029}" srcOrd="1" destOrd="0" parTransId="{3FE271E5-4BE2-4870-8DAC-23D7F7BF53E5}" sibTransId="{249D0243-D11B-4B40-894B-38FDA46C9C74}"/>
    <dgm:cxn modelId="{0FD1537A-3FD0-4A12-9E82-A01B2C7C5B72}" type="presOf" srcId="{43A1C096-EEEB-41F0-88D0-6D37B20CBED9}" destId="{CD494EF3-715F-46E0-A861-CDB6E28AAA8D}" srcOrd="0" destOrd="0" presId="urn:microsoft.com/office/officeart/2005/8/layout/process4"/>
    <dgm:cxn modelId="{96B4D998-E80E-486A-811C-E8B54260181A}" type="presOf" srcId="{11DD2D7F-DA99-4221-B9FA-603A57D72029}" destId="{920846EE-E666-4228-991F-296FD642D727}" srcOrd="0" destOrd="0" presId="urn:microsoft.com/office/officeart/2005/8/layout/process4"/>
    <dgm:cxn modelId="{CFBDD2B4-38BD-4877-8CC1-59550B7B0E3E}" srcId="{9461ED67-275C-48B5-BB66-CBC79C2FA6E8}" destId="{43A1C096-EEEB-41F0-88D0-6D37B20CBED9}" srcOrd="0" destOrd="0" parTransId="{C5B3E9E6-3314-49D6-A229-A23E518CCE8D}" sibTransId="{CE3D67D4-599B-437F-82BA-66ACA8D6FC77}"/>
    <dgm:cxn modelId="{1F3DD2B7-D8DD-4693-9E6F-B3089AEC51EE}" srcId="{9461ED67-275C-48B5-BB66-CBC79C2FA6E8}" destId="{86CC2C98-FA3E-457B-B9DF-049299CDF1D9}" srcOrd="2" destOrd="0" parTransId="{FA19DDA0-1367-42C8-8F06-7A5451A4FD0C}" sibTransId="{B42A3B5C-C985-4F3D-A0F4-2199B1AAC8C0}"/>
    <dgm:cxn modelId="{66F77DEB-A0E5-476A-8D54-554B6B0D1ED3}" type="presOf" srcId="{9461ED67-275C-48B5-BB66-CBC79C2FA6E8}" destId="{96F1DA06-6165-4F24-934E-C2A9DD498B2C}" srcOrd="0" destOrd="0" presId="urn:microsoft.com/office/officeart/2005/8/layout/process4"/>
    <dgm:cxn modelId="{FEEABB52-E2C1-49E5-A497-B2FAA5CC0515}" type="presParOf" srcId="{96F1DA06-6165-4F24-934E-C2A9DD498B2C}" destId="{37D10985-89D4-4A85-ABB6-97F448C211B0}" srcOrd="0" destOrd="0" presId="urn:microsoft.com/office/officeart/2005/8/layout/process4"/>
    <dgm:cxn modelId="{25623B2F-96C5-4426-ACE6-27800E8DAB54}" type="presParOf" srcId="{37D10985-89D4-4A85-ABB6-97F448C211B0}" destId="{AAB7D630-200C-4BAB-87EC-D859FC085684}" srcOrd="0" destOrd="0" presId="urn:microsoft.com/office/officeart/2005/8/layout/process4"/>
    <dgm:cxn modelId="{F92F1ABB-01B7-403C-BC9F-540864AB579D}" type="presParOf" srcId="{96F1DA06-6165-4F24-934E-C2A9DD498B2C}" destId="{34755095-3428-4A89-8126-7542FD720599}" srcOrd="1" destOrd="0" presId="urn:microsoft.com/office/officeart/2005/8/layout/process4"/>
    <dgm:cxn modelId="{4600D098-F569-4C40-8B2D-635197E545E9}" type="presParOf" srcId="{96F1DA06-6165-4F24-934E-C2A9DD498B2C}" destId="{95358B97-157F-42AD-96D0-56D599111E0D}" srcOrd="2" destOrd="0" presId="urn:microsoft.com/office/officeart/2005/8/layout/process4"/>
    <dgm:cxn modelId="{2FED37E8-EE91-42BD-9DA1-9DD835A176C7}" type="presParOf" srcId="{95358B97-157F-42AD-96D0-56D599111E0D}" destId="{FC501C52-ABEA-407F-8F8A-D026E44A82BE}" srcOrd="0" destOrd="0" presId="urn:microsoft.com/office/officeart/2005/8/layout/process4"/>
    <dgm:cxn modelId="{1AA3A6EA-8DFE-4369-9970-3825EE6EE490}" type="presParOf" srcId="{96F1DA06-6165-4F24-934E-C2A9DD498B2C}" destId="{332E3F33-927A-42AE-BC6E-E929A645C9B7}" srcOrd="3" destOrd="0" presId="urn:microsoft.com/office/officeart/2005/8/layout/process4"/>
    <dgm:cxn modelId="{59F38512-8CFF-4401-864E-6549E7AF4B10}" type="presParOf" srcId="{96F1DA06-6165-4F24-934E-C2A9DD498B2C}" destId="{2E90C217-C7D1-485F-A3BE-DF42C5482FCD}" srcOrd="4" destOrd="0" presId="urn:microsoft.com/office/officeart/2005/8/layout/process4"/>
    <dgm:cxn modelId="{BEA2E5F4-B8C4-4E11-93C7-6FC034B5FB6B}" type="presParOf" srcId="{2E90C217-C7D1-485F-A3BE-DF42C5482FCD}" destId="{920846EE-E666-4228-991F-296FD642D727}" srcOrd="0" destOrd="0" presId="urn:microsoft.com/office/officeart/2005/8/layout/process4"/>
    <dgm:cxn modelId="{299A41C9-D84C-4BC2-90CB-01AFAF0C80AF}" type="presParOf" srcId="{96F1DA06-6165-4F24-934E-C2A9DD498B2C}" destId="{86BC4C06-64E0-4409-9988-D6F38A5562EE}" srcOrd="5" destOrd="0" presId="urn:microsoft.com/office/officeart/2005/8/layout/process4"/>
    <dgm:cxn modelId="{D3FC245B-7B83-49D0-BD79-ADB8E4DE4EA9}" type="presParOf" srcId="{96F1DA06-6165-4F24-934E-C2A9DD498B2C}" destId="{D713A633-096A-43E7-9B2F-25F8BF0D2301}" srcOrd="6" destOrd="0" presId="urn:microsoft.com/office/officeart/2005/8/layout/process4"/>
    <dgm:cxn modelId="{A3403118-1CBF-411E-87F1-98E9D3E8DFA3}" type="presParOf" srcId="{D713A633-096A-43E7-9B2F-25F8BF0D2301}" destId="{CD494EF3-715F-46E0-A861-CDB6E28AAA8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17C6BD-8BE5-491B-897D-CD2122ACC3FF}" type="doc">
      <dgm:prSet loTypeId="urn:microsoft.com/office/officeart/2005/8/layout/vProcess5" loCatId="process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68A8D1D3-2A88-4940-A093-F295BAC70939}">
      <dgm:prSet custT="1"/>
      <dgm:spPr/>
      <dgm:t>
        <a:bodyPr/>
        <a:lstStyle/>
        <a:p>
          <a:pPr algn="just">
            <a:lnSpc>
              <a:spcPct val="100000"/>
            </a:lnSpc>
          </a:pPr>
          <a:endParaRPr lang="en-US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algn="just">
            <a:lnSpc>
              <a:spcPct val="100000"/>
            </a:lnSpc>
          </a:pPr>
          <a:endParaRPr lang="en-US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 is based on secondary data: journals, reports, and hotel case studies.</a:t>
          </a:r>
          <a:r>
            <a:rPr lang="en-US" sz="2400" dirty="0">
              <a:latin typeface="Times New Roman" panose="02020603050405020304" pitchFamily="18" charset="0"/>
              <a:ea typeface="Inter" panose="020B0604020202020204" charset="0"/>
              <a:cs typeface="Times New Roman" panose="02020603050405020304" pitchFamily="18" charset="0"/>
            </a:rPr>
            <a:t>
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EB9EB36D-8271-48EC-B6B6-70912CCDF7F2}" type="parTrans" cxnId="{DBD423FE-F034-408A-AA08-B03C77544409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F42231D4-81A3-4B0C-8796-C74AD2FE6498}" type="sibTrans" cxnId="{DBD423FE-F034-408A-AA08-B03C77544409}">
      <dgm:prSet custT="1"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46B27451-01AA-4CC0-8DE2-49B1933BF9B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Analytical tools used and PESTEL for external factors and SWOT for workforce impacts.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4462F06-0571-4360-8E46-59859817143E}" type="parTrans" cxnId="{201D37B3-AB2F-4DBF-AB33-8E5A8F26FF86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3985AF9-69B5-440F-82ED-1C7221C33B86}" type="sibTrans" cxnId="{201D37B3-AB2F-4DBF-AB33-8E5A8F26FF86}">
      <dgm:prSet custT="1"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BAA714CB-266B-431B-8EE1-3982AE72DF5D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This method provided both macro-level insights into global trends and practical examples of industry responses to workforce changes (Law, 2023).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62E79DA2-A940-4D8A-B356-7E195D42856B}" type="parTrans" cxnId="{689795E4-967C-474B-8D38-63BF265F31E3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C0D44BF6-7410-4E34-A2F3-BE295E162C3A}" type="sibTrans" cxnId="{689795E4-967C-474B-8D38-63BF265F31E3}">
      <dgm:prSet custT="1"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96B43633-55AA-4434-B0FF-029DB544514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b="0">
              <a:latin typeface="Times New Roman" panose="02020603050405020304" pitchFamily="18" charset="0"/>
              <a:cs typeface="Times New Roman" panose="02020603050405020304" pitchFamily="18" charset="0"/>
            </a:rPr>
            <a:t>A comparative approach was applied, analysing Marriott, Hilton, and Accor to understand AI–human collaboration in practice.</a:t>
          </a:r>
          <a:endParaRPr lang="en-GB" sz="24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AB732398-352E-4528-A7F3-90739A43767A}" type="parTrans" cxnId="{5CDA79D0-11AD-4634-91A9-A8534DBC8090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1DBB3A25-232B-428E-8C8E-49ED4E4EDECF}" type="sibTrans" cxnId="{5CDA79D0-11AD-4634-91A9-A8534DBC8090}">
      <dgm:prSet custT="1"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gm:t>
    </dgm:pt>
    <dgm:pt modelId="{DE989912-EC17-42B4-BE7D-EE1E58D25FAC}" type="pres">
      <dgm:prSet presAssocID="{8617C6BD-8BE5-491B-897D-CD2122ACC3FF}" presName="outerComposite" presStyleCnt="0">
        <dgm:presLayoutVars>
          <dgm:chMax val="5"/>
          <dgm:dir/>
          <dgm:resizeHandles val="exact"/>
        </dgm:presLayoutVars>
      </dgm:prSet>
      <dgm:spPr/>
    </dgm:pt>
    <dgm:pt modelId="{EB9F9022-6EC8-4886-A574-3F65317FB58B}" type="pres">
      <dgm:prSet presAssocID="{8617C6BD-8BE5-491B-897D-CD2122ACC3FF}" presName="dummyMaxCanvas" presStyleCnt="0">
        <dgm:presLayoutVars/>
      </dgm:prSet>
      <dgm:spPr/>
    </dgm:pt>
    <dgm:pt modelId="{616CE397-72AB-4C11-9382-99A8ED97EDD5}" type="pres">
      <dgm:prSet presAssocID="{8617C6BD-8BE5-491B-897D-CD2122ACC3FF}" presName="FourNodes_1" presStyleLbl="node1" presStyleIdx="0" presStyleCnt="4">
        <dgm:presLayoutVars>
          <dgm:bulletEnabled val="1"/>
        </dgm:presLayoutVars>
      </dgm:prSet>
      <dgm:spPr/>
    </dgm:pt>
    <dgm:pt modelId="{285C3DA8-DEA9-43EE-809F-58219DBD2ADE}" type="pres">
      <dgm:prSet presAssocID="{8617C6BD-8BE5-491B-897D-CD2122ACC3FF}" presName="FourNodes_2" presStyleLbl="node1" presStyleIdx="1" presStyleCnt="4">
        <dgm:presLayoutVars>
          <dgm:bulletEnabled val="1"/>
        </dgm:presLayoutVars>
      </dgm:prSet>
      <dgm:spPr/>
    </dgm:pt>
    <dgm:pt modelId="{1F6E8F5A-1A18-4B9A-8177-BF9DBFFE2727}" type="pres">
      <dgm:prSet presAssocID="{8617C6BD-8BE5-491B-897D-CD2122ACC3FF}" presName="FourNodes_3" presStyleLbl="node1" presStyleIdx="2" presStyleCnt="4">
        <dgm:presLayoutVars>
          <dgm:bulletEnabled val="1"/>
        </dgm:presLayoutVars>
      </dgm:prSet>
      <dgm:spPr/>
    </dgm:pt>
    <dgm:pt modelId="{68AAA3E7-2FD3-4010-8F9A-C3C41C7A7E93}" type="pres">
      <dgm:prSet presAssocID="{8617C6BD-8BE5-491B-897D-CD2122ACC3FF}" presName="FourNodes_4" presStyleLbl="node1" presStyleIdx="3" presStyleCnt="4">
        <dgm:presLayoutVars>
          <dgm:bulletEnabled val="1"/>
        </dgm:presLayoutVars>
      </dgm:prSet>
      <dgm:spPr/>
    </dgm:pt>
    <dgm:pt modelId="{AD3B2E67-EDF9-44B3-BEA5-AB2E9639EFD6}" type="pres">
      <dgm:prSet presAssocID="{8617C6BD-8BE5-491B-897D-CD2122ACC3FF}" presName="FourConn_1-2" presStyleLbl="fgAccFollowNode1" presStyleIdx="0" presStyleCnt="3">
        <dgm:presLayoutVars>
          <dgm:bulletEnabled val="1"/>
        </dgm:presLayoutVars>
      </dgm:prSet>
      <dgm:spPr/>
    </dgm:pt>
    <dgm:pt modelId="{79FEA3CD-6CDB-4B1A-926F-FB6C0CD59590}" type="pres">
      <dgm:prSet presAssocID="{8617C6BD-8BE5-491B-897D-CD2122ACC3FF}" presName="FourConn_2-3" presStyleLbl="fgAccFollowNode1" presStyleIdx="1" presStyleCnt="3">
        <dgm:presLayoutVars>
          <dgm:bulletEnabled val="1"/>
        </dgm:presLayoutVars>
      </dgm:prSet>
      <dgm:spPr/>
    </dgm:pt>
    <dgm:pt modelId="{191EEB9E-4226-41FA-8F7D-98B380CDBBE7}" type="pres">
      <dgm:prSet presAssocID="{8617C6BD-8BE5-491B-897D-CD2122ACC3FF}" presName="FourConn_3-4" presStyleLbl="fgAccFollowNode1" presStyleIdx="2" presStyleCnt="3">
        <dgm:presLayoutVars>
          <dgm:bulletEnabled val="1"/>
        </dgm:presLayoutVars>
      </dgm:prSet>
      <dgm:spPr/>
    </dgm:pt>
    <dgm:pt modelId="{28D295EC-8B91-4D8E-9843-56CA2560D6F7}" type="pres">
      <dgm:prSet presAssocID="{8617C6BD-8BE5-491B-897D-CD2122ACC3FF}" presName="FourNodes_1_text" presStyleLbl="node1" presStyleIdx="3" presStyleCnt="4">
        <dgm:presLayoutVars>
          <dgm:bulletEnabled val="1"/>
        </dgm:presLayoutVars>
      </dgm:prSet>
      <dgm:spPr/>
    </dgm:pt>
    <dgm:pt modelId="{DEAB8532-D675-4247-81F5-91D86890B9FC}" type="pres">
      <dgm:prSet presAssocID="{8617C6BD-8BE5-491B-897D-CD2122ACC3FF}" presName="FourNodes_2_text" presStyleLbl="node1" presStyleIdx="3" presStyleCnt="4">
        <dgm:presLayoutVars>
          <dgm:bulletEnabled val="1"/>
        </dgm:presLayoutVars>
      </dgm:prSet>
      <dgm:spPr/>
    </dgm:pt>
    <dgm:pt modelId="{603F4FA4-6789-4E36-8987-03A185C82031}" type="pres">
      <dgm:prSet presAssocID="{8617C6BD-8BE5-491B-897D-CD2122ACC3FF}" presName="FourNodes_3_text" presStyleLbl="node1" presStyleIdx="3" presStyleCnt="4">
        <dgm:presLayoutVars>
          <dgm:bulletEnabled val="1"/>
        </dgm:presLayoutVars>
      </dgm:prSet>
      <dgm:spPr/>
    </dgm:pt>
    <dgm:pt modelId="{D2635AFA-D3E7-4F7D-8512-1EB6C444E621}" type="pres">
      <dgm:prSet presAssocID="{8617C6BD-8BE5-491B-897D-CD2122ACC3F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DBF7034-5486-413A-9C34-336863150AEF}" type="presOf" srcId="{13985AF9-69B5-440F-82ED-1C7221C33B86}" destId="{79FEA3CD-6CDB-4B1A-926F-FB6C0CD59590}" srcOrd="0" destOrd="0" presId="urn:microsoft.com/office/officeart/2005/8/layout/vProcess5"/>
    <dgm:cxn modelId="{584A633C-1318-4B69-870A-4E5995FAA705}" type="presOf" srcId="{1DBB3A25-232B-428E-8C8E-49ED4E4EDECF}" destId="{191EEB9E-4226-41FA-8F7D-98B380CDBBE7}" srcOrd="0" destOrd="0" presId="urn:microsoft.com/office/officeart/2005/8/layout/vProcess5"/>
    <dgm:cxn modelId="{F990B24B-B3EE-47DB-BA5F-D5E4D26B93CD}" type="presOf" srcId="{BAA714CB-266B-431B-8EE1-3982AE72DF5D}" destId="{68AAA3E7-2FD3-4010-8F9A-C3C41C7A7E93}" srcOrd="0" destOrd="0" presId="urn:microsoft.com/office/officeart/2005/8/layout/vProcess5"/>
    <dgm:cxn modelId="{7FA18A79-C064-44E3-86BB-E18D9DE0F458}" type="presOf" srcId="{46B27451-01AA-4CC0-8DE2-49B1933BF9B1}" destId="{DEAB8532-D675-4247-81F5-91D86890B9FC}" srcOrd="1" destOrd="0" presId="urn:microsoft.com/office/officeart/2005/8/layout/vProcess5"/>
    <dgm:cxn modelId="{56172097-3056-4CD6-9D50-6EBE56A2421D}" type="presOf" srcId="{68A8D1D3-2A88-4940-A093-F295BAC70939}" destId="{28D295EC-8B91-4D8E-9843-56CA2560D6F7}" srcOrd="1" destOrd="0" presId="urn:microsoft.com/office/officeart/2005/8/layout/vProcess5"/>
    <dgm:cxn modelId="{EA1AC9A3-F900-43FF-9FA9-E219BE5CE04B}" type="presOf" srcId="{8617C6BD-8BE5-491B-897D-CD2122ACC3FF}" destId="{DE989912-EC17-42B4-BE7D-EE1E58D25FAC}" srcOrd="0" destOrd="0" presId="urn:microsoft.com/office/officeart/2005/8/layout/vProcess5"/>
    <dgm:cxn modelId="{201D37B3-AB2F-4DBF-AB33-8E5A8F26FF86}" srcId="{8617C6BD-8BE5-491B-897D-CD2122ACC3FF}" destId="{46B27451-01AA-4CC0-8DE2-49B1933BF9B1}" srcOrd="1" destOrd="0" parTransId="{14462F06-0571-4360-8E46-59859817143E}" sibTransId="{13985AF9-69B5-440F-82ED-1C7221C33B86}"/>
    <dgm:cxn modelId="{F0D3D6BF-378A-4C2D-A31B-0A62CB85DF54}" type="presOf" srcId="{68A8D1D3-2A88-4940-A093-F295BAC70939}" destId="{616CE397-72AB-4C11-9382-99A8ED97EDD5}" srcOrd="0" destOrd="0" presId="urn:microsoft.com/office/officeart/2005/8/layout/vProcess5"/>
    <dgm:cxn modelId="{D90392C4-48DB-49AA-8B06-ED171DD19FCE}" type="presOf" srcId="{F42231D4-81A3-4B0C-8796-C74AD2FE6498}" destId="{AD3B2E67-EDF9-44B3-BEA5-AB2E9639EFD6}" srcOrd="0" destOrd="0" presId="urn:microsoft.com/office/officeart/2005/8/layout/vProcess5"/>
    <dgm:cxn modelId="{5CDA79D0-11AD-4634-91A9-A8534DBC8090}" srcId="{8617C6BD-8BE5-491B-897D-CD2122ACC3FF}" destId="{96B43633-55AA-4434-B0FF-029DB5445141}" srcOrd="2" destOrd="0" parTransId="{AB732398-352E-4528-A7F3-90739A43767A}" sibTransId="{1DBB3A25-232B-428E-8C8E-49ED4E4EDECF}"/>
    <dgm:cxn modelId="{69BDF3D4-9722-469F-ABD5-30BC0DBDE0D3}" type="presOf" srcId="{96B43633-55AA-4434-B0FF-029DB5445141}" destId="{603F4FA4-6789-4E36-8987-03A185C82031}" srcOrd="1" destOrd="0" presId="urn:microsoft.com/office/officeart/2005/8/layout/vProcess5"/>
    <dgm:cxn modelId="{9DEAE9D6-7B1D-446D-A1F5-E2FC60556890}" type="presOf" srcId="{96B43633-55AA-4434-B0FF-029DB5445141}" destId="{1F6E8F5A-1A18-4B9A-8177-BF9DBFFE2727}" srcOrd="0" destOrd="0" presId="urn:microsoft.com/office/officeart/2005/8/layout/vProcess5"/>
    <dgm:cxn modelId="{689795E4-967C-474B-8D38-63BF265F31E3}" srcId="{8617C6BD-8BE5-491B-897D-CD2122ACC3FF}" destId="{BAA714CB-266B-431B-8EE1-3982AE72DF5D}" srcOrd="3" destOrd="0" parTransId="{62E79DA2-A940-4D8A-B356-7E195D42856B}" sibTransId="{C0D44BF6-7410-4E34-A2F3-BE295E162C3A}"/>
    <dgm:cxn modelId="{75F292F4-E143-4A8C-A303-6991EAC44632}" type="presOf" srcId="{46B27451-01AA-4CC0-8DE2-49B1933BF9B1}" destId="{285C3DA8-DEA9-43EE-809F-58219DBD2ADE}" srcOrd="0" destOrd="0" presId="urn:microsoft.com/office/officeart/2005/8/layout/vProcess5"/>
    <dgm:cxn modelId="{0F4385F9-B45E-43A0-A20C-789C8AA3966F}" type="presOf" srcId="{BAA714CB-266B-431B-8EE1-3982AE72DF5D}" destId="{D2635AFA-D3E7-4F7D-8512-1EB6C444E621}" srcOrd="1" destOrd="0" presId="urn:microsoft.com/office/officeart/2005/8/layout/vProcess5"/>
    <dgm:cxn modelId="{DBD423FE-F034-408A-AA08-B03C77544409}" srcId="{8617C6BD-8BE5-491B-897D-CD2122ACC3FF}" destId="{68A8D1D3-2A88-4940-A093-F295BAC70939}" srcOrd="0" destOrd="0" parTransId="{EB9EB36D-8271-48EC-B6B6-70912CCDF7F2}" sibTransId="{F42231D4-81A3-4B0C-8796-C74AD2FE6498}"/>
    <dgm:cxn modelId="{7D15D019-7B05-46E5-A71D-BC8356CB24F6}" type="presParOf" srcId="{DE989912-EC17-42B4-BE7D-EE1E58D25FAC}" destId="{EB9F9022-6EC8-4886-A574-3F65317FB58B}" srcOrd="0" destOrd="0" presId="urn:microsoft.com/office/officeart/2005/8/layout/vProcess5"/>
    <dgm:cxn modelId="{96B821DB-ACB4-42BB-A932-5304BC2B4D9A}" type="presParOf" srcId="{DE989912-EC17-42B4-BE7D-EE1E58D25FAC}" destId="{616CE397-72AB-4C11-9382-99A8ED97EDD5}" srcOrd="1" destOrd="0" presId="urn:microsoft.com/office/officeart/2005/8/layout/vProcess5"/>
    <dgm:cxn modelId="{DE29EEC4-288D-4C7D-A3F2-09A902E7C8F1}" type="presParOf" srcId="{DE989912-EC17-42B4-BE7D-EE1E58D25FAC}" destId="{285C3DA8-DEA9-43EE-809F-58219DBD2ADE}" srcOrd="2" destOrd="0" presId="urn:microsoft.com/office/officeart/2005/8/layout/vProcess5"/>
    <dgm:cxn modelId="{B0D1EC4D-75B4-4ADB-AB37-F7D50BD35E7F}" type="presParOf" srcId="{DE989912-EC17-42B4-BE7D-EE1E58D25FAC}" destId="{1F6E8F5A-1A18-4B9A-8177-BF9DBFFE2727}" srcOrd="3" destOrd="0" presId="urn:microsoft.com/office/officeart/2005/8/layout/vProcess5"/>
    <dgm:cxn modelId="{0AD84B15-D72F-4FDB-A9D5-D647E235D077}" type="presParOf" srcId="{DE989912-EC17-42B4-BE7D-EE1E58D25FAC}" destId="{68AAA3E7-2FD3-4010-8F9A-C3C41C7A7E93}" srcOrd="4" destOrd="0" presId="urn:microsoft.com/office/officeart/2005/8/layout/vProcess5"/>
    <dgm:cxn modelId="{93CB97AE-4322-4C80-B649-42B50A6B2A9A}" type="presParOf" srcId="{DE989912-EC17-42B4-BE7D-EE1E58D25FAC}" destId="{AD3B2E67-EDF9-44B3-BEA5-AB2E9639EFD6}" srcOrd="5" destOrd="0" presId="urn:microsoft.com/office/officeart/2005/8/layout/vProcess5"/>
    <dgm:cxn modelId="{C53F3B78-BE72-400E-A94D-D9140F3814E1}" type="presParOf" srcId="{DE989912-EC17-42B4-BE7D-EE1E58D25FAC}" destId="{79FEA3CD-6CDB-4B1A-926F-FB6C0CD59590}" srcOrd="6" destOrd="0" presId="urn:microsoft.com/office/officeart/2005/8/layout/vProcess5"/>
    <dgm:cxn modelId="{7555EA1F-1AE3-43F7-B06C-C18C455F05A2}" type="presParOf" srcId="{DE989912-EC17-42B4-BE7D-EE1E58D25FAC}" destId="{191EEB9E-4226-41FA-8F7D-98B380CDBBE7}" srcOrd="7" destOrd="0" presId="urn:microsoft.com/office/officeart/2005/8/layout/vProcess5"/>
    <dgm:cxn modelId="{FC83D788-43BF-4CD7-96CA-F05E38F3AD95}" type="presParOf" srcId="{DE989912-EC17-42B4-BE7D-EE1E58D25FAC}" destId="{28D295EC-8B91-4D8E-9843-56CA2560D6F7}" srcOrd="8" destOrd="0" presId="urn:microsoft.com/office/officeart/2005/8/layout/vProcess5"/>
    <dgm:cxn modelId="{C6482279-4DA2-4C6E-AEE3-089EF27A1529}" type="presParOf" srcId="{DE989912-EC17-42B4-BE7D-EE1E58D25FAC}" destId="{DEAB8532-D675-4247-81F5-91D86890B9FC}" srcOrd="9" destOrd="0" presId="urn:microsoft.com/office/officeart/2005/8/layout/vProcess5"/>
    <dgm:cxn modelId="{71E95263-B38C-4CDC-BC69-19AB1BC8712A}" type="presParOf" srcId="{DE989912-EC17-42B4-BE7D-EE1E58D25FAC}" destId="{603F4FA4-6789-4E36-8987-03A185C82031}" srcOrd="10" destOrd="0" presId="urn:microsoft.com/office/officeart/2005/8/layout/vProcess5"/>
    <dgm:cxn modelId="{D184212F-7EBE-4D23-902C-67589AA3F578}" type="presParOf" srcId="{DE989912-EC17-42B4-BE7D-EE1E58D25FAC}" destId="{D2635AFA-D3E7-4F7D-8512-1EB6C444E62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61ED67-275C-48B5-BB66-CBC79C2FA6E8}" type="doc">
      <dgm:prSet loTypeId="urn:microsoft.com/office/officeart/2005/8/layout/target3" loCatId="list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en-GB"/>
        </a:p>
      </dgm:t>
    </dgm:pt>
    <dgm:pt modelId="{43A1C096-EEEB-41F0-88D0-6D37B20CBED9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Regulators demand balance between AI efficiency and fair employment (George, 2024).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B3E9E6-3314-49D6-A229-A23E518CCE8D}" type="parTrans" cxnId="{CFBDD2B4-38BD-4877-8CC1-59550B7B0E3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D67D4-599B-437F-82BA-66ACA8D6FC77}" type="sibTrans" cxnId="{CFBDD2B4-38BD-4877-8CC1-59550B7B0E3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67798B-EB19-4F98-9B3A-CD8641E1587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Market for AI in hospitality to grow from USD 15.69bn (2024) → 58.29bn (2029) (</a:t>
          </a:r>
          <a:r>
            <a:rPr lang="en-US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Business Research Company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2A3BE3-42C9-48C1-8866-120D49AD87A9}" type="parTrans" cxnId="{8D61168F-B3C4-4D1A-AC23-4D21AAB3084F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416D0-A716-4860-8451-DDFFF45F3CE0}" type="sibTrans" cxnId="{8D61168F-B3C4-4D1A-AC23-4D21AAB3084F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D9AC6D-D89D-40F4-9540-095B0B33C1B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post-COVID labour shortages are also a source of adoption with AI bridging service gaps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Zulifiqar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2025).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7365AC-D6A1-4043-A10C-DFAC3A82EDC2}" type="parTrans" cxnId="{65D7E10E-5DC0-48FF-A1F6-4374D7FA2D3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3EB3CE-4A5C-4D76-A71C-3A99E69599F8}" type="sibTrans" cxnId="{65D7E10E-5DC0-48FF-A1F6-4374D7FA2D3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25F50A-DBAE-4360-B544-05725A3ED88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Initial costs are high and retraining expenses are also a challenge particularly to small operators (Ahmed, 2025). 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F67FAC-80F7-4CF6-B2E7-16EFCBC7DF91}" type="parTrans" cxnId="{E5B74A3B-8BAC-45D7-A8FD-CC5D4748EC0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DE68CA-8156-42C4-9CBB-CA5CCEDAB17E}" type="sibTrans" cxnId="{E5B74A3B-8BAC-45D7-A8FD-CC5D4748EC0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0CB8ED-FF10-4F0E-AA0D-D59EC1AF74D0}" type="pres">
      <dgm:prSet presAssocID="{9461ED67-275C-48B5-BB66-CBC79C2FA6E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DDC6A25-753F-474F-997A-5190E6FA784C}" type="pres">
      <dgm:prSet presAssocID="{43A1C096-EEEB-41F0-88D0-6D37B20CBED9}" presName="circle1" presStyleLbl="node1" presStyleIdx="0" presStyleCnt="4" custLinFactNeighborX="1208" custLinFactNeighborY="-667"/>
      <dgm:spPr/>
    </dgm:pt>
    <dgm:pt modelId="{02AD4B26-CE4D-444F-B11E-D223C0FCA8E1}" type="pres">
      <dgm:prSet presAssocID="{43A1C096-EEEB-41F0-88D0-6D37B20CBED9}" presName="space" presStyleCnt="0"/>
      <dgm:spPr/>
    </dgm:pt>
    <dgm:pt modelId="{2625582A-15A6-49A3-A5AC-D3516D95E49E}" type="pres">
      <dgm:prSet presAssocID="{43A1C096-EEEB-41F0-88D0-6D37B20CBED9}" presName="rect1" presStyleLbl="alignAcc1" presStyleIdx="0" presStyleCnt="4"/>
      <dgm:spPr/>
    </dgm:pt>
    <dgm:pt modelId="{4154BF36-6FF8-4116-991C-68ECC2D34032}" type="pres">
      <dgm:prSet presAssocID="{5167798B-EB19-4F98-9B3A-CD8641E15871}" presName="vertSpace2" presStyleLbl="node1" presStyleIdx="0" presStyleCnt="4"/>
      <dgm:spPr/>
    </dgm:pt>
    <dgm:pt modelId="{7CE60AB7-A3CC-4546-BA99-E486C44E8DCB}" type="pres">
      <dgm:prSet presAssocID="{5167798B-EB19-4F98-9B3A-CD8641E15871}" presName="circle2" presStyleLbl="node1" presStyleIdx="1" presStyleCnt="4"/>
      <dgm:spPr/>
    </dgm:pt>
    <dgm:pt modelId="{0661197F-3F58-4F1C-8EEF-B71AD97CDB66}" type="pres">
      <dgm:prSet presAssocID="{5167798B-EB19-4F98-9B3A-CD8641E15871}" presName="rect2" presStyleLbl="alignAcc1" presStyleIdx="1" presStyleCnt="4"/>
      <dgm:spPr/>
    </dgm:pt>
    <dgm:pt modelId="{EE04FB83-AD79-407F-8AED-B904DED85BA5}" type="pres">
      <dgm:prSet presAssocID="{0BD9AC6D-D89D-40F4-9540-095B0B33C1BF}" presName="vertSpace3" presStyleLbl="node1" presStyleIdx="1" presStyleCnt="4"/>
      <dgm:spPr/>
    </dgm:pt>
    <dgm:pt modelId="{D4FB0053-96CB-4851-8C84-0C02B472D30F}" type="pres">
      <dgm:prSet presAssocID="{0BD9AC6D-D89D-40F4-9540-095B0B33C1BF}" presName="circle3" presStyleLbl="node1" presStyleIdx="2" presStyleCnt="4"/>
      <dgm:spPr/>
    </dgm:pt>
    <dgm:pt modelId="{B8B2703F-FB9F-4FBC-94A4-C2E6039D78B3}" type="pres">
      <dgm:prSet presAssocID="{0BD9AC6D-D89D-40F4-9540-095B0B33C1BF}" presName="rect3" presStyleLbl="alignAcc1" presStyleIdx="2" presStyleCnt="4"/>
      <dgm:spPr/>
    </dgm:pt>
    <dgm:pt modelId="{976F4AF2-2362-4A81-81B9-24317B3AE341}" type="pres">
      <dgm:prSet presAssocID="{C625F50A-DBAE-4360-B544-05725A3ED889}" presName="vertSpace4" presStyleLbl="node1" presStyleIdx="2" presStyleCnt="4"/>
      <dgm:spPr/>
    </dgm:pt>
    <dgm:pt modelId="{865A338C-9479-4E0F-BF29-DA8241BBFC57}" type="pres">
      <dgm:prSet presAssocID="{C625F50A-DBAE-4360-B544-05725A3ED889}" presName="circle4" presStyleLbl="node1" presStyleIdx="3" presStyleCnt="4"/>
      <dgm:spPr/>
    </dgm:pt>
    <dgm:pt modelId="{D71AB299-90F0-4AE7-85F8-5DBB016A8FCC}" type="pres">
      <dgm:prSet presAssocID="{C625F50A-DBAE-4360-B544-05725A3ED889}" presName="rect4" presStyleLbl="alignAcc1" presStyleIdx="3" presStyleCnt="4"/>
      <dgm:spPr/>
    </dgm:pt>
    <dgm:pt modelId="{0036FE73-C53C-439B-A9C0-003590C0AA7F}" type="pres">
      <dgm:prSet presAssocID="{43A1C096-EEEB-41F0-88D0-6D37B20CBED9}" presName="rect1ParTxNoCh" presStyleLbl="alignAcc1" presStyleIdx="3" presStyleCnt="4">
        <dgm:presLayoutVars>
          <dgm:chMax val="1"/>
          <dgm:bulletEnabled val="1"/>
        </dgm:presLayoutVars>
      </dgm:prSet>
      <dgm:spPr/>
    </dgm:pt>
    <dgm:pt modelId="{F9CECE78-95E3-40DA-9B94-91719BC3738F}" type="pres">
      <dgm:prSet presAssocID="{5167798B-EB19-4F98-9B3A-CD8641E15871}" presName="rect2ParTxNoCh" presStyleLbl="alignAcc1" presStyleIdx="3" presStyleCnt="4">
        <dgm:presLayoutVars>
          <dgm:chMax val="1"/>
          <dgm:bulletEnabled val="1"/>
        </dgm:presLayoutVars>
      </dgm:prSet>
      <dgm:spPr/>
    </dgm:pt>
    <dgm:pt modelId="{C9DFDA34-9D9B-4BC9-8270-BEC9F7B43A3F}" type="pres">
      <dgm:prSet presAssocID="{0BD9AC6D-D89D-40F4-9540-095B0B33C1BF}" presName="rect3ParTxNoCh" presStyleLbl="alignAcc1" presStyleIdx="3" presStyleCnt="4">
        <dgm:presLayoutVars>
          <dgm:chMax val="1"/>
          <dgm:bulletEnabled val="1"/>
        </dgm:presLayoutVars>
      </dgm:prSet>
      <dgm:spPr/>
    </dgm:pt>
    <dgm:pt modelId="{D6C53B79-1F02-4E6A-8AEF-A7066D530077}" type="pres">
      <dgm:prSet presAssocID="{C625F50A-DBAE-4360-B544-05725A3ED889}" presName="rect4ParTxNoCh" presStyleLbl="alignAcc1" presStyleIdx="3" presStyleCnt="4">
        <dgm:presLayoutVars>
          <dgm:chMax val="1"/>
          <dgm:bulletEnabled val="1"/>
        </dgm:presLayoutVars>
      </dgm:prSet>
      <dgm:spPr/>
    </dgm:pt>
  </dgm:ptLst>
  <dgm:cxnLst>
    <dgm:cxn modelId="{DC19D609-1B58-4A21-9FE0-52CAE419DF13}" type="presOf" srcId="{5167798B-EB19-4F98-9B3A-CD8641E15871}" destId="{F9CECE78-95E3-40DA-9B94-91719BC3738F}" srcOrd="1" destOrd="0" presId="urn:microsoft.com/office/officeart/2005/8/layout/target3"/>
    <dgm:cxn modelId="{65D7E10E-5DC0-48FF-A1F6-4374D7FA2D35}" srcId="{9461ED67-275C-48B5-BB66-CBC79C2FA6E8}" destId="{0BD9AC6D-D89D-40F4-9540-095B0B33C1BF}" srcOrd="2" destOrd="0" parTransId="{E77365AC-D6A1-4043-A10C-DFAC3A82EDC2}" sibTransId="{033EB3CE-4A5C-4D76-A71C-3A99E69599F8}"/>
    <dgm:cxn modelId="{AED58D12-0434-4926-A87C-33495F89CB45}" type="presOf" srcId="{9461ED67-275C-48B5-BB66-CBC79C2FA6E8}" destId="{4D0CB8ED-FF10-4F0E-AA0D-D59EC1AF74D0}" srcOrd="0" destOrd="0" presId="urn:microsoft.com/office/officeart/2005/8/layout/target3"/>
    <dgm:cxn modelId="{E5B74A3B-8BAC-45D7-A8FD-CC5D4748EC05}" srcId="{9461ED67-275C-48B5-BB66-CBC79C2FA6E8}" destId="{C625F50A-DBAE-4360-B544-05725A3ED889}" srcOrd="3" destOrd="0" parTransId="{6EF67FAC-80F7-4CF6-B2E7-16EFCBC7DF91}" sibTransId="{48DE68CA-8156-42C4-9CBB-CA5CCEDAB17E}"/>
    <dgm:cxn modelId="{8D61168F-B3C4-4D1A-AC23-4D21AAB3084F}" srcId="{9461ED67-275C-48B5-BB66-CBC79C2FA6E8}" destId="{5167798B-EB19-4F98-9B3A-CD8641E15871}" srcOrd="1" destOrd="0" parTransId="{822A3BE3-42C9-48C1-8866-120D49AD87A9}" sibTransId="{7CD416D0-A716-4860-8451-DDFFF45F3CE0}"/>
    <dgm:cxn modelId="{02B59899-C592-4EE0-9CB2-02FE76517672}" type="presOf" srcId="{0BD9AC6D-D89D-40F4-9540-095B0B33C1BF}" destId="{B8B2703F-FB9F-4FBC-94A4-C2E6039D78B3}" srcOrd="0" destOrd="0" presId="urn:microsoft.com/office/officeart/2005/8/layout/target3"/>
    <dgm:cxn modelId="{91E038A4-3497-4F25-904E-F7026DE5C0A4}" type="presOf" srcId="{43A1C096-EEEB-41F0-88D0-6D37B20CBED9}" destId="{0036FE73-C53C-439B-A9C0-003590C0AA7F}" srcOrd="1" destOrd="0" presId="urn:microsoft.com/office/officeart/2005/8/layout/target3"/>
    <dgm:cxn modelId="{CFBDD2B4-38BD-4877-8CC1-59550B7B0E3E}" srcId="{9461ED67-275C-48B5-BB66-CBC79C2FA6E8}" destId="{43A1C096-EEEB-41F0-88D0-6D37B20CBED9}" srcOrd="0" destOrd="0" parTransId="{C5B3E9E6-3314-49D6-A229-A23E518CCE8D}" sibTransId="{CE3D67D4-599B-437F-82BA-66ACA8D6FC77}"/>
    <dgm:cxn modelId="{8F9DA1CF-FD3F-429D-A76B-045F2B0E8A2D}" type="presOf" srcId="{43A1C096-EEEB-41F0-88D0-6D37B20CBED9}" destId="{2625582A-15A6-49A3-A5AC-D3516D95E49E}" srcOrd="0" destOrd="0" presId="urn:microsoft.com/office/officeart/2005/8/layout/target3"/>
    <dgm:cxn modelId="{F7195AEB-2440-4276-9C0F-45B1FA80F854}" type="presOf" srcId="{C625F50A-DBAE-4360-B544-05725A3ED889}" destId="{D6C53B79-1F02-4E6A-8AEF-A7066D530077}" srcOrd="1" destOrd="0" presId="urn:microsoft.com/office/officeart/2005/8/layout/target3"/>
    <dgm:cxn modelId="{286D21F1-D142-4181-817F-2DA63017C747}" type="presOf" srcId="{0BD9AC6D-D89D-40F4-9540-095B0B33C1BF}" destId="{C9DFDA34-9D9B-4BC9-8270-BEC9F7B43A3F}" srcOrd="1" destOrd="0" presId="urn:microsoft.com/office/officeart/2005/8/layout/target3"/>
    <dgm:cxn modelId="{440723F6-D8B3-46A1-A89A-CD5C45035621}" type="presOf" srcId="{C625F50A-DBAE-4360-B544-05725A3ED889}" destId="{D71AB299-90F0-4AE7-85F8-5DBB016A8FCC}" srcOrd="0" destOrd="0" presId="urn:microsoft.com/office/officeart/2005/8/layout/target3"/>
    <dgm:cxn modelId="{28D1C6F8-9536-4706-84F7-B6C750E74743}" type="presOf" srcId="{5167798B-EB19-4F98-9B3A-CD8641E15871}" destId="{0661197F-3F58-4F1C-8EEF-B71AD97CDB66}" srcOrd="0" destOrd="0" presId="urn:microsoft.com/office/officeart/2005/8/layout/target3"/>
    <dgm:cxn modelId="{78B3C796-623D-401F-838C-C4F4B420F649}" type="presParOf" srcId="{4D0CB8ED-FF10-4F0E-AA0D-D59EC1AF74D0}" destId="{1DDC6A25-753F-474F-997A-5190E6FA784C}" srcOrd="0" destOrd="0" presId="urn:microsoft.com/office/officeart/2005/8/layout/target3"/>
    <dgm:cxn modelId="{91483E57-1766-41CC-9940-88D743415F0D}" type="presParOf" srcId="{4D0CB8ED-FF10-4F0E-AA0D-D59EC1AF74D0}" destId="{02AD4B26-CE4D-444F-B11E-D223C0FCA8E1}" srcOrd="1" destOrd="0" presId="urn:microsoft.com/office/officeart/2005/8/layout/target3"/>
    <dgm:cxn modelId="{720D5EEB-9CFF-435F-A026-BA9A8E1F850E}" type="presParOf" srcId="{4D0CB8ED-FF10-4F0E-AA0D-D59EC1AF74D0}" destId="{2625582A-15A6-49A3-A5AC-D3516D95E49E}" srcOrd="2" destOrd="0" presId="urn:microsoft.com/office/officeart/2005/8/layout/target3"/>
    <dgm:cxn modelId="{E3FE7AD3-9C45-46F0-914B-534010DA18A4}" type="presParOf" srcId="{4D0CB8ED-FF10-4F0E-AA0D-D59EC1AF74D0}" destId="{4154BF36-6FF8-4116-991C-68ECC2D34032}" srcOrd="3" destOrd="0" presId="urn:microsoft.com/office/officeart/2005/8/layout/target3"/>
    <dgm:cxn modelId="{47B2520C-E5BA-4A41-BF12-1FB4B8BD520F}" type="presParOf" srcId="{4D0CB8ED-FF10-4F0E-AA0D-D59EC1AF74D0}" destId="{7CE60AB7-A3CC-4546-BA99-E486C44E8DCB}" srcOrd="4" destOrd="0" presId="urn:microsoft.com/office/officeart/2005/8/layout/target3"/>
    <dgm:cxn modelId="{CAA6B43B-3AFC-464E-8EB3-921654CE2B49}" type="presParOf" srcId="{4D0CB8ED-FF10-4F0E-AA0D-D59EC1AF74D0}" destId="{0661197F-3F58-4F1C-8EEF-B71AD97CDB66}" srcOrd="5" destOrd="0" presId="urn:microsoft.com/office/officeart/2005/8/layout/target3"/>
    <dgm:cxn modelId="{36613E69-DC53-4FF0-823E-8CE5F5846803}" type="presParOf" srcId="{4D0CB8ED-FF10-4F0E-AA0D-D59EC1AF74D0}" destId="{EE04FB83-AD79-407F-8AED-B904DED85BA5}" srcOrd="6" destOrd="0" presId="urn:microsoft.com/office/officeart/2005/8/layout/target3"/>
    <dgm:cxn modelId="{E2F5053F-AF82-45A1-967A-358BBB9D7598}" type="presParOf" srcId="{4D0CB8ED-FF10-4F0E-AA0D-D59EC1AF74D0}" destId="{D4FB0053-96CB-4851-8C84-0C02B472D30F}" srcOrd="7" destOrd="0" presId="urn:microsoft.com/office/officeart/2005/8/layout/target3"/>
    <dgm:cxn modelId="{8733E2E8-A902-42AF-B778-37A2D2478FC5}" type="presParOf" srcId="{4D0CB8ED-FF10-4F0E-AA0D-D59EC1AF74D0}" destId="{B8B2703F-FB9F-4FBC-94A4-C2E6039D78B3}" srcOrd="8" destOrd="0" presId="urn:microsoft.com/office/officeart/2005/8/layout/target3"/>
    <dgm:cxn modelId="{5063D633-CBCF-4308-A2FB-27A4A9DE2C83}" type="presParOf" srcId="{4D0CB8ED-FF10-4F0E-AA0D-D59EC1AF74D0}" destId="{976F4AF2-2362-4A81-81B9-24317B3AE341}" srcOrd="9" destOrd="0" presId="urn:microsoft.com/office/officeart/2005/8/layout/target3"/>
    <dgm:cxn modelId="{0B06907B-7033-444C-AA8E-16B67F61F3FF}" type="presParOf" srcId="{4D0CB8ED-FF10-4F0E-AA0D-D59EC1AF74D0}" destId="{865A338C-9479-4E0F-BF29-DA8241BBFC57}" srcOrd="10" destOrd="0" presId="urn:microsoft.com/office/officeart/2005/8/layout/target3"/>
    <dgm:cxn modelId="{8460354B-ED16-4117-B02E-3115323B165C}" type="presParOf" srcId="{4D0CB8ED-FF10-4F0E-AA0D-D59EC1AF74D0}" destId="{D71AB299-90F0-4AE7-85F8-5DBB016A8FCC}" srcOrd="11" destOrd="0" presId="urn:microsoft.com/office/officeart/2005/8/layout/target3"/>
    <dgm:cxn modelId="{76FCFD47-CA82-49D2-8712-73D7A4D0B04E}" type="presParOf" srcId="{4D0CB8ED-FF10-4F0E-AA0D-D59EC1AF74D0}" destId="{0036FE73-C53C-439B-A9C0-003590C0AA7F}" srcOrd="12" destOrd="0" presId="urn:microsoft.com/office/officeart/2005/8/layout/target3"/>
    <dgm:cxn modelId="{D17F7D1D-6F44-406C-8F42-36C1D3A7925C}" type="presParOf" srcId="{4D0CB8ED-FF10-4F0E-AA0D-D59EC1AF74D0}" destId="{F9CECE78-95E3-40DA-9B94-91719BC3738F}" srcOrd="13" destOrd="0" presId="urn:microsoft.com/office/officeart/2005/8/layout/target3"/>
    <dgm:cxn modelId="{5DF6E4EF-89B3-4EE2-B300-79503C74DB3A}" type="presParOf" srcId="{4D0CB8ED-FF10-4F0E-AA0D-D59EC1AF74D0}" destId="{C9DFDA34-9D9B-4BC9-8270-BEC9F7B43A3F}" srcOrd="14" destOrd="0" presId="urn:microsoft.com/office/officeart/2005/8/layout/target3"/>
    <dgm:cxn modelId="{9065F9A5-8D17-4B49-82D4-47F4782D2E42}" type="presParOf" srcId="{4D0CB8ED-FF10-4F0E-AA0D-D59EC1AF74D0}" destId="{D6C53B79-1F02-4E6A-8AEF-A7066D53007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61ED67-275C-48B5-BB66-CBC79C2FA6E8}" type="doc">
      <dgm:prSet loTypeId="urn:microsoft.com/office/officeart/2005/8/layout/targe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3A1C096-EEEB-41F0-88D0-6D37B20CBED9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Guests still prefer human interaction, with Statista (2023) reporting that a majority of UK consumers favour personal service over automation.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B3E9E6-3314-49D6-A229-A23E518CCE8D}" type="parTrans" cxnId="{CFBDD2B4-38BD-4877-8CC1-59550B7B0E3E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D67D4-599B-437F-82BA-66ACA8D6FC77}" type="sibTrans" cxnId="{CFBDD2B4-38BD-4877-8CC1-59550B7B0E3E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67798B-EB19-4F98-9B3A-CD8641E1587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AI adoption is shifting employee roles towards supervisory, interpersonal, and problem-solving responsibilities that require advanced soft skills (Jiang et al., 2025).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2A3BE3-42C9-48C1-8866-120D49AD87A9}" type="parTrans" cxnId="{8D61168F-B3C4-4D1A-AC23-4D21AAB3084F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416D0-A716-4860-8451-DDFFF45F3CE0}" type="sibTrans" cxnId="{8D61168F-B3C4-4D1A-AC23-4D21AAB3084F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D9AC6D-D89D-40F4-9540-095B0B33C1BF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generative AI market in hospitality is projected to reach USD 439 billion by 2033, with a 40.2% CAGR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Ajaz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7365AC-D6A1-4043-A10C-DFAC3A82EDC2}" type="parTrans" cxnId="{65D7E10E-5DC0-48FF-A1F6-4374D7FA2D3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3EB3CE-4A5C-4D76-A71C-3A99E69599F8}" type="sibTrans" cxnId="{65D7E10E-5DC0-48FF-A1F6-4374D7FA2D3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25F50A-DBAE-4360-B544-05725A3ED889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Risks include algorithmic bias in decision-making, employee resistance to change, and unequal workforce adaptation to new technologies (Mohammad, 2023).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F67FAC-80F7-4CF6-B2E7-16EFCBC7DF91}" type="parTrans" cxnId="{E5B74A3B-8BAC-45D7-A8FD-CC5D4748EC0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DE68CA-8156-42C4-9CBB-CA5CCEDAB17E}" type="sibTrans" cxnId="{E5B74A3B-8BAC-45D7-A8FD-CC5D4748EC0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0CB8ED-FF10-4F0E-AA0D-D59EC1AF74D0}" type="pres">
      <dgm:prSet presAssocID="{9461ED67-275C-48B5-BB66-CBC79C2FA6E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DDC6A25-753F-474F-997A-5190E6FA784C}" type="pres">
      <dgm:prSet presAssocID="{43A1C096-EEEB-41F0-88D0-6D37B20CBED9}" presName="circle1" presStyleLbl="node1" presStyleIdx="0" presStyleCnt="4" custLinFactNeighborX="1208" custLinFactNeighborY="-667"/>
      <dgm:spPr/>
    </dgm:pt>
    <dgm:pt modelId="{02AD4B26-CE4D-444F-B11E-D223C0FCA8E1}" type="pres">
      <dgm:prSet presAssocID="{43A1C096-EEEB-41F0-88D0-6D37B20CBED9}" presName="space" presStyleCnt="0"/>
      <dgm:spPr/>
    </dgm:pt>
    <dgm:pt modelId="{2625582A-15A6-49A3-A5AC-D3516D95E49E}" type="pres">
      <dgm:prSet presAssocID="{43A1C096-EEEB-41F0-88D0-6D37B20CBED9}" presName="rect1" presStyleLbl="alignAcc1" presStyleIdx="0" presStyleCnt="4"/>
      <dgm:spPr/>
    </dgm:pt>
    <dgm:pt modelId="{4154BF36-6FF8-4116-991C-68ECC2D34032}" type="pres">
      <dgm:prSet presAssocID="{5167798B-EB19-4F98-9B3A-CD8641E15871}" presName="vertSpace2" presStyleLbl="node1" presStyleIdx="0" presStyleCnt="4"/>
      <dgm:spPr/>
    </dgm:pt>
    <dgm:pt modelId="{7CE60AB7-A3CC-4546-BA99-E486C44E8DCB}" type="pres">
      <dgm:prSet presAssocID="{5167798B-EB19-4F98-9B3A-CD8641E15871}" presName="circle2" presStyleLbl="node1" presStyleIdx="1" presStyleCnt="4"/>
      <dgm:spPr/>
    </dgm:pt>
    <dgm:pt modelId="{0661197F-3F58-4F1C-8EEF-B71AD97CDB66}" type="pres">
      <dgm:prSet presAssocID="{5167798B-EB19-4F98-9B3A-CD8641E15871}" presName="rect2" presStyleLbl="alignAcc1" presStyleIdx="1" presStyleCnt="4"/>
      <dgm:spPr/>
    </dgm:pt>
    <dgm:pt modelId="{EE04FB83-AD79-407F-8AED-B904DED85BA5}" type="pres">
      <dgm:prSet presAssocID="{0BD9AC6D-D89D-40F4-9540-095B0B33C1BF}" presName="vertSpace3" presStyleLbl="node1" presStyleIdx="1" presStyleCnt="4"/>
      <dgm:spPr/>
    </dgm:pt>
    <dgm:pt modelId="{D4FB0053-96CB-4851-8C84-0C02B472D30F}" type="pres">
      <dgm:prSet presAssocID="{0BD9AC6D-D89D-40F4-9540-095B0B33C1BF}" presName="circle3" presStyleLbl="node1" presStyleIdx="2" presStyleCnt="4"/>
      <dgm:spPr/>
    </dgm:pt>
    <dgm:pt modelId="{B8B2703F-FB9F-4FBC-94A4-C2E6039D78B3}" type="pres">
      <dgm:prSet presAssocID="{0BD9AC6D-D89D-40F4-9540-095B0B33C1BF}" presName="rect3" presStyleLbl="alignAcc1" presStyleIdx="2" presStyleCnt="4"/>
      <dgm:spPr/>
    </dgm:pt>
    <dgm:pt modelId="{976F4AF2-2362-4A81-81B9-24317B3AE341}" type="pres">
      <dgm:prSet presAssocID="{C625F50A-DBAE-4360-B544-05725A3ED889}" presName="vertSpace4" presStyleLbl="node1" presStyleIdx="2" presStyleCnt="4"/>
      <dgm:spPr/>
    </dgm:pt>
    <dgm:pt modelId="{865A338C-9479-4E0F-BF29-DA8241BBFC57}" type="pres">
      <dgm:prSet presAssocID="{C625F50A-DBAE-4360-B544-05725A3ED889}" presName="circle4" presStyleLbl="node1" presStyleIdx="3" presStyleCnt="4"/>
      <dgm:spPr/>
    </dgm:pt>
    <dgm:pt modelId="{D71AB299-90F0-4AE7-85F8-5DBB016A8FCC}" type="pres">
      <dgm:prSet presAssocID="{C625F50A-DBAE-4360-B544-05725A3ED889}" presName="rect4" presStyleLbl="alignAcc1" presStyleIdx="3" presStyleCnt="4"/>
      <dgm:spPr/>
    </dgm:pt>
    <dgm:pt modelId="{0036FE73-C53C-439B-A9C0-003590C0AA7F}" type="pres">
      <dgm:prSet presAssocID="{43A1C096-EEEB-41F0-88D0-6D37B20CBED9}" presName="rect1ParTxNoCh" presStyleLbl="alignAcc1" presStyleIdx="3" presStyleCnt="4">
        <dgm:presLayoutVars>
          <dgm:chMax val="1"/>
          <dgm:bulletEnabled val="1"/>
        </dgm:presLayoutVars>
      </dgm:prSet>
      <dgm:spPr/>
    </dgm:pt>
    <dgm:pt modelId="{F9CECE78-95E3-40DA-9B94-91719BC3738F}" type="pres">
      <dgm:prSet presAssocID="{5167798B-EB19-4F98-9B3A-CD8641E15871}" presName="rect2ParTxNoCh" presStyleLbl="alignAcc1" presStyleIdx="3" presStyleCnt="4">
        <dgm:presLayoutVars>
          <dgm:chMax val="1"/>
          <dgm:bulletEnabled val="1"/>
        </dgm:presLayoutVars>
      </dgm:prSet>
      <dgm:spPr/>
    </dgm:pt>
    <dgm:pt modelId="{C9DFDA34-9D9B-4BC9-8270-BEC9F7B43A3F}" type="pres">
      <dgm:prSet presAssocID="{0BD9AC6D-D89D-40F4-9540-095B0B33C1BF}" presName="rect3ParTxNoCh" presStyleLbl="alignAcc1" presStyleIdx="3" presStyleCnt="4">
        <dgm:presLayoutVars>
          <dgm:chMax val="1"/>
          <dgm:bulletEnabled val="1"/>
        </dgm:presLayoutVars>
      </dgm:prSet>
      <dgm:spPr/>
    </dgm:pt>
    <dgm:pt modelId="{D6C53B79-1F02-4E6A-8AEF-A7066D530077}" type="pres">
      <dgm:prSet presAssocID="{C625F50A-DBAE-4360-B544-05725A3ED889}" presName="rect4ParTxNoCh" presStyleLbl="alignAcc1" presStyleIdx="3" presStyleCnt="4">
        <dgm:presLayoutVars>
          <dgm:chMax val="1"/>
          <dgm:bulletEnabled val="1"/>
        </dgm:presLayoutVars>
      </dgm:prSet>
      <dgm:spPr/>
    </dgm:pt>
  </dgm:ptLst>
  <dgm:cxnLst>
    <dgm:cxn modelId="{65D7E10E-5DC0-48FF-A1F6-4374D7FA2D35}" srcId="{9461ED67-275C-48B5-BB66-CBC79C2FA6E8}" destId="{0BD9AC6D-D89D-40F4-9540-095B0B33C1BF}" srcOrd="2" destOrd="0" parTransId="{E77365AC-D6A1-4043-A10C-DFAC3A82EDC2}" sibTransId="{033EB3CE-4A5C-4D76-A71C-3A99E69599F8}"/>
    <dgm:cxn modelId="{E5B74A3B-8BAC-45D7-A8FD-CC5D4748EC05}" srcId="{9461ED67-275C-48B5-BB66-CBC79C2FA6E8}" destId="{C625F50A-DBAE-4360-B544-05725A3ED889}" srcOrd="3" destOrd="0" parTransId="{6EF67FAC-80F7-4CF6-B2E7-16EFCBC7DF91}" sibTransId="{48DE68CA-8156-42C4-9CBB-CA5CCEDAB17E}"/>
    <dgm:cxn modelId="{EC3F255D-2186-467E-AC6D-B16D4845202E}" type="presOf" srcId="{5167798B-EB19-4F98-9B3A-CD8641E15871}" destId="{0661197F-3F58-4F1C-8EEF-B71AD97CDB66}" srcOrd="0" destOrd="0" presId="urn:microsoft.com/office/officeart/2005/8/layout/target3"/>
    <dgm:cxn modelId="{C11D1B6E-B72F-4278-9606-DEC3A9DADFC9}" type="presOf" srcId="{C625F50A-DBAE-4360-B544-05725A3ED889}" destId="{D6C53B79-1F02-4E6A-8AEF-A7066D530077}" srcOrd="1" destOrd="0" presId="urn:microsoft.com/office/officeart/2005/8/layout/target3"/>
    <dgm:cxn modelId="{E1BC7A78-B64D-46E1-A9BB-2B4EC0EBB9B8}" type="presOf" srcId="{43A1C096-EEEB-41F0-88D0-6D37B20CBED9}" destId="{0036FE73-C53C-439B-A9C0-003590C0AA7F}" srcOrd="1" destOrd="0" presId="urn:microsoft.com/office/officeart/2005/8/layout/target3"/>
    <dgm:cxn modelId="{8D61168F-B3C4-4D1A-AC23-4D21AAB3084F}" srcId="{9461ED67-275C-48B5-BB66-CBC79C2FA6E8}" destId="{5167798B-EB19-4F98-9B3A-CD8641E15871}" srcOrd="1" destOrd="0" parTransId="{822A3BE3-42C9-48C1-8866-120D49AD87A9}" sibTransId="{7CD416D0-A716-4860-8451-DDFFF45F3CE0}"/>
    <dgm:cxn modelId="{BD3C7397-133B-44DE-8BD0-C700BD3E901C}" type="presOf" srcId="{43A1C096-EEEB-41F0-88D0-6D37B20CBED9}" destId="{2625582A-15A6-49A3-A5AC-D3516D95E49E}" srcOrd="0" destOrd="0" presId="urn:microsoft.com/office/officeart/2005/8/layout/target3"/>
    <dgm:cxn modelId="{0FA5699C-4743-434D-BC50-BEE90E5E4DDA}" type="presOf" srcId="{0BD9AC6D-D89D-40F4-9540-095B0B33C1BF}" destId="{B8B2703F-FB9F-4FBC-94A4-C2E6039D78B3}" srcOrd="0" destOrd="0" presId="urn:microsoft.com/office/officeart/2005/8/layout/target3"/>
    <dgm:cxn modelId="{CFBDD2B4-38BD-4877-8CC1-59550B7B0E3E}" srcId="{9461ED67-275C-48B5-BB66-CBC79C2FA6E8}" destId="{43A1C096-EEEB-41F0-88D0-6D37B20CBED9}" srcOrd="0" destOrd="0" parTransId="{C5B3E9E6-3314-49D6-A229-A23E518CCE8D}" sibTransId="{CE3D67D4-599B-437F-82BA-66ACA8D6FC77}"/>
    <dgm:cxn modelId="{2C7C0CB7-A32E-4133-816F-E3E748D63CCE}" type="presOf" srcId="{9461ED67-275C-48B5-BB66-CBC79C2FA6E8}" destId="{4D0CB8ED-FF10-4F0E-AA0D-D59EC1AF74D0}" srcOrd="0" destOrd="0" presId="urn:microsoft.com/office/officeart/2005/8/layout/target3"/>
    <dgm:cxn modelId="{92161BC8-C101-466D-B6F4-291CB26ACB94}" type="presOf" srcId="{C625F50A-DBAE-4360-B544-05725A3ED889}" destId="{D71AB299-90F0-4AE7-85F8-5DBB016A8FCC}" srcOrd="0" destOrd="0" presId="urn:microsoft.com/office/officeart/2005/8/layout/target3"/>
    <dgm:cxn modelId="{E08195D1-8555-4E60-BB31-F5A0321FF59E}" type="presOf" srcId="{5167798B-EB19-4F98-9B3A-CD8641E15871}" destId="{F9CECE78-95E3-40DA-9B94-91719BC3738F}" srcOrd="1" destOrd="0" presId="urn:microsoft.com/office/officeart/2005/8/layout/target3"/>
    <dgm:cxn modelId="{2FA80AE0-88F8-4527-85F6-0532233042BB}" type="presOf" srcId="{0BD9AC6D-D89D-40F4-9540-095B0B33C1BF}" destId="{C9DFDA34-9D9B-4BC9-8270-BEC9F7B43A3F}" srcOrd="1" destOrd="0" presId="urn:microsoft.com/office/officeart/2005/8/layout/target3"/>
    <dgm:cxn modelId="{2D6C3DB1-B2DC-4C7A-B62D-2DA142228A65}" type="presParOf" srcId="{4D0CB8ED-FF10-4F0E-AA0D-D59EC1AF74D0}" destId="{1DDC6A25-753F-474F-997A-5190E6FA784C}" srcOrd="0" destOrd="0" presId="urn:microsoft.com/office/officeart/2005/8/layout/target3"/>
    <dgm:cxn modelId="{7467053D-9232-49B9-8177-D9F129B28FF8}" type="presParOf" srcId="{4D0CB8ED-FF10-4F0E-AA0D-D59EC1AF74D0}" destId="{02AD4B26-CE4D-444F-B11E-D223C0FCA8E1}" srcOrd="1" destOrd="0" presId="urn:microsoft.com/office/officeart/2005/8/layout/target3"/>
    <dgm:cxn modelId="{67E31F3D-4E80-4B25-BF80-D2B744480B7C}" type="presParOf" srcId="{4D0CB8ED-FF10-4F0E-AA0D-D59EC1AF74D0}" destId="{2625582A-15A6-49A3-A5AC-D3516D95E49E}" srcOrd="2" destOrd="0" presId="urn:microsoft.com/office/officeart/2005/8/layout/target3"/>
    <dgm:cxn modelId="{781462FE-C32F-4C47-A4CE-36922AA5E1FB}" type="presParOf" srcId="{4D0CB8ED-FF10-4F0E-AA0D-D59EC1AF74D0}" destId="{4154BF36-6FF8-4116-991C-68ECC2D34032}" srcOrd="3" destOrd="0" presId="urn:microsoft.com/office/officeart/2005/8/layout/target3"/>
    <dgm:cxn modelId="{BFF63457-0A78-4931-8192-C7E867FED29A}" type="presParOf" srcId="{4D0CB8ED-FF10-4F0E-AA0D-D59EC1AF74D0}" destId="{7CE60AB7-A3CC-4546-BA99-E486C44E8DCB}" srcOrd="4" destOrd="0" presId="urn:microsoft.com/office/officeart/2005/8/layout/target3"/>
    <dgm:cxn modelId="{1EB9484E-6675-4D1B-B2E1-CC134ECC0038}" type="presParOf" srcId="{4D0CB8ED-FF10-4F0E-AA0D-D59EC1AF74D0}" destId="{0661197F-3F58-4F1C-8EEF-B71AD97CDB66}" srcOrd="5" destOrd="0" presId="urn:microsoft.com/office/officeart/2005/8/layout/target3"/>
    <dgm:cxn modelId="{D8AC39CF-CD6B-4503-B888-D1A6855AB037}" type="presParOf" srcId="{4D0CB8ED-FF10-4F0E-AA0D-D59EC1AF74D0}" destId="{EE04FB83-AD79-407F-8AED-B904DED85BA5}" srcOrd="6" destOrd="0" presId="urn:microsoft.com/office/officeart/2005/8/layout/target3"/>
    <dgm:cxn modelId="{985740D2-0EC1-4516-B8CB-DB1FDEC40495}" type="presParOf" srcId="{4D0CB8ED-FF10-4F0E-AA0D-D59EC1AF74D0}" destId="{D4FB0053-96CB-4851-8C84-0C02B472D30F}" srcOrd="7" destOrd="0" presId="urn:microsoft.com/office/officeart/2005/8/layout/target3"/>
    <dgm:cxn modelId="{B89BE65D-ECD0-44BD-9384-77B764ABA0BD}" type="presParOf" srcId="{4D0CB8ED-FF10-4F0E-AA0D-D59EC1AF74D0}" destId="{B8B2703F-FB9F-4FBC-94A4-C2E6039D78B3}" srcOrd="8" destOrd="0" presId="urn:microsoft.com/office/officeart/2005/8/layout/target3"/>
    <dgm:cxn modelId="{47D5D82D-0120-4CAA-8973-CE5A7736CEE4}" type="presParOf" srcId="{4D0CB8ED-FF10-4F0E-AA0D-D59EC1AF74D0}" destId="{976F4AF2-2362-4A81-81B9-24317B3AE341}" srcOrd="9" destOrd="0" presId="urn:microsoft.com/office/officeart/2005/8/layout/target3"/>
    <dgm:cxn modelId="{33DEA32C-7D1A-496C-AF94-CBC1F3C74D44}" type="presParOf" srcId="{4D0CB8ED-FF10-4F0E-AA0D-D59EC1AF74D0}" destId="{865A338C-9479-4E0F-BF29-DA8241BBFC57}" srcOrd="10" destOrd="0" presId="urn:microsoft.com/office/officeart/2005/8/layout/target3"/>
    <dgm:cxn modelId="{5368E678-6092-4E67-8FA9-4C393277D33F}" type="presParOf" srcId="{4D0CB8ED-FF10-4F0E-AA0D-D59EC1AF74D0}" destId="{D71AB299-90F0-4AE7-85F8-5DBB016A8FCC}" srcOrd="11" destOrd="0" presId="urn:microsoft.com/office/officeart/2005/8/layout/target3"/>
    <dgm:cxn modelId="{87A5ECB8-8C9D-46D3-B412-484D31846272}" type="presParOf" srcId="{4D0CB8ED-FF10-4F0E-AA0D-D59EC1AF74D0}" destId="{0036FE73-C53C-439B-A9C0-003590C0AA7F}" srcOrd="12" destOrd="0" presId="urn:microsoft.com/office/officeart/2005/8/layout/target3"/>
    <dgm:cxn modelId="{BD60FF07-B5DB-49DF-96AC-3723F756D36C}" type="presParOf" srcId="{4D0CB8ED-FF10-4F0E-AA0D-D59EC1AF74D0}" destId="{F9CECE78-95E3-40DA-9B94-91719BC3738F}" srcOrd="13" destOrd="0" presId="urn:microsoft.com/office/officeart/2005/8/layout/target3"/>
    <dgm:cxn modelId="{30111E7D-2CA4-4D7C-BF50-39ADA001D3E4}" type="presParOf" srcId="{4D0CB8ED-FF10-4F0E-AA0D-D59EC1AF74D0}" destId="{C9DFDA34-9D9B-4BC9-8270-BEC9F7B43A3F}" srcOrd="14" destOrd="0" presId="urn:microsoft.com/office/officeart/2005/8/layout/target3"/>
    <dgm:cxn modelId="{AA0D33E4-9798-4E44-BA56-C257E344D122}" type="presParOf" srcId="{4D0CB8ED-FF10-4F0E-AA0D-D59EC1AF74D0}" destId="{D6C53B79-1F02-4E6A-8AEF-A7066D53007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61ED67-275C-48B5-BB66-CBC79C2FA6E8}" type="doc">
      <dgm:prSet loTypeId="urn:microsoft.com/office/officeart/2005/8/layout/target3" loCatId="list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43A1C096-EEEB-41F0-88D0-6D37B20CBED9}">
      <dgm:prSet phldrT="[Text]"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Lee (2021) reports that 66% of consumers are concerned about company data use, making GDPR compliance essential for hotels.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B3E9E6-3314-49D6-A229-A23E518CCE8D}" type="parTrans" cxnId="{CFBDD2B4-38BD-4877-8CC1-59550B7B0E3E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D67D4-599B-437F-82BA-66ACA8D6FC77}" type="sibTrans" cxnId="{CFBDD2B4-38BD-4877-8CC1-59550B7B0E3E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67798B-EB19-4F98-9B3A-CD8641E1587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express concerns over workplace monitoring, algorithmic scheduling, and fairness in AI-driven management systems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Henzinger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2023).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2A3BE3-42C9-48C1-8866-120D49AD87A9}" type="parTrans" cxnId="{8D61168F-B3C4-4D1A-AC23-4D21AAB3084F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416D0-A716-4860-8451-DDFFF45F3CE0}" type="sibTrans" cxnId="{8D61168F-B3C4-4D1A-AC23-4D21AAB3084F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D9AC6D-D89D-40F4-9540-095B0B33C1BF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Biswas et al. (2024) has implemented AI-driven energy optimisation tools, successfully reducing both carbon emissions and operational costs.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7365AC-D6A1-4043-A10C-DFAC3A82EDC2}" type="parTrans" cxnId="{65D7E10E-5DC0-48FF-A1F6-4374D7FA2D3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3EB3CE-4A5C-4D76-A71C-3A99E69599F8}" type="sibTrans" cxnId="{65D7E10E-5DC0-48FF-A1F6-4374D7FA2D3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25F50A-DBAE-4360-B544-05725A3ED889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hospitality workforce must acquire new compliance knowledge and green skills to effectively manage AI-supported sustainability initiatives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Debnath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and Srivastava, 2025).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F67FAC-80F7-4CF6-B2E7-16EFCBC7DF91}" type="parTrans" cxnId="{E5B74A3B-8BAC-45D7-A8FD-CC5D4748EC0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DE68CA-8156-42C4-9CBB-CA5CCEDAB17E}" type="sibTrans" cxnId="{E5B74A3B-8BAC-45D7-A8FD-CC5D4748EC05}">
      <dgm:prSet/>
      <dgm:spPr/>
      <dgm:t>
        <a:bodyPr/>
        <a:lstStyle/>
        <a:p>
          <a:pPr algn="just">
            <a:lnSpc>
              <a:spcPct val="100000"/>
            </a:lnSpc>
          </a:pPr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0CB8ED-FF10-4F0E-AA0D-D59EC1AF74D0}" type="pres">
      <dgm:prSet presAssocID="{9461ED67-275C-48B5-BB66-CBC79C2FA6E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DDC6A25-753F-474F-997A-5190E6FA784C}" type="pres">
      <dgm:prSet presAssocID="{43A1C096-EEEB-41F0-88D0-6D37B20CBED9}" presName="circle1" presStyleLbl="node1" presStyleIdx="0" presStyleCnt="4" custLinFactNeighborX="1208" custLinFactNeighborY="-667"/>
      <dgm:spPr/>
    </dgm:pt>
    <dgm:pt modelId="{02AD4B26-CE4D-444F-B11E-D223C0FCA8E1}" type="pres">
      <dgm:prSet presAssocID="{43A1C096-EEEB-41F0-88D0-6D37B20CBED9}" presName="space" presStyleCnt="0"/>
      <dgm:spPr/>
    </dgm:pt>
    <dgm:pt modelId="{2625582A-15A6-49A3-A5AC-D3516D95E49E}" type="pres">
      <dgm:prSet presAssocID="{43A1C096-EEEB-41F0-88D0-6D37B20CBED9}" presName="rect1" presStyleLbl="alignAcc1" presStyleIdx="0" presStyleCnt="4"/>
      <dgm:spPr/>
    </dgm:pt>
    <dgm:pt modelId="{4154BF36-6FF8-4116-991C-68ECC2D34032}" type="pres">
      <dgm:prSet presAssocID="{5167798B-EB19-4F98-9B3A-CD8641E15871}" presName="vertSpace2" presStyleLbl="node1" presStyleIdx="0" presStyleCnt="4"/>
      <dgm:spPr/>
    </dgm:pt>
    <dgm:pt modelId="{7CE60AB7-A3CC-4546-BA99-E486C44E8DCB}" type="pres">
      <dgm:prSet presAssocID="{5167798B-EB19-4F98-9B3A-CD8641E15871}" presName="circle2" presStyleLbl="node1" presStyleIdx="1" presStyleCnt="4"/>
      <dgm:spPr/>
    </dgm:pt>
    <dgm:pt modelId="{0661197F-3F58-4F1C-8EEF-B71AD97CDB66}" type="pres">
      <dgm:prSet presAssocID="{5167798B-EB19-4F98-9B3A-CD8641E15871}" presName="rect2" presStyleLbl="alignAcc1" presStyleIdx="1" presStyleCnt="4"/>
      <dgm:spPr/>
    </dgm:pt>
    <dgm:pt modelId="{EE04FB83-AD79-407F-8AED-B904DED85BA5}" type="pres">
      <dgm:prSet presAssocID="{0BD9AC6D-D89D-40F4-9540-095B0B33C1BF}" presName="vertSpace3" presStyleLbl="node1" presStyleIdx="1" presStyleCnt="4"/>
      <dgm:spPr/>
    </dgm:pt>
    <dgm:pt modelId="{D4FB0053-96CB-4851-8C84-0C02B472D30F}" type="pres">
      <dgm:prSet presAssocID="{0BD9AC6D-D89D-40F4-9540-095B0B33C1BF}" presName="circle3" presStyleLbl="node1" presStyleIdx="2" presStyleCnt="4"/>
      <dgm:spPr/>
    </dgm:pt>
    <dgm:pt modelId="{B8B2703F-FB9F-4FBC-94A4-C2E6039D78B3}" type="pres">
      <dgm:prSet presAssocID="{0BD9AC6D-D89D-40F4-9540-095B0B33C1BF}" presName="rect3" presStyleLbl="alignAcc1" presStyleIdx="2" presStyleCnt="4"/>
      <dgm:spPr/>
    </dgm:pt>
    <dgm:pt modelId="{976F4AF2-2362-4A81-81B9-24317B3AE341}" type="pres">
      <dgm:prSet presAssocID="{C625F50A-DBAE-4360-B544-05725A3ED889}" presName="vertSpace4" presStyleLbl="node1" presStyleIdx="2" presStyleCnt="4"/>
      <dgm:spPr/>
    </dgm:pt>
    <dgm:pt modelId="{865A338C-9479-4E0F-BF29-DA8241BBFC57}" type="pres">
      <dgm:prSet presAssocID="{C625F50A-DBAE-4360-B544-05725A3ED889}" presName="circle4" presStyleLbl="node1" presStyleIdx="3" presStyleCnt="4"/>
      <dgm:spPr/>
    </dgm:pt>
    <dgm:pt modelId="{D71AB299-90F0-4AE7-85F8-5DBB016A8FCC}" type="pres">
      <dgm:prSet presAssocID="{C625F50A-DBAE-4360-B544-05725A3ED889}" presName="rect4" presStyleLbl="alignAcc1" presStyleIdx="3" presStyleCnt="4"/>
      <dgm:spPr/>
    </dgm:pt>
    <dgm:pt modelId="{0036FE73-C53C-439B-A9C0-003590C0AA7F}" type="pres">
      <dgm:prSet presAssocID="{43A1C096-EEEB-41F0-88D0-6D37B20CBED9}" presName="rect1ParTxNoCh" presStyleLbl="alignAcc1" presStyleIdx="3" presStyleCnt="4">
        <dgm:presLayoutVars>
          <dgm:chMax val="1"/>
          <dgm:bulletEnabled val="1"/>
        </dgm:presLayoutVars>
      </dgm:prSet>
      <dgm:spPr/>
    </dgm:pt>
    <dgm:pt modelId="{F9CECE78-95E3-40DA-9B94-91719BC3738F}" type="pres">
      <dgm:prSet presAssocID="{5167798B-EB19-4F98-9B3A-CD8641E15871}" presName="rect2ParTxNoCh" presStyleLbl="alignAcc1" presStyleIdx="3" presStyleCnt="4">
        <dgm:presLayoutVars>
          <dgm:chMax val="1"/>
          <dgm:bulletEnabled val="1"/>
        </dgm:presLayoutVars>
      </dgm:prSet>
      <dgm:spPr/>
    </dgm:pt>
    <dgm:pt modelId="{C9DFDA34-9D9B-4BC9-8270-BEC9F7B43A3F}" type="pres">
      <dgm:prSet presAssocID="{0BD9AC6D-D89D-40F4-9540-095B0B33C1BF}" presName="rect3ParTxNoCh" presStyleLbl="alignAcc1" presStyleIdx="3" presStyleCnt="4">
        <dgm:presLayoutVars>
          <dgm:chMax val="1"/>
          <dgm:bulletEnabled val="1"/>
        </dgm:presLayoutVars>
      </dgm:prSet>
      <dgm:spPr/>
    </dgm:pt>
    <dgm:pt modelId="{D6C53B79-1F02-4E6A-8AEF-A7066D530077}" type="pres">
      <dgm:prSet presAssocID="{C625F50A-DBAE-4360-B544-05725A3ED889}" presName="rect4ParTxNoCh" presStyleLbl="alignAcc1" presStyleIdx="3" presStyleCnt="4">
        <dgm:presLayoutVars>
          <dgm:chMax val="1"/>
          <dgm:bulletEnabled val="1"/>
        </dgm:presLayoutVars>
      </dgm:prSet>
      <dgm:spPr/>
    </dgm:pt>
  </dgm:ptLst>
  <dgm:cxnLst>
    <dgm:cxn modelId="{80AF2F07-74AF-4315-A0CF-F33FB35B4B07}" type="presOf" srcId="{43A1C096-EEEB-41F0-88D0-6D37B20CBED9}" destId="{0036FE73-C53C-439B-A9C0-003590C0AA7F}" srcOrd="1" destOrd="0" presId="urn:microsoft.com/office/officeart/2005/8/layout/target3"/>
    <dgm:cxn modelId="{65D7E10E-5DC0-48FF-A1F6-4374D7FA2D35}" srcId="{9461ED67-275C-48B5-BB66-CBC79C2FA6E8}" destId="{0BD9AC6D-D89D-40F4-9540-095B0B33C1BF}" srcOrd="2" destOrd="0" parTransId="{E77365AC-D6A1-4043-A10C-DFAC3A82EDC2}" sibTransId="{033EB3CE-4A5C-4D76-A71C-3A99E69599F8}"/>
    <dgm:cxn modelId="{E5B74A3B-8BAC-45D7-A8FD-CC5D4748EC05}" srcId="{9461ED67-275C-48B5-BB66-CBC79C2FA6E8}" destId="{C625F50A-DBAE-4360-B544-05725A3ED889}" srcOrd="3" destOrd="0" parTransId="{6EF67FAC-80F7-4CF6-B2E7-16EFCBC7DF91}" sibTransId="{48DE68CA-8156-42C4-9CBB-CA5CCEDAB17E}"/>
    <dgm:cxn modelId="{A474E94E-480F-4B92-A955-09EDBC94A0C8}" type="presOf" srcId="{0BD9AC6D-D89D-40F4-9540-095B0B33C1BF}" destId="{C9DFDA34-9D9B-4BC9-8270-BEC9F7B43A3F}" srcOrd="1" destOrd="0" presId="urn:microsoft.com/office/officeart/2005/8/layout/target3"/>
    <dgm:cxn modelId="{2EBD0A81-CB87-4B39-A776-BF91B35B4EC6}" type="presOf" srcId="{43A1C096-EEEB-41F0-88D0-6D37B20CBED9}" destId="{2625582A-15A6-49A3-A5AC-D3516D95E49E}" srcOrd="0" destOrd="0" presId="urn:microsoft.com/office/officeart/2005/8/layout/target3"/>
    <dgm:cxn modelId="{8D61168F-B3C4-4D1A-AC23-4D21AAB3084F}" srcId="{9461ED67-275C-48B5-BB66-CBC79C2FA6E8}" destId="{5167798B-EB19-4F98-9B3A-CD8641E15871}" srcOrd="1" destOrd="0" parTransId="{822A3BE3-42C9-48C1-8866-120D49AD87A9}" sibTransId="{7CD416D0-A716-4860-8451-DDFFF45F3CE0}"/>
    <dgm:cxn modelId="{A5CCCE98-9C9E-412D-BA16-D67F9858B935}" type="presOf" srcId="{5167798B-EB19-4F98-9B3A-CD8641E15871}" destId="{0661197F-3F58-4F1C-8EEF-B71AD97CDB66}" srcOrd="0" destOrd="0" presId="urn:microsoft.com/office/officeart/2005/8/layout/target3"/>
    <dgm:cxn modelId="{CFBDD2B4-38BD-4877-8CC1-59550B7B0E3E}" srcId="{9461ED67-275C-48B5-BB66-CBC79C2FA6E8}" destId="{43A1C096-EEEB-41F0-88D0-6D37B20CBED9}" srcOrd="0" destOrd="0" parTransId="{C5B3E9E6-3314-49D6-A229-A23E518CCE8D}" sibTransId="{CE3D67D4-599B-437F-82BA-66ACA8D6FC77}"/>
    <dgm:cxn modelId="{382A55B9-392F-4BAF-8DAA-2A3EC2304C46}" type="presOf" srcId="{0BD9AC6D-D89D-40F4-9540-095B0B33C1BF}" destId="{B8B2703F-FB9F-4FBC-94A4-C2E6039D78B3}" srcOrd="0" destOrd="0" presId="urn:microsoft.com/office/officeart/2005/8/layout/target3"/>
    <dgm:cxn modelId="{0FA961BC-1985-4D7E-A548-1BA16667BC86}" type="presOf" srcId="{5167798B-EB19-4F98-9B3A-CD8641E15871}" destId="{F9CECE78-95E3-40DA-9B94-91719BC3738F}" srcOrd="1" destOrd="0" presId="urn:microsoft.com/office/officeart/2005/8/layout/target3"/>
    <dgm:cxn modelId="{8ED390CE-26BD-468B-8511-8C8BA5C02027}" type="presOf" srcId="{C625F50A-DBAE-4360-B544-05725A3ED889}" destId="{D71AB299-90F0-4AE7-85F8-5DBB016A8FCC}" srcOrd="0" destOrd="0" presId="urn:microsoft.com/office/officeart/2005/8/layout/target3"/>
    <dgm:cxn modelId="{9977C6FE-5419-4EA5-87FD-6BFB806951C3}" type="presOf" srcId="{C625F50A-DBAE-4360-B544-05725A3ED889}" destId="{D6C53B79-1F02-4E6A-8AEF-A7066D530077}" srcOrd="1" destOrd="0" presId="urn:microsoft.com/office/officeart/2005/8/layout/target3"/>
    <dgm:cxn modelId="{FAE885FF-0093-4FB7-9594-8F91D86DC93E}" type="presOf" srcId="{9461ED67-275C-48B5-BB66-CBC79C2FA6E8}" destId="{4D0CB8ED-FF10-4F0E-AA0D-D59EC1AF74D0}" srcOrd="0" destOrd="0" presId="urn:microsoft.com/office/officeart/2005/8/layout/target3"/>
    <dgm:cxn modelId="{EE8B791C-2BB1-473E-8492-3F86A5F008A5}" type="presParOf" srcId="{4D0CB8ED-FF10-4F0E-AA0D-D59EC1AF74D0}" destId="{1DDC6A25-753F-474F-997A-5190E6FA784C}" srcOrd="0" destOrd="0" presId="urn:microsoft.com/office/officeart/2005/8/layout/target3"/>
    <dgm:cxn modelId="{E9E2351F-E6E6-4927-B520-4A8BE63F6CA2}" type="presParOf" srcId="{4D0CB8ED-FF10-4F0E-AA0D-D59EC1AF74D0}" destId="{02AD4B26-CE4D-444F-B11E-D223C0FCA8E1}" srcOrd="1" destOrd="0" presId="urn:microsoft.com/office/officeart/2005/8/layout/target3"/>
    <dgm:cxn modelId="{FCAE169F-E4D3-43F1-B0C6-649BEF5B5CDF}" type="presParOf" srcId="{4D0CB8ED-FF10-4F0E-AA0D-D59EC1AF74D0}" destId="{2625582A-15A6-49A3-A5AC-D3516D95E49E}" srcOrd="2" destOrd="0" presId="urn:microsoft.com/office/officeart/2005/8/layout/target3"/>
    <dgm:cxn modelId="{D9D7949D-778C-4181-9A5A-652F0B0EACF7}" type="presParOf" srcId="{4D0CB8ED-FF10-4F0E-AA0D-D59EC1AF74D0}" destId="{4154BF36-6FF8-4116-991C-68ECC2D34032}" srcOrd="3" destOrd="0" presId="urn:microsoft.com/office/officeart/2005/8/layout/target3"/>
    <dgm:cxn modelId="{DE376291-4CA3-476A-A7C1-3ABAD5F6191C}" type="presParOf" srcId="{4D0CB8ED-FF10-4F0E-AA0D-D59EC1AF74D0}" destId="{7CE60AB7-A3CC-4546-BA99-E486C44E8DCB}" srcOrd="4" destOrd="0" presId="urn:microsoft.com/office/officeart/2005/8/layout/target3"/>
    <dgm:cxn modelId="{CCFEBBB6-74FE-47BF-827D-2F7E9B19EE62}" type="presParOf" srcId="{4D0CB8ED-FF10-4F0E-AA0D-D59EC1AF74D0}" destId="{0661197F-3F58-4F1C-8EEF-B71AD97CDB66}" srcOrd="5" destOrd="0" presId="urn:microsoft.com/office/officeart/2005/8/layout/target3"/>
    <dgm:cxn modelId="{6C765634-624D-4908-9958-3F2C6E3B23CA}" type="presParOf" srcId="{4D0CB8ED-FF10-4F0E-AA0D-D59EC1AF74D0}" destId="{EE04FB83-AD79-407F-8AED-B904DED85BA5}" srcOrd="6" destOrd="0" presId="urn:microsoft.com/office/officeart/2005/8/layout/target3"/>
    <dgm:cxn modelId="{924A5AB0-6FDE-4470-BDE0-68CC57740BD8}" type="presParOf" srcId="{4D0CB8ED-FF10-4F0E-AA0D-D59EC1AF74D0}" destId="{D4FB0053-96CB-4851-8C84-0C02B472D30F}" srcOrd="7" destOrd="0" presId="urn:microsoft.com/office/officeart/2005/8/layout/target3"/>
    <dgm:cxn modelId="{83FC91CC-9AB7-4AFB-8F3D-871455BC7D70}" type="presParOf" srcId="{4D0CB8ED-FF10-4F0E-AA0D-D59EC1AF74D0}" destId="{B8B2703F-FB9F-4FBC-94A4-C2E6039D78B3}" srcOrd="8" destOrd="0" presId="urn:microsoft.com/office/officeart/2005/8/layout/target3"/>
    <dgm:cxn modelId="{1F5D03ED-0889-4425-8609-389C6CDBCEFA}" type="presParOf" srcId="{4D0CB8ED-FF10-4F0E-AA0D-D59EC1AF74D0}" destId="{976F4AF2-2362-4A81-81B9-24317B3AE341}" srcOrd="9" destOrd="0" presId="urn:microsoft.com/office/officeart/2005/8/layout/target3"/>
    <dgm:cxn modelId="{57370A89-042F-4741-A114-38F9EC1BA427}" type="presParOf" srcId="{4D0CB8ED-FF10-4F0E-AA0D-D59EC1AF74D0}" destId="{865A338C-9479-4E0F-BF29-DA8241BBFC57}" srcOrd="10" destOrd="0" presId="urn:microsoft.com/office/officeart/2005/8/layout/target3"/>
    <dgm:cxn modelId="{98C1273B-81BB-4363-BE9B-12F996E07F42}" type="presParOf" srcId="{4D0CB8ED-FF10-4F0E-AA0D-D59EC1AF74D0}" destId="{D71AB299-90F0-4AE7-85F8-5DBB016A8FCC}" srcOrd="11" destOrd="0" presId="urn:microsoft.com/office/officeart/2005/8/layout/target3"/>
    <dgm:cxn modelId="{D2C46568-E44A-4B34-A3A3-744BCA471DA6}" type="presParOf" srcId="{4D0CB8ED-FF10-4F0E-AA0D-D59EC1AF74D0}" destId="{0036FE73-C53C-439B-A9C0-003590C0AA7F}" srcOrd="12" destOrd="0" presId="urn:microsoft.com/office/officeart/2005/8/layout/target3"/>
    <dgm:cxn modelId="{30D52669-B0DA-470B-8972-D2088D08EA13}" type="presParOf" srcId="{4D0CB8ED-FF10-4F0E-AA0D-D59EC1AF74D0}" destId="{F9CECE78-95E3-40DA-9B94-91719BC3738F}" srcOrd="13" destOrd="0" presId="urn:microsoft.com/office/officeart/2005/8/layout/target3"/>
    <dgm:cxn modelId="{EC006387-BA9D-4CA5-9ED8-7640BC20DF41}" type="presParOf" srcId="{4D0CB8ED-FF10-4F0E-AA0D-D59EC1AF74D0}" destId="{C9DFDA34-9D9B-4BC9-8270-BEC9F7B43A3F}" srcOrd="14" destOrd="0" presId="urn:microsoft.com/office/officeart/2005/8/layout/target3"/>
    <dgm:cxn modelId="{53827ECE-15CF-44B6-990B-AACD468EB62C}" type="presParOf" srcId="{4D0CB8ED-FF10-4F0E-AA0D-D59EC1AF74D0}" destId="{D6C53B79-1F02-4E6A-8AEF-A7066D53007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7A2EC6-0F5B-42B9-89CA-A0F82907ACFD}" type="doc">
      <dgm:prSet loTypeId="urn:microsoft.com/office/officeart/2005/8/layout/process5" loCatId="process" qsTypeId="urn:microsoft.com/office/officeart/2005/8/quickstyle/simple3" qsCatId="simple" csTypeId="urn:microsoft.com/office/officeart/2005/8/colors/accent6_3" csCatId="accent6" phldr="1"/>
      <dgm:spPr/>
      <dgm:t>
        <a:bodyPr/>
        <a:lstStyle/>
        <a:p>
          <a:endParaRPr lang="en-US"/>
        </a:p>
      </dgm:t>
    </dgm:pt>
    <dgm:pt modelId="{8344BCA6-611B-48EE-8BFA-1D1B40ACA0A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Efficiency, personalisation, cost savings, innovation branding (Marriott, Hilton, Accor).</a:t>
          </a:r>
        </a:p>
      </dgm:t>
    </dgm:pt>
    <dgm:pt modelId="{F6253739-C9F8-46DA-B290-19A3ED83EB36}" type="parTrans" cxnId="{26E22987-8D5C-4042-888C-6F4256DD7918}">
      <dgm:prSet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99601E-3D23-43E5-94F0-E06B0180A052}" type="sibTrans" cxnId="{26E22987-8D5C-4042-888C-6F4256DD7918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E304DF-052A-47CD-B179-759FC94658F3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: High costs, inconsistent training, employee resistance.</a:t>
          </a:r>
        </a:p>
      </dgm:t>
    </dgm:pt>
    <dgm:pt modelId="{F51544C6-0BFA-4E18-A4CA-7616480CDF44}" type="parTrans" cxnId="{F59033C2-53C9-4445-9682-9C169CB1C06C}">
      <dgm:prSet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323634-8281-421C-AD99-557CBD86AE97}" type="sibTrans" cxnId="{F59033C2-53C9-4445-9682-9C169CB1C06C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905696-5668-4FDA-8351-F57982B50DB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Guest risk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: over-automation reduces service warmth.</a:t>
          </a:r>
        </a:p>
      </dgm:t>
    </dgm:pt>
    <dgm:pt modelId="{313C79F4-1437-4723-BF65-871C8C31545D}" type="parTrans" cxnId="{54429B26-52CA-481D-8961-746E03392C5F}">
      <dgm:prSet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DC7542-2992-4BB2-9EB7-5E8B833CA6FA}" type="sibTrans" cxnId="{54429B26-52CA-481D-8961-746E03392C5F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8CFB20-2CB4-4F94-99BF-7561D120AD4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Ethical issues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: job security, data privacy, uneven adoption.</a:t>
          </a:r>
        </a:p>
      </dgm:t>
    </dgm:pt>
    <dgm:pt modelId="{05909409-6197-4769-934A-801247A6ABFA}" type="parTrans" cxnId="{A398348B-7010-4206-A3C2-9171642DC55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1AE0E3-60D6-44C5-BDE7-9C8232D4B072}" type="sibTrans" cxnId="{A398348B-7010-4206-A3C2-9171642DC55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44DCD0-2F64-44D1-9913-1EF6C352027E}" type="pres">
      <dgm:prSet presAssocID="{8F7A2EC6-0F5B-42B9-89CA-A0F82907ACFD}" presName="diagram" presStyleCnt="0">
        <dgm:presLayoutVars>
          <dgm:dir/>
          <dgm:resizeHandles val="exact"/>
        </dgm:presLayoutVars>
      </dgm:prSet>
      <dgm:spPr/>
    </dgm:pt>
    <dgm:pt modelId="{5593FD22-B349-4DB8-8C38-DCED133AB330}" type="pres">
      <dgm:prSet presAssocID="{8344BCA6-611B-48EE-8BFA-1D1B40ACA0A7}" presName="node" presStyleLbl="node1" presStyleIdx="0" presStyleCnt="4">
        <dgm:presLayoutVars>
          <dgm:bulletEnabled val="1"/>
        </dgm:presLayoutVars>
      </dgm:prSet>
      <dgm:spPr/>
    </dgm:pt>
    <dgm:pt modelId="{F0D985EC-35F6-41A9-B451-AAE6E7A5E2CC}" type="pres">
      <dgm:prSet presAssocID="{0D99601E-3D23-43E5-94F0-E06B0180A052}" presName="sibTrans" presStyleLbl="sibTrans2D1" presStyleIdx="0" presStyleCnt="3"/>
      <dgm:spPr/>
    </dgm:pt>
    <dgm:pt modelId="{42F5197C-A6FD-4DF4-8074-18BEFBC3FBEF}" type="pres">
      <dgm:prSet presAssocID="{0D99601E-3D23-43E5-94F0-E06B0180A052}" presName="connectorText" presStyleLbl="sibTrans2D1" presStyleIdx="0" presStyleCnt="3"/>
      <dgm:spPr/>
    </dgm:pt>
    <dgm:pt modelId="{D1A41FBD-A32D-4384-B782-378E35A3E0E8}" type="pres">
      <dgm:prSet presAssocID="{DEE304DF-052A-47CD-B179-759FC94658F3}" presName="node" presStyleLbl="node1" presStyleIdx="1" presStyleCnt="4">
        <dgm:presLayoutVars>
          <dgm:bulletEnabled val="1"/>
        </dgm:presLayoutVars>
      </dgm:prSet>
      <dgm:spPr/>
    </dgm:pt>
    <dgm:pt modelId="{96BA3361-F61A-4CEE-AD0B-F76248217A2E}" type="pres">
      <dgm:prSet presAssocID="{7A323634-8281-421C-AD99-557CBD86AE97}" presName="sibTrans" presStyleLbl="sibTrans2D1" presStyleIdx="1" presStyleCnt="3"/>
      <dgm:spPr/>
    </dgm:pt>
    <dgm:pt modelId="{91765AD9-5D21-44AF-BB48-B9E57B0B864C}" type="pres">
      <dgm:prSet presAssocID="{7A323634-8281-421C-AD99-557CBD86AE97}" presName="connectorText" presStyleLbl="sibTrans2D1" presStyleIdx="1" presStyleCnt="3"/>
      <dgm:spPr/>
    </dgm:pt>
    <dgm:pt modelId="{A5AD2B65-D63D-43EA-AFB9-47768B719A0B}" type="pres">
      <dgm:prSet presAssocID="{0C905696-5668-4FDA-8351-F57982B50DB5}" presName="node" presStyleLbl="node1" presStyleIdx="2" presStyleCnt="4">
        <dgm:presLayoutVars>
          <dgm:bulletEnabled val="1"/>
        </dgm:presLayoutVars>
      </dgm:prSet>
      <dgm:spPr/>
    </dgm:pt>
    <dgm:pt modelId="{7B7976CB-4BEC-4DA6-8C51-750ADB3DEADB}" type="pres">
      <dgm:prSet presAssocID="{C8DC7542-2992-4BB2-9EB7-5E8B833CA6FA}" presName="sibTrans" presStyleLbl="sibTrans2D1" presStyleIdx="2" presStyleCnt="3"/>
      <dgm:spPr/>
    </dgm:pt>
    <dgm:pt modelId="{50CFBAB9-0393-4F02-A5BF-21A8829682A1}" type="pres">
      <dgm:prSet presAssocID="{C8DC7542-2992-4BB2-9EB7-5E8B833CA6FA}" presName="connectorText" presStyleLbl="sibTrans2D1" presStyleIdx="2" presStyleCnt="3"/>
      <dgm:spPr/>
    </dgm:pt>
    <dgm:pt modelId="{D002FA19-7D05-431B-B3B4-852F6E79C52F}" type="pres">
      <dgm:prSet presAssocID="{D38CFB20-2CB4-4F94-99BF-7561D120AD4B}" presName="node" presStyleLbl="node1" presStyleIdx="3" presStyleCnt="4">
        <dgm:presLayoutVars>
          <dgm:bulletEnabled val="1"/>
        </dgm:presLayoutVars>
      </dgm:prSet>
      <dgm:spPr/>
    </dgm:pt>
  </dgm:ptLst>
  <dgm:cxnLst>
    <dgm:cxn modelId="{DC5E2104-C22D-46CB-BE9F-B7B82D8838A2}" type="presOf" srcId="{0C905696-5668-4FDA-8351-F57982B50DB5}" destId="{A5AD2B65-D63D-43EA-AFB9-47768B719A0B}" srcOrd="0" destOrd="0" presId="urn:microsoft.com/office/officeart/2005/8/layout/process5"/>
    <dgm:cxn modelId="{38694516-5B2E-4611-A22A-D31372B76840}" type="presOf" srcId="{7A323634-8281-421C-AD99-557CBD86AE97}" destId="{96BA3361-F61A-4CEE-AD0B-F76248217A2E}" srcOrd="0" destOrd="0" presId="urn:microsoft.com/office/officeart/2005/8/layout/process5"/>
    <dgm:cxn modelId="{54429B26-52CA-481D-8961-746E03392C5F}" srcId="{8F7A2EC6-0F5B-42B9-89CA-A0F82907ACFD}" destId="{0C905696-5668-4FDA-8351-F57982B50DB5}" srcOrd="2" destOrd="0" parTransId="{313C79F4-1437-4723-BF65-871C8C31545D}" sibTransId="{C8DC7542-2992-4BB2-9EB7-5E8B833CA6FA}"/>
    <dgm:cxn modelId="{577B9F30-3607-449D-B60C-C25AA7863119}" type="presOf" srcId="{8344BCA6-611B-48EE-8BFA-1D1B40ACA0A7}" destId="{5593FD22-B349-4DB8-8C38-DCED133AB330}" srcOrd="0" destOrd="0" presId="urn:microsoft.com/office/officeart/2005/8/layout/process5"/>
    <dgm:cxn modelId="{E9FABA3F-D041-47F9-B0B8-C410BB7C8835}" type="presOf" srcId="{DEE304DF-052A-47CD-B179-759FC94658F3}" destId="{D1A41FBD-A32D-4384-B782-378E35A3E0E8}" srcOrd="0" destOrd="0" presId="urn:microsoft.com/office/officeart/2005/8/layout/process5"/>
    <dgm:cxn modelId="{26E22987-8D5C-4042-888C-6F4256DD7918}" srcId="{8F7A2EC6-0F5B-42B9-89CA-A0F82907ACFD}" destId="{8344BCA6-611B-48EE-8BFA-1D1B40ACA0A7}" srcOrd="0" destOrd="0" parTransId="{F6253739-C9F8-46DA-B290-19A3ED83EB36}" sibTransId="{0D99601E-3D23-43E5-94F0-E06B0180A052}"/>
    <dgm:cxn modelId="{A59ABE8A-A1C5-4E32-A655-E3A85301654B}" type="presOf" srcId="{C8DC7542-2992-4BB2-9EB7-5E8B833CA6FA}" destId="{7B7976CB-4BEC-4DA6-8C51-750ADB3DEADB}" srcOrd="0" destOrd="0" presId="urn:microsoft.com/office/officeart/2005/8/layout/process5"/>
    <dgm:cxn modelId="{A398348B-7010-4206-A3C2-9171642DC559}" srcId="{8F7A2EC6-0F5B-42B9-89CA-A0F82907ACFD}" destId="{D38CFB20-2CB4-4F94-99BF-7561D120AD4B}" srcOrd="3" destOrd="0" parTransId="{05909409-6197-4769-934A-801247A6ABFA}" sibTransId="{0E1AE0E3-60D6-44C5-BDE7-9C8232D4B072}"/>
    <dgm:cxn modelId="{88C062A4-0013-4015-A629-7DA0E71EAD20}" type="presOf" srcId="{7A323634-8281-421C-AD99-557CBD86AE97}" destId="{91765AD9-5D21-44AF-BB48-B9E57B0B864C}" srcOrd="1" destOrd="0" presId="urn:microsoft.com/office/officeart/2005/8/layout/process5"/>
    <dgm:cxn modelId="{714448AF-AF6D-4C48-9B83-CB85EE12DFDD}" type="presOf" srcId="{D38CFB20-2CB4-4F94-99BF-7561D120AD4B}" destId="{D002FA19-7D05-431B-B3B4-852F6E79C52F}" srcOrd="0" destOrd="0" presId="urn:microsoft.com/office/officeart/2005/8/layout/process5"/>
    <dgm:cxn modelId="{D1146EB5-B5AE-4944-BC4E-D4A317FD9141}" type="presOf" srcId="{C8DC7542-2992-4BB2-9EB7-5E8B833CA6FA}" destId="{50CFBAB9-0393-4F02-A5BF-21A8829682A1}" srcOrd="1" destOrd="0" presId="urn:microsoft.com/office/officeart/2005/8/layout/process5"/>
    <dgm:cxn modelId="{29C485BA-0698-4FA1-8EE1-98979D0D080B}" type="presOf" srcId="{0D99601E-3D23-43E5-94F0-E06B0180A052}" destId="{42F5197C-A6FD-4DF4-8074-18BEFBC3FBEF}" srcOrd="1" destOrd="0" presId="urn:microsoft.com/office/officeart/2005/8/layout/process5"/>
    <dgm:cxn modelId="{8445F7C0-D7AE-45DD-B43F-78A90BB019F5}" type="presOf" srcId="{0D99601E-3D23-43E5-94F0-E06B0180A052}" destId="{F0D985EC-35F6-41A9-B451-AAE6E7A5E2CC}" srcOrd="0" destOrd="0" presId="urn:microsoft.com/office/officeart/2005/8/layout/process5"/>
    <dgm:cxn modelId="{F59033C2-53C9-4445-9682-9C169CB1C06C}" srcId="{8F7A2EC6-0F5B-42B9-89CA-A0F82907ACFD}" destId="{DEE304DF-052A-47CD-B179-759FC94658F3}" srcOrd="1" destOrd="0" parTransId="{F51544C6-0BFA-4E18-A4CA-7616480CDF44}" sibTransId="{7A323634-8281-421C-AD99-557CBD86AE97}"/>
    <dgm:cxn modelId="{267FBAFC-85E6-458C-9BDB-23CC303D187B}" type="presOf" srcId="{8F7A2EC6-0F5B-42B9-89CA-A0F82907ACFD}" destId="{CB44DCD0-2F64-44D1-9913-1EF6C352027E}" srcOrd="0" destOrd="0" presId="urn:microsoft.com/office/officeart/2005/8/layout/process5"/>
    <dgm:cxn modelId="{43A91D2C-1FAF-4B4D-9B66-E1AE1A4374CA}" type="presParOf" srcId="{CB44DCD0-2F64-44D1-9913-1EF6C352027E}" destId="{5593FD22-B349-4DB8-8C38-DCED133AB330}" srcOrd="0" destOrd="0" presId="urn:microsoft.com/office/officeart/2005/8/layout/process5"/>
    <dgm:cxn modelId="{97C767C0-2318-4167-94D9-94720B2E9018}" type="presParOf" srcId="{CB44DCD0-2F64-44D1-9913-1EF6C352027E}" destId="{F0D985EC-35F6-41A9-B451-AAE6E7A5E2CC}" srcOrd="1" destOrd="0" presId="urn:microsoft.com/office/officeart/2005/8/layout/process5"/>
    <dgm:cxn modelId="{9ED86551-865F-4BAD-B5C0-5760093A7320}" type="presParOf" srcId="{F0D985EC-35F6-41A9-B451-AAE6E7A5E2CC}" destId="{42F5197C-A6FD-4DF4-8074-18BEFBC3FBEF}" srcOrd="0" destOrd="0" presId="urn:microsoft.com/office/officeart/2005/8/layout/process5"/>
    <dgm:cxn modelId="{C443887B-D4D9-4C1B-B726-6E0EA703401E}" type="presParOf" srcId="{CB44DCD0-2F64-44D1-9913-1EF6C352027E}" destId="{D1A41FBD-A32D-4384-B782-378E35A3E0E8}" srcOrd="2" destOrd="0" presId="urn:microsoft.com/office/officeart/2005/8/layout/process5"/>
    <dgm:cxn modelId="{47A530F0-A3A6-4858-932B-1F5FBF4F965A}" type="presParOf" srcId="{CB44DCD0-2F64-44D1-9913-1EF6C352027E}" destId="{96BA3361-F61A-4CEE-AD0B-F76248217A2E}" srcOrd="3" destOrd="0" presId="urn:microsoft.com/office/officeart/2005/8/layout/process5"/>
    <dgm:cxn modelId="{98D1FF70-596E-4F67-824C-352AF7EE2E38}" type="presParOf" srcId="{96BA3361-F61A-4CEE-AD0B-F76248217A2E}" destId="{91765AD9-5D21-44AF-BB48-B9E57B0B864C}" srcOrd="0" destOrd="0" presId="urn:microsoft.com/office/officeart/2005/8/layout/process5"/>
    <dgm:cxn modelId="{263CCC52-D198-4F41-93C5-BA8005565820}" type="presParOf" srcId="{CB44DCD0-2F64-44D1-9913-1EF6C352027E}" destId="{A5AD2B65-D63D-43EA-AFB9-47768B719A0B}" srcOrd="4" destOrd="0" presId="urn:microsoft.com/office/officeart/2005/8/layout/process5"/>
    <dgm:cxn modelId="{662AAB99-6CA7-4889-86AD-740CD891C6B0}" type="presParOf" srcId="{CB44DCD0-2F64-44D1-9913-1EF6C352027E}" destId="{7B7976CB-4BEC-4DA6-8C51-750ADB3DEADB}" srcOrd="5" destOrd="0" presId="urn:microsoft.com/office/officeart/2005/8/layout/process5"/>
    <dgm:cxn modelId="{8FB7932D-77F9-4D0C-9BE8-CA3748E50520}" type="presParOf" srcId="{7B7976CB-4BEC-4DA6-8C51-750ADB3DEADB}" destId="{50CFBAB9-0393-4F02-A5BF-21A8829682A1}" srcOrd="0" destOrd="0" presId="urn:microsoft.com/office/officeart/2005/8/layout/process5"/>
    <dgm:cxn modelId="{EF5E893B-5742-43D2-949C-B7E2C35125A7}" type="presParOf" srcId="{CB44DCD0-2F64-44D1-9913-1EF6C352027E}" destId="{D002FA19-7D05-431B-B3B4-852F6E79C52F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FA32378-DCE4-45C7-A509-9AD0B981AAD3}" type="doc">
      <dgm:prSet loTypeId="urn:microsoft.com/office/officeart/2005/8/layout/hProcess9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F6F14625-CC19-43CF-905E-4ABB60BA25F7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Prioritise structured training: digital, analytical, emotional intelligence.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346EEC0-81C6-4F5E-B1F0-1B9F002E698C}" type="parTrans" cxnId="{DB3E9879-696E-40F5-8A8D-711B250B5348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9C74EB-87CF-430B-9772-C6A2291BA6C0}" type="sibTrans" cxnId="{DB3E9879-696E-40F5-8A8D-711B250B5348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611EA1-492E-4794-86FB-D8D6F60A9BB0}">
      <dgm:prSet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Ensure fair workforce transition: retraining, redeployment, ethical AI governance.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4EB70B-E9F0-4B4C-AE82-C36CA96B8A8F}" type="parTrans" cxnId="{0329817D-9D44-4ADA-9902-F2BC82070CB4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3EED8F-C9EA-43AB-BFD8-B3DFEE4FA097}" type="sibTrans" cxnId="{0329817D-9D44-4ADA-9902-F2BC82070CB4}">
      <dgm:prSet/>
      <dgm:spPr/>
      <dgm:t>
        <a:bodyPr/>
        <a:lstStyle/>
        <a:p>
          <a:pPr algn="ctr"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BAE87F-73EE-49BE-9FCB-09EDFBCCDE82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Adopt hybrid service models: AI efficiency and human empathy.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8167C0-52EE-47C0-9B57-5A847CC887D3}" type="parTrans" cxnId="{48625B2C-2F77-466F-9CA2-991EFB5548E1}">
      <dgm:prSet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83B050-FE1A-46EA-AB3D-B7241D227B25}" type="sibTrans" cxnId="{48625B2C-2F77-466F-9CA2-991EFB5548E1}">
      <dgm:prSet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22D6A1-F573-49F1-8AD4-8D3416C508A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Partner with education providers for AI-ready curricula.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C538B4-C362-4EC7-B195-AE1C6E23FE00}" type="parTrans" cxnId="{5D0EFD5E-B6FB-4BAA-BF25-80F35461652C}">
      <dgm:prSet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53C398-0475-4FA8-B155-0E001E67AA89}" type="sibTrans" cxnId="{5D0EFD5E-B6FB-4BAA-BF25-80F35461652C}">
      <dgm:prSet/>
      <dgm:spPr/>
      <dgm:t>
        <a:bodyPr/>
        <a:lstStyle/>
        <a:p>
          <a:pPr>
            <a:lnSpc>
              <a:spcPct val="150000"/>
            </a:lnSpc>
          </a:pPr>
          <a:endParaRPr lang="en-GB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F46B1F-D941-4265-AB10-F6F9F12FEDD8}" type="pres">
      <dgm:prSet presAssocID="{5FA32378-DCE4-45C7-A509-9AD0B981AAD3}" presName="CompostProcess" presStyleCnt="0">
        <dgm:presLayoutVars>
          <dgm:dir/>
          <dgm:resizeHandles val="exact"/>
        </dgm:presLayoutVars>
      </dgm:prSet>
      <dgm:spPr/>
    </dgm:pt>
    <dgm:pt modelId="{C6E34D68-897F-4D71-9831-255B4796853A}" type="pres">
      <dgm:prSet presAssocID="{5FA32378-DCE4-45C7-A509-9AD0B981AAD3}" presName="arrow" presStyleLbl="bgShp" presStyleIdx="0" presStyleCnt="1" custScaleX="109146"/>
      <dgm:spPr/>
    </dgm:pt>
    <dgm:pt modelId="{396133C5-3342-48AD-8EEF-FC83360D053B}" type="pres">
      <dgm:prSet presAssocID="{5FA32378-DCE4-45C7-A509-9AD0B981AAD3}" presName="linearProcess" presStyleCnt="0"/>
      <dgm:spPr/>
    </dgm:pt>
    <dgm:pt modelId="{45AC1E6C-9DED-49C6-8191-FFF265CA3F06}" type="pres">
      <dgm:prSet presAssocID="{F6F14625-CC19-43CF-905E-4ABB60BA25F7}" presName="textNode" presStyleLbl="node1" presStyleIdx="0" presStyleCnt="4" custScaleY="107143">
        <dgm:presLayoutVars>
          <dgm:bulletEnabled val="1"/>
        </dgm:presLayoutVars>
      </dgm:prSet>
      <dgm:spPr/>
    </dgm:pt>
    <dgm:pt modelId="{6A91D004-CD8B-491D-95C4-418CEAAAFDC1}" type="pres">
      <dgm:prSet presAssocID="{AA9C74EB-87CF-430B-9772-C6A2291BA6C0}" presName="sibTrans" presStyleCnt="0"/>
      <dgm:spPr/>
    </dgm:pt>
    <dgm:pt modelId="{B729D433-DA6C-4B26-94B1-08631A5BE4F9}" type="pres">
      <dgm:prSet presAssocID="{FEBAE87F-73EE-49BE-9FCB-09EDFBCCDE82}" presName="textNode" presStyleLbl="node1" presStyleIdx="1" presStyleCnt="4">
        <dgm:presLayoutVars>
          <dgm:bulletEnabled val="1"/>
        </dgm:presLayoutVars>
      </dgm:prSet>
      <dgm:spPr/>
    </dgm:pt>
    <dgm:pt modelId="{8E454CA6-BD16-4BA0-9B8F-2F9FB51B4487}" type="pres">
      <dgm:prSet presAssocID="{1683B050-FE1A-46EA-AB3D-B7241D227B25}" presName="sibTrans" presStyleCnt="0"/>
      <dgm:spPr/>
    </dgm:pt>
    <dgm:pt modelId="{0480A99E-ACE7-45CD-9D1E-989A48E6E878}" type="pres">
      <dgm:prSet presAssocID="{6022D6A1-F573-49F1-8AD4-8D3416C508A2}" presName="textNode" presStyleLbl="node1" presStyleIdx="2" presStyleCnt="4">
        <dgm:presLayoutVars>
          <dgm:bulletEnabled val="1"/>
        </dgm:presLayoutVars>
      </dgm:prSet>
      <dgm:spPr/>
    </dgm:pt>
    <dgm:pt modelId="{65A57E77-36A0-44FC-B1A1-29994F267700}" type="pres">
      <dgm:prSet presAssocID="{DB53C398-0475-4FA8-B155-0E001E67AA89}" presName="sibTrans" presStyleCnt="0"/>
      <dgm:spPr/>
    </dgm:pt>
    <dgm:pt modelId="{51C06098-40C8-4EBF-962F-008F9C6BDAE3}" type="pres">
      <dgm:prSet presAssocID="{CF611EA1-492E-4794-86FB-D8D6F60A9BB0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6EFF4709-A665-4D1D-B294-3A76E9872254}" type="presOf" srcId="{CF611EA1-492E-4794-86FB-D8D6F60A9BB0}" destId="{51C06098-40C8-4EBF-962F-008F9C6BDAE3}" srcOrd="0" destOrd="0" presId="urn:microsoft.com/office/officeart/2005/8/layout/hProcess9"/>
    <dgm:cxn modelId="{48625B2C-2F77-466F-9CA2-991EFB5548E1}" srcId="{5FA32378-DCE4-45C7-A509-9AD0B981AAD3}" destId="{FEBAE87F-73EE-49BE-9FCB-09EDFBCCDE82}" srcOrd="1" destOrd="0" parTransId="{178167C0-52EE-47C0-9B57-5A847CC887D3}" sibTransId="{1683B050-FE1A-46EA-AB3D-B7241D227B25}"/>
    <dgm:cxn modelId="{5D0EFD5E-B6FB-4BAA-BF25-80F35461652C}" srcId="{5FA32378-DCE4-45C7-A509-9AD0B981AAD3}" destId="{6022D6A1-F573-49F1-8AD4-8D3416C508A2}" srcOrd="2" destOrd="0" parTransId="{F4C538B4-C362-4EC7-B195-AE1C6E23FE00}" sibTransId="{DB53C398-0475-4FA8-B155-0E001E67AA89}"/>
    <dgm:cxn modelId="{D9E38C6B-B1BF-461D-98D4-0D4AC6971119}" type="presOf" srcId="{5FA32378-DCE4-45C7-A509-9AD0B981AAD3}" destId="{F9F46B1F-D941-4265-AB10-F6F9F12FEDD8}" srcOrd="0" destOrd="0" presId="urn:microsoft.com/office/officeart/2005/8/layout/hProcess9"/>
    <dgm:cxn modelId="{C8CAE674-EA84-4250-A2E3-840147EB93CF}" type="presOf" srcId="{FEBAE87F-73EE-49BE-9FCB-09EDFBCCDE82}" destId="{B729D433-DA6C-4B26-94B1-08631A5BE4F9}" srcOrd="0" destOrd="0" presId="urn:microsoft.com/office/officeart/2005/8/layout/hProcess9"/>
    <dgm:cxn modelId="{DB3E9879-696E-40F5-8A8D-711B250B5348}" srcId="{5FA32378-DCE4-45C7-A509-9AD0B981AAD3}" destId="{F6F14625-CC19-43CF-905E-4ABB60BA25F7}" srcOrd="0" destOrd="0" parTransId="{2346EEC0-81C6-4F5E-B1F0-1B9F002E698C}" sibTransId="{AA9C74EB-87CF-430B-9772-C6A2291BA6C0}"/>
    <dgm:cxn modelId="{0329817D-9D44-4ADA-9902-F2BC82070CB4}" srcId="{5FA32378-DCE4-45C7-A509-9AD0B981AAD3}" destId="{CF611EA1-492E-4794-86FB-D8D6F60A9BB0}" srcOrd="3" destOrd="0" parTransId="{B84EB70B-E9F0-4B4C-AE82-C36CA96B8A8F}" sibTransId="{1C3EED8F-C9EA-43AB-BFD8-B3DFEE4FA097}"/>
    <dgm:cxn modelId="{6037F7A8-6B3D-4D13-BD20-F11D3E237B44}" type="presOf" srcId="{6022D6A1-F573-49F1-8AD4-8D3416C508A2}" destId="{0480A99E-ACE7-45CD-9D1E-989A48E6E878}" srcOrd="0" destOrd="0" presId="urn:microsoft.com/office/officeart/2005/8/layout/hProcess9"/>
    <dgm:cxn modelId="{2FDE50AF-D16D-4CCF-B361-D2E077B1AF49}" type="presOf" srcId="{F6F14625-CC19-43CF-905E-4ABB60BA25F7}" destId="{45AC1E6C-9DED-49C6-8191-FFF265CA3F06}" srcOrd="0" destOrd="0" presId="urn:microsoft.com/office/officeart/2005/8/layout/hProcess9"/>
    <dgm:cxn modelId="{208B1CEB-7818-4EC0-BF79-95430AA696FD}" type="presParOf" srcId="{F9F46B1F-D941-4265-AB10-F6F9F12FEDD8}" destId="{C6E34D68-897F-4D71-9831-255B4796853A}" srcOrd="0" destOrd="0" presId="urn:microsoft.com/office/officeart/2005/8/layout/hProcess9"/>
    <dgm:cxn modelId="{CD528D18-56F8-4EDB-A3AF-C98D230484B8}" type="presParOf" srcId="{F9F46B1F-D941-4265-AB10-F6F9F12FEDD8}" destId="{396133C5-3342-48AD-8EEF-FC83360D053B}" srcOrd="1" destOrd="0" presId="urn:microsoft.com/office/officeart/2005/8/layout/hProcess9"/>
    <dgm:cxn modelId="{A1F78D17-3398-4140-A494-D2F00AB9FA65}" type="presParOf" srcId="{396133C5-3342-48AD-8EEF-FC83360D053B}" destId="{45AC1E6C-9DED-49C6-8191-FFF265CA3F06}" srcOrd="0" destOrd="0" presId="urn:microsoft.com/office/officeart/2005/8/layout/hProcess9"/>
    <dgm:cxn modelId="{73252CFB-E635-4FD9-9674-FE237DD41CE5}" type="presParOf" srcId="{396133C5-3342-48AD-8EEF-FC83360D053B}" destId="{6A91D004-CD8B-491D-95C4-418CEAAAFDC1}" srcOrd="1" destOrd="0" presId="urn:microsoft.com/office/officeart/2005/8/layout/hProcess9"/>
    <dgm:cxn modelId="{6DB34064-7117-4353-83A2-3DAA5283B54F}" type="presParOf" srcId="{396133C5-3342-48AD-8EEF-FC83360D053B}" destId="{B729D433-DA6C-4B26-94B1-08631A5BE4F9}" srcOrd="2" destOrd="0" presId="urn:microsoft.com/office/officeart/2005/8/layout/hProcess9"/>
    <dgm:cxn modelId="{EA6BDEB3-F05B-454D-B503-C8A163D4E821}" type="presParOf" srcId="{396133C5-3342-48AD-8EEF-FC83360D053B}" destId="{8E454CA6-BD16-4BA0-9B8F-2F9FB51B4487}" srcOrd="3" destOrd="0" presId="urn:microsoft.com/office/officeart/2005/8/layout/hProcess9"/>
    <dgm:cxn modelId="{7FB24A1D-941B-40D4-9451-B85F13558FE6}" type="presParOf" srcId="{396133C5-3342-48AD-8EEF-FC83360D053B}" destId="{0480A99E-ACE7-45CD-9D1E-989A48E6E878}" srcOrd="4" destOrd="0" presId="urn:microsoft.com/office/officeart/2005/8/layout/hProcess9"/>
    <dgm:cxn modelId="{E61DFFED-456E-4E82-850E-A915D026DEE9}" type="presParOf" srcId="{396133C5-3342-48AD-8EEF-FC83360D053B}" destId="{65A57E77-36A0-44FC-B1A1-29994F267700}" srcOrd="5" destOrd="0" presId="urn:microsoft.com/office/officeart/2005/8/layout/hProcess9"/>
    <dgm:cxn modelId="{29E67F75-A480-4799-B976-0DE7C25F2120}" type="presParOf" srcId="{396133C5-3342-48AD-8EEF-FC83360D053B}" destId="{51C06098-40C8-4EBF-962F-008F9C6BDAE3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CE397-72AB-4C11-9382-99A8ED97EDD5}">
      <dsp:nvSpPr>
        <dsp:cNvPr id="0" name=""/>
        <dsp:cNvSpPr/>
      </dsp:nvSpPr>
      <dsp:spPr>
        <a:xfrm>
          <a:off x="0" y="0"/>
          <a:ext cx="12377820" cy="16428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 is transforming hospitality operations through chatbots, robotics, and predictive analytics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Uche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Ojika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2024).</a:t>
          </a:r>
          <a:r>
            <a:rPr lang="en-US" sz="2400" kern="1200" dirty="0">
              <a:latin typeface="Times New Roman" panose="02020603050405020304" pitchFamily="18" charset="0"/>
              <a:ea typeface="Inter" panose="020B0604020202020204" charset="0"/>
              <a:cs typeface="Times New Roman" panose="02020603050405020304" pitchFamily="18" charset="0"/>
            </a:rPr>
            <a:t>
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48118" y="48118"/>
        <a:ext cx="10466211" cy="1546636"/>
      </dsp:txXfrm>
    </dsp:sp>
    <dsp:sp modelId="{285C3DA8-DEA9-43EE-809F-58219DBD2ADE}">
      <dsp:nvSpPr>
        <dsp:cNvPr id="0" name=""/>
        <dsp:cNvSpPr/>
      </dsp:nvSpPr>
      <dsp:spPr>
        <a:xfrm>
          <a:off x="1036642" y="1941576"/>
          <a:ext cx="12377820" cy="16428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challenge is the balancing automation with the human touch valued by guests (</a:t>
          </a:r>
          <a:r>
            <a:rPr lang="en-US" sz="2400" kern="1200" dirty="0" err="1"/>
            <a:t>onkra</a:t>
          </a:r>
          <a:r>
            <a:rPr lang="en-US" sz="2400" kern="1200" dirty="0"/>
            <a:t> et al., 2025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084760" y="1989694"/>
        <a:ext cx="10177075" cy="1546636"/>
      </dsp:txXfrm>
    </dsp:sp>
    <dsp:sp modelId="{1F6E8F5A-1A18-4B9A-8177-BF9DBFFE2727}">
      <dsp:nvSpPr>
        <dsp:cNvPr id="0" name=""/>
        <dsp:cNvSpPr/>
      </dsp:nvSpPr>
      <dsp:spPr>
        <a:xfrm>
          <a:off x="2057812" y="3883152"/>
          <a:ext cx="12377820" cy="16428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focus of this study is that the employment impacts and workforce skill requirements.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2105930" y="3931270"/>
        <a:ext cx="10192547" cy="1546636"/>
      </dsp:txXfrm>
    </dsp:sp>
    <dsp:sp modelId="{68AAA3E7-2FD3-4010-8F9A-C3C41C7A7E93}">
      <dsp:nvSpPr>
        <dsp:cNvPr id="0" name=""/>
        <dsp:cNvSpPr/>
      </dsp:nvSpPr>
      <dsp:spPr>
        <a:xfrm>
          <a:off x="3094455" y="5824728"/>
          <a:ext cx="12377820" cy="16428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purpose of this presentation is to analyse how AI reshapes jobs and how hotels can adapt effectively.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3142573" y="5872846"/>
        <a:ext cx="10177075" cy="1546636"/>
      </dsp:txXfrm>
    </dsp:sp>
    <dsp:sp modelId="{AD3B2E67-EDF9-44B3-BEA5-AB2E9639EFD6}">
      <dsp:nvSpPr>
        <dsp:cNvPr id="0" name=""/>
        <dsp:cNvSpPr/>
      </dsp:nvSpPr>
      <dsp:spPr>
        <a:xfrm>
          <a:off x="11309954" y="1258290"/>
          <a:ext cx="1067866" cy="106786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1550224" y="1258290"/>
        <a:ext cx="587326" cy="803569"/>
      </dsp:txXfrm>
    </dsp:sp>
    <dsp:sp modelId="{79FEA3CD-6CDB-4B1A-926F-FB6C0CD59590}">
      <dsp:nvSpPr>
        <dsp:cNvPr id="0" name=""/>
        <dsp:cNvSpPr/>
      </dsp:nvSpPr>
      <dsp:spPr>
        <a:xfrm>
          <a:off x="12346596" y="3199866"/>
          <a:ext cx="1067866" cy="106786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2586866" y="3199866"/>
        <a:ext cx="587326" cy="803569"/>
      </dsp:txXfrm>
    </dsp:sp>
    <dsp:sp modelId="{191EEB9E-4226-41FA-8F7D-98B380CDBBE7}">
      <dsp:nvSpPr>
        <dsp:cNvPr id="0" name=""/>
        <dsp:cNvSpPr/>
      </dsp:nvSpPr>
      <dsp:spPr>
        <a:xfrm>
          <a:off x="13367766" y="5141442"/>
          <a:ext cx="1067866" cy="1067866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3608036" y="5141442"/>
        <a:ext cx="587326" cy="8035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807AAC-2DF0-4213-B996-DB13AC1697CD}">
      <dsp:nvSpPr>
        <dsp:cNvPr id="0" name=""/>
        <dsp:cNvSpPr/>
      </dsp:nvSpPr>
      <dsp:spPr>
        <a:xfrm>
          <a:off x="-8506005" y="-1299085"/>
          <a:ext cx="10119597" cy="10119597"/>
        </a:xfrm>
        <a:prstGeom prst="blockArc">
          <a:avLst>
            <a:gd name="adj1" fmla="val 18900000"/>
            <a:gd name="adj2" fmla="val 2700000"/>
            <a:gd name="adj3" fmla="val 213"/>
          </a:avLst>
        </a:pr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025F0D-2E6A-441A-84D7-47D931F85216}">
      <dsp:nvSpPr>
        <dsp:cNvPr id="0" name=""/>
        <dsp:cNvSpPr/>
      </dsp:nvSpPr>
      <dsp:spPr>
        <a:xfrm>
          <a:off x="843923" y="578247"/>
          <a:ext cx="9962018" cy="1157096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8445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There is an ongoing debate on whether AI primarily displaces traditional hospitality roles or transforms them into new functions (Ford and 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Sturman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2019).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3923" y="578247"/>
        <a:ext cx="9962018" cy="1157096"/>
      </dsp:txXfrm>
    </dsp:sp>
    <dsp:sp modelId="{5779BB86-E161-47CA-A725-70B5FA17CD77}">
      <dsp:nvSpPr>
        <dsp:cNvPr id="0" name=""/>
        <dsp:cNvSpPr/>
      </dsp:nvSpPr>
      <dsp:spPr>
        <a:xfrm>
          <a:off x="120738" y="433610"/>
          <a:ext cx="1446370" cy="144637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C918B-711A-49ED-83C0-1349E0364DE8}">
      <dsp:nvSpPr>
        <dsp:cNvPr id="0" name=""/>
        <dsp:cNvSpPr/>
      </dsp:nvSpPr>
      <dsp:spPr>
        <a:xfrm>
          <a:off x="1507313" y="2314192"/>
          <a:ext cx="9298628" cy="1157096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8445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Vorobeva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(2022) highlight hospitality as highly vulnerable to automation, raising concerns about large-scale job losses.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07313" y="2314192"/>
        <a:ext cx="9298628" cy="1157096"/>
      </dsp:txXfrm>
    </dsp:sp>
    <dsp:sp modelId="{C17C3367-A760-4B80-AA71-857FBBD8E8DB}">
      <dsp:nvSpPr>
        <dsp:cNvPr id="0" name=""/>
        <dsp:cNvSpPr/>
      </dsp:nvSpPr>
      <dsp:spPr>
        <a:xfrm>
          <a:off x="784128" y="2169555"/>
          <a:ext cx="1446370" cy="144637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4A866B-72A9-4C0B-9311-16F457097B2D}">
      <dsp:nvSpPr>
        <dsp:cNvPr id="0" name=""/>
        <dsp:cNvSpPr/>
      </dsp:nvSpPr>
      <dsp:spPr>
        <a:xfrm>
          <a:off x="1507313" y="4050138"/>
          <a:ext cx="9298628" cy="1157096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8445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New roles are emerging, such as AI system supervisors, guest experience managers, and digital service trainers, showing transformation (George, 2024).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07313" y="4050138"/>
        <a:ext cx="9298628" cy="1157096"/>
      </dsp:txXfrm>
    </dsp:sp>
    <dsp:sp modelId="{344CD52E-60F1-4F5F-AB9F-87C66912A2EF}">
      <dsp:nvSpPr>
        <dsp:cNvPr id="0" name=""/>
        <dsp:cNvSpPr/>
      </dsp:nvSpPr>
      <dsp:spPr>
        <a:xfrm>
          <a:off x="784128" y="3905500"/>
          <a:ext cx="1446370" cy="144637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E6A1E-3BCF-4D6D-8469-9219CAB02123}">
      <dsp:nvSpPr>
        <dsp:cNvPr id="0" name=""/>
        <dsp:cNvSpPr/>
      </dsp:nvSpPr>
      <dsp:spPr>
        <a:xfrm>
          <a:off x="843923" y="5786083"/>
          <a:ext cx="9962018" cy="1157096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8445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Post-COVID labour shortages have positioned AI as a supportive tool to fill workforce gaps rather than a complete replacement for staff (‌Costa and ‌Costa, 2022).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3923" y="5786083"/>
        <a:ext cx="9962018" cy="1157096"/>
      </dsp:txXfrm>
    </dsp:sp>
    <dsp:sp modelId="{1EF57D17-3286-46D5-ADF4-DB506546069F}">
      <dsp:nvSpPr>
        <dsp:cNvPr id="0" name=""/>
        <dsp:cNvSpPr/>
      </dsp:nvSpPr>
      <dsp:spPr>
        <a:xfrm>
          <a:off x="120738" y="5641446"/>
          <a:ext cx="1446370" cy="144637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C1DF0C-A5C7-42F3-87AF-60821D2BA23B}">
      <dsp:nvSpPr>
        <dsp:cNvPr id="0" name=""/>
        <dsp:cNvSpPr/>
      </dsp:nvSpPr>
      <dsp:spPr>
        <a:xfrm>
          <a:off x="0" y="1005783"/>
          <a:ext cx="9753600" cy="85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60835-F281-4DF1-8C83-2E586E576182}">
      <dsp:nvSpPr>
        <dsp:cNvPr id="0" name=""/>
        <dsp:cNvSpPr/>
      </dsp:nvSpPr>
      <dsp:spPr>
        <a:xfrm>
          <a:off x="487680" y="21806"/>
          <a:ext cx="9101903" cy="148581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064" tIns="0" rIns="258064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AI adoption increases demand for digital literacy and problem-solving skills (</a:t>
          </a:r>
          <a:r>
            <a:rPr lang="en-US" sz="2400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Naamati</a:t>
          </a:r>
          <a:r>
            <a: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-Schneider and Alt, 2024</a:t>
          </a: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800" b="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0212" y="94338"/>
        <a:ext cx="8956839" cy="1340753"/>
      </dsp:txXfrm>
    </dsp:sp>
    <dsp:sp modelId="{9E5A826F-8C3F-46FD-91A5-175A18CB2C9B}">
      <dsp:nvSpPr>
        <dsp:cNvPr id="0" name=""/>
        <dsp:cNvSpPr/>
      </dsp:nvSpPr>
      <dsp:spPr>
        <a:xfrm>
          <a:off x="0" y="2548023"/>
          <a:ext cx="9753600" cy="85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11E3D-C60D-4FD4-9E7E-7FA1736C01E0}">
      <dsp:nvSpPr>
        <dsp:cNvPr id="0" name=""/>
        <dsp:cNvSpPr/>
      </dsp:nvSpPr>
      <dsp:spPr>
        <a:xfrm>
          <a:off x="639582" y="2030094"/>
          <a:ext cx="8790363" cy="1003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064" tIns="0" rIns="258064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Emotional intelligence, empathy, and cultural awareness remain critical for service quality.</a:t>
          </a:r>
          <a:endParaRPr lang="en-GB" sz="2400" b="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88578" y="2079090"/>
        <a:ext cx="8692371" cy="905688"/>
      </dsp:txXfrm>
    </dsp:sp>
    <dsp:sp modelId="{6A425D10-9770-4EC7-A4C5-68E9B3F6316A}">
      <dsp:nvSpPr>
        <dsp:cNvPr id="0" name=""/>
        <dsp:cNvSpPr/>
      </dsp:nvSpPr>
      <dsp:spPr>
        <a:xfrm>
          <a:off x="0" y="4092898"/>
          <a:ext cx="9753600" cy="85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73D67-56FF-4BD2-AFF4-4CEB8ED0AEDE}">
      <dsp:nvSpPr>
        <dsp:cNvPr id="0" name=""/>
        <dsp:cNvSpPr/>
      </dsp:nvSpPr>
      <dsp:spPr>
        <a:xfrm>
          <a:off x="479686" y="3502368"/>
          <a:ext cx="8978598" cy="1003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064" tIns="0" rIns="258064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Training programmes reduce staff resistance and improve confidence (</a:t>
          </a:r>
          <a:r>
            <a:rPr lang="en-US" sz="2400" kern="12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Yilmazdogan</a:t>
          </a:r>
          <a:r>
            <a: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2024</a:t>
          </a: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).</a:t>
          </a:r>
          <a:endParaRPr lang="en-GB" sz="2400" b="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28682" y="3551364"/>
        <a:ext cx="8880606" cy="905688"/>
      </dsp:txXfrm>
    </dsp:sp>
    <dsp:sp modelId="{9CC625D4-B7EA-43E9-8659-F523FB091E6F}">
      <dsp:nvSpPr>
        <dsp:cNvPr id="0" name=""/>
        <dsp:cNvSpPr/>
      </dsp:nvSpPr>
      <dsp:spPr>
        <a:xfrm>
          <a:off x="0" y="6207993"/>
          <a:ext cx="9753600" cy="85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256AF-5A99-4A8F-A17D-4F6C4740E0F8}">
      <dsp:nvSpPr>
        <dsp:cNvPr id="0" name=""/>
        <dsp:cNvSpPr/>
      </dsp:nvSpPr>
      <dsp:spPr>
        <a:xfrm>
          <a:off x="487680" y="5130663"/>
          <a:ext cx="8782170" cy="157917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064" tIns="0" rIns="258064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Continuous development ensures workforce stability and adaptability.</a:t>
          </a:r>
          <a:endParaRPr lang="en-GB" sz="2400" b="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4769" y="5207752"/>
        <a:ext cx="8627992" cy="14249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7D630-200C-4BAB-87EC-D859FC085684}">
      <dsp:nvSpPr>
        <dsp:cNvPr id="0" name=""/>
        <dsp:cNvSpPr/>
      </dsp:nvSpPr>
      <dsp:spPr>
        <a:xfrm>
          <a:off x="0" y="5784215"/>
          <a:ext cx="9514210" cy="1265444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Hybrid service models combine automation with personalised guest interactions.</a:t>
          </a:r>
        </a:p>
      </dsp:txBody>
      <dsp:txXfrm>
        <a:off x="0" y="5784215"/>
        <a:ext cx="9514210" cy="1265444"/>
      </dsp:txXfrm>
    </dsp:sp>
    <dsp:sp modelId="{FC501C52-ABEA-407F-8F8A-D026E44A82BE}">
      <dsp:nvSpPr>
        <dsp:cNvPr id="0" name=""/>
        <dsp:cNvSpPr/>
      </dsp:nvSpPr>
      <dsp:spPr>
        <a:xfrm rot="10800000">
          <a:off x="0" y="3856942"/>
          <a:ext cx="9514210" cy="1946254"/>
        </a:xfrm>
        <a:prstGeom prst="upArrowCallout">
          <a:avLst/>
        </a:prstGeom>
        <a:gradFill rotWithShape="0">
          <a:gsLst>
            <a:gs pos="0">
              <a:schemeClr val="accent4">
                <a:shade val="80000"/>
                <a:hueOff val="-58853"/>
                <a:satOff val="-1455"/>
                <a:lumOff val="8329"/>
                <a:alphaOff val="0"/>
                <a:tint val="50000"/>
                <a:satMod val="300000"/>
              </a:schemeClr>
            </a:gs>
            <a:gs pos="35000">
              <a:schemeClr val="accent4">
                <a:shade val="80000"/>
                <a:hueOff val="-58853"/>
                <a:satOff val="-1455"/>
                <a:lumOff val="8329"/>
                <a:alphaOff val="0"/>
                <a:tint val="37000"/>
                <a:satMod val="300000"/>
              </a:schemeClr>
            </a:gs>
            <a:gs pos="100000">
              <a:schemeClr val="accent4">
                <a:shade val="80000"/>
                <a:hueOff val="-58853"/>
                <a:satOff val="-1455"/>
                <a:lumOff val="832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Staff acceptance improves when AI reduces workload, not job security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Buhalis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Moldavska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2021)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3856942"/>
        <a:ext cx="9514210" cy="1264617"/>
      </dsp:txXfrm>
    </dsp:sp>
    <dsp:sp modelId="{920846EE-E666-4228-991F-296FD642D727}">
      <dsp:nvSpPr>
        <dsp:cNvPr id="0" name=""/>
        <dsp:cNvSpPr/>
      </dsp:nvSpPr>
      <dsp:spPr>
        <a:xfrm rot="10800000">
          <a:off x="0" y="1929670"/>
          <a:ext cx="9514210" cy="1946254"/>
        </a:xfrm>
        <a:prstGeom prst="upArrowCallout">
          <a:avLst/>
        </a:prstGeom>
        <a:gradFill rotWithShape="0">
          <a:gsLst>
            <a:gs pos="0">
              <a:schemeClr val="accent4">
                <a:shade val="80000"/>
                <a:hueOff val="-117705"/>
                <a:satOff val="-2910"/>
                <a:lumOff val="16659"/>
                <a:alphaOff val="0"/>
                <a:tint val="50000"/>
                <a:satMod val="300000"/>
              </a:schemeClr>
            </a:gs>
            <a:gs pos="35000">
              <a:schemeClr val="accent4">
                <a:shade val="80000"/>
                <a:hueOff val="-117705"/>
                <a:satOff val="-2910"/>
                <a:lumOff val="16659"/>
                <a:alphaOff val="0"/>
                <a:tint val="37000"/>
                <a:satMod val="300000"/>
              </a:schemeClr>
            </a:gs>
            <a:gs pos="100000">
              <a:schemeClr val="accent4">
                <a:shade val="80000"/>
                <a:hueOff val="-117705"/>
                <a:satOff val="-2910"/>
                <a:lumOff val="1665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(TAM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): adoption depends on perceived usefulness and ease of use (Bhargava et al., 2020).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929670"/>
        <a:ext cx="9514210" cy="1264617"/>
      </dsp:txXfrm>
    </dsp:sp>
    <dsp:sp modelId="{CD494EF3-715F-46E0-A861-CDB6E28AAA8D}">
      <dsp:nvSpPr>
        <dsp:cNvPr id="0" name=""/>
        <dsp:cNvSpPr/>
      </dsp:nvSpPr>
      <dsp:spPr>
        <a:xfrm rot="10800000">
          <a:off x="0" y="124057"/>
          <a:ext cx="9514210" cy="1946254"/>
        </a:xfrm>
        <a:prstGeom prst="upArrowCallout">
          <a:avLst/>
        </a:prstGeom>
        <a:gradFill rotWithShape="0">
          <a:gsLst>
            <a:gs pos="0">
              <a:schemeClr val="accent4">
                <a:shade val="80000"/>
                <a:hueOff val="-176558"/>
                <a:satOff val="-4365"/>
                <a:lumOff val="24988"/>
                <a:alphaOff val="0"/>
                <a:tint val="50000"/>
                <a:satMod val="300000"/>
              </a:schemeClr>
            </a:gs>
            <a:gs pos="35000">
              <a:schemeClr val="accent4">
                <a:shade val="80000"/>
                <a:hueOff val="-176558"/>
                <a:satOff val="-4365"/>
                <a:lumOff val="24988"/>
                <a:alphaOff val="0"/>
                <a:tint val="37000"/>
                <a:satMod val="300000"/>
              </a:schemeClr>
            </a:gs>
            <a:gs pos="100000">
              <a:schemeClr val="accent4">
                <a:shade val="80000"/>
                <a:hueOff val="-176558"/>
                <a:satOff val="-4365"/>
                <a:lumOff val="2498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Service-Dominant Logic (SDL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): value co-created by AI efficiency and human empathy (Fu et al., 2024).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24057"/>
        <a:ext cx="9514210" cy="12646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CE397-72AB-4C11-9382-99A8ED97EDD5}">
      <dsp:nvSpPr>
        <dsp:cNvPr id="0" name=""/>
        <dsp:cNvSpPr/>
      </dsp:nvSpPr>
      <dsp:spPr>
        <a:xfrm>
          <a:off x="0" y="0"/>
          <a:ext cx="9997440" cy="16955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 is based on secondary data: journals, reports, and hotel case studies.</a:t>
          </a:r>
          <a:r>
            <a:rPr lang="en-US" sz="2400" kern="1200" dirty="0">
              <a:latin typeface="Times New Roman" panose="02020603050405020304" pitchFamily="18" charset="0"/>
              <a:ea typeface="Inter" panose="020B0604020202020204" charset="0"/>
              <a:cs typeface="Times New Roman" panose="02020603050405020304" pitchFamily="18" charset="0"/>
            </a:rPr>
            <a:t>
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49660" y="49660"/>
        <a:ext cx="8024587" cy="1596184"/>
      </dsp:txXfrm>
    </dsp:sp>
    <dsp:sp modelId="{285C3DA8-DEA9-43EE-809F-58219DBD2ADE}">
      <dsp:nvSpPr>
        <dsp:cNvPr id="0" name=""/>
        <dsp:cNvSpPr/>
      </dsp:nvSpPr>
      <dsp:spPr>
        <a:xfrm>
          <a:off x="837285" y="2003778"/>
          <a:ext cx="9997440" cy="16955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13333"/>
                <a:tint val="50000"/>
                <a:satMod val="300000"/>
              </a:schemeClr>
            </a:gs>
            <a:gs pos="35000">
              <a:schemeClr val="accent5">
                <a:alpha val="90000"/>
                <a:hueOff val="0"/>
                <a:satOff val="0"/>
                <a:lumOff val="0"/>
                <a:alphaOff val="-13333"/>
                <a:tint val="37000"/>
                <a:satMod val="30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13333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Analytical tools used and PESTEL for external factors and SWOT for workforce impacts.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886945" y="2053438"/>
        <a:ext cx="7958756" cy="1596184"/>
      </dsp:txXfrm>
    </dsp:sp>
    <dsp:sp modelId="{1F6E8F5A-1A18-4B9A-8177-BF9DBFFE2727}">
      <dsp:nvSpPr>
        <dsp:cNvPr id="0" name=""/>
        <dsp:cNvSpPr/>
      </dsp:nvSpPr>
      <dsp:spPr>
        <a:xfrm>
          <a:off x="1662074" y="4007556"/>
          <a:ext cx="9997440" cy="16955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6667"/>
                <a:tint val="50000"/>
                <a:satMod val="300000"/>
              </a:schemeClr>
            </a:gs>
            <a:gs pos="35000">
              <a:schemeClr val="accent5">
                <a:alpha val="90000"/>
                <a:hueOff val="0"/>
                <a:satOff val="0"/>
                <a:lumOff val="0"/>
                <a:alphaOff val="-26667"/>
                <a:tint val="37000"/>
                <a:satMod val="30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6667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A comparative approach was applied, analysing Marriott, Hilton, and Accor to understand AI–human collaboration in practice.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711734" y="4057216"/>
        <a:ext cx="7971253" cy="1596184"/>
      </dsp:txXfrm>
    </dsp:sp>
    <dsp:sp modelId="{68AAA3E7-2FD3-4010-8F9A-C3C41C7A7E93}">
      <dsp:nvSpPr>
        <dsp:cNvPr id="0" name=""/>
        <dsp:cNvSpPr/>
      </dsp:nvSpPr>
      <dsp:spPr>
        <a:xfrm>
          <a:off x="2499360" y="6011335"/>
          <a:ext cx="9997440" cy="16955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tint val="50000"/>
                <a:satMod val="300000"/>
              </a:schemeClr>
            </a:gs>
            <a:gs pos="35000">
              <a:schemeClr val="accent5">
                <a:alpha val="90000"/>
                <a:hueOff val="0"/>
                <a:satOff val="0"/>
                <a:lumOff val="0"/>
                <a:alphaOff val="-40000"/>
                <a:tint val="37000"/>
                <a:satMod val="30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method provided both macro-level insights into global trends and practical examples of industry responses to workforce changes (Law, 2023).</a:t>
          </a:r>
          <a:endParaRPr lang="en-GB" sz="2400" kern="1200" dirty="0"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2549020" y="6060995"/>
        <a:ext cx="7958756" cy="1596184"/>
      </dsp:txXfrm>
    </dsp:sp>
    <dsp:sp modelId="{AD3B2E67-EDF9-44B3-BEA5-AB2E9639EFD6}">
      <dsp:nvSpPr>
        <dsp:cNvPr id="0" name=""/>
        <dsp:cNvSpPr/>
      </dsp:nvSpPr>
      <dsp:spPr>
        <a:xfrm>
          <a:off x="8895361" y="1298602"/>
          <a:ext cx="1102078" cy="110207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9143329" y="1298602"/>
        <a:ext cx="606142" cy="829314"/>
      </dsp:txXfrm>
    </dsp:sp>
    <dsp:sp modelId="{79FEA3CD-6CDB-4B1A-926F-FB6C0CD59590}">
      <dsp:nvSpPr>
        <dsp:cNvPr id="0" name=""/>
        <dsp:cNvSpPr/>
      </dsp:nvSpPr>
      <dsp:spPr>
        <a:xfrm>
          <a:off x="9732647" y="3302380"/>
          <a:ext cx="1102078" cy="110207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-2000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9980615" y="3302380"/>
        <a:ext cx="606142" cy="829314"/>
      </dsp:txXfrm>
    </dsp:sp>
    <dsp:sp modelId="{191EEB9E-4226-41FA-8F7D-98B380CDBBE7}">
      <dsp:nvSpPr>
        <dsp:cNvPr id="0" name=""/>
        <dsp:cNvSpPr/>
      </dsp:nvSpPr>
      <dsp:spPr>
        <a:xfrm>
          <a:off x="10557436" y="5306159"/>
          <a:ext cx="1102078" cy="110207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-4000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tx1"/>
            </a:solidFill>
            <a:latin typeface="Times New Roman" panose="02020603050405020304" pitchFamily="18" charset="0"/>
            <a:ea typeface="Inter" panose="020B0604020202020204" charset="0"/>
            <a:cs typeface="Times New Roman" panose="02020603050405020304" pitchFamily="18" charset="0"/>
          </a:endParaRPr>
        </a:p>
      </dsp:txBody>
      <dsp:txXfrm>
        <a:off x="10805404" y="5306159"/>
        <a:ext cx="606142" cy="8293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DC6A25-753F-474F-997A-5190E6FA784C}">
      <dsp:nvSpPr>
        <dsp:cNvPr id="0" name=""/>
        <dsp:cNvSpPr/>
      </dsp:nvSpPr>
      <dsp:spPr>
        <a:xfrm>
          <a:off x="79530" y="295691"/>
          <a:ext cx="6583680" cy="658368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5582A-15A6-49A3-A5AC-D3516D95E49E}">
      <dsp:nvSpPr>
        <dsp:cNvPr id="0" name=""/>
        <dsp:cNvSpPr/>
      </dsp:nvSpPr>
      <dsp:spPr>
        <a:xfrm>
          <a:off x="3291840" y="339604"/>
          <a:ext cx="7680960" cy="65836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Regulators demand balance between AI efficiency and fair employment (George, 2024).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91840" y="339604"/>
        <a:ext cx="7680960" cy="1399031"/>
      </dsp:txXfrm>
    </dsp:sp>
    <dsp:sp modelId="{7CE60AB7-A3CC-4546-BA99-E486C44E8DCB}">
      <dsp:nvSpPr>
        <dsp:cNvPr id="0" name=""/>
        <dsp:cNvSpPr/>
      </dsp:nvSpPr>
      <dsp:spPr>
        <a:xfrm>
          <a:off x="864108" y="1738636"/>
          <a:ext cx="4855464" cy="485546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-104717"/>
            <a:satOff val="-3169"/>
            <a:lumOff val="208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1197F-3F58-4F1C-8EEF-B71AD97CDB66}">
      <dsp:nvSpPr>
        <dsp:cNvPr id="0" name=""/>
        <dsp:cNvSpPr/>
      </dsp:nvSpPr>
      <dsp:spPr>
        <a:xfrm>
          <a:off x="3291840" y="1738636"/>
          <a:ext cx="7680960" cy="4855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50000"/>
              <a:hueOff val="-104717"/>
              <a:satOff val="-3169"/>
              <a:lumOff val="208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Market for AI in hospitality to grow from USD 15.69bn (2024) → 58.29bn (2029) (</a:t>
          </a:r>
          <a:r>
            <a:rPr lang="en-US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Business Research Company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91840" y="1738636"/>
        <a:ext cx="7680960" cy="1399032"/>
      </dsp:txXfrm>
    </dsp:sp>
    <dsp:sp modelId="{D4FB0053-96CB-4851-8C84-0C02B472D30F}">
      <dsp:nvSpPr>
        <dsp:cNvPr id="0" name=""/>
        <dsp:cNvSpPr/>
      </dsp:nvSpPr>
      <dsp:spPr>
        <a:xfrm>
          <a:off x="1728216" y="3137668"/>
          <a:ext cx="3127248" cy="3127248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-209434"/>
            <a:satOff val="-6337"/>
            <a:lumOff val="4161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2703F-FB9F-4FBC-94A4-C2E6039D78B3}">
      <dsp:nvSpPr>
        <dsp:cNvPr id="0" name=""/>
        <dsp:cNvSpPr/>
      </dsp:nvSpPr>
      <dsp:spPr>
        <a:xfrm>
          <a:off x="3291840" y="3137668"/>
          <a:ext cx="7680960" cy="3127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50000"/>
              <a:hueOff val="-209434"/>
              <a:satOff val="-6337"/>
              <a:lumOff val="416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post-COVID labour shortages are also a source of adoption with AI bridging service gaps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Zulifiqar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2025).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91840" y="3137668"/>
        <a:ext cx="7680960" cy="1399032"/>
      </dsp:txXfrm>
    </dsp:sp>
    <dsp:sp modelId="{865A338C-9479-4E0F-BF29-DA8241BBFC57}">
      <dsp:nvSpPr>
        <dsp:cNvPr id="0" name=""/>
        <dsp:cNvSpPr/>
      </dsp:nvSpPr>
      <dsp:spPr>
        <a:xfrm>
          <a:off x="2592324" y="4536700"/>
          <a:ext cx="1399032" cy="1399032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shade val="50000"/>
            <a:hueOff val="-104717"/>
            <a:satOff val="-3169"/>
            <a:lumOff val="208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AB299-90F0-4AE7-85F8-5DBB016A8FCC}">
      <dsp:nvSpPr>
        <dsp:cNvPr id="0" name=""/>
        <dsp:cNvSpPr/>
      </dsp:nvSpPr>
      <dsp:spPr>
        <a:xfrm>
          <a:off x="3291840" y="4536700"/>
          <a:ext cx="7680960" cy="13990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50000"/>
              <a:hueOff val="-104717"/>
              <a:satOff val="-3169"/>
              <a:lumOff val="208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Initial costs are high and retraining expenses are also a challenge particularly to small operators (Ahmed, 2025). 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91840" y="4536700"/>
        <a:ext cx="7680960" cy="1399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DC6A25-753F-474F-997A-5190E6FA784C}">
      <dsp:nvSpPr>
        <dsp:cNvPr id="0" name=""/>
        <dsp:cNvSpPr/>
      </dsp:nvSpPr>
      <dsp:spPr>
        <a:xfrm>
          <a:off x="82844" y="156701"/>
          <a:ext cx="6858000" cy="685800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5582A-15A6-49A3-A5AC-D3516D95E49E}">
      <dsp:nvSpPr>
        <dsp:cNvPr id="0" name=""/>
        <dsp:cNvSpPr/>
      </dsp:nvSpPr>
      <dsp:spPr>
        <a:xfrm>
          <a:off x="3429000" y="202444"/>
          <a:ext cx="8001000" cy="685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Guests still prefer human interaction, with Statista (2023) reporting that a majority of UK consumers favour personal service over automation.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202444"/>
        <a:ext cx="8001000" cy="1457324"/>
      </dsp:txXfrm>
    </dsp:sp>
    <dsp:sp modelId="{7CE60AB7-A3CC-4546-BA99-E486C44E8DCB}">
      <dsp:nvSpPr>
        <dsp:cNvPr id="0" name=""/>
        <dsp:cNvSpPr/>
      </dsp:nvSpPr>
      <dsp:spPr>
        <a:xfrm>
          <a:off x="900112" y="1659769"/>
          <a:ext cx="5057775" cy="505777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1197F-3F58-4F1C-8EEF-B71AD97CDB66}">
      <dsp:nvSpPr>
        <dsp:cNvPr id="0" name=""/>
        <dsp:cNvSpPr/>
      </dsp:nvSpPr>
      <dsp:spPr>
        <a:xfrm>
          <a:off x="3429000" y="1659769"/>
          <a:ext cx="8001000" cy="5057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 adoption is shifting employee roles towards supervisory, interpersonal, and problem-solving responsibilities that require advanced soft skills (Jiang et al., 2025).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1659769"/>
        <a:ext cx="8001000" cy="1457325"/>
      </dsp:txXfrm>
    </dsp:sp>
    <dsp:sp modelId="{D4FB0053-96CB-4851-8C84-0C02B472D30F}">
      <dsp:nvSpPr>
        <dsp:cNvPr id="0" name=""/>
        <dsp:cNvSpPr/>
      </dsp:nvSpPr>
      <dsp:spPr>
        <a:xfrm>
          <a:off x="1800225" y="3117094"/>
          <a:ext cx="3257550" cy="325755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2703F-FB9F-4FBC-94A4-C2E6039D78B3}">
      <dsp:nvSpPr>
        <dsp:cNvPr id="0" name=""/>
        <dsp:cNvSpPr/>
      </dsp:nvSpPr>
      <dsp:spPr>
        <a:xfrm>
          <a:off x="3429000" y="3117094"/>
          <a:ext cx="8001000" cy="3257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generative AI market in hospitality is projected to reach USD 439 billion by 2033, with a 40.2% CAGR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Ajaz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3117094"/>
        <a:ext cx="8001000" cy="1457325"/>
      </dsp:txXfrm>
    </dsp:sp>
    <dsp:sp modelId="{865A338C-9479-4E0F-BF29-DA8241BBFC57}">
      <dsp:nvSpPr>
        <dsp:cNvPr id="0" name=""/>
        <dsp:cNvSpPr/>
      </dsp:nvSpPr>
      <dsp:spPr>
        <a:xfrm>
          <a:off x="2700337" y="4574419"/>
          <a:ext cx="1457325" cy="145732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AB299-90F0-4AE7-85F8-5DBB016A8FCC}">
      <dsp:nvSpPr>
        <dsp:cNvPr id="0" name=""/>
        <dsp:cNvSpPr/>
      </dsp:nvSpPr>
      <dsp:spPr>
        <a:xfrm>
          <a:off x="3429000" y="4574419"/>
          <a:ext cx="8001000" cy="1457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Risks include algorithmic bias in decision-making, employee resistance to change, and unequal workforce adaptation to new technologies (Mohammad, 2023).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4574419"/>
        <a:ext cx="8001000" cy="14573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DC6A25-753F-474F-997A-5190E6FA784C}">
      <dsp:nvSpPr>
        <dsp:cNvPr id="0" name=""/>
        <dsp:cNvSpPr/>
      </dsp:nvSpPr>
      <dsp:spPr>
        <a:xfrm>
          <a:off x="82844" y="156701"/>
          <a:ext cx="6858000" cy="685800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5582A-15A6-49A3-A5AC-D3516D95E49E}">
      <dsp:nvSpPr>
        <dsp:cNvPr id="0" name=""/>
        <dsp:cNvSpPr/>
      </dsp:nvSpPr>
      <dsp:spPr>
        <a:xfrm>
          <a:off x="3429000" y="202444"/>
          <a:ext cx="8001000" cy="685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Lee (2021) reports that 66% of consumers are concerned about company data use, making GDPR compliance essential for hotels.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202444"/>
        <a:ext cx="8001000" cy="1457324"/>
      </dsp:txXfrm>
    </dsp:sp>
    <dsp:sp modelId="{7CE60AB7-A3CC-4546-BA99-E486C44E8DCB}">
      <dsp:nvSpPr>
        <dsp:cNvPr id="0" name=""/>
        <dsp:cNvSpPr/>
      </dsp:nvSpPr>
      <dsp:spPr>
        <a:xfrm>
          <a:off x="900112" y="1659769"/>
          <a:ext cx="5057775" cy="505777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133778"/>
            <a:satOff val="-2135"/>
            <a:lumOff val="205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1197F-3F58-4F1C-8EEF-B71AD97CDB66}">
      <dsp:nvSpPr>
        <dsp:cNvPr id="0" name=""/>
        <dsp:cNvSpPr/>
      </dsp:nvSpPr>
      <dsp:spPr>
        <a:xfrm>
          <a:off x="3429000" y="1659769"/>
          <a:ext cx="8001000" cy="5057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133778"/>
              <a:satOff val="-2135"/>
              <a:lumOff val="205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express concerns over workplace monitoring, algorithmic scheduling, and fairness in AI-driven management systems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Henzinger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2023).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1659769"/>
        <a:ext cx="8001000" cy="1457325"/>
      </dsp:txXfrm>
    </dsp:sp>
    <dsp:sp modelId="{D4FB0053-96CB-4851-8C84-0C02B472D30F}">
      <dsp:nvSpPr>
        <dsp:cNvPr id="0" name=""/>
        <dsp:cNvSpPr/>
      </dsp:nvSpPr>
      <dsp:spPr>
        <a:xfrm>
          <a:off x="1800225" y="3117094"/>
          <a:ext cx="3257550" cy="325755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267556"/>
            <a:satOff val="-4269"/>
            <a:lumOff val="4110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2703F-FB9F-4FBC-94A4-C2E6039D78B3}">
      <dsp:nvSpPr>
        <dsp:cNvPr id="0" name=""/>
        <dsp:cNvSpPr/>
      </dsp:nvSpPr>
      <dsp:spPr>
        <a:xfrm>
          <a:off x="3429000" y="3117094"/>
          <a:ext cx="8001000" cy="3257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267556"/>
              <a:satOff val="-4269"/>
              <a:lumOff val="411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Biswas et al. (2024) has implemented AI-driven energy optimisation tools, successfully reducing both carbon emissions and operational costs.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3117094"/>
        <a:ext cx="8001000" cy="1457325"/>
      </dsp:txXfrm>
    </dsp:sp>
    <dsp:sp modelId="{865A338C-9479-4E0F-BF29-DA8241BBFC57}">
      <dsp:nvSpPr>
        <dsp:cNvPr id="0" name=""/>
        <dsp:cNvSpPr/>
      </dsp:nvSpPr>
      <dsp:spPr>
        <a:xfrm>
          <a:off x="2700337" y="4574419"/>
          <a:ext cx="1457325" cy="145732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50000"/>
            <a:hueOff val="133778"/>
            <a:satOff val="-2135"/>
            <a:lumOff val="205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AB299-90F0-4AE7-85F8-5DBB016A8FCC}">
      <dsp:nvSpPr>
        <dsp:cNvPr id="0" name=""/>
        <dsp:cNvSpPr/>
      </dsp:nvSpPr>
      <dsp:spPr>
        <a:xfrm>
          <a:off x="3429000" y="4574419"/>
          <a:ext cx="8001000" cy="1457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50000"/>
              <a:hueOff val="133778"/>
              <a:satOff val="-2135"/>
              <a:lumOff val="205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hospitality workforce must acquire new compliance knowledge and green skills to effectively manage AI-supported sustainability initiatives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Debnath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Srivastava, 2025).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9000" y="4574419"/>
        <a:ext cx="8001000" cy="145732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3FD22-B349-4DB8-8C38-DCED133AB330}">
      <dsp:nvSpPr>
        <dsp:cNvPr id="0" name=""/>
        <dsp:cNvSpPr/>
      </dsp:nvSpPr>
      <dsp:spPr>
        <a:xfrm>
          <a:off x="1910804" y="3869"/>
          <a:ext cx="4281413" cy="25688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Efficiency, personalisation, cost savings, innovation branding (Marriott, Hilton, Accor).</a:t>
          </a:r>
        </a:p>
      </dsp:txBody>
      <dsp:txXfrm>
        <a:off x="1986043" y="79108"/>
        <a:ext cx="4130935" cy="2418369"/>
      </dsp:txXfrm>
    </dsp:sp>
    <dsp:sp modelId="{F0D985EC-35F6-41A9-B451-AAE6E7A5E2CC}">
      <dsp:nvSpPr>
        <dsp:cNvPr id="0" name=""/>
        <dsp:cNvSpPr/>
      </dsp:nvSpPr>
      <dsp:spPr>
        <a:xfrm>
          <a:off x="6568981" y="757398"/>
          <a:ext cx="907659" cy="10617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shade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shade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shade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68981" y="969756"/>
        <a:ext cx="635361" cy="637074"/>
      </dsp:txXfrm>
    </dsp:sp>
    <dsp:sp modelId="{D1A41FBD-A32D-4384-B782-378E35A3E0E8}">
      <dsp:nvSpPr>
        <dsp:cNvPr id="0" name=""/>
        <dsp:cNvSpPr/>
      </dsp:nvSpPr>
      <dsp:spPr>
        <a:xfrm>
          <a:off x="7904782" y="3869"/>
          <a:ext cx="4281413" cy="25688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-127231"/>
                <a:satOff val="5670"/>
                <a:lumOff val="7926"/>
                <a:alphaOff val="0"/>
                <a:tint val="50000"/>
                <a:satMod val="300000"/>
              </a:schemeClr>
            </a:gs>
            <a:gs pos="35000">
              <a:schemeClr val="accent6">
                <a:shade val="80000"/>
                <a:hueOff val="-127231"/>
                <a:satOff val="5670"/>
                <a:lumOff val="7926"/>
                <a:alphaOff val="0"/>
                <a:tint val="37000"/>
                <a:satMod val="300000"/>
              </a:schemeClr>
            </a:gs>
            <a:gs pos="100000">
              <a:schemeClr val="accent6">
                <a:shade val="80000"/>
                <a:hueOff val="-127231"/>
                <a:satOff val="5670"/>
                <a:lumOff val="792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High costs, inconsistent training, employee resistance.</a:t>
          </a:r>
        </a:p>
      </dsp:txBody>
      <dsp:txXfrm>
        <a:off x="7980021" y="79108"/>
        <a:ext cx="4130935" cy="2418369"/>
      </dsp:txXfrm>
    </dsp:sp>
    <dsp:sp modelId="{96BA3361-F61A-4CEE-AD0B-F76248217A2E}">
      <dsp:nvSpPr>
        <dsp:cNvPr id="0" name=""/>
        <dsp:cNvSpPr/>
      </dsp:nvSpPr>
      <dsp:spPr>
        <a:xfrm rot="5400000">
          <a:off x="9591659" y="2872416"/>
          <a:ext cx="907659" cy="10617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shade val="90000"/>
                <a:hueOff val="-190867"/>
                <a:satOff val="3809"/>
                <a:lumOff val="10339"/>
                <a:alphaOff val="0"/>
                <a:tint val="50000"/>
                <a:satMod val="300000"/>
              </a:schemeClr>
            </a:gs>
            <a:gs pos="35000">
              <a:schemeClr val="accent6">
                <a:shade val="90000"/>
                <a:hueOff val="-190867"/>
                <a:satOff val="3809"/>
                <a:lumOff val="10339"/>
                <a:alphaOff val="0"/>
                <a:tint val="37000"/>
                <a:satMod val="300000"/>
              </a:schemeClr>
            </a:gs>
            <a:gs pos="100000">
              <a:schemeClr val="accent6">
                <a:shade val="90000"/>
                <a:hueOff val="-190867"/>
                <a:satOff val="3809"/>
                <a:lumOff val="1033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9726952" y="2949481"/>
        <a:ext cx="637074" cy="635361"/>
      </dsp:txXfrm>
    </dsp:sp>
    <dsp:sp modelId="{A5AD2B65-D63D-43EA-AFB9-47768B719A0B}">
      <dsp:nvSpPr>
        <dsp:cNvPr id="0" name=""/>
        <dsp:cNvSpPr/>
      </dsp:nvSpPr>
      <dsp:spPr>
        <a:xfrm>
          <a:off x="7904782" y="4285282"/>
          <a:ext cx="4281413" cy="25688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-254461"/>
                <a:satOff val="11339"/>
                <a:lumOff val="15853"/>
                <a:alphaOff val="0"/>
                <a:tint val="50000"/>
                <a:satMod val="300000"/>
              </a:schemeClr>
            </a:gs>
            <a:gs pos="35000">
              <a:schemeClr val="accent6">
                <a:shade val="80000"/>
                <a:hueOff val="-254461"/>
                <a:satOff val="11339"/>
                <a:lumOff val="15853"/>
                <a:alphaOff val="0"/>
                <a:tint val="37000"/>
                <a:satMod val="300000"/>
              </a:schemeClr>
            </a:gs>
            <a:gs pos="100000">
              <a:schemeClr val="accent6">
                <a:shade val="80000"/>
                <a:hueOff val="-254461"/>
                <a:satOff val="11339"/>
                <a:lumOff val="1585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Guest risk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over-automation reduces service warmth.</a:t>
          </a:r>
        </a:p>
      </dsp:txBody>
      <dsp:txXfrm>
        <a:off x="7980021" y="4360521"/>
        <a:ext cx="4130935" cy="2418369"/>
      </dsp:txXfrm>
    </dsp:sp>
    <dsp:sp modelId="{7B7976CB-4BEC-4DA6-8C51-750ADB3DEADB}">
      <dsp:nvSpPr>
        <dsp:cNvPr id="0" name=""/>
        <dsp:cNvSpPr/>
      </dsp:nvSpPr>
      <dsp:spPr>
        <a:xfrm rot="10800000">
          <a:off x="6620358" y="5038811"/>
          <a:ext cx="907659" cy="106179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shade val="90000"/>
                <a:hueOff val="-381735"/>
                <a:satOff val="7617"/>
                <a:lumOff val="20678"/>
                <a:alphaOff val="0"/>
                <a:tint val="50000"/>
                <a:satMod val="300000"/>
              </a:schemeClr>
            </a:gs>
            <a:gs pos="35000">
              <a:schemeClr val="accent6">
                <a:shade val="90000"/>
                <a:hueOff val="-381735"/>
                <a:satOff val="7617"/>
                <a:lumOff val="20678"/>
                <a:alphaOff val="0"/>
                <a:tint val="37000"/>
                <a:satMod val="300000"/>
              </a:schemeClr>
            </a:gs>
            <a:gs pos="100000">
              <a:schemeClr val="accent6">
                <a:shade val="90000"/>
                <a:hueOff val="-381735"/>
                <a:satOff val="7617"/>
                <a:lumOff val="2067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6892656" y="5251169"/>
        <a:ext cx="635361" cy="637074"/>
      </dsp:txXfrm>
    </dsp:sp>
    <dsp:sp modelId="{D002FA19-7D05-431B-B3B4-852F6E79C52F}">
      <dsp:nvSpPr>
        <dsp:cNvPr id="0" name=""/>
        <dsp:cNvSpPr/>
      </dsp:nvSpPr>
      <dsp:spPr>
        <a:xfrm>
          <a:off x="1910804" y="4285282"/>
          <a:ext cx="4281413" cy="25688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-381692"/>
                <a:satOff val="17009"/>
                <a:lumOff val="23779"/>
                <a:alphaOff val="0"/>
                <a:tint val="50000"/>
                <a:satMod val="300000"/>
              </a:schemeClr>
            </a:gs>
            <a:gs pos="35000">
              <a:schemeClr val="accent6">
                <a:shade val="80000"/>
                <a:hueOff val="-381692"/>
                <a:satOff val="17009"/>
                <a:lumOff val="23779"/>
                <a:alphaOff val="0"/>
                <a:tint val="37000"/>
                <a:satMod val="300000"/>
              </a:schemeClr>
            </a:gs>
            <a:gs pos="100000">
              <a:schemeClr val="accent6">
                <a:shade val="80000"/>
                <a:hueOff val="-381692"/>
                <a:satOff val="17009"/>
                <a:lumOff val="237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Ethical issues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job security, data privacy, uneven adoption.</a:t>
          </a:r>
        </a:p>
      </dsp:txBody>
      <dsp:txXfrm>
        <a:off x="1986043" y="4360521"/>
        <a:ext cx="4130935" cy="24183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34D68-897F-4D71-9831-255B4796853A}">
      <dsp:nvSpPr>
        <dsp:cNvPr id="0" name=""/>
        <dsp:cNvSpPr/>
      </dsp:nvSpPr>
      <dsp:spPr>
        <a:xfrm>
          <a:off x="561625" y="0"/>
          <a:ext cx="14421548" cy="6400800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C1E6C-9DED-49C6-8191-FFF265CA3F06}">
      <dsp:nvSpPr>
        <dsp:cNvPr id="0" name=""/>
        <dsp:cNvSpPr/>
      </dsp:nvSpPr>
      <dsp:spPr>
        <a:xfrm>
          <a:off x="5313" y="1828798"/>
          <a:ext cx="3452038" cy="274320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Prioritise structured training: digital, analytical, emotional intelligence.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9225" y="1962710"/>
        <a:ext cx="3184214" cy="2475379"/>
      </dsp:txXfrm>
    </dsp:sp>
    <dsp:sp modelId="{B729D433-DA6C-4B26-94B1-08631A5BE4F9}">
      <dsp:nvSpPr>
        <dsp:cNvPr id="0" name=""/>
        <dsp:cNvSpPr/>
      </dsp:nvSpPr>
      <dsp:spPr>
        <a:xfrm>
          <a:off x="4032691" y="1920240"/>
          <a:ext cx="3452038" cy="2560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Adopt hybrid service models: AI efficiency and human empathy.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57676" y="2045225"/>
        <a:ext cx="3202068" cy="2310350"/>
      </dsp:txXfrm>
    </dsp:sp>
    <dsp:sp modelId="{0480A99E-ACE7-45CD-9D1E-989A48E6E878}">
      <dsp:nvSpPr>
        <dsp:cNvPr id="0" name=""/>
        <dsp:cNvSpPr/>
      </dsp:nvSpPr>
      <dsp:spPr>
        <a:xfrm>
          <a:off x="8060069" y="1920240"/>
          <a:ext cx="3452038" cy="2560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Partner with education providers for AI-ready curricula.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85054" y="2045225"/>
        <a:ext cx="3202068" cy="2310350"/>
      </dsp:txXfrm>
    </dsp:sp>
    <dsp:sp modelId="{51C06098-40C8-4EBF-962F-008F9C6BDAE3}">
      <dsp:nvSpPr>
        <dsp:cNvPr id="0" name=""/>
        <dsp:cNvSpPr/>
      </dsp:nvSpPr>
      <dsp:spPr>
        <a:xfrm>
          <a:off x="12087448" y="1920240"/>
          <a:ext cx="3452038" cy="2560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Ensure fair workforce transition: retraining, redeployment, ethical AI governance.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212433" y="2045225"/>
        <a:ext cx="3202068" cy="2310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6ECE7C-0C09-4661-BA5C-BA80509055C3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7EAB3D-55B2-48D3-B438-978E2B736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505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511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391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31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08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40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777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013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5501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327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9772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7187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7EAB3D-55B2-48D3-B438-978E2B7365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776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1.xml"/><Relationship Id="rId5" Type="http://schemas.openxmlformats.org/officeDocument/2006/relationships/image" Target="../media/image3.png"/><Relationship Id="rId15" Type="http://schemas.microsoft.com/office/2007/relationships/diagramDrawing" Target="../diagrams/drawing1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2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2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2.xml"/><Relationship Id="rId5" Type="http://schemas.openxmlformats.org/officeDocument/2006/relationships/image" Target="../media/image3.png"/><Relationship Id="rId15" Type="http://schemas.microsoft.com/office/2007/relationships/diagramDrawing" Target="../diagrams/drawing2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3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3.xml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3.xml"/><Relationship Id="rId5" Type="http://schemas.openxmlformats.org/officeDocument/2006/relationships/image" Target="../media/image3.png"/><Relationship Id="rId15" Type="http://schemas.microsoft.com/office/2007/relationships/diagramDrawing" Target="../diagrams/drawing3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4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4.xml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4.xml"/><Relationship Id="rId5" Type="http://schemas.openxmlformats.org/officeDocument/2006/relationships/image" Target="../media/image3.png"/><Relationship Id="rId15" Type="http://schemas.microsoft.com/office/2007/relationships/diagramDrawing" Target="../diagrams/drawing4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5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5.xml"/><Relationship Id="rId5" Type="http://schemas.openxmlformats.org/officeDocument/2006/relationships/image" Target="../media/image3.png"/><Relationship Id="rId15" Type="http://schemas.microsoft.com/office/2007/relationships/diagramDrawing" Target="../diagrams/drawing5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6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6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6.xml"/><Relationship Id="rId5" Type="http://schemas.openxmlformats.org/officeDocument/2006/relationships/image" Target="../media/image3.png"/><Relationship Id="rId15" Type="http://schemas.microsoft.com/office/2007/relationships/diagramDrawing" Target="../diagrams/drawing6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7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7.xml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7.xml"/><Relationship Id="rId5" Type="http://schemas.openxmlformats.org/officeDocument/2006/relationships/image" Target="../media/image3.png"/><Relationship Id="rId15" Type="http://schemas.microsoft.com/office/2007/relationships/diagramDrawing" Target="../diagrams/drawing7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8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8.xml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8.xml"/><Relationship Id="rId5" Type="http://schemas.openxmlformats.org/officeDocument/2006/relationships/image" Target="../media/image3.png"/><Relationship Id="rId15" Type="http://schemas.microsoft.com/office/2007/relationships/diagramDrawing" Target="../diagrams/drawing8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9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9.xml"/><Relationship Id="rId5" Type="http://schemas.openxmlformats.org/officeDocument/2006/relationships/image" Target="../media/image3.png"/><Relationship Id="rId15" Type="http://schemas.microsoft.com/office/2007/relationships/diagramDrawing" Target="../diagrams/drawing9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diagramQuickStyle" Target="../diagrams/quickStyle10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diagramLayout" Target="../diagrams/layout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diagramData" Target="../diagrams/data10.xml"/><Relationship Id="rId5" Type="http://schemas.openxmlformats.org/officeDocument/2006/relationships/image" Target="../media/image3.png"/><Relationship Id="rId15" Type="http://schemas.microsoft.com/office/2007/relationships/diagramDrawing" Target="../diagrams/drawing10.xml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diagramColors" Target="../diagrams/colors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-574201" y="-5255117"/>
            <a:ext cx="19436401" cy="7045696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080576" y="3085709"/>
            <a:ext cx="13818092" cy="2962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Bevan"/>
                <a:ea typeface="Bevan"/>
                <a:cs typeface="Bevan"/>
                <a:sym typeface="Bevan"/>
              </a:rPr>
              <a:t>"ARTIFICIAL INTELLIGENCE AND HUMAN COLLABORATION: TRANSFORMING WORKFORCE SKILLS IN HOSPITALITY"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24942" y="7278162"/>
            <a:ext cx="11827247" cy="3210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68"/>
              </a:lnSpc>
              <a:spcBef>
                <a:spcPct val="0"/>
              </a:spcBef>
            </a:pPr>
            <a:r>
              <a:rPr lang="en-US" sz="2620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CONTEMPORARY THEMES IN THE HOTEL AND HOSPITALITY SECTOR</a:t>
            </a: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BMIH6001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Natalie Brailsford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Elena-Gabriela David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2212249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4560"/>
              </a:lnSpc>
              <a:spcBef>
                <a:spcPct val="0"/>
              </a:spcBef>
            </a:pPr>
            <a:endParaRPr lang="en-US" sz="2620" b="1" dirty="0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0" y="75696"/>
            <a:ext cx="18288000" cy="2403652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3050001" y="609070"/>
            <a:ext cx="11879244" cy="1336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81"/>
              </a:lnSpc>
            </a:pPr>
            <a:r>
              <a:rPr lang="en-US" sz="4800" dirty="0">
                <a:solidFill>
                  <a:srgbClr val="000000"/>
                </a:solidFill>
                <a:latin typeface="Bevan"/>
                <a:ea typeface="Bevan"/>
                <a:cs typeface="Bevan"/>
                <a:sym typeface="Bevan"/>
              </a:rPr>
              <a:t>INTRODUCTION </a:t>
            </a:r>
          </a:p>
        </p:txBody>
      </p:sp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2395464459"/>
              </p:ext>
            </p:extLst>
          </p:nvPr>
        </p:nvGraphicFramePr>
        <p:xfrm>
          <a:off x="1225868" y="2135024"/>
          <a:ext cx="15472276" cy="746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-616573" y="-1734464"/>
            <a:ext cx="19436401" cy="3909486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443659" y="638076"/>
            <a:ext cx="14812111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latin typeface="Bevan" panose="020B0604020202020204" charset="0"/>
              </a:rPr>
              <a:t>Literature Review- Impacts on Employment</a:t>
            </a:r>
            <a:endParaRPr lang="en-US" sz="4800" dirty="0">
              <a:solidFill>
                <a:srgbClr val="000000"/>
              </a:solidFill>
              <a:latin typeface="Bevan"/>
              <a:ea typeface="Bevan"/>
              <a:cs typeface="Bevan"/>
              <a:sym typeface="Bevan"/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543783691"/>
              </p:ext>
            </p:extLst>
          </p:nvPr>
        </p:nvGraphicFramePr>
        <p:xfrm>
          <a:off x="1123864" y="2491520"/>
          <a:ext cx="10915735" cy="7521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2050" name="Picture 2" descr="Asymmetric impact of COVID-19 on employment in the GCC - Center for  International and Regional Studies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9200" y="3955857"/>
            <a:ext cx="5173377" cy="40721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flipV="1">
            <a:off x="0" y="-95418"/>
            <a:ext cx="18843476" cy="3127811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996522" y="543582"/>
            <a:ext cx="11879244" cy="1661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5400" b="1" dirty="0">
                <a:latin typeface="Bevan" panose="020B0604020202020204" charset="0"/>
              </a:rPr>
              <a:t>Literature Review- Upskilling and Reskilling</a:t>
            </a:r>
            <a:endParaRPr lang="en-GB" sz="5400" dirty="0">
              <a:latin typeface="Bevan" panose="020B0604020202020204" charset="0"/>
            </a:endParaRPr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159201259"/>
              </p:ext>
            </p:extLst>
          </p:nvPr>
        </p:nvGraphicFramePr>
        <p:xfrm>
          <a:off x="1870032" y="2626203"/>
          <a:ext cx="9753600" cy="708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3074" name="Picture 2" descr="Upskilling and Reskilling: Strategies for Addressing Skills Gaps in Today's  Workforce | Onrec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1119" y="3595319"/>
            <a:ext cx="5609293" cy="450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0" y="-27827"/>
            <a:ext cx="18288000" cy="3571127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352800" y="584079"/>
            <a:ext cx="11879244" cy="1661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5400" b="1" dirty="0">
                <a:latin typeface="Bevan" panose="020B0604020202020204" charset="0"/>
              </a:rPr>
              <a:t>Literature Review- Theoretical Frameworks</a:t>
            </a:r>
            <a:endParaRPr lang="en-GB" sz="5400" dirty="0">
              <a:latin typeface="Bevan" panose="020B0604020202020204" charset="0"/>
            </a:endParaRPr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739966839"/>
              </p:ext>
            </p:extLst>
          </p:nvPr>
        </p:nvGraphicFramePr>
        <p:xfrm>
          <a:off x="1506115" y="2661735"/>
          <a:ext cx="9514210" cy="7052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4098" name="Picture 2" descr="Technology Acceptance Model – Persuasion Theory in Action: An Open  Educational Resource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8261" y="4927015"/>
            <a:ext cx="7000875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flipV="1">
            <a:off x="1" y="0"/>
            <a:ext cx="18288000" cy="3848100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465880" y="544806"/>
            <a:ext cx="11879244" cy="1336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81"/>
              </a:lnSpc>
            </a:pPr>
            <a:r>
              <a:rPr lang="en-US" sz="6000" b="1" dirty="0">
                <a:latin typeface="Bevan" panose="020B0604020202020204" charset="0"/>
              </a:rPr>
              <a:t>Research Method</a:t>
            </a:r>
            <a:r>
              <a:rPr lang="en-US" sz="6000" dirty="0">
                <a:solidFill>
                  <a:srgbClr val="000000"/>
                </a:solidFill>
                <a:latin typeface="Bevan" panose="020B0604020202020204" charset="0"/>
                <a:ea typeface="Bevan"/>
                <a:cs typeface="Bevan"/>
                <a:sym typeface="Bevan"/>
              </a:rPr>
              <a:t> </a:t>
            </a: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85808430"/>
              </p:ext>
            </p:extLst>
          </p:nvPr>
        </p:nvGraphicFramePr>
        <p:xfrm>
          <a:off x="3276600" y="2252400"/>
          <a:ext cx="12496800" cy="7706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0" y="28682"/>
            <a:ext cx="18288000" cy="2628903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162005" y="377345"/>
            <a:ext cx="11879244" cy="2185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5400" b="1" dirty="0">
                <a:latin typeface="Bevan" panose="020B0604020202020204" charset="0"/>
              </a:rPr>
              <a:t>PESTLE Analysis (Political and Economic Impacts</a:t>
            </a:r>
            <a:r>
              <a:rPr lang="en-US" sz="8800" b="1" dirty="0"/>
              <a:t>)</a:t>
            </a:r>
            <a:endParaRPr lang="en-US" sz="8201" dirty="0">
              <a:solidFill>
                <a:srgbClr val="000000"/>
              </a:solidFill>
              <a:latin typeface="Bevan"/>
              <a:ea typeface="Bevan"/>
              <a:cs typeface="Bevan"/>
              <a:sym typeface="Bevan"/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065854952"/>
              </p:ext>
            </p:extLst>
          </p:nvPr>
        </p:nvGraphicFramePr>
        <p:xfrm>
          <a:off x="685800" y="2838201"/>
          <a:ext cx="10972800" cy="726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12115800" y="2286334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8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5800" y="4180420"/>
            <a:ext cx="5730766" cy="377512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10409183" y="8388703"/>
            <a:ext cx="9144000" cy="6514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28600" indent="-228600" algn="ctr">
              <a:spcAft>
                <a:spcPts val="1000"/>
              </a:spcAft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: AI in Hospitality &amp; Tourism Market Growth 2024–2029 </a:t>
            </a:r>
            <a:endParaRPr lang="en-GB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 algn="ctr">
              <a:spcAft>
                <a:spcPts val="1000"/>
              </a:spcAft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The Business Research Company (2024)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1" y="0"/>
            <a:ext cx="18288000" cy="2532308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963271" y="527490"/>
            <a:ext cx="12921542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latin typeface="Bevan" panose="020B0604020202020204" charset="0"/>
              </a:rPr>
              <a:t>PESTLE Analysis (Social &amp; Technological Impacts</a:t>
            </a:r>
            <a:r>
              <a:rPr lang="en-US" sz="4800" dirty="0">
                <a:solidFill>
                  <a:srgbClr val="000000"/>
                </a:solidFill>
                <a:latin typeface="Bevan" panose="020B0604020202020204" charset="0"/>
                <a:ea typeface="Bevan"/>
                <a:cs typeface="Bevan"/>
                <a:sym typeface="Bevan"/>
              </a:rPr>
              <a:t> </a:t>
            </a: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20648496"/>
              </p:ext>
            </p:extLst>
          </p:nvPr>
        </p:nvGraphicFramePr>
        <p:xfrm>
          <a:off x="206475" y="2651577"/>
          <a:ext cx="11430000" cy="726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12" name="Picture 11" descr="UK: human connection vs automation in customer service 2023| Statista"/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0" y="3677105"/>
            <a:ext cx="5434036" cy="355346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" name="Rectangle 10"/>
          <p:cNvSpPr/>
          <p:nvPr/>
        </p:nvSpPr>
        <p:spPr>
          <a:xfrm>
            <a:off x="10337018" y="7615214"/>
            <a:ext cx="9144000" cy="90281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28600" indent="-228600" algn="ctr">
              <a:spcAft>
                <a:spcPts val="1000"/>
              </a:spcAft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: Share of customers preferring human connection vs. automation in customer service</a:t>
            </a:r>
          </a:p>
          <a:p>
            <a:pPr marL="228600" indent="-228600" algn="ctr">
              <a:spcAft>
                <a:spcPts val="1000"/>
              </a:spcAft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the United Kingdom (UK) 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 algn="ctr">
              <a:spcAft>
                <a:spcPts val="1000"/>
              </a:spcAft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(Statista, 2023)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1" y="0"/>
            <a:ext cx="18288000" cy="2532308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963271" y="527490"/>
            <a:ext cx="12921542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latin typeface="Bevan" panose="020B0604020202020204" charset="0"/>
              </a:rPr>
              <a:t>PESTLE Analysis (Legal &amp; Environmental Impacts</a:t>
            </a:r>
            <a:r>
              <a:rPr lang="en-US" sz="4800" b="1" dirty="0"/>
              <a:t>)</a:t>
            </a:r>
            <a:endParaRPr lang="en-GB" sz="4800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116335151"/>
              </p:ext>
            </p:extLst>
          </p:nvPr>
        </p:nvGraphicFramePr>
        <p:xfrm>
          <a:off x="304800" y="2696351"/>
          <a:ext cx="11430000" cy="726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12" name="Picture 11"/>
          <p:cNvPicPr/>
          <p:nvPr/>
        </p:nvPicPr>
        <p:blipFill rotWithShape="1">
          <a:blip r:embed="rId16"/>
          <a:srcRect t="17985"/>
          <a:stretch/>
        </p:blipFill>
        <p:spPr bwMode="auto">
          <a:xfrm>
            <a:off x="12166947" y="3774016"/>
            <a:ext cx="5773871" cy="34268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0162568" y="7637820"/>
            <a:ext cx="9144000" cy="5899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28600" indent="-228600" algn="ctr">
              <a:spcAft>
                <a:spcPts val="1000"/>
              </a:spcAft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6 Consumer Concerns About Data Privacy 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 algn="ctr">
              <a:spcAft>
                <a:spcPts val="1000"/>
              </a:spcAft>
            </a:pPr>
            <a:r>
              <a:rPr lang="en-US" sz="1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Lee (2021)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517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1" y="0"/>
            <a:ext cx="18288000" cy="2532308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963271" y="527490"/>
            <a:ext cx="12921542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latin typeface="Bevan" panose="020B0604020202020204" charset="0"/>
              </a:rPr>
              <a:t>Industry Responses- Strengths &amp; Weaknesses</a:t>
            </a:r>
            <a:endParaRPr lang="en-GB" sz="4800" dirty="0">
              <a:latin typeface="Bevan" panose="020B0604020202020204" charset="0"/>
            </a:endParaRPr>
          </a:p>
        </p:txBody>
      </p:sp>
      <p:graphicFrame>
        <p:nvGraphicFramePr>
          <p:cNvPr id="12" name="TextBox 3">
            <a:extLst>
              <a:ext uri="{FF2B5EF4-FFF2-40B4-BE49-F238E27FC236}">
                <a16:creationId xmlns:a16="http://schemas.microsoft.com/office/drawing/2014/main" id="{26D55BBE-DF45-2F8C-B168-499FB70C3B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5436513"/>
              </p:ext>
            </p:extLst>
          </p:nvPr>
        </p:nvGraphicFramePr>
        <p:xfrm>
          <a:off x="2286000" y="2705100"/>
          <a:ext cx="14097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3095149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-574201" y="-5255117"/>
            <a:ext cx="19436401" cy="7045696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468686" y="799665"/>
            <a:ext cx="11879244" cy="1413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81"/>
              </a:lnSpc>
            </a:pPr>
            <a:r>
              <a:rPr lang="en-US" sz="6600" dirty="0">
                <a:solidFill>
                  <a:srgbClr val="000000"/>
                </a:solidFill>
                <a:latin typeface="Bevan"/>
                <a:ea typeface="Bevan"/>
                <a:cs typeface="Bevan"/>
                <a:sym typeface="Bevan"/>
              </a:rPr>
              <a:t>CONCLUSION </a:t>
            </a:r>
          </a:p>
        </p:txBody>
      </p:sp>
      <p:sp>
        <p:nvSpPr>
          <p:cNvPr id="12" name="Freeform 12"/>
          <p:cNvSpPr/>
          <p:nvPr/>
        </p:nvSpPr>
        <p:spPr>
          <a:xfrm flipH="1">
            <a:off x="16963991" y="8246693"/>
            <a:ext cx="1530286" cy="2023214"/>
          </a:xfrm>
          <a:custGeom>
            <a:avLst/>
            <a:gdLst/>
            <a:ahLst/>
            <a:cxnLst/>
            <a:rect l="l" t="t" r="r" b="b"/>
            <a:pathLst>
              <a:path w="1530286" h="2023214">
                <a:moveTo>
                  <a:pt x="1530286" y="0"/>
                </a:moveTo>
                <a:lnTo>
                  <a:pt x="0" y="0"/>
                </a:lnTo>
                <a:lnTo>
                  <a:pt x="0" y="2023214"/>
                </a:lnTo>
                <a:lnTo>
                  <a:pt x="1530286" y="2023214"/>
                </a:lnTo>
                <a:lnTo>
                  <a:pt x="153028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Round Diagonal Corner Rectangle 12"/>
          <p:cNvSpPr/>
          <p:nvPr/>
        </p:nvSpPr>
        <p:spPr>
          <a:xfrm>
            <a:off x="2862682" y="2964111"/>
            <a:ext cx="12224917" cy="6206844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reshaping hospitality jobs by transforming roles rather than completely eliminating them.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 service models are essential, combining technological efficiency with authentic human service.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Workforce adaptability and fairness are critical to ensure long-term acceptance and employee engagement.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training and development must be prioritised by hotels to achieve sustainable growth in an AI-driven future.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277" y="9258300"/>
            <a:ext cx="18700554" cy="6778951"/>
          </a:xfrm>
          <a:custGeom>
            <a:avLst/>
            <a:gdLst/>
            <a:ahLst/>
            <a:cxnLst/>
            <a:rect l="l" t="t" r="r" b="b"/>
            <a:pathLst>
              <a:path w="18700554" h="6778951">
                <a:moveTo>
                  <a:pt x="0" y="0"/>
                </a:moveTo>
                <a:lnTo>
                  <a:pt x="18700554" y="0"/>
                </a:lnTo>
                <a:lnTo>
                  <a:pt x="18700554" y="6778951"/>
                </a:lnTo>
                <a:lnTo>
                  <a:pt x="0" y="67789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1" y="0"/>
            <a:ext cx="18288000" cy="2532308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963271" y="527490"/>
            <a:ext cx="12921542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latin typeface="Bevan" panose="020B0604020202020204" charset="0"/>
              </a:rPr>
              <a:t>Recommendations</a:t>
            </a:r>
            <a:endParaRPr lang="en-GB" sz="4800" dirty="0">
              <a:latin typeface="Bevan" panose="020B0604020202020204" charset="0"/>
            </a:endParaRPr>
          </a:p>
        </p:txBody>
      </p:sp>
      <p:graphicFrame>
        <p:nvGraphicFramePr>
          <p:cNvPr id="13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0215160"/>
              </p:ext>
            </p:extLst>
          </p:nvPr>
        </p:nvGraphicFramePr>
        <p:xfrm>
          <a:off x="1752600" y="2933700"/>
          <a:ext cx="15544800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  <p:extLst>
      <p:ext uri="{BB962C8B-B14F-4D97-AF65-F5344CB8AC3E}">
        <p14:creationId xmlns:p14="http://schemas.microsoft.com/office/powerpoint/2010/main" val="2170197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C3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flipV="1">
            <a:off x="-574201" y="-5255117"/>
            <a:ext cx="19436401" cy="7045696"/>
          </a:xfrm>
          <a:custGeom>
            <a:avLst/>
            <a:gdLst/>
            <a:ahLst/>
            <a:cxnLst/>
            <a:rect l="l" t="t" r="r" b="b"/>
            <a:pathLst>
              <a:path w="19436401" h="7045696">
                <a:moveTo>
                  <a:pt x="0" y="7045696"/>
                </a:moveTo>
                <a:lnTo>
                  <a:pt x="19436402" y="7045696"/>
                </a:lnTo>
                <a:lnTo>
                  <a:pt x="19436402" y="0"/>
                </a:lnTo>
                <a:lnTo>
                  <a:pt x="0" y="0"/>
                </a:lnTo>
                <a:lnTo>
                  <a:pt x="0" y="7045696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877331" y="5849264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0" y="0"/>
                </a:moveTo>
                <a:lnTo>
                  <a:pt x="3112285" y="0"/>
                </a:lnTo>
                <a:lnTo>
                  <a:pt x="311228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16333222" y="0"/>
            <a:ext cx="3112285" cy="4114800"/>
          </a:xfrm>
          <a:custGeom>
            <a:avLst/>
            <a:gdLst/>
            <a:ahLst/>
            <a:cxnLst/>
            <a:rect l="l" t="t" r="r" b="b"/>
            <a:pathLst>
              <a:path w="3112285" h="4114800">
                <a:moveTo>
                  <a:pt x="3112285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3112285" y="0"/>
                </a:lnTo>
                <a:lnTo>
                  <a:pt x="3112285" y="411480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9907" y="8557359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2"/>
                </a:lnTo>
                <a:lnTo>
                  <a:pt x="0" y="14018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6946276">
            <a:off x="14905110" y="1545132"/>
            <a:ext cx="1630094" cy="1401881"/>
          </a:xfrm>
          <a:custGeom>
            <a:avLst/>
            <a:gdLst/>
            <a:ahLst/>
            <a:cxnLst/>
            <a:rect l="l" t="t" r="r" b="b"/>
            <a:pathLst>
              <a:path w="1630094" h="1401881">
                <a:moveTo>
                  <a:pt x="0" y="0"/>
                </a:moveTo>
                <a:lnTo>
                  <a:pt x="1630094" y="0"/>
                </a:lnTo>
                <a:lnTo>
                  <a:pt x="1630094" y="1401881"/>
                </a:lnTo>
                <a:lnTo>
                  <a:pt x="0" y="14018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06845" y="2057400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8" y="0"/>
                </a:lnTo>
                <a:lnTo>
                  <a:pt x="3276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645335">
            <a:off x="16855838" y="5794877"/>
            <a:ext cx="3276877" cy="4114800"/>
          </a:xfrm>
          <a:custGeom>
            <a:avLst/>
            <a:gdLst/>
            <a:ahLst/>
            <a:cxnLst/>
            <a:rect l="l" t="t" r="r" b="b"/>
            <a:pathLst>
              <a:path w="3276877" h="4114800">
                <a:moveTo>
                  <a:pt x="0" y="0"/>
                </a:moveTo>
                <a:lnTo>
                  <a:pt x="3276877" y="0"/>
                </a:lnTo>
                <a:lnTo>
                  <a:pt x="32768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3405124" y="337533"/>
            <a:ext cx="11879244" cy="1413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81"/>
              </a:lnSpc>
            </a:pPr>
            <a:r>
              <a:rPr lang="en-US" sz="6600" dirty="0">
                <a:solidFill>
                  <a:srgbClr val="000000"/>
                </a:solidFill>
                <a:latin typeface="Bevan"/>
                <a:ea typeface="Bevan"/>
                <a:cs typeface="Bevan"/>
                <a:sym typeface="Bevan"/>
              </a:rPr>
              <a:t>References </a:t>
            </a:r>
          </a:p>
        </p:txBody>
      </p:sp>
      <p:sp>
        <p:nvSpPr>
          <p:cNvPr id="12" name="Freeform 12"/>
          <p:cNvSpPr/>
          <p:nvPr/>
        </p:nvSpPr>
        <p:spPr>
          <a:xfrm flipH="1">
            <a:off x="16963991" y="8246693"/>
            <a:ext cx="1530286" cy="2023214"/>
          </a:xfrm>
          <a:custGeom>
            <a:avLst/>
            <a:gdLst/>
            <a:ahLst/>
            <a:cxnLst/>
            <a:rect l="l" t="t" r="r" b="b"/>
            <a:pathLst>
              <a:path w="1530286" h="2023214">
                <a:moveTo>
                  <a:pt x="1530286" y="0"/>
                </a:moveTo>
                <a:lnTo>
                  <a:pt x="0" y="0"/>
                </a:lnTo>
                <a:lnTo>
                  <a:pt x="0" y="2023214"/>
                </a:lnTo>
                <a:lnTo>
                  <a:pt x="1530286" y="2023214"/>
                </a:lnTo>
                <a:lnTo>
                  <a:pt x="153028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Round Diagonal Corner Rectangle 12"/>
          <p:cNvSpPr/>
          <p:nvPr/>
        </p:nvSpPr>
        <p:spPr>
          <a:xfrm>
            <a:off x="1626912" y="1790579"/>
            <a:ext cx="16203887" cy="8297713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Ahmed, S. (2025). The Ethics of AI in Tourism and Hospitality.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Routledge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eBooks, [online] pp.346–370.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://doi.org/10.4324/9781003545125-21.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Ajaz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M.A., Saeed, A.,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Yaseen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Syed, A.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Muthmainnah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(2024). Effects of Artificial Intelligence on Tourism Business: How European Hospitality Industry Responded. The Role of Artificial Intelligence in Regenerative Tourism and Green Destinations, [online] pp.101–114.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://doi.org/10.1108/978-1-83753-746-420241007.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Batabyal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Das, D.K. eds. (2019). Global trends, practices, and challenges in contemporary tourism and hospitality management. IGI Global.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Bhargava, A., Bester, M. and Bolton, L. (2020). Employees’ Perceptions of the Implementation of Robotics, Artificial Intelligence, and Automation (RAIA) on Job Satisfaction, Job Security, and Employability. Journal of Technology in Behavioral Science, [online] 6(1), pp.106–113.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://doi.org/10.1007/s41347-020-00153-8.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Biswas, P., Rashid, A., Biswas, A.,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Nasim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Chakraborty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Gupta, K.D. and George, R. (2024). AI-driven approaches for optimising power consumption: a comprehensive survey. Discover Artificial Intelligence, [online] 4(1).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://doi.org/10.1007/s44163-024-00211-7.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Bonkra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A, Singh, D.,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Dhiman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Verma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Goswami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Hussain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S.A. (2025). Revolutionizing Self-Service Technology With Machine Learning Intelligence. IGI Global eBooks, [online] pp.195–226.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://doi.org/10.4018/979-8-3373-4667-0.ch008.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Buhalis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Moldavska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(2021). Voice assistants in hospitality: using artificial intelligence for customer service. Journal of Hospitality and Tourism Technology, [online] 13(3), pp.386–403.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://doi.org/10.1108/jhtt-03-2021-0104.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Costa, V. and Costa, C. (2022). Challenges in Times of Crisis and Pandemics in the Hospitality Industry. Advances in Hospitality, Tourism, and the Services Industry, [online] pp.1–22.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://doi.org/10.4018/978-1-7998-9285-4.ch001.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Debnath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and Srivastava, A. (2025).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Metaverse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Tourism and Hospitality: A Framework‐Based Systematic Review. Human Behavior and Emerging Technologies, [online] 2025(1).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://doi.org/10.1155/hbe2/6662141.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Ford, R. C.,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Sturman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C. (2019). Managing hospitality organisations: Achieving excellence in the guest experience. SAGE Publications.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Fu, M., Fraser, B.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Arcodia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(2024). The Role of Self-Service Technologies in the New Normal of Hospitality Service Encounters. [online] pp.201–226.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://doi.org/10.1007/978-3-031-45848-4_12.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George (2024). Artificial Intelligence and the Future of Work: Job Shifting Not Job Loss. Partners Universal Innovative Research Publication, [online] 2(2), pp.17–37.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://doi.org/10.5281/zenodo.10936490.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George, A. S. (2024) ‘Bracing for the Coming AI Tsunami: Preparing the Global Workforce for Displacement and Inequality in the Age of Accelerating Technological Advancement’, Partners Universal Innovative Research Publication, 2(3), pp. 126–146. doi:10.5281/zenodo.11668571.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Groeger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Berg, W. (2024). Workplace Evolution: The Hybrid Work Model and its Impact on Innovation and Employee Well-Being. Ub.gu.se. [online]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://hdl.handle.net/2077/82418.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Henzinger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T.A.,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Karimi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Kueffner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Mallik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(2023). Monitoring Algorithmic Fairness. Lecture notes in computer science, [online] pp.358–382.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://doi.org/10.1007/978-3-031-37703-7_17.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Jiang, S., Li, Z.,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Gao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(2025) ‘To break or not to break? The dual effects of employee-AI collaborative identification on employee pro-customer rule breaking’, Journal of Hospitality Marketing &amp; Management, pp. 1–36.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10.1080/19368623.2025.2535009.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Law, J. (2023). Strategy and strategic management. Policy Press eBooks, [online] pp.73–86.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://doi.org/10.51952/9781447364023.ch005.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Lee, P. (2021) ‘Are data privacy concerns driving consumer behavior? Not yet’, Deloitte Insights. Available at: https://www.deloitte.com/us/en/insights/industry/technology/protecting-consumer-data.html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Mohammad, A.J. (2023). Time keeping and Labor Cost Optimization through Predictive Analytics and Environmental Intelligence. [online] 4(1), pp.50–60.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://doi.org/10.63282/3050-9246.ijetcsit-v4i3p106.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Naamati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-Schneider, L. and Alt, D. (2024) ‘Beyond digital literacy: The era of AI-powered assistants and evolving user skills’, Education and Information Technologies, 29, pp. 21263–21293. doi:10.1007/s10639-024-12694-z.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(2023). UK: human connection vs automation in customer service 2023| Statista. [online] Available at: https://www.statista.com/statistics/1428519/human-connection-vs-automation-in-customer-service-uk/?srsltid=AfmBOoqfcK6yTtvNylBjSPqBff8kc7eupAEDMNk_9jKBnbd4LEWEBAc [Accessed 2 Oct. 2025].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Research Company. (2024) AI in Hospitality and Tourism Global Market Report. Available at: https://www.thebusinessresearchcompany.com/report/ai-in-hospitality-and-tourism-global-market-report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Uche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Ojika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Oseremen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Owobu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Anthony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Abieba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O., Janet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Esan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O.,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Chibunna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Ubamadu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Ifesinachi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Daraojimba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(2024). The Role of Artificial Intelligence in Business Process Automation: A Model for Reducing Operational Costs and Enhancing Efficiency. International Journal of Advanced Multidisciplinary Research and Studies, [online] 4(6), pp.1449–1462.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://doi.org/10.62225/2583049x.2024.4.6.4046.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Vorobeva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El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Fassi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Y., Costa Pinto, D., Hildebrand, D., Herter, M.M.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Mattila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A.S. (2022). Thinking Skills Don’t Protect Service Workers from Replacement by Artificial Intelligence. Journal of Service Research, [online] 25(4), pp.601–613.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://doi.org/10.1177/10946705221104312.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Yilmazdogan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O.C. (2024). Elevating workforce stability: augmented reality and artificial intelligence solutions for overcoming employee turnover challenges in hospitality and tourism. Worldwide Hospitality and Tourism Themes, [online] 16(5), pp.598–610.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://doi.org/10.1108/whatt-07-2024-0156.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Zulifiqar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Fatima, L., Akhtar, M.S. and Akhtar, M.N. (2025). ARTIFICIAL INTELLIGENCE IN HR: REDUCING TURNOVER INTENTIONS WITH AI-DRIVEN EMPLOYEE ENGAGEMENT SOLUTIONS. International Research Journal of Social Sciences and Humanities, [online] 4(1), pp.85–111. Available at: https://irjssh.com/index.php/irjssh/article/view/236 [Accessed 2 Oct. 2025].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1543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2326</Words>
  <Application>Microsoft Office PowerPoint</Application>
  <PresentationFormat>Custom</PresentationFormat>
  <Paragraphs>112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Times New Roman MT Bold</vt:lpstr>
      <vt:lpstr>Calibri</vt:lpstr>
      <vt:lpstr>Wingdings</vt:lpstr>
      <vt:lpstr>Bevan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2025-10-02T13:26:13Z</dcterms:created>
  <dcterms:modified xsi:type="dcterms:W3CDTF">2025-11-06T19:38:15Z</dcterms:modified>
  <dc:identifier/>
</cp:coreProperties>
</file>