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5" r:id="rId6"/>
    <p:sldId id="275" r:id="rId7"/>
    <p:sldId id="262" r:id="rId8"/>
    <p:sldId id="257" r:id="rId9"/>
    <p:sldId id="259" r:id="rId10"/>
    <p:sldId id="260" r:id="rId11"/>
    <p:sldId id="258" r:id="rId12"/>
    <p:sldId id="268" r:id="rId13"/>
    <p:sldId id="270" r:id="rId14"/>
    <p:sldId id="271" r:id="rId15"/>
    <p:sldId id="272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5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A8FFFACF-76C8-4C3E-BB6D-92BEAFEF1BFA}"/>
    <pc:docChg chg="delSld">
      <pc:chgData name="Martin Locock" userId="e15b0232-237d-4436-a587-677fdd88485c" providerId="ADAL" clId="{A8FFFACF-76C8-4C3E-BB6D-92BEAFEF1BFA}" dt="2024-08-27T13:59:47.385" v="4" actId="2696"/>
      <pc:docMkLst>
        <pc:docMk/>
      </pc:docMkLst>
      <pc:sldChg chg="del">
        <pc:chgData name="Martin Locock" userId="e15b0232-237d-4436-a587-677fdd88485c" providerId="ADAL" clId="{A8FFFACF-76C8-4C3E-BB6D-92BEAFEF1BFA}" dt="2024-08-27T13:59:21.005" v="0" actId="2696"/>
        <pc:sldMkLst>
          <pc:docMk/>
          <pc:sldMk cId="2715911803" sldId="263"/>
        </pc:sldMkLst>
      </pc:sldChg>
      <pc:sldChg chg="del">
        <pc:chgData name="Martin Locock" userId="e15b0232-237d-4436-a587-677fdd88485c" providerId="ADAL" clId="{A8FFFACF-76C8-4C3E-BB6D-92BEAFEF1BFA}" dt="2024-08-27T13:59:26.530" v="1" actId="2696"/>
        <pc:sldMkLst>
          <pc:docMk/>
          <pc:sldMk cId="242260020" sldId="264"/>
        </pc:sldMkLst>
      </pc:sldChg>
      <pc:sldChg chg="del">
        <pc:chgData name="Martin Locock" userId="e15b0232-237d-4436-a587-677fdd88485c" providerId="ADAL" clId="{A8FFFACF-76C8-4C3E-BB6D-92BEAFEF1BFA}" dt="2024-08-27T13:59:29.739" v="2" actId="2696"/>
        <pc:sldMkLst>
          <pc:docMk/>
          <pc:sldMk cId="2543475847" sldId="266"/>
        </pc:sldMkLst>
      </pc:sldChg>
      <pc:sldChg chg="del">
        <pc:chgData name="Martin Locock" userId="e15b0232-237d-4436-a587-677fdd88485c" providerId="ADAL" clId="{A8FFFACF-76C8-4C3E-BB6D-92BEAFEF1BFA}" dt="2024-08-27T13:59:47.385" v="4" actId="2696"/>
        <pc:sldMkLst>
          <pc:docMk/>
          <pc:sldMk cId="2106373179" sldId="269"/>
        </pc:sldMkLst>
      </pc:sldChg>
      <pc:sldChg chg="del">
        <pc:chgData name="Martin Locock" userId="e15b0232-237d-4436-a587-677fdd88485c" providerId="ADAL" clId="{A8FFFACF-76C8-4C3E-BB6D-92BEAFEF1BFA}" dt="2024-08-27T13:59:37.237" v="3" actId="2696"/>
        <pc:sldMkLst>
          <pc:docMk/>
          <pc:sldMk cId="4075923589" sldId="27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756FC-15F1-324D-19B6-E5DF996D6F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BF2F2F-F60A-8F22-5F7A-4B92DE4D42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F839C0-D42B-9CB7-CD52-57A3222DB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A91D40-1A63-F822-DF5A-C0847C873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5D9AE-2B14-1B74-5CF1-E571202FC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633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F1D8F-9728-65A7-4942-7476783D1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04546-B2F1-861E-8B83-27962AD5C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AFB22-C1D6-7D73-A60B-F76656305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EBB2A-B8C6-85F9-7C85-D5A9F7942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6AB296-BFA5-9CB2-4062-AF536E129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69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9E64C-AB97-A35F-B8F1-53EC2B0B3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CBD3DC-558A-BE3D-3215-3E01BE606E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5FDA9D-EE6E-DB8F-A633-E6D8641A5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32743C-5551-F8F4-18B6-5F19250D4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9A7681-C70B-B96D-BA15-4738CFE7B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193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B4429-1523-E755-F135-758B15C43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1AA27-B4F1-7DFF-C76B-D787CC1503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6EAE7-AD4E-D776-8DB3-ADBBE20FE9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91E55F-996B-B25A-15B1-10B2D2238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420018-B252-52D4-E69C-CC092962E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5649C7-55F2-392F-5FFB-CCCC56483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98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01006-7F69-B0B5-938B-8C8DFB7DD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78E8A9-DC7F-A7DE-9F34-6E9AC32197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5ED44B-41D2-1A12-BFEF-E38B9FDD2E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14C6EB-C561-38D8-9EF8-155FEBF782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377D11-2DFA-9CB8-57A7-577B521CC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E6AA1C-C6A7-3427-111C-FAD715052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FF43CE-BC0F-AA4A-3007-5AD22ECD4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E18517-44C1-640B-10CA-C0FBBB075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372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14CF4-7191-A155-43FA-B7FD8BEDB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04B1F6-DCAE-5C63-0CC2-06226D4C4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CACC03-6227-F000-E3B1-368D1E643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CF1230-51CC-3BC3-2474-5070CFEB8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052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FD9BD7-2FBA-1CA2-E5CE-92FC22985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8E9369-8BB0-620B-3ECD-94D9638C8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EC9DA3-1E42-A0A1-CA91-CE3BB8F32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6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A3D50-01F5-B2C7-53D2-864C61071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DAB59-A25F-3FDB-B2AE-D5371BFC0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A58EA5-9841-DE84-48E4-E1D3508236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85D85C-E431-B047-B442-447FA5074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A7BE84-1AFB-320F-B155-9BA6639B3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E59663-570A-C407-1536-AE78E653E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769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15F6C-9809-4B99-BE52-4F2C1428B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48C8BB-6511-F028-C06E-DF01702870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504223-866D-98DC-638F-91A2565D96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201FE0-40A7-E0CC-5937-55C918439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A59D7F-C528-C650-8C85-2DCA7DA51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23436F-D238-DFE4-7466-3691B1450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001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A6A2C-7823-E079-A1F9-273485C53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6D5D1A-5081-86CB-1C3A-C91B714EAE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4882-B2E1-7E5F-14FB-18C1AD83A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C4EE9-7B08-E670-73DA-942CB0DB0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31993-52D5-BC7D-99CB-159167FB2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822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E0680D-8529-EB12-3291-DE106F0DDF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83EAC4-471C-5ACE-4DF5-A564D9F14E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470CE-04D5-8F7A-CBD6-B63E86E02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A84FF-86B9-D530-004E-649DAA8B0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23C9C9-3084-FFBA-36DD-0430B0B8D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55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3F4FA2-7AFF-7664-ADF4-009C6CC90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5F205E-ECF5-AB83-AC2B-78EDAC155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C6B59-D79A-4B01-2A79-698ECBD5CF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EF2D8E-B00F-4E1D-A527-7D284B3DF154}" type="datetimeFigureOut">
              <a:rPr lang="en-GB" smtClean="0"/>
              <a:t>27/08/2024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DBD585-C57E-9E65-5B61-BDEF1427C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1A4FF-631E-8B6B-C25A-9F5CAD58B5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482BFF-4A2E-4E55-A899-DF65CCE8DA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76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6EAD2-7289-E6D1-7C0B-560ACDEA27A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Archaeological Specialist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8FB130-A2EF-C935-4EF7-E56C10AAC9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/>
              <a:t>Catchup up 28/8/24:  Ethics and artefacts</a:t>
            </a:r>
          </a:p>
        </p:txBody>
      </p:sp>
    </p:spTree>
    <p:extLst>
      <p:ext uri="{BB962C8B-B14F-4D97-AF65-F5344CB8AC3E}">
        <p14:creationId xmlns:p14="http://schemas.microsoft.com/office/powerpoint/2010/main" val="2865753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96836-6BD1-69FC-AC44-F266F1CB4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Application of ethics in practice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5EE0E8-6087-EE0B-97BE-B4DE7AE599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1994476"/>
              </p:ext>
            </p:extLst>
          </p:nvPr>
        </p:nvGraphicFramePr>
        <p:xfrm>
          <a:off x="1642190" y="3428999"/>
          <a:ext cx="7467838" cy="914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35721">
                  <a:extLst>
                    <a:ext uri="{9D8B030D-6E8A-4147-A177-3AD203B41FA5}">
                      <a16:colId xmlns:a16="http://schemas.microsoft.com/office/drawing/2014/main" val="3662364983"/>
                    </a:ext>
                  </a:extLst>
                </a:gridCol>
                <a:gridCol w="6932117">
                  <a:extLst>
                    <a:ext uri="{9D8B030D-6E8A-4147-A177-3AD203B41FA5}">
                      <a16:colId xmlns:a16="http://schemas.microsoft.com/office/drawing/2014/main" val="3442101254"/>
                    </a:ext>
                  </a:extLst>
                </a:gridCol>
              </a:tblGrid>
              <a:tr h="739935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B6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apply an awareness of professional judgement and ethical behaviour. Be sensitive to and aware of the cultural, historic and spiritual context of objects and structures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5430275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DB1C834-8DAF-A266-E287-5762ABD5BF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4102985"/>
              </p:ext>
            </p:extLst>
          </p:nvPr>
        </p:nvGraphicFramePr>
        <p:xfrm>
          <a:off x="1642190" y="2209799"/>
          <a:ext cx="7467838" cy="1219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35721">
                  <a:extLst>
                    <a:ext uri="{9D8B030D-6E8A-4147-A177-3AD203B41FA5}">
                      <a16:colId xmlns:a16="http://schemas.microsoft.com/office/drawing/2014/main" val="603659018"/>
                    </a:ext>
                  </a:extLst>
                </a:gridCol>
                <a:gridCol w="6932117">
                  <a:extLst>
                    <a:ext uri="{9D8B030D-6E8A-4147-A177-3AD203B41FA5}">
                      <a16:colId xmlns:a16="http://schemas.microsoft.com/office/drawing/2014/main" val="3420963747"/>
                    </a:ext>
                  </a:extLst>
                </a:gridCol>
              </a:tblGrid>
              <a:tr h="817501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K8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099377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3218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AB331-B491-63E7-9D69-189A89AAB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dimensions of everyday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A48F9-B9C5-799D-C277-D5FB9A07F8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questions should we be asking?</a:t>
            </a:r>
          </a:p>
          <a:p>
            <a:r>
              <a:rPr lang="en-GB"/>
              <a:t>What documentation should we create?</a:t>
            </a:r>
          </a:p>
          <a:p>
            <a:r>
              <a:rPr lang="en-GB"/>
              <a:t>Whose responsibility  to implement?</a:t>
            </a:r>
          </a:p>
          <a:p>
            <a:r>
              <a:rPr lang="en-GB"/>
              <a:t>Whose responsibility to manage?</a:t>
            </a:r>
          </a:p>
          <a:p>
            <a:r>
              <a:rPr lang="en-GB"/>
              <a:t>Whose responsibility to monitor?</a:t>
            </a:r>
          </a:p>
        </p:txBody>
      </p:sp>
    </p:spTree>
    <p:extLst>
      <p:ext uri="{BB962C8B-B14F-4D97-AF65-F5344CB8AC3E}">
        <p14:creationId xmlns:p14="http://schemas.microsoft.com/office/powerpoint/2010/main" val="1457886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70655-6C61-DDC9-99C6-1BC937F86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67BE5-9829-2FC3-B877-32638B55A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Pre-determination evaluation  - negative results apart from small assemblage of Roman finds including copper alloy brooch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E661D1-1004-666A-D73E-14A462F18F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7706" y="3601616"/>
            <a:ext cx="1910037" cy="17156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7121D88-B267-A0B0-9BD9-1ED5E18746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45" y="5745229"/>
            <a:ext cx="12192000" cy="11333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0360A9A-16E5-E730-BC2A-D787A63A275D}"/>
              </a:ext>
            </a:extLst>
          </p:cNvPr>
          <p:cNvSpPr txBox="1"/>
          <p:nvPr/>
        </p:nvSpPr>
        <p:spPr>
          <a:xfrm>
            <a:off x="1953087" y="5425626"/>
            <a:ext cx="100805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https://commons.wikimedia.org/wiki/File:Roman_trumpet_brooch_%28FindID_623650%29.jpg</a:t>
            </a:r>
          </a:p>
        </p:txBody>
      </p:sp>
    </p:spTree>
    <p:extLst>
      <p:ext uri="{BB962C8B-B14F-4D97-AF65-F5344CB8AC3E}">
        <p14:creationId xmlns:p14="http://schemas.microsoft.com/office/powerpoint/2010/main" val="3050603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70655-6C61-DDC9-99C6-1BC937F86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67BE5-9829-2FC3-B877-32638B55A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Finds recovered and returned to HQ for recording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363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70655-6C61-DDC9-99C6-1BC937F86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67BE5-9829-2FC3-B877-32638B55A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Initial inhouse catalogue included in evaluation report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9682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70655-6C61-DDC9-99C6-1BC937F86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67BE5-9829-2FC3-B877-32638B55A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No further work undertaken</a:t>
            </a:r>
          </a:p>
          <a:p>
            <a:r>
              <a:rPr lang="en-GB"/>
              <a:t>Planning application refused on other grounds</a:t>
            </a:r>
          </a:p>
          <a:p>
            <a:r>
              <a:rPr lang="en-GB"/>
              <a:t>Brooch sent to specialist for comment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344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BD57B-D9FE-1F23-ABDA-CBDC778C2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4D3DA-9B2A-8DFA-665F-249E2137E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No archiving work done</a:t>
            </a:r>
          </a:p>
          <a:p>
            <a:r>
              <a:rPr lang="en-GB"/>
              <a:t>Farmer contacts you to ask for return of finds, especially brooch</a:t>
            </a:r>
          </a:p>
          <a:p>
            <a:r>
              <a:rPr lang="en-GB"/>
              <a:t>Specialist says brooch was returned</a:t>
            </a:r>
          </a:p>
          <a:p>
            <a:r>
              <a:rPr lang="en-GB"/>
              <a:t>Stores searched but cannot be located</a:t>
            </a:r>
          </a:p>
          <a:p>
            <a:r>
              <a:rPr lang="en-GB"/>
              <a:t>Investigation started </a:t>
            </a:r>
          </a:p>
        </p:txBody>
      </p:sp>
    </p:spTree>
    <p:extLst>
      <p:ext uri="{BB962C8B-B14F-4D97-AF65-F5344CB8AC3E}">
        <p14:creationId xmlns:p14="http://schemas.microsoft.com/office/powerpoint/2010/main" val="4290805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3159B-BE56-38BC-64C7-03237336A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Investigation remit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2474A-4C1F-BB91-6FD1-AAE0846DB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steps would you take?</a:t>
            </a:r>
          </a:p>
        </p:txBody>
      </p:sp>
    </p:spTree>
    <p:extLst>
      <p:ext uri="{BB962C8B-B14F-4D97-AF65-F5344CB8AC3E}">
        <p14:creationId xmlns:p14="http://schemas.microsoft.com/office/powerpoint/2010/main" val="1712217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78BEB-669B-820E-3886-088217B63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B5C95-0E87-D4A8-0818-06034D5F6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Smoking Gun -   evidence that it was received by Person 1 and not stored </a:t>
            </a:r>
          </a:p>
          <a:p>
            <a:endParaRPr lang="en-GB"/>
          </a:p>
          <a:p>
            <a:r>
              <a:rPr lang="en-GB"/>
              <a:t>Much more likely:   some indications that it was probably returned but not certain, and unclear who recieved it, and what they did with it</a:t>
            </a:r>
          </a:p>
        </p:txBody>
      </p:sp>
    </p:spTree>
    <p:extLst>
      <p:ext uri="{BB962C8B-B14F-4D97-AF65-F5344CB8AC3E}">
        <p14:creationId xmlns:p14="http://schemas.microsoft.com/office/powerpoint/2010/main" val="325442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6C455-B068-56EB-BF3C-063EB0885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AD8FD-76F0-A5CE-E187-EEC629BB6B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Ensure documentation is maintained and kept</a:t>
            </a:r>
          </a:p>
          <a:p>
            <a:r>
              <a:rPr lang="en-GB"/>
              <a:t>Contemporary records better than memories</a:t>
            </a:r>
          </a:p>
          <a:p>
            <a:r>
              <a:rPr lang="en-GB"/>
              <a:t>Will be gaps in evidence, best practice not followed</a:t>
            </a:r>
          </a:p>
          <a:p>
            <a:endParaRPr lang="en-GB"/>
          </a:p>
          <a:p>
            <a:r>
              <a:rPr lang="en-GB"/>
              <a:t>Thinking about worst possible case</a:t>
            </a:r>
          </a:p>
        </p:txBody>
      </p:sp>
    </p:spTree>
    <p:extLst>
      <p:ext uri="{BB962C8B-B14F-4D97-AF65-F5344CB8AC3E}">
        <p14:creationId xmlns:p14="http://schemas.microsoft.com/office/powerpoint/2010/main" val="205801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70446-3975-34EC-F2EA-E401228DA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509EF-AA66-36FD-27ED-5AC7DABB5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Ethical practice as mindset</a:t>
            </a:r>
          </a:p>
          <a:p>
            <a:r>
              <a:rPr lang="en-GB"/>
              <a:t>Culture of high ethical standards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7784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96836-6BD1-69FC-AC44-F266F1CB4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Application of ethics in practice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5EE0E8-6087-EE0B-97BE-B4DE7AE5995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42190" y="3428999"/>
          <a:ext cx="7467838" cy="914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35721">
                  <a:extLst>
                    <a:ext uri="{9D8B030D-6E8A-4147-A177-3AD203B41FA5}">
                      <a16:colId xmlns:a16="http://schemas.microsoft.com/office/drawing/2014/main" val="3662364983"/>
                    </a:ext>
                  </a:extLst>
                </a:gridCol>
                <a:gridCol w="6932117">
                  <a:extLst>
                    <a:ext uri="{9D8B030D-6E8A-4147-A177-3AD203B41FA5}">
                      <a16:colId xmlns:a16="http://schemas.microsoft.com/office/drawing/2014/main" val="3442101254"/>
                    </a:ext>
                  </a:extLst>
                </a:gridCol>
              </a:tblGrid>
              <a:tr h="739935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B6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apply an awareness of professional judgement and ethical behaviour. Be sensitive to and aware of the cultural, historic and spiritual context of objects and structures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5430275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DB1C834-8DAF-A266-E287-5762ABD5BF65}"/>
              </a:ext>
            </a:extLst>
          </p:cNvPr>
          <p:cNvGraphicFramePr>
            <a:graphicFrameLocks noGrp="1"/>
          </p:cNvGraphicFramePr>
          <p:nvPr/>
        </p:nvGraphicFramePr>
        <p:xfrm>
          <a:off x="1642190" y="2209799"/>
          <a:ext cx="7467838" cy="1219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35721">
                  <a:extLst>
                    <a:ext uri="{9D8B030D-6E8A-4147-A177-3AD203B41FA5}">
                      <a16:colId xmlns:a16="http://schemas.microsoft.com/office/drawing/2014/main" val="603659018"/>
                    </a:ext>
                  </a:extLst>
                </a:gridCol>
                <a:gridCol w="6932117">
                  <a:extLst>
                    <a:ext uri="{9D8B030D-6E8A-4147-A177-3AD203B41FA5}">
                      <a16:colId xmlns:a16="http://schemas.microsoft.com/office/drawing/2014/main" val="3420963747"/>
                    </a:ext>
                  </a:extLst>
                </a:gridCol>
              </a:tblGrid>
              <a:tr h="817501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K8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099377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90580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459A6-84BF-93FF-8298-BC90F3AA5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24-25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1B719-7BFF-AA10-1D93-562F9D4AB4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25 September  -  induction </a:t>
            </a:r>
          </a:p>
          <a:p>
            <a:r>
              <a:rPr lang="en-GB"/>
              <a:t>9 October   -  Project Reporting session 1</a:t>
            </a:r>
          </a:p>
          <a:p>
            <a:endParaRPr lang="en-GB"/>
          </a:p>
          <a:p>
            <a:r>
              <a:rPr lang="en-GB"/>
              <a:t>Progress Review meetings</a:t>
            </a:r>
          </a:p>
        </p:txBody>
      </p:sp>
    </p:spTree>
    <p:extLst>
      <p:ext uri="{BB962C8B-B14F-4D97-AF65-F5344CB8AC3E}">
        <p14:creationId xmlns:p14="http://schemas.microsoft.com/office/powerpoint/2010/main" val="16687983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8D49D63-A3D0-4049-8F12-1F2A2C939EB0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00F5E04B-ABB4-48B1-94BD-686ADB87D09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31BA64-AD2C-4276-A1A7-6A3FD9668FC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363</Words>
  <Application>Microsoft Office PowerPoint</Application>
  <PresentationFormat>Widescreen</PresentationFormat>
  <Paragraphs>52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Archaeological Specialist </vt:lpstr>
      <vt:lpstr>Application of ethics in practice</vt:lpstr>
      <vt:lpstr>Ethical dimensions of everyday work</vt:lpstr>
      <vt:lpstr>Scenario</vt:lpstr>
      <vt:lpstr>PowerPoint Presentation</vt:lpstr>
      <vt:lpstr>PowerPoint Presentation</vt:lpstr>
      <vt:lpstr>PowerPoint Presentation</vt:lpstr>
      <vt:lpstr>PowerPoint Presentation</vt:lpstr>
      <vt:lpstr>Investigation remit</vt:lpstr>
      <vt:lpstr>Outcomes</vt:lpstr>
      <vt:lpstr>Ethical practice</vt:lpstr>
      <vt:lpstr>Conclusion</vt:lpstr>
      <vt:lpstr>Application of ethics in practice</vt:lpstr>
      <vt:lpstr>24-25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2</cp:revision>
  <dcterms:created xsi:type="dcterms:W3CDTF">2024-08-20T14:14:13Z</dcterms:created>
  <dcterms:modified xsi:type="dcterms:W3CDTF">2024-08-27T13:59:51Z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