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1" r:id="rId1"/>
  </p:sldMasterIdLst>
  <p:notesMasterIdLst>
    <p:notesMasterId r:id="rId18"/>
  </p:notesMasterIdLst>
  <p:handoutMasterIdLst>
    <p:handoutMasterId r:id="rId19"/>
  </p:handoutMasterIdLst>
  <p:sldIdLst>
    <p:sldId id="256" r:id="rId2"/>
    <p:sldId id="338" r:id="rId3"/>
    <p:sldId id="334" r:id="rId4"/>
    <p:sldId id="332" r:id="rId5"/>
    <p:sldId id="257" r:id="rId6"/>
    <p:sldId id="323" r:id="rId7"/>
    <p:sldId id="324" r:id="rId8"/>
    <p:sldId id="339" r:id="rId9"/>
    <p:sldId id="341" r:id="rId10"/>
    <p:sldId id="342" r:id="rId11"/>
    <p:sldId id="343" r:id="rId12"/>
    <p:sldId id="344" r:id="rId13"/>
    <p:sldId id="322" r:id="rId14"/>
    <p:sldId id="345" r:id="rId15"/>
    <p:sldId id="346" r:id="rId16"/>
    <p:sldId id="347" r:id="rId17"/>
  </p:sldIdLst>
  <p:sldSz cx="9144000" cy="6858000" type="screen4x3"/>
  <p:notesSz cx="6997700" cy="928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 autoAdjust="0"/>
    <p:restoredTop sz="94650" autoAdjust="0"/>
  </p:normalViewPr>
  <p:slideViewPr>
    <p:cSldViewPr>
      <p:cViewPr varScale="1">
        <p:scale>
          <a:sx n="69" d="100"/>
          <a:sy n="69" d="100"/>
        </p:scale>
        <p:origin x="54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660"/>
    </p:cViewPr>
  </p:sorterViewPr>
  <p:notesViewPr>
    <p:cSldViewPr>
      <p:cViewPr varScale="1">
        <p:scale>
          <a:sx n="58" d="100"/>
          <a:sy n="58" d="100"/>
        </p:scale>
        <p:origin x="-912" y="-112"/>
      </p:cViewPr>
      <p:guideLst>
        <p:guide orient="horz" pos="2924"/>
        <p:guide pos="22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F13C1F-ADB6-4DE6-A279-C064E81F87C6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ADB1F8E-0322-40A7-9B83-9D6D97061B5F}">
      <dgm:prSet phldrT="[Text]"/>
      <dgm:spPr/>
      <dgm:t>
        <a:bodyPr/>
        <a:lstStyle/>
        <a:p>
          <a:r>
            <a:rPr lang="en-GB" dirty="0" smtClean="0"/>
            <a:t>Human Factors / Ergonomics</a:t>
          </a:r>
          <a:endParaRPr lang="en-GB" dirty="0"/>
        </a:p>
      </dgm:t>
    </dgm:pt>
    <dgm:pt modelId="{42BD5759-8B1A-4880-84AE-182C5E1C3CA6}" type="parTrans" cxnId="{46022965-1999-42B4-9E08-92C39ECF9F5F}">
      <dgm:prSet/>
      <dgm:spPr/>
      <dgm:t>
        <a:bodyPr/>
        <a:lstStyle/>
        <a:p>
          <a:endParaRPr lang="en-GB"/>
        </a:p>
      </dgm:t>
    </dgm:pt>
    <dgm:pt modelId="{A8B04F27-1BE2-4BA4-B1F9-895BA9EFD14A}" type="sibTrans" cxnId="{46022965-1999-42B4-9E08-92C39ECF9F5F}">
      <dgm:prSet/>
      <dgm:spPr/>
      <dgm:t>
        <a:bodyPr/>
        <a:lstStyle/>
        <a:p>
          <a:endParaRPr lang="en-GB"/>
        </a:p>
      </dgm:t>
    </dgm:pt>
    <dgm:pt modelId="{C2F35DD0-6058-44A0-A2C0-340B3EDCEED4}">
      <dgm:prSet phldrT="[Text]"/>
      <dgm:spPr/>
      <dgm:t>
        <a:bodyPr/>
        <a:lstStyle/>
        <a:p>
          <a:r>
            <a:rPr lang="en-GB" dirty="0" smtClean="0"/>
            <a:t>Human-Computer Interaction</a:t>
          </a:r>
          <a:endParaRPr lang="en-GB" dirty="0"/>
        </a:p>
      </dgm:t>
    </dgm:pt>
    <dgm:pt modelId="{F94AEFEF-B2FC-4463-9A8B-67BAEC7083DF}" type="parTrans" cxnId="{B4A4AC88-09BA-47D6-979E-006B23C8F562}">
      <dgm:prSet/>
      <dgm:spPr/>
      <dgm:t>
        <a:bodyPr/>
        <a:lstStyle/>
        <a:p>
          <a:endParaRPr lang="en-GB"/>
        </a:p>
      </dgm:t>
    </dgm:pt>
    <dgm:pt modelId="{37D65378-EECA-43B4-99B4-39396121A307}" type="sibTrans" cxnId="{B4A4AC88-09BA-47D6-979E-006B23C8F562}">
      <dgm:prSet/>
      <dgm:spPr/>
      <dgm:t>
        <a:bodyPr/>
        <a:lstStyle/>
        <a:p>
          <a:endParaRPr lang="en-GB"/>
        </a:p>
      </dgm:t>
    </dgm:pt>
    <dgm:pt modelId="{D250AD4E-7989-41D3-99C4-1A78E81849B7}">
      <dgm:prSet phldrT="[Text]"/>
      <dgm:spPr/>
      <dgm:t>
        <a:bodyPr/>
        <a:lstStyle/>
        <a:p>
          <a:r>
            <a:rPr lang="en-GB" dirty="0" smtClean="0"/>
            <a:t>Usability Engineering</a:t>
          </a:r>
          <a:endParaRPr lang="en-GB" dirty="0"/>
        </a:p>
      </dgm:t>
    </dgm:pt>
    <dgm:pt modelId="{C6A5753A-2C0F-47E8-8D39-1249C5712D81}" type="parTrans" cxnId="{4112C85F-22BF-4632-9E75-DD61F48929F4}">
      <dgm:prSet/>
      <dgm:spPr/>
      <dgm:t>
        <a:bodyPr/>
        <a:lstStyle/>
        <a:p>
          <a:endParaRPr lang="en-GB"/>
        </a:p>
      </dgm:t>
    </dgm:pt>
    <dgm:pt modelId="{6C118DA6-C405-4907-817E-5F823EC49324}" type="sibTrans" cxnId="{4112C85F-22BF-4632-9E75-DD61F48929F4}">
      <dgm:prSet/>
      <dgm:spPr/>
      <dgm:t>
        <a:bodyPr/>
        <a:lstStyle/>
        <a:p>
          <a:endParaRPr lang="en-GB"/>
        </a:p>
      </dgm:t>
    </dgm:pt>
    <dgm:pt modelId="{002B6209-2235-4A8F-AF34-A90343FAA857}">
      <dgm:prSet phldrT="[Text]"/>
      <dgm:spPr/>
      <dgm:t>
        <a:bodyPr/>
        <a:lstStyle/>
        <a:p>
          <a:r>
            <a:rPr lang="en-GB" dirty="0" smtClean="0"/>
            <a:t>Interaction Design</a:t>
          </a:r>
          <a:endParaRPr lang="en-GB" dirty="0"/>
        </a:p>
      </dgm:t>
    </dgm:pt>
    <dgm:pt modelId="{123ADAD2-290A-4A8B-AAB8-6A3945DA9CAF}" type="parTrans" cxnId="{9B3AC542-84F2-4175-BC39-A676C1B3E235}">
      <dgm:prSet/>
      <dgm:spPr/>
      <dgm:t>
        <a:bodyPr/>
        <a:lstStyle/>
        <a:p>
          <a:endParaRPr lang="en-GB"/>
        </a:p>
      </dgm:t>
    </dgm:pt>
    <dgm:pt modelId="{ED9BFA71-B740-4E2D-84C8-20C194CEC1B9}" type="sibTrans" cxnId="{9B3AC542-84F2-4175-BC39-A676C1B3E235}">
      <dgm:prSet/>
      <dgm:spPr/>
      <dgm:t>
        <a:bodyPr/>
        <a:lstStyle/>
        <a:p>
          <a:endParaRPr lang="en-GB"/>
        </a:p>
      </dgm:t>
    </dgm:pt>
    <dgm:pt modelId="{90CDC35A-FB4D-49F1-882F-365456FB17ED}">
      <dgm:prSet phldrT="[Text]"/>
      <dgm:spPr/>
      <dgm:t>
        <a:bodyPr/>
        <a:lstStyle/>
        <a:p>
          <a:r>
            <a:rPr lang="en-GB" dirty="0" smtClean="0"/>
            <a:t>User Experience Design</a:t>
          </a:r>
          <a:endParaRPr lang="en-GB" dirty="0"/>
        </a:p>
      </dgm:t>
    </dgm:pt>
    <dgm:pt modelId="{1E38ACCF-1A83-4744-922B-CA6BC8B16DF7}" type="parTrans" cxnId="{9A1544B7-0AB9-402F-9064-C3E858B743DB}">
      <dgm:prSet/>
      <dgm:spPr/>
      <dgm:t>
        <a:bodyPr/>
        <a:lstStyle/>
        <a:p>
          <a:endParaRPr lang="en-GB"/>
        </a:p>
      </dgm:t>
    </dgm:pt>
    <dgm:pt modelId="{287B6473-4F35-4E1F-823D-A899CE8AF9A7}" type="sibTrans" cxnId="{9A1544B7-0AB9-402F-9064-C3E858B743DB}">
      <dgm:prSet/>
      <dgm:spPr/>
      <dgm:t>
        <a:bodyPr/>
        <a:lstStyle/>
        <a:p>
          <a:endParaRPr lang="en-GB"/>
        </a:p>
      </dgm:t>
    </dgm:pt>
    <dgm:pt modelId="{FF234207-91B6-4DB5-A7FB-0603859E8F3C}" type="pres">
      <dgm:prSet presAssocID="{6FF13C1F-ADB6-4DE6-A279-C064E81F87C6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GB"/>
        </a:p>
      </dgm:t>
    </dgm:pt>
    <dgm:pt modelId="{692199F6-53E4-4663-A524-3E17CDF01F27}" type="pres">
      <dgm:prSet presAssocID="{90CDC35A-FB4D-49F1-882F-365456FB17ED}" presName="Accent5" presStyleCnt="0"/>
      <dgm:spPr/>
    </dgm:pt>
    <dgm:pt modelId="{92386A7A-5972-49C6-9DAF-6C97C491EF90}" type="pres">
      <dgm:prSet presAssocID="{90CDC35A-FB4D-49F1-882F-365456FB17ED}" presName="Accent" presStyleLbl="node1" presStyleIdx="0" presStyleCnt="5"/>
      <dgm:spPr/>
    </dgm:pt>
    <dgm:pt modelId="{FBD6292F-49F2-43F4-B234-8AFAB7F60D77}" type="pres">
      <dgm:prSet presAssocID="{90CDC35A-FB4D-49F1-882F-365456FB17ED}" presName="ParentBackground5" presStyleCnt="0"/>
      <dgm:spPr/>
    </dgm:pt>
    <dgm:pt modelId="{DB85B73B-1BF1-4831-96E8-B02D67E1E743}" type="pres">
      <dgm:prSet presAssocID="{90CDC35A-FB4D-49F1-882F-365456FB17ED}" presName="ParentBackground" presStyleLbl="fgAcc1" presStyleIdx="0" presStyleCnt="5"/>
      <dgm:spPr/>
      <dgm:t>
        <a:bodyPr/>
        <a:lstStyle/>
        <a:p>
          <a:endParaRPr lang="en-GB"/>
        </a:p>
      </dgm:t>
    </dgm:pt>
    <dgm:pt modelId="{654B2189-972A-49E0-9BEB-956F982A220B}" type="pres">
      <dgm:prSet presAssocID="{90CDC35A-FB4D-49F1-882F-365456FB17ED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704BA-CCFF-4953-8397-D88FE5CD8B49}" type="pres">
      <dgm:prSet presAssocID="{002B6209-2235-4A8F-AF34-A90343FAA857}" presName="Accent4" presStyleCnt="0"/>
      <dgm:spPr/>
    </dgm:pt>
    <dgm:pt modelId="{DA52BC6C-0E3B-4656-BD17-5288361292C0}" type="pres">
      <dgm:prSet presAssocID="{002B6209-2235-4A8F-AF34-A90343FAA857}" presName="Accent" presStyleLbl="node1" presStyleIdx="1" presStyleCnt="5"/>
      <dgm:spPr/>
    </dgm:pt>
    <dgm:pt modelId="{0610A657-13AB-48EE-BDCA-6C164372B03C}" type="pres">
      <dgm:prSet presAssocID="{002B6209-2235-4A8F-AF34-A90343FAA857}" presName="ParentBackground4" presStyleCnt="0"/>
      <dgm:spPr/>
    </dgm:pt>
    <dgm:pt modelId="{AB66027D-BB74-4A27-82AB-AB269E1475F9}" type="pres">
      <dgm:prSet presAssocID="{002B6209-2235-4A8F-AF34-A90343FAA857}" presName="ParentBackground" presStyleLbl="fgAcc1" presStyleIdx="1" presStyleCnt="5"/>
      <dgm:spPr/>
      <dgm:t>
        <a:bodyPr/>
        <a:lstStyle/>
        <a:p>
          <a:endParaRPr lang="en-GB"/>
        </a:p>
      </dgm:t>
    </dgm:pt>
    <dgm:pt modelId="{7F97644A-B34C-4D51-BDC4-4A5327590B5B}" type="pres">
      <dgm:prSet presAssocID="{002B6209-2235-4A8F-AF34-A90343FAA857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F6A17A0-089B-4BF3-AE4A-93DEADE6BFDD}" type="pres">
      <dgm:prSet presAssocID="{D250AD4E-7989-41D3-99C4-1A78E81849B7}" presName="Accent3" presStyleCnt="0"/>
      <dgm:spPr/>
    </dgm:pt>
    <dgm:pt modelId="{ABD2679B-B7AA-48FE-91E3-B37F2EF3F729}" type="pres">
      <dgm:prSet presAssocID="{D250AD4E-7989-41D3-99C4-1A78E81849B7}" presName="Accent" presStyleLbl="node1" presStyleIdx="2" presStyleCnt="5"/>
      <dgm:spPr/>
    </dgm:pt>
    <dgm:pt modelId="{2121AAFD-F6B5-4142-A173-954241DF41CB}" type="pres">
      <dgm:prSet presAssocID="{D250AD4E-7989-41D3-99C4-1A78E81849B7}" presName="ParentBackground3" presStyleCnt="0"/>
      <dgm:spPr/>
    </dgm:pt>
    <dgm:pt modelId="{AFC4B12F-7D5B-49FC-87B4-6C45569FA67F}" type="pres">
      <dgm:prSet presAssocID="{D250AD4E-7989-41D3-99C4-1A78E81849B7}" presName="ParentBackground" presStyleLbl="fgAcc1" presStyleIdx="2" presStyleCnt="5"/>
      <dgm:spPr/>
      <dgm:t>
        <a:bodyPr/>
        <a:lstStyle/>
        <a:p>
          <a:endParaRPr lang="en-GB"/>
        </a:p>
      </dgm:t>
    </dgm:pt>
    <dgm:pt modelId="{2B532CC1-AB0C-4F9E-9BC4-B176A5FA196E}" type="pres">
      <dgm:prSet presAssocID="{D250AD4E-7989-41D3-99C4-1A78E81849B7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6A404B4-CC55-4C5B-90B7-CB8FE8BFA40C}" type="pres">
      <dgm:prSet presAssocID="{C2F35DD0-6058-44A0-A2C0-340B3EDCEED4}" presName="Accent2" presStyleCnt="0"/>
      <dgm:spPr/>
    </dgm:pt>
    <dgm:pt modelId="{B1E4BC4C-37C6-4609-A17C-26CB91AAD49E}" type="pres">
      <dgm:prSet presAssocID="{C2F35DD0-6058-44A0-A2C0-340B3EDCEED4}" presName="Accent" presStyleLbl="node1" presStyleIdx="3" presStyleCnt="5"/>
      <dgm:spPr/>
    </dgm:pt>
    <dgm:pt modelId="{5FD09019-079B-482B-BB75-F426E1A5C9B0}" type="pres">
      <dgm:prSet presAssocID="{C2F35DD0-6058-44A0-A2C0-340B3EDCEED4}" presName="ParentBackground2" presStyleCnt="0"/>
      <dgm:spPr/>
    </dgm:pt>
    <dgm:pt modelId="{82317E4D-E813-4ABD-857A-C2DEDF2B39D2}" type="pres">
      <dgm:prSet presAssocID="{C2F35DD0-6058-44A0-A2C0-340B3EDCEED4}" presName="ParentBackground" presStyleLbl="fgAcc1" presStyleIdx="3" presStyleCnt="5"/>
      <dgm:spPr/>
      <dgm:t>
        <a:bodyPr/>
        <a:lstStyle/>
        <a:p>
          <a:endParaRPr lang="en-GB"/>
        </a:p>
      </dgm:t>
    </dgm:pt>
    <dgm:pt modelId="{BB1717E5-F134-4591-B582-B88B8F616E00}" type="pres">
      <dgm:prSet presAssocID="{C2F35DD0-6058-44A0-A2C0-340B3EDCEED4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5D7513-4E0A-41B9-A396-478F37AAA16F}" type="pres">
      <dgm:prSet presAssocID="{AADB1F8E-0322-40A7-9B83-9D6D97061B5F}" presName="Accent1" presStyleCnt="0"/>
      <dgm:spPr/>
    </dgm:pt>
    <dgm:pt modelId="{BB66BD86-4DCC-4744-BECE-880F994B0603}" type="pres">
      <dgm:prSet presAssocID="{AADB1F8E-0322-40A7-9B83-9D6D97061B5F}" presName="Accent" presStyleLbl="node1" presStyleIdx="4" presStyleCnt="5"/>
      <dgm:spPr/>
    </dgm:pt>
    <dgm:pt modelId="{9E7B065F-BDD4-4AB5-8E17-523B80DF31DD}" type="pres">
      <dgm:prSet presAssocID="{AADB1F8E-0322-40A7-9B83-9D6D97061B5F}" presName="ParentBackground1" presStyleCnt="0"/>
      <dgm:spPr/>
    </dgm:pt>
    <dgm:pt modelId="{5A708257-B5D7-42AA-851D-70F5BEA27549}" type="pres">
      <dgm:prSet presAssocID="{AADB1F8E-0322-40A7-9B83-9D6D97061B5F}" presName="ParentBackground" presStyleLbl="fgAcc1" presStyleIdx="4" presStyleCnt="5"/>
      <dgm:spPr/>
      <dgm:t>
        <a:bodyPr/>
        <a:lstStyle/>
        <a:p>
          <a:endParaRPr lang="en-GB"/>
        </a:p>
      </dgm:t>
    </dgm:pt>
    <dgm:pt modelId="{6337CE9A-0B4F-48B9-AF16-B92CA38AB9A2}" type="pres">
      <dgm:prSet presAssocID="{AADB1F8E-0322-40A7-9B83-9D6D97061B5F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9004D53-2EFA-4A3F-9F14-68412587FE29}" type="presOf" srcId="{AADB1F8E-0322-40A7-9B83-9D6D97061B5F}" destId="{5A708257-B5D7-42AA-851D-70F5BEA27549}" srcOrd="0" destOrd="0" presId="urn:microsoft.com/office/officeart/2011/layout/CircleProcess"/>
    <dgm:cxn modelId="{768EE490-9FE9-4968-A28C-53C4B8E6FD6B}" type="presOf" srcId="{C2F35DD0-6058-44A0-A2C0-340B3EDCEED4}" destId="{82317E4D-E813-4ABD-857A-C2DEDF2B39D2}" srcOrd="0" destOrd="0" presId="urn:microsoft.com/office/officeart/2011/layout/CircleProcess"/>
    <dgm:cxn modelId="{FCB47B2D-3AF4-46FA-871D-F1671A3B202D}" type="presOf" srcId="{6FF13C1F-ADB6-4DE6-A279-C064E81F87C6}" destId="{FF234207-91B6-4DB5-A7FB-0603859E8F3C}" srcOrd="0" destOrd="0" presId="urn:microsoft.com/office/officeart/2011/layout/CircleProcess"/>
    <dgm:cxn modelId="{3EB205BD-AD8A-4861-9700-51452A7D0772}" type="presOf" srcId="{D250AD4E-7989-41D3-99C4-1A78E81849B7}" destId="{AFC4B12F-7D5B-49FC-87B4-6C45569FA67F}" srcOrd="0" destOrd="0" presId="urn:microsoft.com/office/officeart/2011/layout/CircleProcess"/>
    <dgm:cxn modelId="{350C9A61-2A12-40D3-903E-6EDA3C7F643F}" type="presOf" srcId="{90CDC35A-FB4D-49F1-882F-365456FB17ED}" destId="{DB85B73B-1BF1-4831-96E8-B02D67E1E743}" srcOrd="0" destOrd="0" presId="urn:microsoft.com/office/officeart/2011/layout/CircleProcess"/>
    <dgm:cxn modelId="{9A1544B7-0AB9-402F-9064-C3E858B743DB}" srcId="{6FF13C1F-ADB6-4DE6-A279-C064E81F87C6}" destId="{90CDC35A-FB4D-49F1-882F-365456FB17ED}" srcOrd="4" destOrd="0" parTransId="{1E38ACCF-1A83-4744-922B-CA6BC8B16DF7}" sibTransId="{287B6473-4F35-4E1F-823D-A899CE8AF9A7}"/>
    <dgm:cxn modelId="{4112C85F-22BF-4632-9E75-DD61F48929F4}" srcId="{6FF13C1F-ADB6-4DE6-A279-C064E81F87C6}" destId="{D250AD4E-7989-41D3-99C4-1A78E81849B7}" srcOrd="2" destOrd="0" parTransId="{C6A5753A-2C0F-47E8-8D39-1249C5712D81}" sibTransId="{6C118DA6-C405-4907-817E-5F823EC49324}"/>
    <dgm:cxn modelId="{407C1320-2D60-48CD-84A5-F238BD0CAA0B}" type="presOf" srcId="{D250AD4E-7989-41D3-99C4-1A78E81849B7}" destId="{2B532CC1-AB0C-4F9E-9BC4-B176A5FA196E}" srcOrd="1" destOrd="0" presId="urn:microsoft.com/office/officeart/2011/layout/CircleProcess"/>
    <dgm:cxn modelId="{46022965-1999-42B4-9E08-92C39ECF9F5F}" srcId="{6FF13C1F-ADB6-4DE6-A279-C064E81F87C6}" destId="{AADB1F8E-0322-40A7-9B83-9D6D97061B5F}" srcOrd="0" destOrd="0" parTransId="{42BD5759-8B1A-4880-84AE-182C5E1C3CA6}" sibTransId="{A8B04F27-1BE2-4BA4-B1F9-895BA9EFD14A}"/>
    <dgm:cxn modelId="{1D941C1C-2BD3-43E9-8706-91487E56A9BA}" type="presOf" srcId="{C2F35DD0-6058-44A0-A2C0-340B3EDCEED4}" destId="{BB1717E5-F134-4591-B582-B88B8F616E00}" srcOrd="1" destOrd="0" presId="urn:microsoft.com/office/officeart/2011/layout/CircleProcess"/>
    <dgm:cxn modelId="{3BD287C3-24FE-4DA2-80B4-3762787AF2CF}" type="presOf" srcId="{90CDC35A-FB4D-49F1-882F-365456FB17ED}" destId="{654B2189-972A-49E0-9BEB-956F982A220B}" srcOrd="1" destOrd="0" presId="urn:microsoft.com/office/officeart/2011/layout/CircleProcess"/>
    <dgm:cxn modelId="{9B3AC542-84F2-4175-BC39-A676C1B3E235}" srcId="{6FF13C1F-ADB6-4DE6-A279-C064E81F87C6}" destId="{002B6209-2235-4A8F-AF34-A90343FAA857}" srcOrd="3" destOrd="0" parTransId="{123ADAD2-290A-4A8B-AAB8-6A3945DA9CAF}" sibTransId="{ED9BFA71-B740-4E2D-84C8-20C194CEC1B9}"/>
    <dgm:cxn modelId="{B4A4AC88-09BA-47D6-979E-006B23C8F562}" srcId="{6FF13C1F-ADB6-4DE6-A279-C064E81F87C6}" destId="{C2F35DD0-6058-44A0-A2C0-340B3EDCEED4}" srcOrd="1" destOrd="0" parTransId="{F94AEFEF-B2FC-4463-9A8B-67BAEC7083DF}" sibTransId="{37D65378-EECA-43B4-99B4-39396121A307}"/>
    <dgm:cxn modelId="{0A3F09E7-4F7D-44BD-B3C1-8E44FBA5A46B}" type="presOf" srcId="{002B6209-2235-4A8F-AF34-A90343FAA857}" destId="{AB66027D-BB74-4A27-82AB-AB269E1475F9}" srcOrd="0" destOrd="0" presId="urn:microsoft.com/office/officeart/2011/layout/CircleProcess"/>
    <dgm:cxn modelId="{7DC28F7A-34CF-4D4E-A839-8B4D5EFECEF1}" type="presOf" srcId="{AADB1F8E-0322-40A7-9B83-9D6D97061B5F}" destId="{6337CE9A-0B4F-48B9-AF16-B92CA38AB9A2}" srcOrd="1" destOrd="0" presId="urn:microsoft.com/office/officeart/2011/layout/CircleProcess"/>
    <dgm:cxn modelId="{8B1FCE17-F5CC-4135-A2D7-3592400BC879}" type="presOf" srcId="{002B6209-2235-4A8F-AF34-A90343FAA857}" destId="{7F97644A-B34C-4D51-BDC4-4A5327590B5B}" srcOrd="1" destOrd="0" presId="urn:microsoft.com/office/officeart/2011/layout/CircleProcess"/>
    <dgm:cxn modelId="{4228E252-1BFC-4F30-88FC-622C1FEC67B1}" type="presParOf" srcId="{FF234207-91B6-4DB5-A7FB-0603859E8F3C}" destId="{692199F6-53E4-4663-A524-3E17CDF01F27}" srcOrd="0" destOrd="0" presId="urn:microsoft.com/office/officeart/2011/layout/CircleProcess"/>
    <dgm:cxn modelId="{35844434-21E6-4643-B3DE-7329A05E0857}" type="presParOf" srcId="{692199F6-53E4-4663-A524-3E17CDF01F27}" destId="{92386A7A-5972-49C6-9DAF-6C97C491EF90}" srcOrd="0" destOrd="0" presId="urn:microsoft.com/office/officeart/2011/layout/CircleProcess"/>
    <dgm:cxn modelId="{7FCF3C9B-04FA-4BA9-BDFE-B7EA8A083DA2}" type="presParOf" srcId="{FF234207-91B6-4DB5-A7FB-0603859E8F3C}" destId="{FBD6292F-49F2-43F4-B234-8AFAB7F60D77}" srcOrd="1" destOrd="0" presId="urn:microsoft.com/office/officeart/2011/layout/CircleProcess"/>
    <dgm:cxn modelId="{2A8BB407-F4E9-43A9-A7D4-29C101C7E62B}" type="presParOf" srcId="{FBD6292F-49F2-43F4-B234-8AFAB7F60D77}" destId="{DB85B73B-1BF1-4831-96E8-B02D67E1E743}" srcOrd="0" destOrd="0" presId="urn:microsoft.com/office/officeart/2011/layout/CircleProcess"/>
    <dgm:cxn modelId="{8183C3D3-4899-45B3-861B-ABDEDDF9EE28}" type="presParOf" srcId="{FF234207-91B6-4DB5-A7FB-0603859E8F3C}" destId="{654B2189-972A-49E0-9BEB-956F982A220B}" srcOrd="2" destOrd="0" presId="urn:microsoft.com/office/officeart/2011/layout/CircleProcess"/>
    <dgm:cxn modelId="{B8F3B58A-0F8D-40A9-B36B-3B8ACE4A3A44}" type="presParOf" srcId="{FF234207-91B6-4DB5-A7FB-0603859E8F3C}" destId="{04C704BA-CCFF-4953-8397-D88FE5CD8B49}" srcOrd="3" destOrd="0" presId="urn:microsoft.com/office/officeart/2011/layout/CircleProcess"/>
    <dgm:cxn modelId="{BA155430-AAD9-4EAC-A8F9-4228B26514F4}" type="presParOf" srcId="{04C704BA-CCFF-4953-8397-D88FE5CD8B49}" destId="{DA52BC6C-0E3B-4656-BD17-5288361292C0}" srcOrd="0" destOrd="0" presId="urn:microsoft.com/office/officeart/2011/layout/CircleProcess"/>
    <dgm:cxn modelId="{8E71EFF0-423C-4AAB-A3F4-0AA58493E280}" type="presParOf" srcId="{FF234207-91B6-4DB5-A7FB-0603859E8F3C}" destId="{0610A657-13AB-48EE-BDCA-6C164372B03C}" srcOrd="4" destOrd="0" presId="urn:microsoft.com/office/officeart/2011/layout/CircleProcess"/>
    <dgm:cxn modelId="{9D9A3F50-F6EB-4014-A346-7F59279A4240}" type="presParOf" srcId="{0610A657-13AB-48EE-BDCA-6C164372B03C}" destId="{AB66027D-BB74-4A27-82AB-AB269E1475F9}" srcOrd="0" destOrd="0" presId="urn:microsoft.com/office/officeart/2011/layout/CircleProcess"/>
    <dgm:cxn modelId="{7EA93396-8BAB-4335-AF42-2EC524CE2E33}" type="presParOf" srcId="{FF234207-91B6-4DB5-A7FB-0603859E8F3C}" destId="{7F97644A-B34C-4D51-BDC4-4A5327590B5B}" srcOrd="5" destOrd="0" presId="urn:microsoft.com/office/officeart/2011/layout/CircleProcess"/>
    <dgm:cxn modelId="{3EF64238-869C-4EA6-8131-877B9983CB6C}" type="presParOf" srcId="{FF234207-91B6-4DB5-A7FB-0603859E8F3C}" destId="{3F6A17A0-089B-4BF3-AE4A-93DEADE6BFDD}" srcOrd="6" destOrd="0" presId="urn:microsoft.com/office/officeart/2011/layout/CircleProcess"/>
    <dgm:cxn modelId="{7BF1EA7B-A041-4385-ABA4-BA4C6E63797C}" type="presParOf" srcId="{3F6A17A0-089B-4BF3-AE4A-93DEADE6BFDD}" destId="{ABD2679B-B7AA-48FE-91E3-B37F2EF3F729}" srcOrd="0" destOrd="0" presId="urn:microsoft.com/office/officeart/2011/layout/CircleProcess"/>
    <dgm:cxn modelId="{7E6F3BE9-4B4D-4533-A211-0FE3C11E54E5}" type="presParOf" srcId="{FF234207-91B6-4DB5-A7FB-0603859E8F3C}" destId="{2121AAFD-F6B5-4142-A173-954241DF41CB}" srcOrd="7" destOrd="0" presId="urn:microsoft.com/office/officeart/2011/layout/CircleProcess"/>
    <dgm:cxn modelId="{DE934A71-0797-4D87-807F-C35288DA01D4}" type="presParOf" srcId="{2121AAFD-F6B5-4142-A173-954241DF41CB}" destId="{AFC4B12F-7D5B-49FC-87B4-6C45569FA67F}" srcOrd="0" destOrd="0" presId="urn:microsoft.com/office/officeart/2011/layout/CircleProcess"/>
    <dgm:cxn modelId="{F6C0AA1A-BF14-4269-A14C-0DC028C651B9}" type="presParOf" srcId="{FF234207-91B6-4DB5-A7FB-0603859E8F3C}" destId="{2B532CC1-AB0C-4F9E-9BC4-B176A5FA196E}" srcOrd="8" destOrd="0" presId="urn:microsoft.com/office/officeart/2011/layout/CircleProcess"/>
    <dgm:cxn modelId="{9B5A33DF-19B2-435B-8C94-7C1D645D1B69}" type="presParOf" srcId="{FF234207-91B6-4DB5-A7FB-0603859E8F3C}" destId="{76A404B4-CC55-4C5B-90B7-CB8FE8BFA40C}" srcOrd="9" destOrd="0" presId="urn:microsoft.com/office/officeart/2011/layout/CircleProcess"/>
    <dgm:cxn modelId="{F728272D-8088-460E-8B5A-B79ACB84516E}" type="presParOf" srcId="{76A404B4-CC55-4C5B-90B7-CB8FE8BFA40C}" destId="{B1E4BC4C-37C6-4609-A17C-26CB91AAD49E}" srcOrd="0" destOrd="0" presId="urn:microsoft.com/office/officeart/2011/layout/CircleProcess"/>
    <dgm:cxn modelId="{0F9B9FFA-284F-495C-B305-6904D493DB88}" type="presParOf" srcId="{FF234207-91B6-4DB5-A7FB-0603859E8F3C}" destId="{5FD09019-079B-482B-BB75-F426E1A5C9B0}" srcOrd="10" destOrd="0" presId="urn:microsoft.com/office/officeart/2011/layout/CircleProcess"/>
    <dgm:cxn modelId="{5F3C2E7C-9119-4D98-A211-C85779305F77}" type="presParOf" srcId="{5FD09019-079B-482B-BB75-F426E1A5C9B0}" destId="{82317E4D-E813-4ABD-857A-C2DEDF2B39D2}" srcOrd="0" destOrd="0" presId="urn:microsoft.com/office/officeart/2011/layout/CircleProcess"/>
    <dgm:cxn modelId="{9AF2C7A7-8659-415E-B06F-80205AE2DD47}" type="presParOf" srcId="{FF234207-91B6-4DB5-A7FB-0603859E8F3C}" destId="{BB1717E5-F134-4591-B582-B88B8F616E00}" srcOrd="11" destOrd="0" presId="urn:microsoft.com/office/officeart/2011/layout/CircleProcess"/>
    <dgm:cxn modelId="{E7CFB911-F14B-4D49-AFD3-E4EC3FDBF9F7}" type="presParOf" srcId="{FF234207-91B6-4DB5-A7FB-0603859E8F3C}" destId="{E35D7513-4E0A-41B9-A396-478F37AAA16F}" srcOrd="12" destOrd="0" presId="urn:microsoft.com/office/officeart/2011/layout/CircleProcess"/>
    <dgm:cxn modelId="{DFC93490-B25F-403A-8CAE-85E4485D3CFA}" type="presParOf" srcId="{E35D7513-4E0A-41B9-A396-478F37AAA16F}" destId="{BB66BD86-4DCC-4744-BECE-880F994B0603}" srcOrd="0" destOrd="0" presId="urn:microsoft.com/office/officeart/2011/layout/CircleProcess"/>
    <dgm:cxn modelId="{95FF667E-D7D3-4A6E-9639-D0345B74FB1C}" type="presParOf" srcId="{FF234207-91B6-4DB5-A7FB-0603859E8F3C}" destId="{9E7B065F-BDD4-4AB5-8E17-523B80DF31DD}" srcOrd="13" destOrd="0" presId="urn:microsoft.com/office/officeart/2011/layout/CircleProcess"/>
    <dgm:cxn modelId="{F2428276-F223-4E2A-B2E8-8493CC225FB1}" type="presParOf" srcId="{9E7B065F-BDD4-4AB5-8E17-523B80DF31DD}" destId="{5A708257-B5D7-42AA-851D-70F5BEA27549}" srcOrd="0" destOrd="0" presId="urn:microsoft.com/office/officeart/2011/layout/CircleProcess"/>
    <dgm:cxn modelId="{4D4BD95C-EA7B-4943-A27E-BA5E7C7E28CD}" type="presParOf" srcId="{FF234207-91B6-4DB5-A7FB-0603859E8F3C}" destId="{6337CE9A-0B4F-48B9-AF16-B92CA38AB9A2}" srcOrd="14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386A7A-5972-49C6-9DAF-6C97C491EF90}">
      <dsp:nvSpPr>
        <dsp:cNvPr id="0" name=""/>
        <dsp:cNvSpPr/>
      </dsp:nvSpPr>
      <dsp:spPr>
        <a:xfrm>
          <a:off x="6650617" y="573015"/>
          <a:ext cx="1517936" cy="15181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5B73B-1BF1-4831-96E8-B02D67E1E743}">
      <dsp:nvSpPr>
        <dsp:cNvPr id="0" name=""/>
        <dsp:cNvSpPr/>
      </dsp:nvSpPr>
      <dsp:spPr>
        <a:xfrm>
          <a:off x="6700703" y="623630"/>
          <a:ext cx="1416955" cy="141695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User Experience Design</a:t>
          </a:r>
          <a:endParaRPr lang="en-GB" sz="1400" kern="1200" dirty="0"/>
        </a:p>
      </dsp:txBody>
      <dsp:txXfrm>
        <a:off x="6903472" y="826090"/>
        <a:ext cx="1012226" cy="1012034"/>
      </dsp:txXfrm>
    </dsp:sp>
    <dsp:sp modelId="{DA52BC6C-0E3B-4656-BD17-5288361292C0}">
      <dsp:nvSpPr>
        <dsp:cNvPr id="0" name=""/>
        <dsp:cNvSpPr/>
      </dsp:nvSpPr>
      <dsp:spPr>
        <a:xfrm rot="2700000">
          <a:off x="5081067" y="573094"/>
          <a:ext cx="1517760" cy="1517760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6027D-BB74-4A27-82AB-AB269E1475F9}">
      <dsp:nvSpPr>
        <dsp:cNvPr id="0" name=""/>
        <dsp:cNvSpPr/>
      </dsp:nvSpPr>
      <dsp:spPr>
        <a:xfrm>
          <a:off x="5132681" y="623630"/>
          <a:ext cx="1416955" cy="141695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Interaction Design</a:t>
          </a:r>
          <a:endParaRPr lang="en-GB" sz="1400" kern="1200" dirty="0"/>
        </a:p>
      </dsp:txBody>
      <dsp:txXfrm>
        <a:off x="5334642" y="826090"/>
        <a:ext cx="1012226" cy="1012034"/>
      </dsp:txXfrm>
    </dsp:sp>
    <dsp:sp modelId="{ABD2679B-B7AA-48FE-91E3-B37F2EF3F729}">
      <dsp:nvSpPr>
        <dsp:cNvPr id="0" name=""/>
        <dsp:cNvSpPr/>
      </dsp:nvSpPr>
      <dsp:spPr>
        <a:xfrm rot="2700000">
          <a:off x="3513045" y="573094"/>
          <a:ext cx="1517760" cy="1517760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4B12F-7D5B-49FC-87B4-6C45569FA67F}">
      <dsp:nvSpPr>
        <dsp:cNvPr id="0" name=""/>
        <dsp:cNvSpPr/>
      </dsp:nvSpPr>
      <dsp:spPr>
        <a:xfrm>
          <a:off x="3563851" y="623630"/>
          <a:ext cx="1416955" cy="141695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Usability Engineering</a:t>
          </a:r>
          <a:endParaRPr lang="en-GB" sz="1400" kern="1200" dirty="0"/>
        </a:p>
      </dsp:txBody>
      <dsp:txXfrm>
        <a:off x="3765812" y="826090"/>
        <a:ext cx="1012226" cy="1012034"/>
      </dsp:txXfrm>
    </dsp:sp>
    <dsp:sp modelId="{B1E4BC4C-37C6-4609-A17C-26CB91AAD49E}">
      <dsp:nvSpPr>
        <dsp:cNvPr id="0" name=""/>
        <dsp:cNvSpPr/>
      </dsp:nvSpPr>
      <dsp:spPr>
        <a:xfrm rot="2700000">
          <a:off x="1944214" y="573094"/>
          <a:ext cx="1517760" cy="1517760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17E4D-E813-4ABD-857A-C2DEDF2B39D2}">
      <dsp:nvSpPr>
        <dsp:cNvPr id="0" name=""/>
        <dsp:cNvSpPr/>
      </dsp:nvSpPr>
      <dsp:spPr>
        <a:xfrm>
          <a:off x="1995021" y="623630"/>
          <a:ext cx="1416955" cy="141695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Human-Computer Interaction</a:t>
          </a:r>
          <a:endParaRPr lang="en-GB" sz="1400" kern="1200" dirty="0"/>
        </a:p>
      </dsp:txBody>
      <dsp:txXfrm>
        <a:off x="2197789" y="826090"/>
        <a:ext cx="1012226" cy="1012034"/>
      </dsp:txXfrm>
    </dsp:sp>
    <dsp:sp modelId="{BB66BD86-4DCC-4744-BECE-880F994B0603}">
      <dsp:nvSpPr>
        <dsp:cNvPr id="0" name=""/>
        <dsp:cNvSpPr/>
      </dsp:nvSpPr>
      <dsp:spPr>
        <a:xfrm rot="2700000">
          <a:off x="375384" y="573094"/>
          <a:ext cx="1517760" cy="1517760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708257-B5D7-42AA-851D-70F5BEA27549}">
      <dsp:nvSpPr>
        <dsp:cNvPr id="0" name=""/>
        <dsp:cNvSpPr/>
      </dsp:nvSpPr>
      <dsp:spPr>
        <a:xfrm>
          <a:off x="426190" y="623630"/>
          <a:ext cx="1416955" cy="1416954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Human Factors / Ergonomics</a:t>
          </a:r>
          <a:endParaRPr lang="en-GB" sz="1400" kern="1200" dirty="0"/>
        </a:p>
      </dsp:txBody>
      <dsp:txXfrm>
        <a:off x="628959" y="826090"/>
        <a:ext cx="1012226" cy="1012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CMM506 Human-Computer Interaction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Dr Nik Whitehead</a:t>
            </a:r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DB0F7997-9C5B-463B-825A-762FCB6D9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79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CMM506 Human-Computer Interaction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0075"/>
            <a:ext cx="5130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Dr Nik Whitehead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8FFD7F3E-1091-46DE-8502-BA17B21478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83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675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67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B2D292-208C-435D-956B-61D36654C4BE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67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0462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HCI0183 Human-Computer Interaction</a:t>
            </a:r>
          </a:p>
        </p:txBody>
      </p:sp>
      <p:sp>
        <p:nvSpPr>
          <p:cNvPr id="5529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5530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CCD647-3801-4DCF-BFB4-C383CC6E7AD0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553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51415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HCI0183 Human-Computer Interaction</a:t>
            </a:r>
          </a:p>
        </p:txBody>
      </p:sp>
      <p:sp>
        <p:nvSpPr>
          <p:cNvPr id="5529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5530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CCD647-3801-4DCF-BFB4-C383CC6E7AD0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553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06670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HCI0183 Human-Computer Interaction</a:t>
            </a:r>
          </a:p>
        </p:txBody>
      </p:sp>
      <p:sp>
        <p:nvSpPr>
          <p:cNvPr id="5529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5530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CCD647-3801-4DCF-BFB4-C383CC6E7AD0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553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94131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7168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7168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CDBFC2-5F34-413F-BD76-EAEDB4938263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716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3874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6963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6963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9098C6-960D-4E6D-8C03-EF92037B6992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696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3909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7065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7066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03AE65-0F98-407A-8619-5D2512CEDB65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706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63551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7065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7066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03AE65-0F98-407A-8619-5D2512CEDB65}" type="slidenum">
              <a:rPr lang="en-GB" smtClean="0"/>
              <a:pPr/>
              <a:t>9</a:t>
            </a:fld>
            <a:endParaRPr lang="en-GB" smtClean="0"/>
          </a:p>
        </p:txBody>
      </p:sp>
      <p:sp>
        <p:nvSpPr>
          <p:cNvPr id="706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2147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CMM506 Human-Computer Interaction</a:t>
            </a:r>
          </a:p>
        </p:txBody>
      </p:sp>
      <p:sp>
        <p:nvSpPr>
          <p:cNvPr id="13005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 smtClean="0"/>
              <a:t>Dr Nik Whitehead</a:t>
            </a:r>
          </a:p>
        </p:txBody>
      </p:sp>
      <p:sp>
        <p:nvSpPr>
          <p:cNvPr id="1300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03BACD-97FB-49DB-8E04-6945817BC4BA}" type="slidenum">
              <a:rPr lang="en-GB" smtClean="0"/>
              <a:pPr/>
              <a:t>13</a:t>
            </a:fld>
            <a:endParaRPr lang="en-GB" smtClean="0"/>
          </a:p>
        </p:txBody>
      </p:sp>
      <p:sp>
        <p:nvSpPr>
          <p:cNvPr id="1300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90079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9CFC1F9-0224-4068-BDCB-0B61F20E9E8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C1DF0-C459-4FAC-B5CD-FE67B92595B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CB091-F898-4451-BEE5-4CF91648435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E401F-5D30-45FD-B22D-6C5BA0C277D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C63FECA-9A53-4110-A7CF-BBF19DD213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9BBAADA5-3101-4842-B897-93FAEE5E0C6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68322-4995-4E26-8351-F3D43FF50A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85D34-6734-4605-A2EF-C90A5D68B8B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00091-285F-4A40-BE6F-6CD1EEA297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BD54E-AF30-4E64-83C3-048EFD6ECBF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E4857-8F5E-4421-8596-1BD8F1B9E8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F19F083-1A81-436F-ACC8-1E71BA0B26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Special:BookSources/978-0-470-08411-3" TargetMode="External"/><Relationship Id="rId3" Type="http://schemas.openxmlformats.org/officeDocument/2006/relationships/hyperlink" Target="https://en.wikipedia.org/wiki/Alan_Cooper" TargetMode="External"/><Relationship Id="rId7" Type="http://schemas.openxmlformats.org/officeDocument/2006/relationships/hyperlink" Target="https://en.wikipedia.org/wiki/International_Standard_Book_Number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John_Wiley_&amp;_Sons" TargetMode="External"/><Relationship Id="rId5" Type="http://schemas.openxmlformats.org/officeDocument/2006/relationships/hyperlink" Target="https://en.wikipedia.org/wiki/Indianapolis" TargetMode="External"/><Relationship Id="rId4" Type="http://schemas.openxmlformats.org/officeDocument/2006/relationships/hyperlink" Target="https://books.google.com/books?id=0gdRAAAAMAAJ" TargetMode="External"/><Relationship Id="rId9" Type="http://schemas.openxmlformats.org/officeDocument/2006/relationships/hyperlink" Target="http://iwc.oxfordjournals.org/content/23/5/473.abstract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User Experience Design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331913" y="4005263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 smtClean="0"/>
              <a:t>ACCA7020</a:t>
            </a:r>
            <a:endParaRPr lang="is-IS" sz="2400" dirty="0" smtClean="0"/>
          </a:p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800" dirty="0" smtClean="0"/>
              <a:t>Lecture 1 - Introduction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Aim</a:t>
            </a:r>
            <a:endParaRPr lang="en-US" dirty="0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To support students in the development of pervasive and engaging user experiences, in particular those focussed on media-rich multi-modal interaction with ubiquitous and personal computing devices. Students will gain experience of prototyping and testing of single-user and multi-user interactions within a web environment.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39426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Learning Outcomes</a:t>
            </a:r>
            <a:endParaRPr lang="en-US" dirty="0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Upon </a:t>
            </a:r>
            <a:r>
              <a:rPr lang="en-GB" dirty="0"/>
              <a:t>the successful completion of this module, the student should be able to demonstrate the ability to:</a:t>
            </a:r>
          </a:p>
          <a:p>
            <a:pPr lvl="1"/>
            <a:r>
              <a:rPr lang="en-GB" dirty="0"/>
              <a:t>Critically reflect upon current design practice, selecting appropriate techniques and technologies for a wide range of interactions.</a:t>
            </a:r>
            <a:endParaRPr lang="en-GB" sz="3000" dirty="0"/>
          </a:p>
          <a:p>
            <a:pPr lvl="1"/>
            <a:r>
              <a:rPr lang="en-GB" dirty="0"/>
              <a:t>Research user needs within both personal and social interactivity spheres for unconstrained problems.</a:t>
            </a:r>
            <a:endParaRPr lang="en-GB" sz="3000" dirty="0"/>
          </a:p>
          <a:p>
            <a:pPr lvl="1"/>
            <a:r>
              <a:rPr lang="en-GB" dirty="0"/>
              <a:t>Select and apply appropriate UX methodologies and good practices to prototype innovative interaction within a social context.</a:t>
            </a:r>
            <a:endParaRPr lang="en-GB" sz="3000" dirty="0"/>
          </a:p>
          <a:p>
            <a:pPr lvl="1"/>
            <a:r>
              <a:rPr lang="en-GB" dirty="0"/>
              <a:t>Critically analyse and reflect upon the results of UX testing.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821215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Timetable</a:t>
            </a:r>
            <a:endParaRPr lang="en-US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Teaching sessions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dirty="0" smtClean="0"/>
              <a:t>		</a:t>
            </a:r>
            <a:r>
              <a:rPr lang="en-GB" dirty="0" smtClean="0"/>
              <a:t>Thursday 11-1 (IQ004)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dirty="0"/>
              <a:t>	</a:t>
            </a:r>
            <a:r>
              <a:rPr lang="en-GB" dirty="0" smtClean="0"/>
              <a:t>	Thursday 3-5 (IQ109)</a:t>
            </a:r>
            <a:endParaRPr lang="en-GB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2400" dirty="0" smtClean="0"/>
              <a:t>		</a:t>
            </a:r>
            <a:r>
              <a:rPr lang="en-GB" sz="2400" dirty="0"/>
              <a:t>	</a:t>
            </a:r>
            <a:endParaRPr lang="en-GB" sz="24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2400" dirty="0"/>
              <a:t>	</a:t>
            </a:r>
            <a:r>
              <a:rPr lang="en-GB" sz="2400" dirty="0" smtClean="0"/>
              <a:t>These will occur every week until Easter. Remember to bring paper, pens, coloured pens/pencils etc. as this is a very practical module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Attendance</a:t>
            </a:r>
            <a:endParaRPr lang="en-GB" dirty="0"/>
          </a:p>
          <a:p>
            <a:pPr lvl="1">
              <a:defRPr/>
            </a:pPr>
            <a:r>
              <a:rPr lang="en-GB" sz="2400" dirty="0"/>
              <a:t>Attendance is highly recommended as we will be working through assignment </a:t>
            </a:r>
            <a:r>
              <a:rPr lang="en-GB" sz="2400" dirty="0" smtClean="0"/>
              <a:t>2 during the </a:t>
            </a:r>
            <a:r>
              <a:rPr lang="en-GB" sz="2400" dirty="0"/>
              <a:t>teaching sessions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24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dirty="0" smtClean="0"/>
              <a:t>Stuff such as (but not limited to)</a:t>
            </a:r>
          </a:p>
          <a:p>
            <a:pPr lvl="1"/>
            <a:r>
              <a:rPr lang="en-GB" dirty="0" smtClean="0"/>
              <a:t>Principles </a:t>
            </a:r>
            <a:r>
              <a:rPr lang="en-GB" dirty="0"/>
              <a:t>and techniques of UX/user-centred design; best practices; criticisms</a:t>
            </a:r>
          </a:p>
          <a:p>
            <a:pPr lvl="1"/>
            <a:r>
              <a:rPr lang="en-GB" dirty="0"/>
              <a:t>Human beings; ergonomics, psychophysics, psychology, perception and cognition</a:t>
            </a:r>
          </a:p>
          <a:p>
            <a:pPr lvl="1"/>
            <a:r>
              <a:rPr lang="en-GB" dirty="0"/>
              <a:t>UX Elements; visual design, information architecture, interaction design, usability, multimodality</a:t>
            </a:r>
          </a:p>
          <a:p>
            <a:pPr lvl="1"/>
            <a:r>
              <a:rPr lang="en-GB" dirty="0"/>
              <a:t>Interaction requirements; social and emotional requirements; single-user and multi-user interactions</a:t>
            </a:r>
          </a:p>
          <a:p>
            <a:pPr lvl="1"/>
            <a:r>
              <a:rPr lang="en-GB" dirty="0"/>
              <a:t>Prototyping, </a:t>
            </a:r>
            <a:r>
              <a:rPr lang="en-GB" dirty="0" smtClean="0"/>
              <a:t>modelling</a:t>
            </a:r>
            <a:r>
              <a:rPr lang="en-GB" dirty="0"/>
              <a:t>, patterns, personae; scenarios; gamification</a:t>
            </a:r>
          </a:p>
          <a:p>
            <a:pPr lvl="1"/>
            <a:r>
              <a:rPr lang="en-GB" dirty="0"/>
              <a:t>UX testing; designing and running testing </a:t>
            </a:r>
            <a:r>
              <a:rPr lang="en-GB" dirty="0" smtClean="0"/>
              <a:t>workshops</a:t>
            </a:r>
            <a:endParaRPr lang="en-GB" dirty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Indicative Content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Assessment</a:t>
            </a:r>
            <a:endParaRPr lang="en-US" smtClean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800" dirty="0" err="1" smtClean="0"/>
              <a:t>Thwo</a:t>
            </a:r>
            <a:r>
              <a:rPr lang="en-GB" sz="2800" dirty="0" smtClean="0"/>
              <a:t> </a:t>
            </a:r>
            <a:r>
              <a:rPr lang="en-GB" sz="2800" dirty="0" smtClean="0"/>
              <a:t>assignments</a:t>
            </a:r>
          </a:p>
          <a:p>
            <a:pPr eaLnBrk="1" hangingPunct="1"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Assignment 1 </a:t>
            </a:r>
            <a:r>
              <a:rPr lang="en-GB" dirty="0"/>
              <a:t>– </a:t>
            </a:r>
            <a:r>
              <a:rPr lang="en-GB" dirty="0" smtClean="0"/>
              <a:t>50</a:t>
            </a:r>
            <a:r>
              <a:rPr lang="en-GB" dirty="0" smtClean="0"/>
              <a:t>% </a:t>
            </a:r>
            <a:r>
              <a:rPr lang="en-GB" dirty="0"/>
              <a:t>of the overall grade</a:t>
            </a:r>
          </a:p>
          <a:p>
            <a:pPr lvl="1">
              <a:defRPr/>
            </a:pPr>
            <a:r>
              <a:rPr lang="en-GB" sz="2400" dirty="0" smtClean="0"/>
              <a:t>Development and evaluation of a wireframe model of an app</a:t>
            </a:r>
          </a:p>
          <a:p>
            <a:pPr lvl="1">
              <a:defRPr/>
            </a:pPr>
            <a:r>
              <a:rPr lang="en-GB" sz="2400" dirty="0" smtClean="0"/>
              <a:t>Deadline: </a:t>
            </a:r>
            <a:r>
              <a:rPr lang="en-GB" sz="2400" dirty="0" smtClean="0"/>
              <a:t>27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March 2020</a:t>
            </a:r>
            <a:endParaRPr lang="en-GB" sz="2400" dirty="0"/>
          </a:p>
          <a:p>
            <a:pPr>
              <a:defRPr/>
            </a:pPr>
            <a:r>
              <a:rPr lang="en-GB" dirty="0"/>
              <a:t>Assignment </a:t>
            </a:r>
            <a:r>
              <a:rPr lang="en-GB" dirty="0"/>
              <a:t>1</a:t>
            </a:r>
            <a:r>
              <a:rPr lang="en-GB" dirty="0" smtClean="0"/>
              <a:t> </a:t>
            </a:r>
            <a:r>
              <a:rPr lang="en-GB" dirty="0"/>
              <a:t>– </a:t>
            </a:r>
            <a:r>
              <a:rPr lang="en-GB" dirty="0" smtClean="0"/>
              <a:t>50</a:t>
            </a:r>
            <a:r>
              <a:rPr lang="en-GB" dirty="0" smtClean="0"/>
              <a:t>% </a:t>
            </a:r>
            <a:r>
              <a:rPr lang="en-GB" dirty="0"/>
              <a:t>of the overall grade</a:t>
            </a:r>
          </a:p>
          <a:p>
            <a:pPr lvl="1">
              <a:defRPr/>
            </a:pPr>
            <a:r>
              <a:rPr lang="en-GB" sz="2400" dirty="0" smtClean="0"/>
              <a:t>Development and evaluation of a full model of an app</a:t>
            </a:r>
          </a:p>
          <a:p>
            <a:pPr lvl="1">
              <a:defRPr/>
            </a:pPr>
            <a:r>
              <a:rPr lang="en-GB" sz="2400" dirty="0" smtClean="0"/>
              <a:t>Deadline: </a:t>
            </a:r>
            <a:r>
              <a:rPr lang="en-GB" sz="2400" dirty="0" smtClean="0"/>
              <a:t>11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May 2020</a:t>
            </a:r>
            <a:endParaRPr lang="en-GB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Textbooks</a:t>
            </a:r>
            <a:endParaRPr lang="en-US" smtClean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The main textbooks for the course are</a:t>
            </a:r>
          </a:p>
          <a:p>
            <a:pPr lvl="1"/>
            <a:r>
              <a:rPr lang="en-GB" sz="2400" dirty="0"/>
              <a:t>Krug, S. (2013), </a:t>
            </a:r>
            <a:r>
              <a:rPr lang="en-GB" sz="2400" i="1" dirty="0"/>
              <a:t>Don’t Make me Think Revisited</a:t>
            </a:r>
            <a:r>
              <a:rPr lang="en-GB" sz="2400" dirty="0"/>
              <a:t>. Voices That Matter. </a:t>
            </a:r>
            <a:endParaRPr lang="en-GB" sz="2400" dirty="0" smtClean="0"/>
          </a:p>
          <a:p>
            <a:pPr lvl="1"/>
            <a:r>
              <a:rPr lang="en-GB" sz="2400" dirty="0" smtClean="0"/>
              <a:t>Beynon</a:t>
            </a:r>
            <a:r>
              <a:rPr lang="en-GB" sz="2400" dirty="0"/>
              <a:t>, D. (2013), </a:t>
            </a:r>
            <a:r>
              <a:rPr lang="en-GB" sz="2400" i="1" dirty="0"/>
              <a:t>Designing Interactive Systems (3</a:t>
            </a:r>
            <a:r>
              <a:rPr lang="en-GB" sz="2400" i="1" baseline="30000" dirty="0"/>
              <a:t>rd</a:t>
            </a:r>
            <a:r>
              <a:rPr lang="en-GB" sz="2400" i="1" dirty="0"/>
              <a:t> Ed.).</a:t>
            </a:r>
            <a:r>
              <a:rPr lang="en-GB" sz="2400" dirty="0"/>
              <a:t> Pearson.</a:t>
            </a:r>
            <a:endParaRPr lang="en-GB" sz="2800" dirty="0"/>
          </a:p>
          <a:p>
            <a:pPr lvl="1"/>
            <a:r>
              <a:rPr lang="en-GB" sz="2400" dirty="0" smtClean="0"/>
              <a:t>Norman</a:t>
            </a:r>
            <a:r>
              <a:rPr lang="en-GB" sz="2400" dirty="0"/>
              <a:t>, D. (2013), </a:t>
            </a:r>
            <a:r>
              <a:rPr lang="en-GB" sz="2400" i="1" dirty="0"/>
              <a:t>The Design of Everyday Things</a:t>
            </a:r>
            <a:r>
              <a:rPr lang="en-GB" sz="2400" dirty="0"/>
              <a:t> </a:t>
            </a:r>
            <a:r>
              <a:rPr lang="en-GB" sz="2400" i="1" dirty="0"/>
              <a:t>(revised and expanded edition)</a:t>
            </a:r>
            <a:r>
              <a:rPr lang="en-GB" sz="2400" dirty="0"/>
              <a:t>. MIT Press</a:t>
            </a:r>
            <a:r>
              <a:rPr lang="en-GB" sz="2400" dirty="0" smtClean="0"/>
              <a:t>.</a:t>
            </a:r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Links to these at Amazon are available on Moodle</a:t>
            </a:r>
          </a:p>
          <a:p>
            <a:pPr marL="109728" indent="0">
              <a:buNone/>
            </a:pPr>
            <a:endParaRPr lang="en-GB" sz="2400" dirty="0" smtClean="0"/>
          </a:p>
          <a:p>
            <a:r>
              <a:rPr lang="en-GB" sz="2400" dirty="0" smtClean="0"/>
              <a:t>Reading and viewing material from other sources will be made available via Moodle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3320008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User Experience Design</a:t>
            </a:r>
            <a:b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vs.</a:t>
            </a:r>
            <a:b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Usability</a:t>
            </a:r>
            <a:b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vs.</a:t>
            </a:r>
            <a:b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Interaction Design </a:t>
            </a:r>
            <a:endParaRPr lang="en-GB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417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Definitions</a:t>
            </a:r>
            <a:endParaRPr lang="en-US" dirty="0" smtClean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smtClean="0"/>
              <a:t>Interaction Design (</a:t>
            </a:r>
            <a:r>
              <a:rPr lang="en-GB" dirty="0" err="1" smtClean="0"/>
              <a:t>IxD</a:t>
            </a:r>
            <a:r>
              <a:rPr lang="en-GB" dirty="0" smtClean="0"/>
              <a:t>)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“…[T]he </a:t>
            </a:r>
            <a:r>
              <a:rPr lang="en-GB" dirty="0"/>
              <a:t>practice of designing interactive digital products, environments, systems, and services</a:t>
            </a:r>
            <a:r>
              <a:rPr lang="en-GB" dirty="0" smtClean="0"/>
              <a:t>.”[1]</a:t>
            </a:r>
            <a:endParaRPr lang="en-GB" dirty="0"/>
          </a:p>
          <a:p>
            <a:pPr>
              <a:lnSpc>
                <a:spcPct val="90000"/>
              </a:lnSpc>
              <a:defRPr/>
            </a:pPr>
            <a:endParaRPr lang="en-GB" sz="1900" dirty="0" smtClean="0"/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User Experience Design (UX/UXD)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“The </a:t>
            </a:r>
            <a:r>
              <a:rPr lang="en-GB" dirty="0"/>
              <a:t>goal of user experience design in industry is to improve customer satisfaction and loyalty through the utility, ease of use, and pleasure provided in the interaction with a product</a:t>
            </a:r>
            <a:r>
              <a:rPr lang="en-GB" dirty="0" smtClean="0"/>
              <a:t>.” [2]</a:t>
            </a:r>
          </a:p>
          <a:p>
            <a:pPr>
              <a:lnSpc>
                <a:spcPct val="90000"/>
              </a:lnSpc>
              <a:defRPr/>
            </a:pPr>
            <a:endParaRPr lang="en-GB" sz="1900" dirty="0" smtClean="0"/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Usability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“…[T]he </a:t>
            </a:r>
            <a:r>
              <a:rPr lang="en-GB" dirty="0"/>
              <a:t>degree to which a software can be used by specified consumers to achieve quantified objectives with effectiveness, efficiency, and satisfaction in a quantified context of </a:t>
            </a:r>
            <a:r>
              <a:rPr lang="en-GB" dirty="0" smtClean="0"/>
              <a:t>use.” [3]</a:t>
            </a:r>
            <a:endParaRPr lang="en-GB" dirty="0"/>
          </a:p>
          <a:p>
            <a:pPr marL="411480" lvl="1" indent="0">
              <a:lnSpc>
                <a:spcPct val="90000"/>
              </a:lnSpc>
              <a:buNone/>
              <a:defRPr/>
            </a:pPr>
            <a:endParaRPr lang="en-GB" dirty="0" smtClean="0"/>
          </a:p>
          <a:p>
            <a:pPr marL="411480" lvl="1" indent="0">
              <a:lnSpc>
                <a:spcPct val="90000"/>
              </a:lnSpc>
              <a:buNone/>
              <a:defRPr/>
            </a:pPr>
            <a:endParaRPr lang="en-GB" dirty="0" smtClean="0"/>
          </a:p>
          <a:p>
            <a:pPr marL="118872" indent="0">
              <a:lnSpc>
                <a:spcPct val="90000"/>
              </a:lnSpc>
              <a:buNone/>
              <a:defRPr/>
            </a:pPr>
            <a:r>
              <a:rPr lang="en-GB" sz="1900" dirty="0" smtClean="0"/>
              <a:t>[1] </a:t>
            </a:r>
            <a:r>
              <a:rPr lang="en-GB" sz="1900" u="sng" dirty="0">
                <a:hlinkClick r:id="rId3" tooltip="Alan Cooper"/>
              </a:rPr>
              <a:t>Cooper, Alan</a:t>
            </a:r>
            <a:r>
              <a:rPr lang="en-GB" sz="1900" dirty="0"/>
              <a:t>; </a:t>
            </a:r>
            <a:r>
              <a:rPr lang="en-GB" sz="1900" dirty="0" err="1"/>
              <a:t>Reimann</a:t>
            </a:r>
            <a:r>
              <a:rPr lang="en-GB" sz="1900" dirty="0"/>
              <a:t>, Robert; Cronin, Dave (2007). </a:t>
            </a:r>
            <a:r>
              <a:rPr lang="en-GB" sz="1900" i="1" dirty="0">
                <a:hlinkClick r:id="rId4"/>
              </a:rPr>
              <a:t>About Face 3: The Essentials of Interaction Design</a:t>
            </a:r>
            <a:r>
              <a:rPr lang="en-GB" sz="1900" dirty="0"/>
              <a:t>. </a:t>
            </a:r>
            <a:r>
              <a:rPr lang="en-GB" sz="1900" dirty="0">
                <a:hlinkClick r:id="rId5" tooltip="Indianapolis"/>
              </a:rPr>
              <a:t>Indianapolis, Indiana</a:t>
            </a:r>
            <a:r>
              <a:rPr lang="en-GB" sz="1900" dirty="0"/>
              <a:t>: </a:t>
            </a:r>
            <a:r>
              <a:rPr lang="en-GB" sz="1900" dirty="0">
                <a:hlinkClick r:id="rId6" tooltip="John Wiley &amp; Sons"/>
              </a:rPr>
              <a:t>Wiley</a:t>
            </a:r>
            <a:r>
              <a:rPr lang="en-GB" sz="1900" dirty="0"/>
              <a:t>. p. 610.</a:t>
            </a:r>
            <a:r>
              <a:rPr lang="en-GB" sz="1900" dirty="0">
                <a:hlinkClick r:id="rId7" tooltip="International Standard Book Number"/>
              </a:rPr>
              <a:t>ISBN</a:t>
            </a:r>
            <a:r>
              <a:rPr lang="en-GB" sz="1900" dirty="0"/>
              <a:t> </a:t>
            </a:r>
            <a:r>
              <a:rPr lang="en-GB" sz="1900" dirty="0">
                <a:hlinkClick r:id="rId8" tooltip="Special:BookSources/978-0-470-08411-3"/>
              </a:rPr>
              <a:t>978-0-470-08411-3</a:t>
            </a:r>
            <a:r>
              <a:rPr lang="en-GB" sz="1900" dirty="0"/>
              <a:t>. </a:t>
            </a:r>
            <a:endParaRPr lang="en-GB" sz="1900" dirty="0" smtClean="0"/>
          </a:p>
          <a:p>
            <a:pPr marL="118872" indent="0">
              <a:lnSpc>
                <a:spcPct val="90000"/>
              </a:lnSpc>
              <a:buNone/>
              <a:defRPr/>
            </a:pPr>
            <a:r>
              <a:rPr lang="en-GB" sz="1900" dirty="0" smtClean="0"/>
              <a:t>[2] </a:t>
            </a:r>
            <a:r>
              <a:rPr lang="en-GB" sz="1900" dirty="0" err="1"/>
              <a:t>Kujala</a:t>
            </a:r>
            <a:r>
              <a:rPr lang="en-GB" sz="1900" dirty="0"/>
              <a:t>, Sari; </a:t>
            </a:r>
            <a:r>
              <a:rPr lang="en-GB" sz="1900" dirty="0" err="1"/>
              <a:t>Roto</a:t>
            </a:r>
            <a:r>
              <a:rPr lang="en-GB" sz="1900" dirty="0"/>
              <a:t>, </a:t>
            </a:r>
            <a:r>
              <a:rPr lang="en-GB" sz="1900" dirty="0" err="1"/>
              <a:t>Virpi</a:t>
            </a:r>
            <a:r>
              <a:rPr lang="en-GB" sz="1900" dirty="0"/>
              <a:t>; </a:t>
            </a:r>
            <a:r>
              <a:rPr lang="en-GB" sz="1900" dirty="0" err="1"/>
              <a:t>Väänänen-Vainio-Mattila</a:t>
            </a:r>
            <a:r>
              <a:rPr lang="en-GB" sz="1900" dirty="0"/>
              <a:t>, </a:t>
            </a:r>
            <a:r>
              <a:rPr lang="en-GB" sz="1900" dirty="0" err="1"/>
              <a:t>Kaisa</a:t>
            </a:r>
            <a:r>
              <a:rPr lang="en-GB" sz="1900" dirty="0"/>
              <a:t>; </a:t>
            </a:r>
            <a:r>
              <a:rPr lang="en-GB" sz="1900" dirty="0" err="1"/>
              <a:t>Karapanos</a:t>
            </a:r>
            <a:r>
              <a:rPr lang="en-GB" sz="1900" dirty="0"/>
              <a:t>, </a:t>
            </a:r>
            <a:r>
              <a:rPr lang="en-GB" sz="1900" dirty="0" err="1"/>
              <a:t>Evangelos</a:t>
            </a:r>
            <a:r>
              <a:rPr lang="en-GB" sz="1900" dirty="0"/>
              <a:t>; </a:t>
            </a:r>
            <a:r>
              <a:rPr lang="en-GB" sz="1900" dirty="0" err="1"/>
              <a:t>Sinneläa</a:t>
            </a:r>
            <a:r>
              <a:rPr lang="en-GB" sz="1900" dirty="0"/>
              <a:t>, </a:t>
            </a:r>
            <a:r>
              <a:rPr lang="en-GB" sz="1900" dirty="0" err="1"/>
              <a:t>Arto</a:t>
            </a:r>
            <a:r>
              <a:rPr lang="en-GB" sz="1900" dirty="0"/>
              <a:t> (2011). </a:t>
            </a:r>
            <a:r>
              <a:rPr lang="en-GB" sz="1900" dirty="0">
                <a:hlinkClick r:id="rId9"/>
              </a:rPr>
              <a:t>"UX Curve: A method for evaluating long-term user experience"</a:t>
            </a:r>
            <a:r>
              <a:rPr lang="en-GB" sz="1900" dirty="0"/>
              <a:t>. </a:t>
            </a:r>
            <a:r>
              <a:rPr lang="en-GB" sz="1900" i="1" dirty="0"/>
              <a:t>Interacting With Computers</a:t>
            </a:r>
            <a:r>
              <a:rPr lang="en-GB" sz="1900" dirty="0"/>
              <a:t>. </a:t>
            </a:r>
            <a:r>
              <a:rPr lang="en-GB" sz="1900" b="1" dirty="0"/>
              <a:t>23</a:t>
            </a:r>
            <a:r>
              <a:rPr lang="en-GB" sz="1900" dirty="0"/>
              <a:t> (5): </a:t>
            </a:r>
            <a:r>
              <a:rPr lang="en-GB" sz="1900" dirty="0" smtClean="0"/>
              <a:t>473–483.</a:t>
            </a:r>
          </a:p>
          <a:p>
            <a:pPr marL="118872" indent="0">
              <a:lnSpc>
                <a:spcPct val="90000"/>
              </a:lnSpc>
              <a:buNone/>
              <a:defRPr/>
            </a:pPr>
            <a:r>
              <a:rPr lang="en-GB" sz="1900" dirty="0" smtClean="0"/>
              <a:t>[3]</a:t>
            </a:r>
            <a:r>
              <a:rPr lang="en-GB" sz="1900" dirty="0"/>
              <a:t> Ergonomic Requirements for Office Work with Visual Display Terminals, ISO 9241-11, ISO, Geneva, 1998.</a:t>
            </a:r>
          </a:p>
        </p:txBody>
      </p:sp>
    </p:spTree>
    <p:extLst>
      <p:ext uri="{BB962C8B-B14F-4D97-AF65-F5344CB8AC3E}">
        <p14:creationId xmlns:p14="http://schemas.microsoft.com/office/powerpoint/2010/main" val="3343618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ublic-media.interaction-design.org/images/imagelibrary/UXIntro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624"/>
            <a:ext cx="6192688" cy="673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231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742033"/>
              </p:ext>
            </p:extLst>
          </p:nvPr>
        </p:nvGraphicFramePr>
        <p:xfrm>
          <a:off x="457200" y="621035"/>
          <a:ext cx="8229600" cy="2663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Development of UXD</a:t>
            </a:r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3068612"/>
            <a:ext cx="8363272" cy="331271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2400" dirty="0" smtClean="0"/>
              <a:t>HF considers how people interact with physical objects (e.g. aircraft, chairs, guns…)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sz="1050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2400" dirty="0" smtClean="0"/>
              <a:t>HCI focuses on interactions with computers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sz="1000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2400" dirty="0" smtClean="0"/>
              <a:t>UE applies a systematic approach to ensuring that software is effective, efficient and easy to use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sz="1000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2400" dirty="0" err="1" smtClean="0"/>
              <a:t>IxD</a:t>
            </a:r>
            <a:r>
              <a:rPr lang="en-GB" sz="2400" dirty="0" smtClean="0"/>
              <a:t> focuses on interactive digital systems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sz="1000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2400" dirty="0" smtClean="0"/>
              <a:t>UX considers emotional responses to systems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dirty="0" smtClean="0"/>
          </a:p>
          <a:p>
            <a:pPr lvl="1" fontAlgn="auto">
              <a:lnSpc>
                <a:spcPct val="90000"/>
              </a:lnSpc>
              <a:spcAft>
                <a:spcPts val="0"/>
              </a:spcAft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6719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-media-cache-ak0.pinimg.com/originals/80/33/49/80334914053f4a8bc1bb584e0459eb7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80"/>
          <a:stretch/>
        </p:blipFill>
        <p:spPr bwMode="auto">
          <a:xfrm>
            <a:off x="1475656" y="1124744"/>
            <a:ext cx="6322958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Elements of UXD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0142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Coming Soon…</a:t>
            </a:r>
            <a:endParaRPr lang="en-US" smtClean="0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Next lecture: User Research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r>
              <a:rPr lang="en-GB" dirty="0" smtClean="0"/>
              <a:t>Homework: Read the Wikipedia articles on the following</a:t>
            </a:r>
          </a:p>
          <a:p>
            <a:pPr lvl="1">
              <a:defRPr/>
            </a:pPr>
            <a:r>
              <a:rPr lang="en-GB" dirty="0" smtClean="0"/>
              <a:t>User Experience Design</a:t>
            </a:r>
          </a:p>
          <a:p>
            <a:pPr lvl="1">
              <a:defRPr/>
            </a:pPr>
            <a:r>
              <a:rPr lang="en-GB" dirty="0" smtClean="0"/>
              <a:t>Usability</a:t>
            </a:r>
          </a:p>
          <a:p>
            <a:pPr lvl="1">
              <a:defRPr/>
            </a:pPr>
            <a:r>
              <a:rPr lang="en-GB" dirty="0" smtClean="0"/>
              <a:t>Usability Engineering</a:t>
            </a:r>
          </a:p>
          <a:p>
            <a:pPr lvl="1">
              <a:defRPr/>
            </a:pPr>
            <a:r>
              <a:rPr lang="en-GB" dirty="0" smtClean="0"/>
              <a:t>Interaction Design</a:t>
            </a:r>
          </a:p>
          <a:p>
            <a:pPr lvl="1">
              <a:defRPr/>
            </a:pPr>
            <a:r>
              <a:rPr lang="en-GB" dirty="0" smtClean="0"/>
              <a:t>Human Factors and Ergonomics</a:t>
            </a:r>
          </a:p>
          <a:p>
            <a:pPr lvl="1">
              <a:defRPr/>
            </a:pPr>
            <a:r>
              <a:rPr lang="en-GB" dirty="0" smtClean="0"/>
              <a:t>Human-Computer Interaction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2564904"/>
            <a:ext cx="7772400" cy="1362075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Assignment 1</a:t>
            </a:r>
            <a:b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Facebook v. Google+</a:t>
            </a:r>
            <a:endParaRPr lang="en-GB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141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i="1" dirty="0" smtClean="0"/>
              <a:t>Facebook</a:t>
            </a:r>
            <a:r>
              <a:rPr lang="en-GB" dirty="0" smtClean="0"/>
              <a:t> </a:t>
            </a:r>
            <a:r>
              <a:rPr lang="en-GB" dirty="0"/>
              <a:t>and </a:t>
            </a:r>
            <a:r>
              <a:rPr lang="en-GB" i="1" dirty="0" smtClean="0"/>
              <a:t>Google+ </a:t>
            </a:r>
            <a:r>
              <a:rPr lang="en-GB" dirty="0" smtClean="0"/>
              <a:t>are </a:t>
            </a:r>
            <a:r>
              <a:rPr lang="en-GB" dirty="0"/>
              <a:t>two </a:t>
            </a:r>
            <a:r>
              <a:rPr lang="en-GB" dirty="0" smtClean="0"/>
              <a:t>social networks, developed by Facebook and Google</a:t>
            </a:r>
          </a:p>
          <a:p>
            <a:pPr lvl="1"/>
            <a:r>
              <a:rPr lang="en-GB" dirty="0" smtClean="0"/>
              <a:t>Both systems allow users to post text, images and photos and to comment on other people’s posts</a:t>
            </a:r>
          </a:p>
          <a:p>
            <a:pPr lvl="1"/>
            <a:r>
              <a:rPr lang="en-GB" dirty="0" smtClean="0"/>
              <a:t>Internet-connected </a:t>
            </a:r>
            <a:r>
              <a:rPr lang="en-GB" dirty="0"/>
              <a:t>mobile devices. </a:t>
            </a:r>
            <a:endParaRPr lang="en-GB" dirty="0" smtClean="0"/>
          </a:p>
          <a:p>
            <a:pPr lvl="1"/>
            <a:r>
              <a:rPr lang="en-GB" i="1" dirty="0" smtClean="0"/>
              <a:t>Facebook </a:t>
            </a:r>
            <a:r>
              <a:rPr lang="en-GB" dirty="0" smtClean="0"/>
              <a:t>was </a:t>
            </a:r>
            <a:r>
              <a:rPr lang="en-GB" dirty="0"/>
              <a:t>originally released in </a:t>
            </a:r>
            <a:r>
              <a:rPr lang="en-GB" dirty="0" smtClean="0"/>
              <a:t>2004 </a:t>
            </a:r>
            <a:r>
              <a:rPr lang="en-GB" dirty="0"/>
              <a:t>for </a:t>
            </a:r>
            <a:r>
              <a:rPr lang="en-GB" dirty="0" smtClean="0"/>
              <a:t>Harvard students and opened to the rest of the world in 2006</a:t>
            </a:r>
          </a:p>
          <a:p>
            <a:pPr lvl="1"/>
            <a:r>
              <a:rPr lang="en-GB" i="1" dirty="0" smtClean="0"/>
              <a:t>Google+ </a:t>
            </a:r>
            <a:r>
              <a:rPr lang="en-GB" dirty="0" smtClean="0"/>
              <a:t>launched in 2011</a:t>
            </a:r>
          </a:p>
          <a:p>
            <a:pPr lvl="1"/>
            <a:r>
              <a:rPr lang="en-GB" dirty="0" smtClean="0"/>
              <a:t>Both have web-based and mobile access available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935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Both games use similar technology applied in different ways</a:t>
            </a:r>
          </a:p>
          <a:p>
            <a:pPr lvl="1"/>
            <a:r>
              <a:rPr lang="en-GB" dirty="0"/>
              <a:t>How do both sites use psychology, usability, design, and copywriting to engage and maintain user interest in the sites?</a:t>
            </a:r>
            <a:endParaRPr lang="en-GB" sz="1600" dirty="0"/>
          </a:p>
          <a:p>
            <a:pPr lvl="1"/>
            <a:r>
              <a:rPr lang="en-GB" dirty="0"/>
              <a:t>What has </a:t>
            </a:r>
            <a:r>
              <a:rPr lang="en-GB" i="1" dirty="0"/>
              <a:t>Google+ </a:t>
            </a:r>
            <a:r>
              <a:rPr lang="en-GB" dirty="0"/>
              <a:t>learned from </a:t>
            </a:r>
            <a:r>
              <a:rPr lang="en-GB" i="1" dirty="0"/>
              <a:t>Facebook</a:t>
            </a:r>
            <a:r>
              <a:rPr lang="en-GB" dirty="0"/>
              <a:t>? How has it consciously decided to differ from </a:t>
            </a:r>
            <a:r>
              <a:rPr lang="en-GB" i="1" dirty="0"/>
              <a:t>Facebook</a:t>
            </a:r>
            <a:r>
              <a:rPr lang="en-GB" dirty="0"/>
              <a:t>?</a:t>
            </a:r>
            <a:endParaRPr lang="en-GB" sz="1600" dirty="0"/>
          </a:p>
          <a:p>
            <a:pPr lvl="1"/>
            <a:r>
              <a:rPr lang="en-GB" dirty="0"/>
              <a:t>How do the differences between the two sites provide different social experiences for their users?</a:t>
            </a:r>
            <a:endParaRPr lang="en-GB" sz="16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852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1541</TotalTime>
  <Words>712</Words>
  <Application>Microsoft Office PowerPoint</Application>
  <PresentationFormat>On-screen Show (4:3)</PresentationFormat>
  <Paragraphs>128</Paragraphs>
  <Slides>16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Georgia</vt:lpstr>
      <vt:lpstr>Times</vt:lpstr>
      <vt:lpstr>Trebuchet MS</vt:lpstr>
      <vt:lpstr>Wingdings</vt:lpstr>
      <vt:lpstr>Wingdings 2</vt:lpstr>
      <vt:lpstr>Nik2013</vt:lpstr>
      <vt:lpstr>User Experience Design</vt:lpstr>
      <vt:lpstr>Aim</vt:lpstr>
      <vt:lpstr>Learning Outcomes</vt:lpstr>
      <vt:lpstr>Timetable</vt:lpstr>
      <vt:lpstr>Indicative Content</vt:lpstr>
      <vt:lpstr>Assessment</vt:lpstr>
      <vt:lpstr>Textbooks</vt:lpstr>
      <vt:lpstr>User Experience Design vs. Usability vs. Interaction Design </vt:lpstr>
      <vt:lpstr>Definitions</vt:lpstr>
      <vt:lpstr>PowerPoint Presentation</vt:lpstr>
      <vt:lpstr>Development of UXD</vt:lpstr>
      <vt:lpstr>Elements of UXD</vt:lpstr>
      <vt:lpstr>Coming Soon…</vt:lpstr>
      <vt:lpstr>Assignment 1 Facebook v. Google+</vt:lpstr>
      <vt:lpstr>Background</vt:lpstr>
      <vt:lpstr>Research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Human-Computer Interaction</dc:title>
  <dc:subject>The Human</dc:subject>
  <dc:creator>Nik Whitehead</dc:creator>
  <cp:lastModifiedBy>Nik Whitehead</cp:lastModifiedBy>
  <cp:revision>97</cp:revision>
  <dcterms:created xsi:type="dcterms:W3CDTF">2003-09-29T11:49:22Z</dcterms:created>
  <dcterms:modified xsi:type="dcterms:W3CDTF">2020-01-28T16:21:42Z</dcterms:modified>
</cp:coreProperties>
</file>