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2" r:id="rId8"/>
    <p:sldId id="261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C1551-DF4E-E777-8462-71768C0AA4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945FEB-1838-0E78-6029-3F4BC43D97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805792-628C-6817-31A5-71AFDE2510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8B8BF-E8E2-4888-861F-22CC58AB30FA}" type="datetimeFigureOut">
              <a:rPr lang="en-GB" smtClean="0"/>
              <a:t>25/09/2022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D0452A-B389-D2EE-825A-FE6C3986D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1B2E50-2290-8793-DB37-04FC89C33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6274-8780-421F-A9A0-F862CBEFB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5871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A285C-75F3-0321-D58D-AFEADD834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EE6A3-7312-CDBB-7820-1918F1419C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8D356-6020-BB24-9AF8-4C459E42DF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8B8BF-E8E2-4888-861F-22CC58AB30FA}" type="datetimeFigureOut">
              <a:rPr lang="en-GB" smtClean="0"/>
              <a:t>25/09/2022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F9924C-34A3-C326-5499-D63C51A44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13C034-8178-E07D-C5DA-B18EEEF5B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6274-8780-421F-A9A0-F862CBEFB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363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00716-B32D-005B-93CB-D3645E968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AF3C8A-85D6-B9A6-5B88-B88B888AA7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731B-386F-05B9-91E6-43EC1649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8B8BF-E8E2-4888-861F-22CC58AB30FA}" type="datetimeFigureOut">
              <a:rPr lang="en-GB" smtClean="0"/>
              <a:t>25/09/2022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E1CED1-D2D7-C3E3-712A-1FB9AB8B79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170DFA-538B-3E37-AC39-252731256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6274-8780-421F-A9A0-F862CBEFB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040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B28B1-44CD-8503-FAF0-E3D90D0E3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2D0BF-EDDA-0265-61D4-07DB3D11E4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6B3A65-23AF-CA05-E4CB-25C3F19E40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D36D1D-A76B-F3F0-A40F-ABEB6A047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8B8BF-E8E2-4888-861F-22CC58AB30FA}" type="datetimeFigureOut">
              <a:rPr lang="en-GB" smtClean="0"/>
              <a:t>25/09/2022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B26268-1B00-50E5-7F62-8A406ADFC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DC531-9FC6-89FD-67C2-617253EC9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6274-8780-421F-A9A0-F862CBEFB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556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64ADB-AA99-856C-389A-333CAA298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E24E8F-3E32-6EDD-3DBB-E384F42C2E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B35468-59FD-1D5D-8C10-8B65D7A780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621590-5253-6DE2-F99F-C5BE801C32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E6EBBB-8120-2A93-3F15-7F42851DC8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917D48-4AEF-9CF0-CBD6-04C4FE03C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8B8BF-E8E2-4888-861F-22CC58AB30FA}" type="datetimeFigureOut">
              <a:rPr lang="en-GB" smtClean="0"/>
              <a:t>25/09/2022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495C24-389E-649E-BD02-384E1F5A6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8669C-F27B-1EA4-569B-0BAA24E31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6274-8780-421F-A9A0-F862CBEFB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745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11DE7-7208-0496-FB51-2D82029D4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2B82DC-E0C7-9775-33D6-F33359AA5E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8B8BF-E8E2-4888-861F-22CC58AB30FA}" type="datetimeFigureOut">
              <a:rPr lang="en-GB" smtClean="0"/>
              <a:t>25/09/2022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34C3AC-9222-C439-2A69-819D573D8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0B3302-6052-A6A6-954E-148073D2A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6274-8780-421F-A9A0-F862CBEFB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955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483809-34C0-94B2-F65B-B08C4CE1B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8B8BF-E8E2-4888-861F-22CC58AB30FA}" type="datetimeFigureOut">
              <a:rPr lang="en-GB" smtClean="0"/>
              <a:t>25/09/2022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48EE5E-D40C-61EA-8631-F16C7698F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FC7EF4-2BF9-4601-E5ED-F4C7EAD27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6274-8780-421F-A9A0-F862CBEFB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6B759-1163-3B85-23FD-F5A64B5C7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49946-C9FF-509C-4530-D13C845DDD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94FC12-65D9-EDE5-25CB-1685263555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A621FC-3C49-EBAB-BA10-710FD0AFCA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8B8BF-E8E2-4888-861F-22CC58AB30FA}" type="datetimeFigureOut">
              <a:rPr lang="en-GB" smtClean="0"/>
              <a:t>25/09/2022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1AEF0F-1480-BB5D-E5A5-66FA4DF1A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18BE37-AF71-E0EE-5870-442956FD1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6274-8780-421F-A9A0-F862CBEFB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126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12273-5EEF-2061-47FC-99A0DE77A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13E20-CC9D-D9E7-0625-B1CCA6DA13B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ECC6EF-5A8A-2A69-D4CE-B4A0B0952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DB11D3-B2D7-8722-A60E-D1282CF44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8B8BF-E8E2-4888-861F-22CC58AB30FA}" type="datetimeFigureOut">
              <a:rPr lang="en-GB" smtClean="0"/>
              <a:t>25/09/2022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86ABB2-6F0A-1E81-5624-99BCDBC86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4CB63B-6C85-06F2-213F-6EA286E348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6274-8780-421F-A9A0-F862CBEFB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498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7003A-630C-2756-1EC9-08694B8BA6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8C13C6-FB9A-5713-5934-91732202CE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C95F1-E96D-9897-3459-0A06BF971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8B8BF-E8E2-4888-861F-22CC58AB30FA}" type="datetimeFigureOut">
              <a:rPr lang="en-GB" smtClean="0"/>
              <a:t>25/09/2022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06DE49-35C8-7362-9196-9CBE438D6E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27C38C-1F91-12B5-9BF3-2AC7BB0A5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6274-8780-421F-A9A0-F862CBEFB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686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6EAB4D-3D5E-3C9F-4174-DC525FC3BE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5B6D01-3437-4862-EA29-01FA2C1566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FF3DB-8856-1CC0-3B2F-89A17C635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8B8BF-E8E2-4888-861F-22CC58AB30FA}" type="datetimeFigureOut">
              <a:rPr lang="en-GB" smtClean="0"/>
              <a:t>25/09/2022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1FB4C8-0086-99C8-767F-797EF3203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A2D1C-0912-043C-FCDE-7F4F48F00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6274-8780-421F-A9A0-F862CBEFB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561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692A82-A773-4FB1-5562-8747B5E9E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20CB78-5EAA-11B2-71DE-6FAD84B4E5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ECBE3F-63FB-3061-82EB-72FB001656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28B8BF-E8E2-4888-861F-22CC58AB30FA}" type="datetimeFigureOut">
              <a:rPr lang="en-GB" smtClean="0"/>
              <a:t>25/09/2022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9CD499-354B-7795-178A-F6C4AC856E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084ACB-F4E1-5B29-4B07-642254C74E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736274-8780-421F-A9A0-F862CBEFB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345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coins&#10;&#10;Description automatically generated with medium confidence">
            <a:extLst>
              <a:ext uri="{FF2B5EF4-FFF2-40B4-BE49-F238E27FC236}">
                <a16:creationId xmlns:a16="http://schemas.microsoft.com/office/drawing/2014/main" id="{E7E297FB-3603-2A7C-3351-BB323FCDB8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964" b="1048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FD32C6-92D4-B4A5-B260-ADF94AC5C2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Coinage in the Roman World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36E351-931B-DC04-9EA2-7422B6B373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Exploring the Humanities – HPHP4018</a:t>
            </a:r>
          </a:p>
        </p:txBody>
      </p:sp>
    </p:spTree>
    <p:extLst>
      <p:ext uri="{BB962C8B-B14F-4D97-AF65-F5344CB8AC3E}">
        <p14:creationId xmlns:p14="http://schemas.microsoft.com/office/powerpoint/2010/main" val="37454315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CB791A-7689-87F7-D2AD-776E00E22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774" y="145774"/>
            <a:ext cx="4589010" cy="1192695"/>
          </a:xfrm>
        </p:spPr>
        <p:txBody>
          <a:bodyPr>
            <a:normAutofit/>
          </a:bodyPr>
          <a:lstStyle/>
          <a:p>
            <a:r>
              <a:rPr lang="en-GB" b="1" dirty="0"/>
              <a:t>Coinage: Its Origins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CC615-E144-4C18-C06F-922562CA3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774" y="1484243"/>
            <a:ext cx="4439478" cy="5373757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“Invention” credited to Lydia.</a:t>
            </a:r>
          </a:p>
          <a:p>
            <a:pPr lvl="1"/>
            <a:r>
              <a:rPr lang="en-GB" sz="3200" dirty="0"/>
              <a:t>Electrum coinage in Ionian ca. mid-7th to mid-6th century BC.</a:t>
            </a:r>
          </a:p>
          <a:p>
            <a:endParaRPr lang="en-GB" sz="500" dirty="0"/>
          </a:p>
          <a:p>
            <a:r>
              <a:rPr lang="en-GB" sz="3600" dirty="0"/>
              <a:t>Quickly spreads across Aegean world.</a:t>
            </a:r>
          </a:p>
          <a:p>
            <a:endParaRPr lang="en-GB" sz="500" dirty="0"/>
          </a:p>
          <a:p>
            <a:r>
              <a:rPr lang="en-GB" sz="3600" dirty="0"/>
              <a:t>Chinese development of coins a separate tradition.</a:t>
            </a:r>
          </a:p>
        </p:txBody>
      </p:sp>
      <p:pic>
        <p:nvPicPr>
          <p:cNvPr id="4" name="Picture 3" descr="Map&#10;&#10;Description automatically generated">
            <a:extLst>
              <a:ext uri="{FF2B5EF4-FFF2-40B4-BE49-F238E27FC236}">
                <a16:creationId xmlns:a16="http://schemas.microsoft.com/office/drawing/2014/main" id="{43E3B43A-78B9-B73E-8FCE-8FFA95C527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2424" y="661916"/>
            <a:ext cx="6041206" cy="555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7637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le of bones&#10;&#10;Description automatically generated with low confidence">
            <a:extLst>
              <a:ext uri="{FF2B5EF4-FFF2-40B4-BE49-F238E27FC236}">
                <a16:creationId xmlns:a16="http://schemas.microsoft.com/office/drawing/2014/main" id="{FE56059F-0C33-F6EE-160B-886723CD39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2" r="4194" b="1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5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418992D-273A-BB00-B866-83E26CA50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/>
              <a:t>What is money?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49DAA3-9A0F-FEBB-CF11-D9B715AA60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304" y="3417573"/>
            <a:ext cx="5539409" cy="3102495"/>
          </a:xfrm>
        </p:spPr>
        <p:txBody>
          <a:bodyPr anchor="ctr">
            <a:normAutofit/>
          </a:bodyPr>
          <a:lstStyle/>
          <a:p>
            <a:r>
              <a:rPr lang="en-GB" sz="3200" dirty="0"/>
              <a:t>A store of wealth.</a:t>
            </a:r>
          </a:p>
          <a:p>
            <a:r>
              <a:rPr lang="en-GB" sz="3200" dirty="0"/>
              <a:t>A medium of exchange.</a:t>
            </a:r>
          </a:p>
          <a:p>
            <a:r>
              <a:rPr lang="en-GB" sz="3200" dirty="0"/>
              <a:t>A measure of wealth.</a:t>
            </a:r>
          </a:p>
          <a:p>
            <a:r>
              <a:rPr lang="en-GB" sz="3200" dirty="0"/>
              <a:t>A means of making payment. </a:t>
            </a:r>
          </a:p>
        </p:txBody>
      </p:sp>
    </p:spTree>
    <p:extLst>
      <p:ext uri="{BB962C8B-B14F-4D97-AF65-F5344CB8AC3E}">
        <p14:creationId xmlns:p14="http://schemas.microsoft.com/office/powerpoint/2010/main" val="229862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19636-73DD-80C5-9111-3FE9DBF40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202" y="218662"/>
            <a:ext cx="5259707" cy="1325563"/>
          </a:xfrm>
        </p:spPr>
        <p:txBody>
          <a:bodyPr>
            <a:normAutofit/>
          </a:bodyPr>
          <a:lstStyle/>
          <a:p>
            <a:r>
              <a:rPr lang="en-GB" sz="3600" b="1" dirty="0"/>
              <a:t>Difference between money and coinage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57DD0D3-F869-46D0-944C-6EC60E19E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 descr="A close-up of the front and the back of a coin&#10;&#10;Description automatically generated">
            <a:extLst>
              <a:ext uri="{FF2B5EF4-FFF2-40B4-BE49-F238E27FC236}">
                <a16:creationId xmlns:a16="http://schemas.microsoft.com/office/drawing/2014/main" id="{5AB7DFDC-A570-A78B-FB2B-296C767E61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8091" b="2"/>
          <a:stretch/>
        </p:blipFill>
        <p:spPr>
          <a:xfrm>
            <a:off x="1" y="2"/>
            <a:ext cx="5863721" cy="4984915"/>
          </a:xfrm>
          <a:custGeom>
            <a:avLst/>
            <a:gdLst/>
            <a:ahLst/>
            <a:cxnLst/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DFBF6-DF9D-F8B9-479C-146EEC6CE9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3236" y="1749287"/>
            <a:ext cx="5982989" cy="4890051"/>
          </a:xfrm>
        </p:spPr>
        <p:txBody>
          <a:bodyPr anchor="t">
            <a:normAutofit/>
          </a:bodyPr>
          <a:lstStyle/>
          <a:p>
            <a:r>
              <a:rPr lang="en-GB" sz="4000" dirty="0"/>
              <a:t>A specific kind of money.</a:t>
            </a:r>
          </a:p>
          <a:p>
            <a:endParaRPr lang="en-GB" sz="400" dirty="0"/>
          </a:p>
          <a:p>
            <a:r>
              <a:rPr lang="en-GB" sz="4000" dirty="0"/>
              <a:t>Made of metal (base and precious).</a:t>
            </a:r>
          </a:p>
          <a:p>
            <a:endParaRPr lang="en-GB" sz="400" dirty="0"/>
          </a:p>
          <a:p>
            <a:r>
              <a:rPr lang="en-GB" sz="4000" dirty="0"/>
              <a:t>Stamped by issuing authority. </a:t>
            </a:r>
          </a:p>
          <a:p>
            <a:endParaRPr lang="en-GB" sz="400" dirty="0"/>
          </a:p>
          <a:p>
            <a:r>
              <a:rPr lang="en-GB" sz="4000" dirty="0"/>
              <a:t>In theory, meant to have a defined weight and value. </a:t>
            </a:r>
          </a:p>
        </p:txBody>
      </p:sp>
    </p:spTree>
    <p:extLst>
      <p:ext uri="{BB962C8B-B14F-4D97-AF65-F5344CB8AC3E}">
        <p14:creationId xmlns:p14="http://schemas.microsoft.com/office/powerpoint/2010/main" val="3279282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2358D-DA65-2B19-0CE8-A94F61A25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 b="1"/>
              <a:t>Why bother with coinage at all?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4387D-6C61-B184-5C02-9CB2D9447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239621"/>
            <a:ext cx="7054291" cy="4492484"/>
          </a:xfrm>
        </p:spPr>
        <p:txBody>
          <a:bodyPr>
            <a:normAutofit/>
          </a:bodyPr>
          <a:lstStyle/>
          <a:p>
            <a:r>
              <a:rPr lang="en-GB" sz="3200" dirty="0"/>
              <a:t>State payments?</a:t>
            </a:r>
          </a:p>
          <a:p>
            <a:endParaRPr lang="en-GB" sz="200" dirty="0"/>
          </a:p>
          <a:p>
            <a:r>
              <a:rPr lang="en-GB" sz="3200" dirty="0"/>
              <a:t>Pay mercenaries?</a:t>
            </a:r>
          </a:p>
          <a:p>
            <a:endParaRPr lang="en-GB" sz="200" dirty="0"/>
          </a:p>
          <a:p>
            <a:r>
              <a:rPr lang="en-GB" sz="3200" dirty="0"/>
              <a:t>Developing out of paying dowries, fines (blood money), and gift exchange?</a:t>
            </a:r>
          </a:p>
          <a:p>
            <a:endParaRPr lang="en-GB" sz="200" dirty="0"/>
          </a:p>
          <a:p>
            <a:r>
              <a:rPr lang="en-GB" sz="3200" dirty="0"/>
              <a:t>Profit (currency exchange) – pride – politics?</a:t>
            </a:r>
          </a:p>
          <a:p>
            <a:endParaRPr lang="en-GB" sz="200" dirty="0"/>
          </a:p>
          <a:p>
            <a:r>
              <a:rPr lang="en-GB" sz="3200" dirty="0"/>
              <a:t>Facilitate payment of taxes?</a:t>
            </a:r>
          </a:p>
          <a:p>
            <a:endParaRPr lang="en-GB" sz="1900" dirty="0"/>
          </a:p>
        </p:txBody>
      </p:sp>
      <p:pic>
        <p:nvPicPr>
          <p:cNvPr id="4" name="Picture 3" descr="A stone sculpture of two people&#10;&#10;Description automatically generated with low confidence">
            <a:extLst>
              <a:ext uri="{FF2B5EF4-FFF2-40B4-BE49-F238E27FC236}">
                <a16:creationId xmlns:a16="http://schemas.microsoft.com/office/drawing/2014/main" id="{1E255FEC-8FD2-24B3-E4E7-B32B9D4A97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317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1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B79F7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063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A group of people in traditional dress&#10;&#10;Description automatically generated with low confidence">
            <a:extLst>
              <a:ext uri="{FF2B5EF4-FFF2-40B4-BE49-F238E27FC236}">
                <a16:creationId xmlns:a16="http://schemas.microsoft.com/office/drawing/2014/main" id="{8254E426-5C60-2D96-0323-E4C74CBD57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243" r="1" b="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26" name="Freeform: Shape 2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D3D95-8A0C-1F22-BB75-340C6E06E6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675861"/>
            <a:ext cx="3973003" cy="5910469"/>
          </a:xfrm>
        </p:spPr>
        <p:txBody>
          <a:bodyPr>
            <a:normAutofit fontScale="92500" lnSpcReduction="20000"/>
          </a:bodyPr>
          <a:lstStyle/>
          <a:p>
            <a:r>
              <a:rPr lang="en-GB" sz="3900" dirty="0"/>
              <a:t>Competition between </a:t>
            </a:r>
            <a:r>
              <a:rPr lang="en-GB" sz="3900" i="1" dirty="0"/>
              <a:t>poleis </a:t>
            </a:r>
            <a:r>
              <a:rPr lang="en-GB" sz="3900" dirty="0"/>
              <a:t>and growth of “constitutional” forms.</a:t>
            </a:r>
          </a:p>
          <a:p>
            <a:endParaRPr lang="en-GB" sz="100" dirty="0"/>
          </a:p>
          <a:p>
            <a:r>
              <a:rPr lang="en-GB" sz="3900" dirty="0"/>
              <a:t>Growth of market exchange and commoditisation. </a:t>
            </a:r>
          </a:p>
          <a:p>
            <a:endParaRPr lang="en-GB" sz="100" dirty="0"/>
          </a:p>
          <a:p>
            <a:r>
              <a:rPr lang="en-GB" sz="3900" dirty="0"/>
              <a:t>Decline in significance of aristocratic redistribution and gift exchange? </a:t>
            </a:r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5671159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1">
            <a:extLst>
              <a:ext uri="{FF2B5EF4-FFF2-40B4-BE49-F238E27FC236}">
                <a16:creationId xmlns:a16="http://schemas.microsoft.com/office/drawing/2014/main" id="{69D47016-023F-44BD-981C-50E7A10A6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26A60F-86B8-288E-4E43-59080B606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57200"/>
            <a:ext cx="4343400" cy="1929384"/>
          </a:xfrm>
        </p:spPr>
        <p:txBody>
          <a:bodyPr anchor="ctr">
            <a:normAutofit/>
          </a:bodyPr>
          <a:lstStyle/>
          <a:p>
            <a:r>
              <a:rPr lang="en-GB" sz="4800" b="1" dirty="0"/>
              <a:t>Steps involved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6D8B37B0-0682-433E-BC8D-498C04ABD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71415" y="141274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7451B-E21F-AFDF-D047-ECBBC21EA1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1263" y="457200"/>
            <a:ext cx="6007608" cy="1929384"/>
          </a:xfrm>
        </p:spPr>
        <p:txBody>
          <a:bodyPr anchor="ctr">
            <a:normAutofit/>
          </a:bodyPr>
          <a:lstStyle/>
          <a:p>
            <a:r>
              <a:rPr lang="en-GB" sz="3600" dirty="0"/>
              <a:t>Production of blanks</a:t>
            </a:r>
          </a:p>
          <a:p>
            <a:r>
              <a:rPr lang="en-GB" sz="3600" dirty="0"/>
              <a:t>Carving dies</a:t>
            </a:r>
          </a:p>
          <a:p>
            <a:r>
              <a:rPr lang="en-GB" sz="3600" dirty="0"/>
              <a:t>Striking coins</a:t>
            </a: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FC16E0F6-9AC2-F330-3C7E-1D49704FEC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46" t="32401" r="33077" b="20806"/>
          <a:stretch/>
        </p:blipFill>
        <p:spPr>
          <a:xfrm>
            <a:off x="219184" y="2703443"/>
            <a:ext cx="5489827" cy="3794894"/>
          </a:xfrm>
          <a:prstGeom prst="rect">
            <a:avLst/>
          </a:prstGeom>
        </p:spPr>
      </p:pic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2C236B3A-A482-8161-FC6B-4D2C6C981D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4593" y="2918871"/>
            <a:ext cx="5926859" cy="3230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7702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25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996F24-669B-A087-8196-DFF5D32A6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4600" b="1"/>
              <a:t>High and low value coinage</a:t>
            </a:r>
          </a:p>
        </p:txBody>
      </p:sp>
      <p:sp>
        <p:nvSpPr>
          <p:cNvPr id="36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3832F-97B0-5EDD-A26B-28ADD1190F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809" y="2724805"/>
            <a:ext cx="4134679" cy="4032504"/>
          </a:xfrm>
        </p:spPr>
        <p:txBody>
          <a:bodyPr anchor="t">
            <a:normAutofit fontScale="92500"/>
          </a:bodyPr>
          <a:lstStyle/>
          <a:p>
            <a:r>
              <a:rPr lang="en-GB" sz="2400" dirty="0"/>
              <a:t>Gold: high value – international exchange – large expenditure.</a:t>
            </a:r>
          </a:p>
          <a:p>
            <a:endParaRPr lang="en-GB" sz="300" dirty="0"/>
          </a:p>
          <a:p>
            <a:r>
              <a:rPr lang="en-GB" sz="2400" dirty="0"/>
              <a:t>Silver: medium value – semi-local exchange? Community identity?</a:t>
            </a:r>
          </a:p>
          <a:p>
            <a:endParaRPr lang="en-GB" sz="300" dirty="0"/>
          </a:p>
          <a:p>
            <a:r>
              <a:rPr lang="en-GB" sz="2400" dirty="0"/>
              <a:t>Copper and bronze alloys: small change?</a:t>
            </a:r>
          </a:p>
          <a:p>
            <a:endParaRPr lang="en-GB" sz="300" dirty="0"/>
          </a:p>
          <a:p>
            <a:r>
              <a:rPr lang="en-GB" sz="2400" b="1" dirty="0"/>
              <a:t>All existed in Roman Imperial period (but not applicable to all cultures and times periods).</a:t>
            </a:r>
            <a:r>
              <a:rPr lang="en-GB" sz="2400" dirty="0"/>
              <a:t> </a:t>
            </a:r>
          </a:p>
          <a:p>
            <a:endParaRPr lang="en-GB" sz="1500" dirty="0"/>
          </a:p>
        </p:txBody>
      </p:sp>
      <p:pic>
        <p:nvPicPr>
          <p:cNvPr id="5" name="Picture 4" descr="A group of coins&#10;&#10;Description automatically generated with medium confidence">
            <a:extLst>
              <a:ext uri="{FF2B5EF4-FFF2-40B4-BE49-F238E27FC236}">
                <a16:creationId xmlns:a16="http://schemas.microsoft.com/office/drawing/2014/main" id="{EDCA12DB-1B09-4A01-359D-4C90650BD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865994"/>
            <a:ext cx="6903720" cy="5126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294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p&#10;&#10;Description automatically generated">
            <a:extLst>
              <a:ext uri="{FF2B5EF4-FFF2-40B4-BE49-F238E27FC236}">
                <a16:creationId xmlns:a16="http://schemas.microsoft.com/office/drawing/2014/main" id="{0D62D34C-B493-A809-5ED5-6C4EF4FFA3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445" b="103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CCB24B-2835-87DB-1CEC-D54B2FB87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2021" y="3231931"/>
            <a:ext cx="3852041" cy="18340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dirty="0"/>
              <a:t>Coinage and Empire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84935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35DE6-0F3F-D751-25F3-D830B82B9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b="1" dirty="0"/>
              <a:t>Empires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66E3F-45FC-3C6E-CEA8-02084805B4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842256" cy="4200939"/>
          </a:xfrm>
        </p:spPr>
        <p:txBody>
          <a:bodyPr>
            <a:normAutofit/>
          </a:bodyPr>
          <a:lstStyle/>
          <a:p>
            <a:r>
              <a:rPr lang="en-GB" sz="3200" dirty="0"/>
              <a:t>Political-military systems that extract surpluses from their subjects.</a:t>
            </a:r>
          </a:p>
          <a:p>
            <a:endParaRPr lang="en-GB" sz="400" dirty="0"/>
          </a:p>
          <a:p>
            <a:r>
              <a:rPr lang="en-GB" sz="3200" dirty="0"/>
              <a:t>Community of interests among elites.</a:t>
            </a:r>
          </a:p>
          <a:p>
            <a:endParaRPr lang="en-GB" sz="400" dirty="0"/>
          </a:p>
          <a:p>
            <a:r>
              <a:rPr lang="en-GB" sz="3200" dirty="0"/>
              <a:t>Imperial ruler cults and symbolic systems.</a:t>
            </a:r>
          </a:p>
          <a:p>
            <a:endParaRPr lang="en-GB" sz="400" dirty="0"/>
          </a:p>
          <a:p>
            <a:r>
              <a:rPr lang="en-GB" sz="3200" dirty="0"/>
              <a:t>Tribute as money (coinage), labour and agricultural produce. </a:t>
            </a:r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4" name="Picture 3" descr="A group of people in clothing&#10;&#10;Description automatically generated with medium confidence">
            <a:extLst>
              <a:ext uri="{FF2B5EF4-FFF2-40B4-BE49-F238E27FC236}">
                <a16:creationId xmlns:a16="http://schemas.microsoft.com/office/drawing/2014/main" id="{0F38F25B-BBAA-97FA-3C97-B293540112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996" r="2138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BDC06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8287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the front and the back of a coin&#10;&#10;Description automatically generated">
            <a:extLst>
              <a:ext uri="{FF2B5EF4-FFF2-40B4-BE49-F238E27FC236}">
                <a16:creationId xmlns:a16="http://schemas.microsoft.com/office/drawing/2014/main" id="{B01F21F0-EF82-4523-557E-2675726C00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45" r="865" b="-1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2A1F02-C603-0C48-4683-BC75C4282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669776"/>
            <a:ext cx="4204137" cy="1586928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Practical and symbolic imposition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1166C-7F21-B9AD-7D65-0A690C7C3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142" y="3847107"/>
            <a:ext cx="5406887" cy="2340054"/>
          </a:xfrm>
        </p:spPr>
        <p:txBody>
          <a:bodyPr anchor="ctr">
            <a:normAutofit/>
          </a:bodyPr>
          <a:lstStyle/>
          <a:p>
            <a:r>
              <a:rPr lang="en-GB" dirty="0"/>
              <a:t>Imposing forms and standards of coinage.</a:t>
            </a:r>
          </a:p>
          <a:p>
            <a:pPr lvl="1"/>
            <a:r>
              <a:rPr lang="en-GB" sz="2800" dirty="0"/>
              <a:t>Or granting permission to mint coins.</a:t>
            </a:r>
          </a:p>
          <a:p>
            <a:pPr lvl="1"/>
            <a:endParaRPr lang="en-GB" sz="100" dirty="0"/>
          </a:p>
          <a:p>
            <a:r>
              <a:rPr lang="en-GB" dirty="0"/>
              <a:t>Imagery of power.</a:t>
            </a:r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234752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3021B-E5C0-B078-F983-7280764AB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/>
              <a:t>Coinage and politics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E410AC-90A3-61F5-2D0A-444DE8EB52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26" r="-1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211015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1E7530-396C-45F0-92F4-A885648D1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-up of the front and the back of a coin&#10;&#10;Description automatically generated">
            <a:extLst>
              <a:ext uri="{FF2B5EF4-FFF2-40B4-BE49-F238E27FC236}">
                <a16:creationId xmlns:a16="http://schemas.microsoft.com/office/drawing/2014/main" id="{D2003F5E-B7FC-5253-07D6-6F1AEF39BE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13" r="3199"/>
          <a:stretch/>
        </p:blipFill>
        <p:spPr>
          <a:xfrm>
            <a:off x="603671" y="-1"/>
            <a:ext cx="11588329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16481C-0A49-4796-812B-0D64F063B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419898" cy="6858000"/>
          </a:xfrm>
          <a:prstGeom prst="rect">
            <a:avLst/>
          </a:prstGeom>
          <a:solidFill>
            <a:schemeClr val="tx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CDB170-98E5-E489-9B30-D06430235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6092" y="424473"/>
            <a:ext cx="3874686" cy="2147520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Political competition (from 130s BC)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5271697-90F1-4A23-8EF2-0179F2EA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06972" cy="323398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1DE8B58-F373-409E-A253-4380A6609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88720" y="73152"/>
            <a:ext cx="1178966" cy="232963"/>
            <a:chOff x="1188720" y="73152"/>
            <a:chExt cx="1178966" cy="232963"/>
          </a:xfrm>
        </p:grpSpPr>
        <p:sp>
          <p:nvSpPr>
            <p:cNvPr id="16" name="Rectangle 64">
              <a:extLst>
                <a:ext uri="{FF2B5EF4-FFF2-40B4-BE49-F238E27FC236}">
                  <a16:creationId xmlns:a16="http://schemas.microsoft.com/office/drawing/2014/main" id="{F5ACE265-D22D-48CC-99DE-EB81AE922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8541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66">
              <a:extLst>
                <a:ext uri="{FF2B5EF4-FFF2-40B4-BE49-F238E27FC236}">
                  <a16:creationId xmlns:a16="http://schemas.microsoft.com/office/drawing/2014/main" id="{6FE80EEA-F4ED-4436-8861-0BEAAEFE76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8541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64">
              <a:extLst>
                <a:ext uri="{FF2B5EF4-FFF2-40B4-BE49-F238E27FC236}">
                  <a16:creationId xmlns:a16="http://schemas.microsoft.com/office/drawing/2014/main" id="{C3642BC8-86E8-47D0-8846-3E4D49E4B4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3586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66">
              <a:extLst>
                <a:ext uri="{FF2B5EF4-FFF2-40B4-BE49-F238E27FC236}">
                  <a16:creationId xmlns:a16="http://schemas.microsoft.com/office/drawing/2014/main" id="{82D35214-3634-4180-BF0E-45B614516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3586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64">
              <a:extLst>
                <a:ext uri="{FF2B5EF4-FFF2-40B4-BE49-F238E27FC236}">
                  <a16:creationId xmlns:a16="http://schemas.microsoft.com/office/drawing/2014/main" id="{15BE89E6-3D1C-42B5-A950-E72889F8BB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38631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66">
              <a:extLst>
                <a:ext uri="{FF2B5EF4-FFF2-40B4-BE49-F238E27FC236}">
                  <a16:creationId xmlns:a16="http://schemas.microsoft.com/office/drawing/2014/main" id="{473771CC-5097-4E08-9606-24B0BC9A0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38631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64">
              <a:extLst>
                <a:ext uri="{FF2B5EF4-FFF2-40B4-BE49-F238E27FC236}">
                  <a16:creationId xmlns:a16="http://schemas.microsoft.com/office/drawing/2014/main" id="{BE872634-00DA-47BD-880D-5C05FFADC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3675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66">
              <a:extLst>
                <a:ext uri="{FF2B5EF4-FFF2-40B4-BE49-F238E27FC236}">
                  <a16:creationId xmlns:a16="http://schemas.microsoft.com/office/drawing/2014/main" id="{4F151F5C-DE9B-460E-BC51-471F4A8A5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3675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64">
              <a:extLst>
                <a:ext uri="{FF2B5EF4-FFF2-40B4-BE49-F238E27FC236}">
                  <a16:creationId xmlns:a16="http://schemas.microsoft.com/office/drawing/2014/main" id="{34557B8A-4D2F-4D0D-B746-59EA85318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8720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66">
              <a:extLst>
                <a:ext uri="{FF2B5EF4-FFF2-40B4-BE49-F238E27FC236}">
                  <a16:creationId xmlns:a16="http://schemas.microsoft.com/office/drawing/2014/main" id="{C764CD8E-E409-4E9B-8E87-746DDE36D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8720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64">
              <a:extLst>
                <a:ext uri="{FF2B5EF4-FFF2-40B4-BE49-F238E27FC236}">
                  <a16:creationId xmlns:a16="http://schemas.microsoft.com/office/drawing/2014/main" id="{8E27A01D-2F01-4286-9453-3FBF6E84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13318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66">
              <a:extLst>
                <a:ext uri="{FF2B5EF4-FFF2-40B4-BE49-F238E27FC236}">
                  <a16:creationId xmlns:a16="http://schemas.microsoft.com/office/drawing/2014/main" id="{460487A5-12EB-422E-9588-8FF06FAF73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13318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4">
              <a:extLst>
                <a:ext uri="{FF2B5EF4-FFF2-40B4-BE49-F238E27FC236}">
                  <a16:creationId xmlns:a16="http://schemas.microsoft.com/office/drawing/2014/main" id="{7D522D20-C9F7-4B34-9066-4B43ADAAB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188363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6">
              <a:extLst>
                <a:ext uri="{FF2B5EF4-FFF2-40B4-BE49-F238E27FC236}">
                  <a16:creationId xmlns:a16="http://schemas.microsoft.com/office/drawing/2014/main" id="{97B04F2C-295B-447A-8941-0AD4F5551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188363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64">
              <a:extLst>
                <a:ext uri="{FF2B5EF4-FFF2-40B4-BE49-F238E27FC236}">
                  <a16:creationId xmlns:a16="http://schemas.microsoft.com/office/drawing/2014/main" id="{17D7FF91-B366-4534-B9B4-5710926EE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63408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66">
              <a:extLst>
                <a:ext uri="{FF2B5EF4-FFF2-40B4-BE49-F238E27FC236}">
                  <a16:creationId xmlns:a16="http://schemas.microsoft.com/office/drawing/2014/main" id="{B5B8116C-ADD9-4826-9C37-270377E8F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63408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4">
              <a:extLst>
                <a:ext uri="{FF2B5EF4-FFF2-40B4-BE49-F238E27FC236}">
                  <a16:creationId xmlns:a16="http://schemas.microsoft.com/office/drawing/2014/main" id="{22D01D96-8DB8-40BF-83AC-4CA49EC263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8452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6">
              <a:extLst>
                <a:ext uri="{FF2B5EF4-FFF2-40B4-BE49-F238E27FC236}">
                  <a16:creationId xmlns:a16="http://schemas.microsoft.com/office/drawing/2014/main" id="{44B584CD-5E60-4B15-847C-B30D15DA1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8452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4">
              <a:extLst>
                <a:ext uri="{FF2B5EF4-FFF2-40B4-BE49-F238E27FC236}">
                  <a16:creationId xmlns:a16="http://schemas.microsoft.com/office/drawing/2014/main" id="{CF2BB7DC-B968-4F0B-9748-BF0E6E297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13497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66">
              <a:extLst>
                <a:ext uri="{FF2B5EF4-FFF2-40B4-BE49-F238E27FC236}">
                  <a16:creationId xmlns:a16="http://schemas.microsoft.com/office/drawing/2014/main" id="{CF12C159-3F09-4861-9450-ECD5DB310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13497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D9F5512A-48E1-4C07-B75E-3CCC517B6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233984"/>
            <a:ext cx="606972" cy="36240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677DEB-2A27-512E-562A-284ED63562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131" y="2942325"/>
            <a:ext cx="4479234" cy="3624014"/>
          </a:xfrm>
        </p:spPr>
        <p:txBody>
          <a:bodyPr anchor="ctr">
            <a:normAutofit/>
          </a:bodyPr>
          <a:lstStyle/>
          <a:p>
            <a:r>
              <a:rPr lang="en-GB" sz="3200" i="1" dirty="0">
                <a:solidFill>
                  <a:schemeClr val="bg1"/>
                </a:solidFill>
              </a:rPr>
              <a:t>triumviri </a:t>
            </a:r>
            <a:r>
              <a:rPr lang="en-GB" sz="3200" i="1" dirty="0" err="1">
                <a:solidFill>
                  <a:schemeClr val="bg1"/>
                </a:solidFill>
              </a:rPr>
              <a:t>monetales</a:t>
            </a:r>
            <a:endParaRPr lang="en-GB" sz="3200" i="1" dirty="0">
              <a:solidFill>
                <a:schemeClr val="bg1"/>
              </a:solidFill>
            </a:endParaRPr>
          </a:p>
          <a:p>
            <a:pPr lvl="1"/>
            <a:r>
              <a:rPr lang="en-GB" sz="3200" dirty="0">
                <a:solidFill>
                  <a:schemeClr val="bg1"/>
                </a:solidFill>
              </a:rPr>
              <a:t>Elected (part of group of minor magistrates - </a:t>
            </a:r>
            <a:r>
              <a:rPr lang="en-GB" sz="3200" i="1" dirty="0" err="1">
                <a:solidFill>
                  <a:schemeClr val="bg1"/>
                </a:solidFill>
              </a:rPr>
              <a:t>vigintisexviri</a:t>
            </a:r>
            <a:r>
              <a:rPr lang="en-GB" sz="3200" dirty="0">
                <a:solidFill>
                  <a:schemeClr val="bg1"/>
                </a:solidFill>
              </a:rPr>
              <a:t>).</a:t>
            </a:r>
          </a:p>
          <a:p>
            <a:pPr lvl="1"/>
            <a:endParaRPr lang="en-GB" sz="1000" dirty="0">
              <a:solidFill>
                <a:schemeClr val="bg1"/>
              </a:solidFill>
            </a:endParaRPr>
          </a:p>
          <a:p>
            <a:r>
              <a:rPr lang="en-GB" sz="3200" dirty="0">
                <a:solidFill>
                  <a:schemeClr val="bg1"/>
                </a:solidFill>
              </a:rPr>
              <a:t>Political events and achievements of ancestors.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AD2DF3-FE01-9662-66BB-2372B24CA7CA}"/>
              </a:ext>
            </a:extLst>
          </p:cNvPr>
          <p:cNvSpPr txBox="1"/>
          <p:nvPr/>
        </p:nvSpPr>
        <p:spPr>
          <a:xfrm>
            <a:off x="5819488" y="1263050"/>
            <a:ext cx="1934849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600" dirty="0"/>
              <a:t>Globe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97504A6-3797-D7EC-296B-A079A9A12F5C}"/>
              </a:ext>
            </a:extLst>
          </p:cNvPr>
          <p:cNvCxnSpPr>
            <a:cxnSpLocks/>
          </p:cNvCxnSpPr>
          <p:nvPr/>
        </p:nvCxnSpPr>
        <p:spPr>
          <a:xfrm>
            <a:off x="7354926" y="1783417"/>
            <a:ext cx="1934848" cy="1842474"/>
          </a:xfrm>
          <a:prstGeom prst="straightConnector1">
            <a:avLst/>
          </a:prstGeom>
          <a:ln w="889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FDCE59F4-CA5B-2DA9-1EDC-9D7BA9202535}"/>
              </a:ext>
            </a:extLst>
          </p:cNvPr>
          <p:cNvSpPr txBox="1"/>
          <p:nvPr/>
        </p:nvSpPr>
        <p:spPr>
          <a:xfrm>
            <a:off x="10157094" y="6293918"/>
            <a:ext cx="2024535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GB" sz="2800" dirty="0"/>
              <a:t>Ear of corn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B9D56E7-F2C5-EEF1-CE54-F44F06A08414}"/>
              </a:ext>
            </a:extLst>
          </p:cNvPr>
          <p:cNvCxnSpPr>
            <a:cxnSpLocks/>
          </p:cNvCxnSpPr>
          <p:nvPr/>
        </p:nvCxnSpPr>
        <p:spPr>
          <a:xfrm flipH="1" flipV="1">
            <a:off x="11118437" y="5502471"/>
            <a:ext cx="939784" cy="1013792"/>
          </a:xfrm>
          <a:prstGeom prst="straightConnector1">
            <a:avLst/>
          </a:prstGeom>
          <a:ln w="889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2B727EA1-9443-F524-7513-CE1FC0E4C9C6}"/>
              </a:ext>
            </a:extLst>
          </p:cNvPr>
          <p:cNvSpPr txBox="1"/>
          <p:nvPr/>
        </p:nvSpPr>
        <p:spPr>
          <a:xfrm>
            <a:off x="4851900" y="5678365"/>
            <a:ext cx="2525659" cy="1138773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3200" dirty="0" err="1"/>
              <a:t>Acrostolium</a:t>
            </a:r>
            <a:endParaRPr lang="en-GB" sz="3200" dirty="0"/>
          </a:p>
          <a:p>
            <a:r>
              <a:rPr lang="en-GB" dirty="0"/>
              <a:t>[decorative feature on ship’s bow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E257691F-DA15-FE1B-E309-B4272F4FE275}"/>
              </a:ext>
            </a:extLst>
          </p:cNvPr>
          <p:cNvCxnSpPr>
            <a:cxnSpLocks/>
          </p:cNvCxnSpPr>
          <p:nvPr/>
        </p:nvCxnSpPr>
        <p:spPr>
          <a:xfrm flipV="1">
            <a:off x="7145154" y="5465526"/>
            <a:ext cx="567428" cy="466801"/>
          </a:xfrm>
          <a:prstGeom prst="straightConnector1">
            <a:avLst/>
          </a:prstGeom>
          <a:ln w="889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0961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3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close-up of the front and the back of a coin&#10;&#10;Description automatically generated">
            <a:extLst>
              <a:ext uri="{FF2B5EF4-FFF2-40B4-BE49-F238E27FC236}">
                <a16:creationId xmlns:a16="http://schemas.microsoft.com/office/drawing/2014/main" id="{559A15B9-90FC-B594-DF33-47C17BC5A7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84" r="655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7D7D25E-52AE-0877-5C7F-A3F5418A01B9}"/>
              </a:ext>
            </a:extLst>
          </p:cNvPr>
          <p:cNvSpPr txBox="1"/>
          <p:nvPr/>
        </p:nvSpPr>
        <p:spPr>
          <a:xfrm>
            <a:off x="3180522" y="5656389"/>
            <a:ext cx="6096000" cy="1200329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en-GB" dirty="0"/>
              <a:t>Denarius. Obverse: Wreathed head of Julius Caesar right, lituus behind. [Dictator for the fourth time]</a:t>
            </a:r>
          </a:p>
          <a:p>
            <a:r>
              <a:rPr lang="en-GB" dirty="0"/>
              <a:t>Reverse: Juno </a:t>
            </a:r>
            <a:r>
              <a:rPr lang="en-GB" dirty="0" err="1"/>
              <a:t>Sospita</a:t>
            </a:r>
            <a:r>
              <a:rPr lang="en-GB" dirty="0"/>
              <a:t> in a galloping biga. [Minted by Marcus </a:t>
            </a:r>
            <a:r>
              <a:rPr lang="en-GB" dirty="0" err="1"/>
              <a:t>Mettius</a:t>
            </a:r>
            <a:r>
              <a:rPr lang="en-GB" dirty="0"/>
              <a:t>]. Struck early January 44 BC. </a:t>
            </a:r>
          </a:p>
        </p:txBody>
      </p:sp>
    </p:spTree>
    <p:extLst>
      <p:ext uri="{BB962C8B-B14F-4D97-AF65-F5344CB8AC3E}">
        <p14:creationId xmlns:p14="http://schemas.microsoft.com/office/powerpoint/2010/main" val="33817307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2E961F1-4A28-4A5F-BBD4-6E400E5E6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72357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7F57BEA8-497D-4AA8-8A18-BDCD696B2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8596"/>
            <a:ext cx="12192000" cy="173555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E87A09-CDF0-1964-A374-A3FDE03DB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89439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Audience and messaging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82415D3-DDE5-4D63-8CB3-23A5EC581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1479733"/>
            <a:ext cx="2743200" cy="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D7193FB-6AE6-4B3B-8F89-56B55DD63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201402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A close-up of the front and the back of a coin&#10;&#10;Description automatically generated">
            <a:extLst>
              <a:ext uri="{FF2B5EF4-FFF2-40B4-BE49-F238E27FC236}">
                <a16:creationId xmlns:a16="http://schemas.microsoft.com/office/drawing/2014/main" id="{2E7FDE4D-9431-20E0-4377-A97C00A7E8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38147" y="2427541"/>
            <a:ext cx="8460607" cy="399763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6427D4-132E-8AF5-1D6A-CD153D4157C7}"/>
              </a:ext>
            </a:extLst>
          </p:cNvPr>
          <p:cNvSpPr txBox="1"/>
          <p:nvPr/>
        </p:nvSpPr>
        <p:spPr>
          <a:xfrm>
            <a:off x="7348330" y="6425178"/>
            <a:ext cx="1543879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r>
              <a:rPr lang="en-GB" dirty="0"/>
              <a:t>IMPER RECEPT</a:t>
            </a:r>
          </a:p>
        </p:txBody>
      </p:sp>
    </p:spTree>
    <p:extLst>
      <p:ext uri="{BB962C8B-B14F-4D97-AF65-F5344CB8AC3E}">
        <p14:creationId xmlns:p14="http://schemas.microsoft.com/office/powerpoint/2010/main" val="36438173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411</TotalTime>
  <Words>387</Words>
  <Application>Microsoft Office PowerPoint</Application>
  <PresentationFormat>Widescreen</PresentationFormat>
  <Paragraphs>77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Meiryo</vt:lpstr>
      <vt:lpstr>Arial</vt:lpstr>
      <vt:lpstr>Calibri</vt:lpstr>
      <vt:lpstr>Calibri Light</vt:lpstr>
      <vt:lpstr>Office Theme</vt:lpstr>
      <vt:lpstr>Coinage in the Roman World</vt:lpstr>
      <vt:lpstr>Coinage: Its Origins</vt:lpstr>
      <vt:lpstr>What is money?</vt:lpstr>
      <vt:lpstr>Difference between money and coinage</vt:lpstr>
      <vt:lpstr>Why bother with coinage at all?</vt:lpstr>
      <vt:lpstr>PowerPoint Presentation</vt:lpstr>
      <vt:lpstr>Steps involved</vt:lpstr>
      <vt:lpstr>High and low value coinage</vt:lpstr>
      <vt:lpstr>Coinage and Empire</vt:lpstr>
      <vt:lpstr>Empires</vt:lpstr>
      <vt:lpstr>Practical and symbolic imposition</vt:lpstr>
      <vt:lpstr>Coinage and politics</vt:lpstr>
      <vt:lpstr>Political competition (from 130s BC)</vt:lpstr>
      <vt:lpstr>PowerPoint Presentation</vt:lpstr>
      <vt:lpstr>Audience and messaging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Coinage and Everyday Life in the Roman World</dc:title>
  <dc:creator>Matthew Cobb</dc:creator>
  <cp:lastModifiedBy>Matthew Cobb</cp:lastModifiedBy>
  <cp:revision>34</cp:revision>
  <dcterms:created xsi:type="dcterms:W3CDTF">2022-09-22T14:56:56Z</dcterms:created>
  <dcterms:modified xsi:type="dcterms:W3CDTF">2022-09-25T16:20:35Z</dcterms:modified>
</cp:coreProperties>
</file>