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6" r:id="rId6"/>
    <p:sldId id="268" r:id="rId7"/>
    <p:sldId id="267" r:id="rId8"/>
    <p:sldId id="269" r:id="rId9"/>
    <p:sldId id="262" r:id="rId10"/>
    <p:sldId id="263" r:id="rId11"/>
    <p:sldId id="264" r:id="rId12"/>
    <p:sldId id="265" r:id="rId13"/>
    <p:sldId id="270" r:id="rId14"/>
    <p:sldId id="271" r:id="rId15"/>
    <p:sldId id="272" r:id="rId16"/>
    <p:sldId id="273" r:id="rId17"/>
    <p:sldId id="274" r:id="rId18"/>
    <p:sldId id="276" r:id="rId19"/>
    <p:sldId id="275" r:id="rId2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5583BE-2B02-1341-8699-42D9E827A32C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EBEE-44B9-6A44-B514-87AD455C2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554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C2EBEE-44B9-6A44-B514-87AD455C2DE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728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1140" y="561797"/>
            <a:ext cx="8681719" cy="574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11589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4471C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11589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11589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2124968"/>
            <a:ext cx="6858000" cy="1384995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276999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77940"/>
            <a:ext cx="2103120" cy="276999"/>
          </a:xfrm>
        </p:spPr>
        <p:txBody>
          <a:bodyPr/>
          <a:lstStyle/>
          <a:p>
            <a:fld id="{DE8E0EEA-872B-4ED4-A1CD-115B3681E2FA}" type="datetimeFigureOut">
              <a:rPr lang="en-GB" smtClean="0"/>
              <a:t>27/01/2023, Fri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8960" y="6377940"/>
            <a:ext cx="2926080" cy="276999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83680" y="6377940"/>
            <a:ext cx="2103120" cy="276999"/>
          </a:xfrm>
        </p:spPr>
        <p:txBody>
          <a:bodyPr/>
          <a:lstStyle/>
          <a:p>
            <a:fld id="{CD2C4510-6EC7-4E00-8726-7F47C1170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896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lain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4"/>
          <p:cNvSpPr>
            <a:spLocks noGrp="1"/>
          </p:cNvSpPr>
          <p:nvPr>
            <p:ph type="body" sz="quarter" idx="10" hasCustomPrompt="1"/>
          </p:nvPr>
        </p:nvSpPr>
        <p:spPr>
          <a:xfrm>
            <a:off x="152401" y="592986"/>
            <a:ext cx="6928900" cy="6948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spc="200">
                <a:solidFill>
                  <a:srgbClr val="1159A0"/>
                </a:solidFill>
                <a:latin typeface="Arial Rounded MT Bold"/>
                <a:cs typeface="Arial Rounded MT Bold"/>
              </a:defRPr>
            </a:lvl1pPr>
          </a:lstStyle>
          <a:p>
            <a:pPr lvl="0"/>
            <a:r>
              <a:rPr lang="en-US"/>
              <a:t>SLIDE_HEADER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sz="quarter" idx="11" hasCustomPrompt="1"/>
          </p:nvPr>
        </p:nvSpPr>
        <p:spPr>
          <a:xfrm>
            <a:off x="388939" y="1567313"/>
            <a:ext cx="8331728" cy="467115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Arial"/>
                <a:cs typeface="Arial"/>
              </a:defRPr>
            </a:lvl1pPr>
          </a:lstStyle>
          <a:p>
            <a:pPr lvl="0"/>
            <a:r>
              <a:rPr lang="en-US"/>
              <a:t>SLIDE_INFORMATION</a:t>
            </a:r>
          </a:p>
        </p:txBody>
      </p:sp>
    </p:spTree>
    <p:extLst>
      <p:ext uri="{BB962C8B-B14F-4D97-AF65-F5344CB8AC3E}">
        <p14:creationId xmlns:p14="http://schemas.microsoft.com/office/powerpoint/2010/main" val="4206979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182879" y="182879"/>
            <a:ext cx="8778240" cy="6492240"/>
          </a:xfrm>
          <a:custGeom>
            <a:avLst/>
            <a:gdLst/>
            <a:ahLst/>
            <a:cxnLst/>
            <a:rect l="l" t="t" r="r" b="b"/>
            <a:pathLst>
              <a:path w="8778240" h="6492240">
                <a:moveTo>
                  <a:pt x="0" y="6492240"/>
                </a:moveTo>
                <a:lnTo>
                  <a:pt x="8778240" y="6492240"/>
                </a:lnTo>
                <a:lnTo>
                  <a:pt x="8778240" y="0"/>
                </a:lnTo>
                <a:lnTo>
                  <a:pt x="0" y="0"/>
                </a:lnTo>
                <a:lnTo>
                  <a:pt x="0" y="649224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82879" y="182879"/>
            <a:ext cx="8778240" cy="6492240"/>
          </a:xfrm>
          <a:custGeom>
            <a:avLst/>
            <a:gdLst/>
            <a:ahLst/>
            <a:cxnLst/>
            <a:rect l="l" t="t" r="r" b="b"/>
            <a:pathLst>
              <a:path w="8778240" h="6492240">
                <a:moveTo>
                  <a:pt x="0" y="6492240"/>
                </a:moveTo>
                <a:lnTo>
                  <a:pt x="8778240" y="6492240"/>
                </a:lnTo>
                <a:lnTo>
                  <a:pt x="8778240" y="0"/>
                </a:lnTo>
                <a:lnTo>
                  <a:pt x="0" y="0"/>
                </a:lnTo>
                <a:lnTo>
                  <a:pt x="0" y="6492240"/>
                </a:lnTo>
                <a:close/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1140" y="569417"/>
            <a:ext cx="8681719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11589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67664" y="1474723"/>
            <a:ext cx="8169275" cy="15068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4471C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364902"/>
            <a:ext cx="6858000" cy="1384995"/>
          </a:xfrm>
        </p:spPr>
        <p:txBody>
          <a:bodyPr/>
          <a:lstStyle/>
          <a:p>
            <a:r>
              <a:rPr lang="en-GB" dirty="0"/>
              <a:t>Introduction to </a:t>
            </a:r>
            <a:r>
              <a:rPr lang="en-GB" b="1" dirty="0"/>
              <a:t>EV3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Lego Mindstorms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FA3C5B-2759-164D-9412-97D01C80C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2819400"/>
            <a:ext cx="3472206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570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71447" y="1278502"/>
            <a:ext cx="4943475" cy="502541"/>
          </a:xfrm>
          <a:prstGeom prst="rect">
            <a:avLst/>
          </a:prstGeom>
        </p:spPr>
        <p:txBody>
          <a:bodyPr vert="horz" wrap="square" lIns="0" tIns="10001" rIns="0" bIns="0" rtlCol="0" anchor="ctr">
            <a:spAutoFit/>
          </a:bodyPr>
          <a:lstStyle/>
          <a:p>
            <a:pPr marL="9525">
              <a:spcBef>
                <a:spcPts val="79"/>
              </a:spcBef>
            </a:pPr>
            <a:r>
              <a:rPr spc="195"/>
              <a:t>The </a:t>
            </a:r>
            <a:r>
              <a:rPr spc="307"/>
              <a:t>Mindstorms</a:t>
            </a:r>
            <a:r>
              <a:rPr spc="135"/>
              <a:t> </a:t>
            </a:r>
            <a:r>
              <a:rPr spc="259"/>
              <a:t>Robot</a:t>
            </a:r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85800" y="1999679"/>
            <a:ext cx="6982053" cy="3759843"/>
          </a:xfrm>
          <a:prstGeom prst="rect">
            <a:avLst/>
          </a:prstGeom>
        </p:spPr>
        <p:txBody>
          <a:bodyPr vert="horz" wrap="square" lIns="0" tIns="40481" rIns="0" bIns="0" rtlCol="0">
            <a:spAutoFit/>
          </a:bodyPr>
          <a:lstStyle/>
          <a:p>
            <a:pPr marL="9525" marR="3810">
              <a:lnSpc>
                <a:spcPts val="1943"/>
              </a:lnSpc>
              <a:spcBef>
                <a:spcPts val="319"/>
              </a:spcBef>
            </a:pP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266" dirty="0">
                <a:solidFill>
                  <a:srgbClr val="4471C4"/>
                </a:solidFill>
                <a:latin typeface="Arial"/>
                <a:cs typeface="Arial"/>
              </a:rPr>
              <a:t>LEGO </a:t>
            </a:r>
            <a:r>
              <a:rPr lang="en-GB" sz="2000" spc="-266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Mindstorms </a:t>
            </a:r>
            <a:r>
              <a:rPr lang="en-GB" sz="2000" spc="-217" dirty="0">
                <a:solidFill>
                  <a:srgbClr val="4471C4"/>
                </a:solidFill>
                <a:latin typeface="Arial"/>
                <a:cs typeface="Arial"/>
              </a:rPr>
              <a:t>EV3</a:t>
            </a:r>
            <a:r>
              <a:rPr sz="2000" spc="-217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15" dirty="0">
                <a:solidFill>
                  <a:srgbClr val="4471C4"/>
                </a:solidFill>
                <a:latin typeface="Arial"/>
                <a:cs typeface="Arial"/>
              </a:rPr>
              <a:t>robot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is </a:t>
            </a:r>
            <a:r>
              <a:rPr sz="2000" spc="-143" dirty="0">
                <a:solidFill>
                  <a:srgbClr val="4471C4"/>
                </a:solidFill>
                <a:latin typeface="Arial"/>
                <a:cs typeface="Arial"/>
              </a:rPr>
              <a:t>a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programmable </a:t>
            </a:r>
            <a:r>
              <a:rPr sz="2000" spc="11" dirty="0">
                <a:solidFill>
                  <a:srgbClr val="4471C4"/>
                </a:solidFill>
                <a:latin typeface="Arial"/>
                <a:cs typeface="Arial"/>
              </a:rPr>
              <a:t>kit </a:t>
            </a:r>
            <a:r>
              <a:rPr sz="2000" spc="-56" dirty="0">
                <a:solidFill>
                  <a:srgbClr val="4471C4"/>
                </a:solidFill>
                <a:latin typeface="Arial"/>
                <a:cs typeface="Arial"/>
              </a:rPr>
              <a:t>which </a:t>
            </a:r>
            <a:r>
              <a:rPr sz="2000" spc="-116" dirty="0">
                <a:solidFill>
                  <a:srgbClr val="4471C4"/>
                </a:solidFill>
                <a:latin typeface="Arial"/>
                <a:cs typeface="Arial"/>
              </a:rPr>
              <a:t>can 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be </a:t>
            </a:r>
            <a:r>
              <a:rPr sz="2000" spc="-105" dirty="0">
                <a:solidFill>
                  <a:srgbClr val="4471C4"/>
                </a:solidFill>
                <a:latin typeface="Arial"/>
                <a:cs typeface="Arial"/>
              </a:rPr>
              <a:t>used </a:t>
            </a:r>
            <a:r>
              <a:rPr sz="2000"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create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many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different</a:t>
            </a:r>
            <a:r>
              <a:rPr sz="2000" spc="-248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robots.</a:t>
            </a:r>
            <a:endParaRPr sz="2000" dirty="0">
              <a:latin typeface="Arial"/>
              <a:cs typeface="Arial"/>
            </a:endParaRPr>
          </a:p>
          <a:p>
            <a:pPr>
              <a:spcBef>
                <a:spcPts val="30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9525" marR="3489008">
              <a:spcBef>
                <a:spcPts val="4"/>
              </a:spcBef>
              <a:tabLst>
                <a:tab pos="449580" algn="l"/>
                <a:tab pos="1020128" algn="l"/>
                <a:tab pos="1559242" algn="l"/>
                <a:tab pos="2108359" algn="l"/>
                <a:tab pos="2419350" algn="l"/>
              </a:tabLst>
            </a:pPr>
            <a:r>
              <a:rPr spc="-113" dirty="0">
                <a:latin typeface="Arial"/>
                <a:cs typeface="Arial"/>
              </a:rPr>
              <a:t>Th</a:t>
            </a:r>
            <a:r>
              <a:rPr spc="-105" dirty="0">
                <a:latin typeface="Arial"/>
                <a:cs typeface="Arial"/>
              </a:rPr>
              <a:t>e</a:t>
            </a:r>
            <a:r>
              <a:rPr dirty="0">
                <a:latin typeface="Arial"/>
                <a:cs typeface="Arial"/>
              </a:rPr>
              <a:t>	</a:t>
            </a:r>
            <a:r>
              <a:rPr spc="23" dirty="0">
                <a:latin typeface="Arial"/>
                <a:cs typeface="Arial"/>
              </a:rPr>
              <a:t>th</a:t>
            </a:r>
            <a:r>
              <a:rPr dirty="0">
                <a:latin typeface="Arial"/>
                <a:cs typeface="Arial"/>
              </a:rPr>
              <a:t>r</a:t>
            </a:r>
            <a:r>
              <a:rPr spc="-90" dirty="0">
                <a:latin typeface="Arial"/>
                <a:cs typeface="Arial"/>
              </a:rPr>
              <a:t>ee</a:t>
            </a:r>
            <a:r>
              <a:rPr dirty="0">
                <a:latin typeface="Arial"/>
                <a:cs typeface="Arial"/>
              </a:rPr>
              <a:t>	</a:t>
            </a:r>
            <a:r>
              <a:rPr spc="-68" dirty="0">
                <a:latin typeface="Arial"/>
                <a:cs typeface="Arial"/>
              </a:rPr>
              <a:t>ma</a:t>
            </a:r>
            <a:r>
              <a:rPr spc="-30" dirty="0">
                <a:latin typeface="Arial"/>
                <a:cs typeface="Arial"/>
              </a:rPr>
              <a:t>i</a:t>
            </a:r>
            <a:r>
              <a:rPr spc="-4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	</a:t>
            </a:r>
            <a:r>
              <a:rPr spc="-45" dirty="0">
                <a:latin typeface="Arial"/>
                <a:cs typeface="Arial"/>
              </a:rPr>
              <a:t>part</a:t>
            </a:r>
            <a:r>
              <a:rPr spc="-49" dirty="0">
                <a:latin typeface="Arial"/>
                <a:cs typeface="Arial"/>
              </a:rPr>
              <a:t>s</a:t>
            </a:r>
            <a:r>
              <a:rPr dirty="0">
                <a:latin typeface="Arial"/>
                <a:cs typeface="Arial"/>
              </a:rPr>
              <a:t>	</a:t>
            </a:r>
            <a:r>
              <a:rPr spc="-4" dirty="0">
                <a:latin typeface="Arial"/>
                <a:cs typeface="Arial"/>
              </a:rPr>
              <a:t>o</a:t>
            </a:r>
            <a:r>
              <a:rPr dirty="0">
                <a:latin typeface="Arial"/>
                <a:cs typeface="Arial"/>
              </a:rPr>
              <a:t>f	</a:t>
            </a:r>
            <a:r>
              <a:rPr spc="-15" dirty="0">
                <a:latin typeface="Arial"/>
                <a:cs typeface="Arial"/>
              </a:rPr>
              <a:t>the  </a:t>
            </a:r>
            <a:r>
              <a:rPr spc="-41" dirty="0">
                <a:latin typeface="Arial"/>
                <a:cs typeface="Arial"/>
              </a:rPr>
              <a:t>Mindstorms </a:t>
            </a:r>
            <a:r>
              <a:rPr spc="-15" dirty="0">
                <a:latin typeface="Arial"/>
                <a:cs typeface="Arial"/>
              </a:rPr>
              <a:t>robot</a:t>
            </a:r>
            <a:r>
              <a:rPr spc="-113" dirty="0">
                <a:latin typeface="Arial"/>
                <a:cs typeface="Arial"/>
              </a:rPr>
              <a:t> </a:t>
            </a:r>
            <a:r>
              <a:rPr spc="-56" dirty="0">
                <a:latin typeface="Arial"/>
                <a:cs typeface="Arial"/>
              </a:rPr>
              <a:t>are:</a:t>
            </a:r>
            <a:endParaRPr dirty="0">
              <a:latin typeface="Arial"/>
              <a:cs typeface="Arial"/>
            </a:endParaRPr>
          </a:p>
          <a:p>
            <a:pPr marL="266700" indent="-257175">
              <a:spcBef>
                <a:spcPts val="360"/>
              </a:spcBef>
              <a:buChar char="•"/>
              <a:tabLst>
                <a:tab pos="266224" algn="l"/>
                <a:tab pos="266700" algn="l"/>
              </a:tabLst>
            </a:pPr>
            <a:r>
              <a:rPr spc="-109" dirty="0">
                <a:latin typeface="Arial"/>
                <a:cs typeface="Arial"/>
              </a:rPr>
              <a:t>The </a:t>
            </a:r>
            <a:r>
              <a:rPr lang="en-GB" spc="-172" dirty="0">
                <a:latin typeface="Arial"/>
                <a:cs typeface="Arial"/>
              </a:rPr>
              <a:t>EV3 “brick”</a:t>
            </a:r>
            <a:r>
              <a:rPr spc="-172" dirty="0">
                <a:latin typeface="Arial"/>
                <a:cs typeface="Arial"/>
              </a:rPr>
              <a:t> </a:t>
            </a:r>
            <a:r>
              <a:rPr spc="-86" dirty="0">
                <a:latin typeface="Arial"/>
                <a:cs typeface="Arial"/>
              </a:rPr>
              <a:t>– </a:t>
            </a:r>
            <a:r>
              <a:rPr spc="-161" dirty="0">
                <a:latin typeface="Arial"/>
                <a:cs typeface="Arial"/>
              </a:rPr>
              <a:t>You </a:t>
            </a:r>
            <a:r>
              <a:rPr spc="-94" dirty="0">
                <a:latin typeface="Arial"/>
                <a:cs typeface="Arial"/>
              </a:rPr>
              <a:t>can </a:t>
            </a:r>
            <a:r>
              <a:rPr lang="en-GB" spc="-94" dirty="0">
                <a:latin typeface="Arial"/>
                <a:cs typeface="Arial"/>
              </a:rPr>
              <a:t>think </a:t>
            </a:r>
            <a:r>
              <a:rPr spc="-4" dirty="0">
                <a:latin typeface="Arial"/>
                <a:cs typeface="Arial"/>
              </a:rPr>
              <a:t>of</a:t>
            </a:r>
            <a:r>
              <a:rPr spc="41" dirty="0">
                <a:latin typeface="Arial"/>
                <a:cs typeface="Arial"/>
              </a:rPr>
              <a:t> </a:t>
            </a:r>
            <a:r>
              <a:rPr spc="-30" dirty="0">
                <a:latin typeface="Arial"/>
                <a:cs typeface="Arial"/>
              </a:rPr>
              <a:t>this</a:t>
            </a:r>
            <a:endParaRPr dirty="0">
              <a:latin typeface="Arial"/>
              <a:cs typeface="Arial"/>
            </a:endParaRPr>
          </a:p>
          <a:p>
            <a:pPr marL="266700"/>
            <a:r>
              <a:rPr spc="-143" dirty="0">
                <a:latin typeface="Arial"/>
                <a:cs typeface="Arial"/>
              </a:rPr>
              <a:t>as </a:t>
            </a:r>
            <a:r>
              <a:rPr spc="-15" dirty="0">
                <a:latin typeface="Arial"/>
                <a:cs typeface="Arial"/>
              </a:rPr>
              <a:t>the </a:t>
            </a:r>
            <a:r>
              <a:rPr lang="en-GB" spc="-15" dirty="0">
                <a:latin typeface="Arial"/>
                <a:cs typeface="Arial"/>
              </a:rPr>
              <a:t>"</a:t>
            </a:r>
            <a:r>
              <a:rPr spc="-41" dirty="0">
                <a:latin typeface="Arial"/>
                <a:cs typeface="Arial"/>
              </a:rPr>
              <a:t>brain</a:t>
            </a:r>
            <a:r>
              <a:rPr lang="en-GB" spc="-41" dirty="0">
                <a:latin typeface="Arial"/>
                <a:cs typeface="Arial"/>
              </a:rPr>
              <a:t>"</a:t>
            </a:r>
            <a:r>
              <a:rPr spc="-41" dirty="0">
                <a:latin typeface="Arial"/>
                <a:cs typeface="Arial"/>
              </a:rPr>
              <a:t> </a:t>
            </a:r>
            <a:r>
              <a:rPr spc="-4" dirty="0">
                <a:latin typeface="Arial"/>
                <a:cs typeface="Arial"/>
              </a:rPr>
              <a:t>of </a:t>
            </a:r>
            <a:r>
              <a:rPr spc="-15" dirty="0">
                <a:latin typeface="Arial"/>
                <a:cs typeface="Arial"/>
              </a:rPr>
              <a:t>the</a:t>
            </a:r>
            <a:r>
              <a:rPr spc="-206" dirty="0">
                <a:latin typeface="Arial"/>
                <a:cs typeface="Arial"/>
              </a:rPr>
              <a:t> </a:t>
            </a:r>
            <a:r>
              <a:rPr spc="-19" dirty="0">
                <a:latin typeface="Arial"/>
                <a:cs typeface="Arial"/>
              </a:rPr>
              <a:t>robot.</a:t>
            </a:r>
            <a:endParaRPr dirty="0">
              <a:latin typeface="Arial"/>
              <a:cs typeface="Arial"/>
            </a:endParaRPr>
          </a:p>
          <a:p>
            <a:pPr marL="266700" marR="3489960" indent="-257175" algn="just">
              <a:spcBef>
                <a:spcPts val="360"/>
              </a:spcBef>
              <a:buChar char="•"/>
              <a:tabLst>
                <a:tab pos="266700" algn="l"/>
              </a:tabLst>
            </a:pPr>
            <a:r>
              <a:rPr spc="-101" dirty="0">
                <a:latin typeface="Arial"/>
                <a:cs typeface="Arial"/>
              </a:rPr>
              <a:t>Servo </a:t>
            </a:r>
            <a:r>
              <a:rPr spc="-26" dirty="0">
                <a:latin typeface="Arial"/>
                <a:cs typeface="Arial"/>
              </a:rPr>
              <a:t>Motors </a:t>
            </a:r>
            <a:r>
              <a:rPr spc="-86" dirty="0">
                <a:latin typeface="Arial"/>
                <a:cs typeface="Arial"/>
              </a:rPr>
              <a:t>– </a:t>
            </a:r>
            <a:r>
              <a:rPr spc="-109" dirty="0">
                <a:latin typeface="Arial"/>
                <a:cs typeface="Arial"/>
              </a:rPr>
              <a:t>The </a:t>
            </a:r>
            <a:r>
              <a:rPr spc="-45" dirty="0">
                <a:latin typeface="Arial"/>
                <a:cs typeface="Arial"/>
              </a:rPr>
              <a:t>motors  </a:t>
            </a:r>
            <a:r>
              <a:rPr spc="-75" dirty="0">
                <a:latin typeface="Arial"/>
                <a:cs typeface="Arial"/>
              </a:rPr>
              <a:t>give </a:t>
            </a:r>
            <a:r>
              <a:rPr spc="-45" dirty="0">
                <a:latin typeface="Arial"/>
                <a:cs typeface="Arial"/>
              </a:rPr>
              <a:t>your </a:t>
            </a:r>
            <a:r>
              <a:rPr spc="-15" dirty="0">
                <a:latin typeface="Arial"/>
                <a:cs typeface="Arial"/>
              </a:rPr>
              <a:t>robot the </a:t>
            </a:r>
            <a:r>
              <a:rPr spc="-19" dirty="0">
                <a:latin typeface="Arial"/>
                <a:cs typeface="Arial"/>
              </a:rPr>
              <a:t>ability </a:t>
            </a:r>
            <a:r>
              <a:rPr spc="4" dirty="0">
                <a:latin typeface="Arial"/>
                <a:cs typeface="Arial"/>
              </a:rPr>
              <a:t>to  </a:t>
            </a:r>
            <a:r>
              <a:rPr spc="-68" dirty="0">
                <a:latin typeface="Arial"/>
                <a:cs typeface="Arial"/>
              </a:rPr>
              <a:t>move.</a:t>
            </a:r>
            <a:endParaRPr dirty="0">
              <a:latin typeface="Arial"/>
              <a:cs typeface="Arial"/>
            </a:endParaRPr>
          </a:p>
          <a:p>
            <a:pPr marL="266700" marR="3488055" indent="-257175" algn="just">
              <a:spcBef>
                <a:spcPts val="360"/>
              </a:spcBef>
              <a:buChar char="•"/>
              <a:tabLst>
                <a:tab pos="266700" algn="l"/>
              </a:tabLst>
            </a:pPr>
            <a:r>
              <a:rPr spc="-120" dirty="0">
                <a:latin typeface="Arial"/>
                <a:cs typeface="Arial"/>
              </a:rPr>
              <a:t>Sensors </a:t>
            </a:r>
            <a:r>
              <a:rPr spc="-86" dirty="0">
                <a:latin typeface="Arial"/>
                <a:cs typeface="Arial"/>
              </a:rPr>
              <a:t>– </a:t>
            </a:r>
            <a:r>
              <a:rPr spc="-83" dirty="0">
                <a:latin typeface="Arial"/>
                <a:cs typeface="Arial"/>
              </a:rPr>
              <a:t>There </a:t>
            </a:r>
            <a:r>
              <a:rPr spc="-75" dirty="0">
                <a:latin typeface="Arial"/>
                <a:cs typeface="Arial"/>
              </a:rPr>
              <a:t>is </a:t>
            </a:r>
            <a:r>
              <a:rPr spc="-116" dirty="0">
                <a:latin typeface="Arial"/>
                <a:cs typeface="Arial"/>
              </a:rPr>
              <a:t>a </a:t>
            </a:r>
            <a:r>
              <a:rPr spc="-79" dirty="0">
                <a:latin typeface="Arial"/>
                <a:cs typeface="Arial"/>
              </a:rPr>
              <a:t>range </a:t>
            </a:r>
            <a:r>
              <a:rPr spc="-4" dirty="0">
                <a:latin typeface="Arial"/>
                <a:cs typeface="Arial"/>
              </a:rPr>
              <a:t>of  </a:t>
            </a:r>
            <a:r>
              <a:rPr spc="-98" dirty="0">
                <a:latin typeface="Arial"/>
                <a:cs typeface="Arial"/>
              </a:rPr>
              <a:t>sensors </a:t>
            </a:r>
            <a:r>
              <a:rPr spc="-41" dirty="0">
                <a:latin typeface="Arial"/>
                <a:cs typeface="Arial"/>
              </a:rPr>
              <a:t>which </a:t>
            </a:r>
            <a:r>
              <a:rPr spc="-15" dirty="0">
                <a:latin typeface="Arial"/>
                <a:cs typeface="Arial"/>
              </a:rPr>
              <a:t>the robot </a:t>
            </a:r>
            <a:r>
              <a:rPr spc="-94" dirty="0">
                <a:latin typeface="Arial"/>
                <a:cs typeface="Arial"/>
              </a:rPr>
              <a:t>can  </a:t>
            </a:r>
            <a:r>
              <a:rPr spc="-101" dirty="0">
                <a:latin typeface="Arial"/>
                <a:cs typeface="Arial"/>
              </a:rPr>
              <a:t>use </a:t>
            </a:r>
            <a:r>
              <a:rPr spc="11" dirty="0">
                <a:latin typeface="Arial"/>
                <a:cs typeface="Arial"/>
              </a:rPr>
              <a:t>to </a:t>
            </a:r>
            <a:r>
              <a:rPr spc="-45" dirty="0">
                <a:latin typeface="Arial"/>
                <a:cs typeface="Arial"/>
              </a:rPr>
              <a:t>learn </a:t>
            </a:r>
            <a:r>
              <a:rPr spc="-34" dirty="0">
                <a:latin typeface="Arial"/>
                <a:cs typeface="Arial"/>
              </a:rPr>
              <a:t>about </a:t>
            </a:r>
            <a:r>
              <a:rPr spc="-23" dirty="0">
                <a:latin typeface="Arial"/>
                <a:cs typeface="Arial"/>
              </a:rPr>
              <a:t>the world  </a:t>
            </a:r>
            <a:r>
              <a:rPr spc="-53" dirty="0">
                <a:latin typeface="Arial"/>
                <a:cs typeface="Arial"/>
              </a:rPr>
              <a:t>around </a:t>
            </a:r>
            <a:r>
              <a:rPr spc="-15" dirty="0">
                <a:latin typeface="Arial"/>
                <a:cs typeface="Arial"/>
              </a:rPr>
              <a:t>the</a:t>
            </a:r>
            <a:r>
              <a:rPr spc="-116" dirty="0">
                <a:latin typeface="Arial"/>
                <a:cs typeface="Arial"/>
              </a:rPr>
              <a:t> </a:t>
            </a:r>
            <a:r>
              <a:rPr spc="-19" dirty="0">
                <a:latin typeface="Arial"/>
                <a:cs typeface="Arial"/>
              </a:rPr>
              <a:t>robot.</a:t>
            </a:r>
            <a:endParaRPr dirty="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FA3C5B-2759-164D-9412-97D01C80C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631" y="2914650"/>
            <a:ext cx="2767223" cy="206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524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16356" y="1243071"/>
            <a:ext cx="3865244" cy="50206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176" dirty="0"/>
              <a:t>The</a:t>
            </a:r>
            <a:r>
              <a:rPr spc="158" dirty="0"/>
              <a:t> </a:t>
            </a:r>
            <a:r>
              <a:rPr lang="en-GB" spc="86" dirty="0"/>
              <a:t>EV3 “brick”</a:t>
            </a:r>
            <a:endParaRPr spc="86" dirty="0"/>
          </a:p>
        </p:txBody>
      </p:sp>
      <p:sp>
        <p:nvSpPr>
          <p:cNvPr id="10" name="object 10"/>
          <p:cNvSpPr txBox="1"/>
          <p:nvPr/>
        </p:nvSpPr>
        <p:spPr>
          <a:xfrm>
            <a:off x="457200" y="1954625"/>
            <a:ext cx="4577715" cy="2905763"/>
          </a:xfrm>
          <a:prstGeom prst="rect">
            <a:avLst/>
          </a:prstGeom>
        </p:spPr>
        <p:txBody>
          <a:bodyPr vert="horz" wrap="square" lIns="0" tIns="40481" rIns="0" bIns="0" rtlCol="0">
            <a:spAutoFit/>
          </a:bodyPr>
          <a:lstStyle/>
          <a:p>
            <a:pPr marL="9525" marR="5239" algn="just">
              <a:lnSpc>
                <a:spcPts val="1943"/>
              </a:lnSpc>
              <a:spcBef>
                <a:spcPts val="319"/>
              </a:spcBef>
            </a:pPr>
            <a:r>
              <a:rPr lang="en-GB" sz="2400" spc="-23" dirty="0">
                <a:solidFill>
                  <a:srgbClr val="4471C4"/>
                </a:solidFill>
                <a:latin typeface="Arial"/>
                <a:cs typeface="Arial"/>
              </a:rPr>
              <a:t>T</a:t>
            </a:r>
            <a:r>
              <a:rPr sz="2400" spc="-23" dirty="0">
                <a:solidFill>
                  <a:srgbClr val="4471C4"/>
                </a:solidFill>
                <a:latin typeface="Arial"/>
                <a:cs typeface="Arial"/>
              </a:rPr>
              <a:t>he </a:t>
            </a:r>
            <a:r>
              <a:rPr sz="2400" spc="4" dirty="0">
                <a:solidFill>
                  <a:srgbClr val="4471C4"/>
                </a:solidFill>
                <a:latin typeface="Arial"/>
                <a:cs typeface="Arial"/>
              </a:rPr>
              <a:t>“brain” </a:t>
            </a:r>
            <a:r>
              <a:rPr sz="2400" spc="-8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z="2400" spc="-23" dirty="0">
                <a:solidFill>
                  <a:srgbClr val="4471C4"/>
                </a:solidFill>
                <a:latin typeface="Arial"/>
                <a:cs typeface="Arial"/>
              </a:rPr>
              <a:t>the robot, the  </a:t>
            </a:r>
            <a:r>
              <a:rPr lang="en-GB" sz="2400" spc="-210" dirty="0">
                <a:solidFill>
                  <a:srgbClr val="4471C4"/>
                </a:solidFill>
                <a:latin typeface="Arial"/>
                <a:cs typeface="Arial"/>
              </a:rPr>
              <a:t>EV3</a:t>
            </a:r>
            <a:r>
              <a:rPr sz="2400" spc="-2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400" spc="-116" dirty="0">
                <a:solidFill>
                  <a:srgbClr val="4471C4"/>
                </a:solidFill>
                <a:latin typeface="Arial"/>
                <a:cs typeface="Arial"/>
              </a:rPr>
              <a:t>comes </a:t>
            </a:r>
            <a:r>
              <a:rPr sz="2400" spc="11" dirty="0">
                <a:solidFill>
                  <a:srgbClr val="4471C4"/>
                </a:solidFill>
                <a:latin typeface="Arial"/>
                <a:cs typeface="Arial"/>
              </a:rPr>
              <a:t>with </a:t>
            </a:r>
            <a:r>
              <a:rPr sz="2400" spc="-98" dirty="0">
                <a:solidFill>
                  <a:srgbClr val="4471C4"/>
                </a:solidFill>
                <a:latin typeface="Arial"/>
                <a:cs typeface="Arial"/>
              </a:rPr>
              <a:t>several </a:t>
            </a:r>
            <a:r>
              <a:rPr sz="2400" spc="-38" dirty="0">
                <a:solidFill>
                  <a:srgbClr val="4471C4"/>
                </a:solidFill>
                <a:latin typeface="Arial"/>
                <a:cs typeface="Arial"/>
              </a:rPr>
              <a:t>ports </a:t>
            </a:r>
            <a:r>
              <a:rPr sz="2400" spc="-4" dirty="0">
                <a:solidFill>
                  <a:srgbClr val="4471C4"/>
                </a:solidFill>
                <a:latin typeface="Arial"/>
                <a:cs typeface="Arial"/>
              </a:rPr>
              <a:t>to  </a:t>
            </a:r>
            <a:r>
              <a:rPr sz="2400" spc="-71" dirty="0">
                <a:solidFill>
                  <a:srgbClr val="4471C4"/>
                </a:solidFill>
                <a:latin typeface="Arial"/>
                <a:cs typeface="Arial"/>
              </a:rPr>
              <a:t>connect </a:t>
            </a:r>
            <a:r>
              <a:rPr sz="2400" spc="-23" dirty="0">
                <a:solidFill>
                  <a:srgbClr val="4471C4"/>
                </a:solidFill>
                <a:latin typeface="Arial"/>
                <a:cs typeface="Arial"/>
              </a:rPr>
              <a:t>the other </a:t>
            </a:r>
            <a:r>
              <a:rPr sz="2400" spc="-75" dirty="0">
                <a:solidFill>
                  <a:srgbClr val="4471C4"/>
                </a:solidFill>
                <a:latin typeface="Arial"/>
                <a:cs typeface="Arial"/>
              </a:rPr>
              <a:t>components</a:t>
            </a:r>
            <a:r>
              <a:rPr sz="2400" spc="-278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400" spc="-8" dirty="0">
                <a:solidFill>
                  <a:srgbClr val="4471C4"/>
                </a:solidFill>
                <a:latin typeface="Arial"/>
                <a:cs typeface="Arial"/>
              </a:rPr>
              <a:t>to.</a:t>
            </a:r>
            <a:endParaRPr sz="2400" dirty="0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266700" indent="-257175">
              <a:buChar char="•"/>
              <a:tabLst>
                <a:tab pos="266224" algn="l"/>
                <a:tab pos="266700" algn="l"/>
              </a:tabLst>
            </a:pPr>
            <a:r>
              <a:rPr spc="-109" dirty="0">
                <a:latin typeface="Arial"/>
                <a:cs typeface="Arial"/>
              </a:rPr>
              <a:t>The </a:t>
            </a:r>
            <a:r>
              <a:rPr spc="-34" dirty="0">
                <a:latin typeface="Arial"/>
                <a:cs typeface="Arial"/>
              </a:rPr>
              <a:t>ports </a:t>
            </a:r>
            <a:r>
              <a:rPr spc="-53" dirty="0">
                <a:latin typeface="Arial"/>
                <a:cs typeface="Arial"/>
              </a:rPr>
              <a:t>labeled </a:t>
            </a:r>
            <a:r>
              <a:rPr spc="8" dirty="0">
                <a:latin typeface="Arial"/>
                <a:cs typeface="Arial"/>
              </a:rPr>
              <a:t>with </a:t>
            </a:r>
            <a:r>
              <a:rPr spc="-83" dirty="0">
                <a:latin typeface="Arial"/>
                <a:cs typeface="Arial"/>
              </a:rPr>
              <a:t>A, </a:t>
            </a:r>
            <a:r>
              <a:rPr spc="-184" dirty="0">
                <a:latin typeface="Arial"/>
                <a:cs typeface="Arial"/>
              </a:rPr>
              <a:t>B</a:t>
            </a:r>
            <a:r>
              <a:rPr lang="en-GB" spc="-184" dirty="0">
                <a:latin typeface="Arial"/>
                <a:cs typeface="Arial"/>
              </a:rPr>
              <a:t>, C</a:t>
            </a:r>
            <a:r>
              <a:rPr spc="49" dirty="0">
                <a:latin typeface="Arial"/>
                <a:cs typeface="Arial"/>
              </a:rPr>
              <a:t> </a:t>
            </a:r>
            <a:r>
              <a:rPr spc="-71" dirty="0">
                <a:latin typeface="Arial"/>
                <a:cs typeface="Arial"/>
              </a:rPr>
              <a:t>and </a:t>
            </a:r>
            <a:r>
              <a:rPr lang="en-GB" spc="-285" dirty="0">
                <a:latin typeface="Arial"/>
                <a:cs typeface="Arial"/>
              </a:rPr>
              <a:t>D</a:t>
            </a:r>
            <a:r>
              <a:rPr spc="-251" dirty="0">
                <a:latin typeface="Arial"/>
                <a:cs typeface="Arial"/>
              </a:rPr>
              <a:t> </a:t>
            </a:r>
            <a:r>
              <a:rPr lang="en-GB" spc="-251" dirty="0">
                <a:latin typeface="Arial"/>
                <a:cs typeface="Arial"/>
              </a:rPr>
              <a:t> </a:t>
            </a:r>
            <a:r>
              <a:rPr spc="-68" dirty="0">
                <a:latin typeface="Arial"/>
                <a:cs typeface="Arial"/>
              </a:rPr>
              <a:t>are</a:t>
            </a:r>
            <a:endParaRPr dirty="0">
              <a:latin typeface="Arial"/>
              <a:cs typeface="Arial"/>
            </a:endParaRPr>
          </a:p>
          <a:p>
            <a:pPr marL="266700"/>
            <a:r>
              <a:rPr spc="-90" dirty="0">
                <a:latin typeface="Arial"/>
                <a:cs typeface="Arial"/>
              </a:rPr>
              <a:t>used </a:t>
            </a:r>
            <a:r>
              <a:rPr spc="11" dirty="0">
                <a:latin typeface="Arial"/>
                <a:cs typeface="Arial"/>
              </a:rPr>
              <a:t>to </a:t>
            </a:r>
            <a:r>
              <a:rPr spc="-56" dirty="0">
                <a:latin typeface="Arial"/>
                <a:cs typeface="Arial"/>
              </a:rPr>
              <a:t>connect </a:t>
            </a:r>
            <a:r>
              <a:rPr spc="-15" dirty="0">
                <a:latin typeface="Arial"/>
                <a:cs typeface="Arial"/>
              </a:rPr>
              <a:t>the </a:t>
            </a:r>
            <a:r>
              <a:rPr spc="-71" dirty="0">
                <a:latin typeface="Arial"/>
                <a:cs typeface="Arial"/>
              </a:rPr>
              <a:t>servo</a:t>
            </a:r>
            <a:r>
              <a:rPr spc="-270" dirty="0">
                <a:latin typeface="Arial"/>
                <a:cs typeface="Arial"/>
              </a:rPr>
              <a:t> </a:t>
            </a:r>
            <a:r>
              <a:rPr spc="-41" dirty="0">
                <a:latin typeface="Arial"/>
                <a:cs typeface="Arial"/>
              </a:rPr>
              <a:t>motors.</a:t>
            </a:r>
            <a:endParaRPr dirty="0">
              <a:latin typeface="Arial"/>
              <a:cs typeface="Arial"/>
            </a:endParaRPr>
          </a:p>
          <a:p>
            <a:pPr marL="266700" marR="4763" indent="-257175">
              <a:spcBef>
                <a:spcPts val="360"/>
              </a:spcBef>
              <a:buChar char="•"/>
              <a:tabLst>
                <a:tab pos="266224" algn="l"/>
                <a:tab pos="266700" algn="l"/>
              </a:tabLst>
            </a:pPr>
            <a:r>
              <a:rPr spc="-109" dirty="0">
                <a:latin typeface="Arial"/>
                <a:cs typeface="Arial"/>
              </a:rPr>
              <a:t>The </a:t>
            </a:r>
            <a:r>
              <a:rPr spc="-34" dirty="0">
                <a:latin typeface="Arial"/>
                <a:cs typeface="Arial"/>
              </a:rPr>
              <a:t>ports </a:t>
            </a:r>
            <a:r>
              <a:rPr spc="-53" dirty="0">
                <a:latin typeface="Arial"/>
                <a:cs typeface="Arial"/>
              </a:rPr>
              <a:t>labeled </a:t>
            </a:r>
            <a:r>
              <a:rPr spc="8" dirty="0">
                <a:latin typeface="Arial"/>
                <a:cs typeface="Arial"/>
              </a:rPr>
              <a:t>with </a:t>
            </a:r>
            <a:r>
              <a:rPr spc="-64" dirty="0">
                <a:latin typeface="Arial"/>
                <a:cs typeface="Arial"/>
              </a:rPr>
              <a:t>1, </a:t>
            </a:r>
            <a:r>
              <a:rPr spc="-60" dirty="0">
                <a:latin typeface="Arial"/>
                <a:cs typeface="Arial"/>
              </a:rPr>
              <a:t>2, </a:t>
            </a:r>
            <a:r>
              <a:rPr spc="-75" dirty="0">
                <a:latin typeface="Arial"/>
                <a:cs typeface="Arial"/>
              </a:rPr>
              <a:t>3 </a:t>
            </a:r>
            <a:r>
              <a:rPr spc="-71" dirty="0">
                <a:latin typeface="Arial"/>
                <a:cs typeface="Arial"/>
              </a:rPr>
              <a:t>and </a:t>
            </a:r>
            <a:r>
              <a:rPr spc="-75" dirty="0">
                <a:latin typeface="Arial"/>
                <a:cs typeface="Arial"/>
              </a:rPr>
              <a:t>4 </a:t>
            </a:r>
            <a:r>
              <a:rPr spc="-68" dirty="0">
                <a:latin typeface="Arial"/>
                <a:cs typeface="Arial"/>
              </a:rPr>
              <a:t>are  </a:t>
            </a:r>
            <a:r>
              <a:rPr spc="-90" dirty="0">
                <a:latin typeface="Arial"/>
                <a:cs typeface="Arial"/>
              </a:rPr>
              <a:t>used </a:t>
            </a:r>
            <a:r>
              <a:rPr spc="11" dirty="0">
                <a:latin typeface="Arial"/>
                <a:cs typeface="Arial"/>
              </a:rPr>
              <a:t>to </a:t>
            </a:r>
            <a:r>
              <a:rPr spc="-53" dirty="0">
                <a:latin typeface="Arial"/>
                <a:cs typeface="Arial"/>
              </a:rPr>
              <a:t>connect </a:t>
            </a:r>
            <a:r>
              <a:rPr spc="-15" dirty="0">
                <a:latin typeface="Arial"/>
                <a:cs typeface="Arial"/>
              </a:rPr>
              <a:t>the</a:t>
            </a:r>
            <a:r>
              <a:rPr spc="-206" dirty="0">
                <a:latin typeface="Arial"/>
                <a:cs typeface="Arial"/>
              </a:rPr>
              <a:t> </a:t>
            </a:r>
            <a:r>
              <a:rPr spc="-94" dirty="0">
                <a:latin typeface="Arial"/>
                <a:cs typeface="Arial"/>
              </a:rPr>
              <a:t>sensors.</a:t>
            </a:r>
            <a:endParaRPr dirty="0">
              <a:latin typeface="Arial"/>
              <a:cs typeface="Arial"/>
            </a:endParaRPr>
          </a:p>
          <a:p>
            <a:pPr marL="266700" indent="-257175" algn="just">
              <a:spcBef>
                <a:spcPts val="360"/>
              </a:spcBef>
              <a:buChar char="•"/>
              <a:tabLst>
                <a:tab pos="266700" algn="l"/>
              </a:tabLst>
            </a:pPr>
            <a:r>
              <a:rPr spc="-86" dirty="0">
                <a:latin typeface="Arial"/>
                <a:cs typeface="Arial"/>
              </a:rPr>
              <a:t>There </a:t>
            </a:r>
            <a:r>
              <a:rPr spc="-79" dirty="0">
                <a:latin typeface="Arial"/>
                <a:cs typeface="Arial"/>
              </a:rPr>
              <a:t>is </a:t>
            </a:r>
            <a:r>
              <a:rPr spc="-75" dirty="0">
                <a:latin typeface="Arial"/>
                <a:cs typeface="Arial"/>
              </a:rPr>
              <a:t>also </a:t>
            </a:r>
            <a:r>
              <a:rPr spc="-116" dirty="0">
                <a:latin typeface="Arial"/>
                <a:cs typeface="Arial"/>
              </a:rPr>
              <a:t>a </a:t>
            </a:r>
            <a:r>
              <a:rPr spc="-98" dirty="0">
                <a:latin typeface="Arial"/>
                <a:cs typeface="Arial"/>
              </a:rPr>
              <a:t>mi</a:t>
            </a:r>
            <a:r>
              <a:rPr lang="en-GB" spc="-98" dirty="0" err="1">
                <a:latin typeface="Arial"/>
                <a:cs typeface="Arial"/>
              </a:rPr>
              <a:t>cro</a:t>
            </a:r>
            <a:r>
              <a:rPr spc="-98" dirty="0">
                <a:latin typeface="Arial"/>
                <a:cs typeface="Arial"/>
              </a:rPr>
              <a:t>-USB </a:t>
            </a:r>
            <a:r>
              <a:rPr dirty="0">
                <a:latin typeface="Arial"/>
                <a:cs typeface="Arial"/>
              </a:rPr>
              <a:t>port</a:t>
            </a:r>
            <a:r>
              <a:rPr spc="105" dirty="0">
                <a:latin typeface="Arial"/>
                <a:cs typeface="Arial"/>
              </a:rPr>
              <a:t> </a:t>
            </a:r>
            <a:r>
              <a:rPr spc="4" dirty="0">
                <a:latin typeface="Arial"/>
                <a:cs typeface="Arial"/>
              </a:rPr>
              <a:t>to</a:t>
            </a:r>
            <a:endParaRPr dirty="0">
              <a:latin typeface="Arial"/>
              <a:cs typeface="Arial"/>
            </a:endParaRPr>
          </a:p>
          <a:p>
            <a:pPr marL="266700"/>
            <a:r>
              <a:rPr spc="-56" dirty="0">
                <a:latin typeface="Arial"/>
                <a:cs typeface="Arial"/>
              </a:rPr>
              <a:t>connect </a:t>
            </a:r>
            <a:r>
              <a:rPr spc="-15" dirty="0">
                <a:latin typeface="Arial"/>
                <a:cs typeface="Arial"/>
              </a:rPr>
              <a:t>the </a:t>
            </a:r>
            <a:r>
              <a:rPr lang="en-GB" spc="-172" dirty="0">
                <a:latin typeface="Arial"/>
                <a:cs typeface="Arial"/>
              </a:rPr>
              <a:t>EV3</a:t>
            </a:r>
            <a:r>
              <a:rPr spc="-172" dirty="0">
                <a:latin typeface="Arial"/>
                <a:cs typeface="Arial"/>
              </a:rPr>
              <a:t> </a:t>
            </a:r>
            <a:r>
              <a:rPr spc="11" dirty="0">
                <a:latin typeface="Arial"/>
                <a:cs typeface="Arial"/>
              </a:rPr>
              <a:t>to </a:t>
            </a:r>
            <a:r>
              <a:rPr spc="-116" dirty="0">
                <a:latin typeface="Arial"/>
                <a:cs typeface="Arial"/>
              </a:rPr>
              <a:t>a</a:t>
            </a:r>
            <a:r>
              <a:rPr spc="-210" dirty="0">
                <a:latin typeface="Arial"/>
                <a:cs typeface="Arial"/>
              </a:rPr>
              <a:t> </a:t>
            </a:r>
            <a:r>
              <a:rPr spc="-56" dirty="0">
                <a:latin typeface="Arial"/>
                <a:cs typeface="Arial"/>
              </a:rPr>
              <a:t>computer.</a:t>
            </a:r>
            <a:endParaRPr dirty="0">
              <a:latin typeface="Arial"/>
              <a:cs typeface="Arial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05249D0-EC28-9442-B6A7-2427CFCF9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200" y="2590800"/>
            <a:ext cx="2794635" cy="268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347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24519" y="1934604"/>
            <a:ext cx="6752681" cy="6226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7160">
              <a:lnSpc>
                <a:spcPts val="1605"/>
              </a:lnSpc>
            </a:pPr>
            <a:r>
              <a:rPr lang="en-GB" sz="2000" spc="-13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z="2000" spc="-83" dirty="0">
                <a:solidFill>
                  <a:srgbClr val="4471C4"/>
                </a:solidFill>
                <a:latin typeface="Arial"/>
                <a:cs typeface="Arial"/>
              </a:rPr>
              <a:t>servo </a:t>
            </a:r>
            <a:r>
              <a:rPr lang="en-GB" sz="2000" spc="-49" dirty="0">
                <a:solidFill>
                  <a:srgbClr val="4471C4"/>
                </a:solidFill>
                <a:latin typeface="Arial"/>
                <a:cs typeface="Arial"/>
              </a:rPr>
              <a:t>motors </a:t>
            </a:r>
            <a:r>
              <a:rPr lang="en-GB" sz="2000" spc="-116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lang="en-GB" sz="2000" spc="-83" dirty="0">
                <a:solidFill>
                  <a:srgbClr val="4471C4"/>
                </a:solidFill>
                <a:latin typeface="Arial"/>
                <a:cs typeface="Arial"/>
              </a:rPr>
              <a:t>be </a:t>
            </a:r>
            <a:r>
              <a:rPr lang="en-GB" sz="2000" spc="-64" dirty="0">
                <a:solidFill>
                  <a:srgbClr val="4471C4"/>
                </a:solidFill>
                <a:latin typeface="Arial"/>
                <a:cs typeface="Arial"/>
              </a:rPr>
              <a:t>attached</a:t>
            </a:r>
            <a:r>
              <a:rPr lang="en-GB" sz="2000" spc="-158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lang="en-GB" sz="2000" spc="83" dirty="0">
                <a:solidFill>
                  <a:srgbClr val="4471C4"/>
                </a:solidFill>
                <a:latin typeface="Arial"/>
                <a:cs typeface="Arial"/>
              </a:rPr>
              <a:t>t</a:t>
            </a:r>
            <a:r>
              <a:rPr lang="en-GB" sz="2000" spc="-53" dirty="0">
                <a:solidFill>
                  <a:srgbClr val="4471C4"/>
                </a:solidFill>
                <a:latin typeface="Arial"/>
                <a:cs typeface="Arial"/>
              </a:rPr>
              <a:t>o </a:t>
            </a:r>
            <a:r>
              <a:rPr lang="en-GB" sz="2000" spc="-139" dirty="0">
                <a:solidFill>
                  <a:srgbClr val="4471C4"/>
                </a:solidFill>
                <a:latin typeface="Arial"/>
                <a:cs typeface="Arial"/>
              </a:rPr>
              <a:t>a </a:t>
            </a:r>
            <a:r>
              <a:rPr lang="en-GB" sz="2000" spc="-45" dirty="0">
                <a:solidFill>
                  <a:srgbClr val="4471C4"/>
                </a:solidFill>
                <a:latin typeface="Arial"/>
                <a:cs typeface="Arial"/>
              </a:rPr>
              <a:t>variety </a:t>
            </a:r>
            <a:r>
              <a:rPr lang="en-GB" sz="2000" spc="-8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lang="en-GB" sz="2000" spc="-23" dirty="0">
                <a:solidFill>
                  <a:srgbClr val="4471C4"/>
                </a:solidFill>
                <a:latin typeface="Arial"/>
                <a:cs typeface="Arial"/>
              </a:rPr>
              <a:t>different </a:t>
            </a:r>
            <a:r>
              <a:rPr lang="en-GB" sz="2000" spc="-56" dirty="0">
                <a:solidFill>
                  <a:srgbClr val="4471C4"/>
                </a:solidFill>
                <a:latin typeface="Arial"/>
                <a:cs typeface="Arial"/>
              </a:rPr>
              <a:t>parts</a:t>
            </a:r>
            <a:r>
              <a:rPr lang="en-GB" sz="2000" spc="-326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lang="en-GB" sz="2000" spc="-1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z="2000" spc="-49" dirty="0">
                <a:solidFill>
                  <a:srgbClr val="4471C4"/>
                </a:solidFill>
                <a:latin typeface="Arial"/>
                <a:cs typeface="Arial"/>
              </a:rPr>
              <a:t>Mindstorms </a:t>
            </a:r>
            <a:r>
              <a:rPr lang="en-GB" sz="2000" spc="8" dirty="0">
                <a:solidFill>
                  <a:srgbClr val="4471C4"/>
                </a:solidFill>
                <a:latin typeface="Arial"/>
                <a:cs typeface="Arial"/>
              </a:rPr>
              <a:t>kit </a:t>
            </a:r>
            <a:r>
              <a:rPr lang="en-GB" sz="2000"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lang="en-GB" sz="2000" spc="-71" dirty="0">
                <a:solidFill>
                  <a:srgbClr val="4471C4"/>
                </a:solidFill>
                <a:latin typeface="Arial"/>
                <a:cs typeface="Arial"/>
              </a:rPr>
              <a:t>create </a:t>
            </a:r>
            <a:r>
              <a:rPr lang="en-GB" sz="2000" spc="-38" dirty="0">
                <a:solidFill>
                  <a:srgbClr val="4471C4"/>
                </a:solidFill>
                <a:latin typeface="Arial"/>
                <a:cs typeface="Arial"/>
              </a:rPr>
              <a:t>wh</a:t>
            </a:r>
            <a:r>
              <a:rPr lang="en-GB" sz="2000" spc="-101" dirty="0">
                <a:solidFill>
                  <a:srgbClr val="4471C4"/>
                </a:solidFill>
                <a:latin typeface="Arial"/>
                <a:cs typeface="Arial"/>
              </a:rPr>
              <a:t>eels </a:t>
            </a:r>
            <a:r>
              <a:rPr lang="en-GB" sz="2000" spc="-8" dirty="0">
                <a:solidFill>
                  <a:srgbClr val="4471C4"/>
                </a:solidFill>
                <a:latin typeface="Arial"/>
                <a:cs typeface="Arial"/>
              </a:rPr>
              <a:t>(to </a:t>
            </a:r>
            <a:r>
              <a:rPr lang="en-GB" sz="2000" spc="-86" dirty="0">
                <a:solidFill>
                  <a:srgbClr val="4471C4"/>
                </a:solidFill>
                <a:latin typeface="Arial"/>
                <a:cs typeface="Arial"/>
              </a:rPr>
              <a:t>move  </a:t>
            </a:r>
            <a:r>
              <a:rPr lang="en-GB"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z="2000" spc="-26" dirty="0">
                <a:solidFill>
                  <a:srgbClr val="4471C4"/>
                </a:solidFill>
                <a:latin typeface="Arial"/>
                <a:cs typeface="Arial"/>
              </a:rPr>
              <a:t>robot),</a:t>
            </a:r>
            <a:r>
              <a:rPr lang="en-GB" sz="2000" spc="9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lang="en-GB" sz="2000" spc="-94" dirty="0">
                <a:solidFill>
                  <a:srgbClr val="4471C4"/>
                </a:solidFill>
                <a:latin typeface="Arial"/>
                <a:cs typeface="Arial"/>
              </a:rPr>
              <a:t>arms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spc="-8" dirty="0">
                <a:solidFill>
                  <a:srgbClr val="4471C4"/>
                </a:solidFill>
                <a:latin typeface="Arial"/>
                <a:cs typeface="Arial"/>
              </a:rPr>
              <a:t>(to </a:t>
            </a:r>
            <a:r>
              <a:rPr lang="en-GB" sz="2000" spc="-90" dirty="0">
                <a:solidFill>
                  <a:srgbClr val="4471C4"/>
                </a:solidFill>
                <a:latin typeface="Arial"/>
                <a:cs typeface="Arial"/>
              </a:rPr>
              <a:t>grab </a:t>
            </a:r>
            <a:r>
              <a:rPr lang="en-GB" sz="2000" spc="-64" dirty="0">
                <a:solidFill>
                  <a:srgbClr val="4471C4"/>
                </a:solidFill>
                <a:latin typeface="Arial"/>
                <a:cs typeface="Arial"/>
              </a:rPr>
              <a:t>objects),</a:t>
            </a:r>
            <a:r>
              <a:rPr lang="en-GB" sz="2000" spc="-217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lang="en-GB" sz="2000" spc="-56" dirty="0">
                <a:solidFill>
                  <a:srgbClr val="4471C4"/>
                </a:solidFill>
                <a:latin typeface="Arial"/>
                <a:cs typeface="Arial"/>
              </a:rPr>
              <a:t>etc.</a:t>
            </a:r>
            <a:endParaRPr lang="en-GB" sz="20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316355" y="1243072"/>
            <a:ext cx="4322445" cy="50206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229" dirty="0"/>
              <a:t>Servo</a:t>
            </a:r>
            <a:r>
              <a:rPr spc="143" dirty="0"/>
              <a:t> </a:t>
            </a:r>
            <a:r>
              <a:rPr spc="255" dirty="0"/>
              <a:t>Motors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85900" y="2628901"/>
            <a:ext cx="3294698" cy="3053721"/>
          </a:xfrm>
          <a:prstGeom prst="rect">
            <a:avLst/>
          </a:prstGeom>
        </p:spPr>
        <p:txBody>
          <a:bodyPr vert="horz" wrap="square" lIns="0" tIns="37148" rIns="0" bIns="0" rtlCol="0">
            <a:spAutoFit/>
          </a:bodyPr>
          <a:lstStyle/>
          <a:p>
            <a:pPr>
              <a:spcBef>
                <a:spcPts val="34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266700" marR="242411" indent="-257175" algn="just">
              <a:buChar char="•"/>
              <a:tabLst>
                <a:tab pos="267176" algn="l"/>
              </a:tabLst>
            </a:pPr>
            <a:r>
              <a:rPr spc="-101" dirty="0">
                <a:latin typeface="Arial"/>
                <a:cs typeface="Arial"/>
              </a:rPr>
              <a:t>Servo </a:t>
            </a:r>
            <a:r>
              <a:rPr spc="-41" dirty="0">
                <a:latin typeface="Arial"/>
                <a:cs typeface="Arial"/>
              </a:rPr>
              <a:t>motors </a:t>
            </a:r>
            <a:r>
              <a:rPr spc="-94" dirty="0">
                <a:latin typeface="Arial"/>
                <a:cs typeface="Arial"/>
              </a:rPr>
              <a:t>can </a:t>
            </a:r>
            <a:r>
              <a:rPr spc="-79" dirty="0">
                <a:latin typeface="Arial"/>
                <a:cs typeface="Arial"/>
              </a:rPr>
              <a:t>also </a:t>
            </a:r>
            <a:r>
              <a:rPr spc="-49" dirty="0">
                <a:latin typeface="Arial"/>
                <a:cs typeface="Arial"/>
              </a:rPr>
              <a:t>provide  </a:t>
            </a:r>
            <a:r>
              <a:rPr spc="-71" dirty="0">
                <a:latin typeface="Arial"/>
                <a:cs typeface="Arial"/>
              </a:rPr>
              <a:t>feedback </a:t>
            </a:r>
            <a:r>
              <a:rPr spc="11" dirty="0">
                <a:latin typeface="Arial"/>
                <a:cs typeface="Arial"/>
              </a:rPr>
              <a:t>to </a:t>
            </a:r>
            <a:r>
              <a:rPr spc="-15" dirty="0">
                <a:latin typeface="Arial"/>
                <a:cs typeface="Arial"/>
              </a:rPr>
              <a:t>the </a:t>
            </a:r>
            <a:r>
              <a:rPr lang="en-GB" spc="-172" dirty="0">
                <a:latin typeface="Arial"/>
                <a:cs typeface="Arial"/>
              </a:rPr>
              <a:t>EV3</a:t>
            </a:r>
            <a:r>
              <a:rPr spc="-172" dirty="0">
                <a:latin typeface="Arial"/>
                <a:cs typeface="Arial"/>
              </a:rPr>
              <a:t> </a:t>
            </a:r>
            <a:r>
              <a:rPr spc="-41" dirty="0">
                <a:latin typeface="Arial"/>
                <a:cs typeface="Arial"/>
              </a:rPr>
              <a:t>(similar </a:t>
            </a:r>
            <a:r>
              <a:rPr spc="4" dirty="0">
                <a:latin typeface="Arial"/>
                <a:cs typeface="Arial"/>
              </a:rPr>
              <a:t>to  </a:t>
            </a:r>
            <a:r>
              <a:rPr spc="-94" dirty="0">
                <a:latin typeface="Arial"/>
                <a:cs typeface="Arial"/>
              </a:rPr>
              <a:t>sensors) </a:t>
            </a:r>
            <a:r>
              <a:rPr spc="-4" dirty="0">
                <a:latin typeface="Arial"/>
                <a:cs typeface="Arial"/>
              </a:rPr>
              <a:t>of </a:t>
            </a:r>
            <a:r>
              <a:rPr spc="-41" dirty="0">
                <a:latin typeface="Arial"/>
                <a:cs typeface="Arial"/>
              </a:rPr>
              <a:t>how </a:t>
            </a:r>
            <a:r>
              <a:rPr spc="-83" dirty="0">
                <a:latin typeface="Arial"/>
                <a:cs typeface="Arial"/>
              </a:rPr>
              <a:t>many </a:t>
            </a:r>
            <a:r>
              <a:rPr spc="-34" dirty="0">
                <a:latin typeface="Arial"/>
                <a:cs typeface="Arial"/>
              </a:rPr>
              <a:t>rotations  they </a:t>
            </a:r>
            <a:r>
              <a:rPr spc="-94" dirty="0">
                <a:latin typeface="Arial"/>
                <a:cs typeface="Arial"/>
              </a:rPr>
              <a:t>have</a:t>
            </a:r>
            <a:r>
              <a:rPr spc="-127" dirty="0">
                <a:latin typeface="Arial"/>
                <a:cs typeface="Arial"/>
              </a:rPr>
              <a:t> </a:t>
            </a:r>
            <a:r>
              <a:rPr spc="-68" dirty="0">
                <a:latin typeface="Arial"/>
                <a:cs typeface="Arial"/>
              </a:rPr>
              <a:t>made.</a:t>
            </a:r>
            <a:endParaRPr dirty="0">
              <a:latin typeface="Arial"/>
              <a:cs typeface="Arial"/>
            </a:endParaRPr>
          </a:p>
          <a:p>
            <a:pPr>
              <a:spcBef>
                <a:spcPts val="19"/>
              </a:spcBef>
              <a:buFont typeface="Arial"/>
              <a:buChar char="•"/>
            </a:pPr>
            <a:endParaRPr sz="2800" dirty="0">
              <a:latin typeface="Times New Roman"/>
              <a:cs typeface="Times New Roman"/>
            </a:endParaRPr>
          </a:p>
          <a:p>
            <a:pPr marL="266700" indent="-257175">
              <a:buChar char="•"/>
              <a:tabLst>
                <a:tab pos="266700" algn="l"/>
                <a:tab pos="267176" algn="l"/>
              </a:tabLst>
            </a:pPr>
            <a:r>
              <a:rPr spc="-109" dirty="0">
                <a:latin typeface="Arial"/>
                <a:cs typeface="Arial"/>
              </a:rPr>
              <a:t>We </a:t>
            </a:r>
            <a:r>
              <a:rPr spc="4" dirty="0">
                <a:latin typeface="Arial"/>
                <a:cs typeface="Arial"/>
              </a:rPr>
              <a:t>will </a:t>
            </a:r>
            <a:r>
              <a:rPr spc="-79" dirty="0">
                <a:latin typeface="Arial"/>
                <a:cs typeface="Arial"/>
              </a:rPr>
              <a:t>come </a:t>
            </a:r>
            <a:r>
              <a:rPr spc="-86" dirty="0">
                <a:latin typeface="Arial"/>
                <a:cs typeface="Arial"/>
              </a:rPr>
              <a:t>back </a:t>
            </a:r>
            <a:r>
              <a:rPr spc="11" dirty="0">
                <a:latin typeface="Arial"/>
                <a:cs typeface="Arial"/>
              </a:rPr>
              <a:t>to </a:t>
            </a:r>
            <a:r>
              <a:rPr spc="-23" dirty="0">
                <a:latin typeface="Arial"/>
                <a:cs typeface="Arial"/>
              </a:rPr>
              <a:t>the</a:t>
            </a:r>
            <a:r>
              <a:rPr spc="158" dirty="0">
                <a:latin typeface="Arial"/>
                <a:cs typeface="Arial"/>
              </a:rPr>
              <a:t> </a:t>
            </a:r>
            <a:r>
              <a:rPr spc="-64" dirty="0">
                <a:latin typeface="Arial"/>
                <a:cs typeface="Arial"/>
              </a:rPr>
              <a:t>various</a:t>
            </a:r>
            <a:r>
              <a:rPr lang="en-GB" spc="-64" dirty="0">
                <a:latin typeface="Arial"/>
                <a:cs typeface="Arial"/>
              </a:rPr>
              <a:t> </a:t>
            </a:r>
            <a:r>
              <a:rPr spc="-101" dirty="0">
                <a:latin typeface="Arial"/>
                <a:cs typeface="Arial"/>
              </a:rPr>
              <a:t>sensors </a:t>
            </a:r>
            <a:r>
              <a:rPr spc="-68" dirty="0">
                <a:latin typeface="Arial"/>
                <a:cs typeface="Arial"/>
              </a:rPr>
              <a:t>available </a:t>
            </a:r>
            <a:r>
              <a:rPr spc="-26" dirty="0">
                <a:latin typeface="Arial"/>
                <a:cs typeface="Arial"/>
              </a:rPr>
              <a:t>later</a:t>
            </a:r>
            <a:r>
              <a:rPr spc="-38" dirty="0">
                <a:latin typeface="Arial"/>
                <a:cs typeface="Arial"/>
              </a:rPr>
              <a:t> </a:t>
            </a:r>
            <a:r>
              <a:rPr spc="-461" dirty="0">
                <a:latin typeface="Arial"/>
                <a:cs typeface="Arial"/>
              </a:rPr>
              <a:t>…</a:t>
            </a:r>
            <a:endParaRPr dirty="0"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EC7794-8D6E-1C46-90CA-0338FB99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6300" y="2746801"/>
            <a:ext cx="3067050" cy="2741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808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4521009-665D-9E43-8EBD-05EC5A5B3F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00" b="18889"/>
          <a:stretch/>
        </p:blipFill>
        <p:spPr>
          <a:xfrm>
            <a:off x="5086350" y="1885950"/>
            <a:ext cx="2514600" cy="2913743"/>
          </a:xfrm>
          <a:prstGeom prst="rect">
            <a:avLst/>
          </a:prstGeom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6" y="1281543"/>
            <a:ext cx="3042284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40" dirty="0"/>
              <a:t>Sensors </a:t>
            </a:r>
            <a:r>
              <a:rPr sz="2700" dirty="0"/>
              <a:t>-</a:t>
            </a:r>
            <a:r>
              <a:rPr sz="2700" spc="165" dirty="0"/>
              <a:t> </a:t>
            </a:r>
            <a:r>
              <a:rPr lang="en-GB" sz="2700" spc="278" dirty="0"/>
              <a:t>Touch</a:t>
            </a:r>
            <a:endParaRPr sz="2700" dirty="0"/>
          </a:p>
        </p:txBody>
      </p:sp>
      <p:sp>
        <p:nvSpPr>
          <p:cNvPr id="3" name="object 3"/>
          <p:cNvSpPr txBox="1"/>
          <p:nvPr/>
        </p:nvSpPr>
        <p:spPr>
          <a:xfrm>
            <a:off x="1493749" y="1963293"/>
            <a:ext cx="3666649" cy="2538420"/>
          </a:xfrm>
          <a:prstGeom prst="rect">
            <a:avLst/>
          </a:prstGeom>
        </p:spPr>
        <p:txBody>
          <a:bodyPr vert="horz" wrap="square" lIns="0" tIns="36671" rIns="0" bIns="0" rtlCol="0">
            <a:spAutoFit/>
          </a:bodyPr>
          <a:lstStyle/>
          <a:p>
            <a:pPr marL="9525" marR="3810" algn="just">
              <a:lnSpc>
                <a:spcPct val="90000"/>
              </a:lnSpc>
              <a:spcBef>
                <a:spcPts val="289"/>
              </a:spcBef>
            </a:pP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z="2000" spc="-49" dirty="0">
                <a:solidFill>
                  <a:srgbClr val="4471C4"/>
                </a:solidFill>
                <a:latin typeface="Arial"/>
                <a:cs typeface="Arial"/>
              </a:rPr>
              <a:t>Touch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101" dirty="0">
                <a:solidFill>
                  <a:srgbClr val="4471C4"/>
                </a:solidFill>
                <a:latin typeface="Arial"/>
                <a:cs typeface="Arial"/>
              </a:rPr>
              <a:t>sensor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provides </a:t>
            </a: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us </a:t>
            </a:r>
            <a:r>
              <a:rPr sz="2000" spc="11" dirty="0">
                <a:solidFill>
                  <a:srgbClr val="4471C4"/>
                </a:solidFill>
                <a:latin typeface="Arial"/>
                <a:cs typeface="Arial"/>
              </a:rPr>
              <a:t>with </a:t>
            </a:r>
            <a:r>
              <a:rPr sz="2000" spc="-143" dirty="0">
                <a:solidFill>
                  <a:srgbClr val="4471C4"/>
                </a:solidFill>
                <a:latin typeface="Arial"/>
                <a:cs typeface="Arial"/>
              </a:rPr>
              <a:t>a  </a:t>
            </a:r>
            <a:r>
              <a:rPr sz="2000" spc="-53" dirty="0">
                <a:solidFill>
                  <a:srgbClr val="4471C4"/>
                </a:solidFill>
                <a:latin typeface="Arial"/>
                <a:cs typeface="Arial"/>
              </a:rPr>
              <a:t>binary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reading </a:t>
            </a:r>
            <a:r>
              <a:rPr sz="2000" spc="-105" dirty="0">
                <a:solidFill>
                  <a:srgbClr val="4471C4"/>
                </a:solidFill>
                <a:latin typeface="Arial"/>
                <a:cs typeface="Arial"/>
              </a:rPr>
              <a:t>–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either the </a:t>
            </a:r>
            <a:r>
              <a:rPr sz="2000" spc="-120" dirty="0">
                <a:solidFill>
                  <a:srgbClr val="4471C4"/>
                </a:solidFill>
                <a:latin typeface="Arial"/>
                <a:cs typeface="Arial"/>
              </a:rPr>
              <a:t>sensors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is  </a:t>
            </a:r>
            <a:r>
              <a:rPr sz="2000" spc="-105" dirty="0">
                <a:solidFill>
                  <a:srgbClr val="4471C4"/>
                </a:solidFill>
                <a:latin typeface="Arial"/>
                <a:cs typeface="Arial"/>
              </a:rPr>
              <a:t>pressed (True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-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1) </a:t>
            </a:r>
            <a:r>
              <a:rPr sz="2000" spc="-15" dirty="0">
                <a:solidFill>
                  <a:srgbClr val="4471C4"/>
                </a:solidFill>
                <a:latin typeface="Arial"/>
                <a:cs typeface="Arial"/>
              </a:rPr>
              <a:t>or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is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not </a:t>
            </a:r>
            <a:r>
              <a:rPr sz="2000" spc="-135" dirty="0">
                <a:solidFill>
                  <a:srgbClr val="4471C4"/>
                </a:solidFill>
                <a:latin typeface="Arial"/>
                <a:cs typeface="Arial"/>
              </a:rPr>
              <a:t>(False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- </a:t>
            </a:r>
            <a:r>
              <a:rPr sz="2000" spc="-68" dirty="0">
                <a:solidFill>
                  <a:srgbClr val="4471C4"/>
                </a:solidFill>
                <a:latin typeface="Arial"/>
                <a:cs typeface="Arial"/>
              </a:rPr>
              <a:t>2).  </a:t>
            </a:r>
            <a:r>
              <a:rPr sz="2000" spc="-135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2000" spc="-116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105" dirty="0">
                <a:solidFill>
                  <a:srgbClr val="4471C4"/>
                </a:solidFill>
                <a:latin typeface="Arial"/>
                <a:cs typeface="Arial"/>
              </a:rPr>
              <a:t>check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for </a:t>
            </a:r>
            <a:r>
              <a:rPr sz="2000" spc="-34" dirty="0">
                <a:solidFill>
                  <a:srgbClr val="4471C4"/>
                </a:solidFill>
                <a:latin typeface="Arial"/>
                <a:cs typeface="Arial"/>
              </a:rPr>
              <a:t>three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events: </a:t>
            </a:r>
            <a:r>
              <a:rPr sz="2000" spc="-19" dirty="0">
                <a:solidFill>
                  <a:srgbClr val="4471C4"/>
                </a:solidFill>
                <a:latin typeface="Arial"/>
                <a:cs typeface="Arial"/>
              </a:rPr>
              <a:t>the  </a:t>
            </a:r>
            <a:r>
              <a:rPr sz="2000" spc="-15" dirty="0">
                <a:solidFill>
                  <a:srgbClr val="4471C4"/>
                </a:solidFill>
                <a:latin typeface="Arial"/>
                <a:cs typeface="Arial"/>
              </a:rPr>
              <a:t>button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is </a:t>
            </a:r>
            <a:r>
              <a:rPr sz="2000" spc="-98" dirty="0">
                <a:solidFill>
                  <a:srgbClr val="4471C4"/>
                </a:solidFill>
                <a:latin typeface="Arial"/>
                <a:cs typeface="Arial"/>
              </a:rPr>
              <a:t>pressed, </a:t>
            </a:r>
            <a:r>
              <a:rPr sz="2000" spc="-86" dirty="0">
                <a:solidFill>
                  <a:srgbClr val="4471C4"/>
                </a:solidFill>
                <a:latin typeface="Arial"/>
                <a:cs typeface="Arial"/>
              </a:rPr>
              <a:t>released </a:t>
            </a:r>
            <a:r>
              <a:rPr sz="2000" spc="-19" dirty="0">
                <a:solidFill>
                  <a:srgbClr val="4471C4"/>
                </a:solidFill>
                <a:latin typeface="Arial"/>
                <a:cs typeface="Arial"/>
              </a:rPr>
              <a:t>or</a:t>
            </a:r>
            <a:r>
              <a:rPr sz="2000" spc="-21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64" dirty="0">
                <a:solidFill>
                  <a:srgbClr val="4471C4"/>
                </a:solidFill>
                <a:latin typeface="Arial"/>
                <a:cs typeface="Arial"/>
              </a:rPr>
              <a:t>bumped.</a:t>
            </a:r>
            <a:endParaRPr sz="2000" dirty="0">
              <a:latin typeface="Arial"/>
              <a:cs typeface="Arial"/>
            </a:endParaRPr>
          </a:p>
          <a:p>
            <a:pPr>
              <a:spcBef>
                <a:spcPts val="38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9525" marR="5715" algn="just">
              <a:lnSpc>
                <a:spcPts val="1943"/>
              </a:lnSpc>
            </a:pPr>
            <a:r>
              <a:rPr sz="2000" spc="-135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2000" spc="-116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read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value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touch  </a:t>
            </a:r>
            <a:r>
              <a:rPr sz="2000" spc="-120" dirty="0">
                <a:solidFill>
                  <a:srgbClr val="4471C4"/>
                </a:solidFill>
                <a:latin typeface="Arial"/>
                <a:cs typeface="Arial"/>
              </a:rPr>
              <a:t>sensors</a:t>
            </a:r>
            <a:r>
              <a:rPr sz="2000" spc="-101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using: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988A2AA-D9B2-8C48-943B-5774EB2DF2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4648200"/>
            <a:ext cx="1841526" cy="177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486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78598"/>
            <a:ext cx="3198495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40" dirty="0"/>
              <a:t>Sensors </a:t>
            </a:r>
            <a:r>
              <a:rPr sz="2700" dirty="0"/>
              <a:t>-</a:t>
            </a:r>
            <a:r>
              <a:rPr sz="2700" spc="150" dirty="0"/>
              <a:t> </a:t>
            </a:r>
            <a:r>
              <a:rPr lang="en-GB" sz="2700" spc="274" dirty="0"/>
              <a:t>Colour</a:t>
            </a:r>
            <a:endParaRPr sz="2700" dirty="0"/>
          </a:p>
        </p:txBody>
      </p:sp>
      <p:sp>
        <p:nvSpPr>
          <p:cNvPr id="3" name="object 3"/>
          <p:cNvSpPr txBox="1"/>
          <p:nvPr/>
        </p:nvSpPr>
        <p:spPr>
          <a:xfrm>
            <a:off x="1493748" y="1967866"/>
            <a:ext cx="3664268" cy="3445814"/>
          </a:xfrm>
          <a:prstGeom prst="rect">
            <a:avLst/>
          </a:prstGeom>
        </p:spPr>
        <p:txBody>
          <a:bodyPr vert="horz" wrap="square" lIns="0" tIns="34289" rIns="0" bIns="0" rtlCol="0">
            <a:spAutoFit/>
          </a:bodyPr>
          <a:lstStyle/>
          <a:p>
            <a:pPr marL="9525" marR="3810" algn="just">
              <a:lnSpc>
                <a:spcPct val="90000"/>
              </a:lnSpc>
              <a:spcBef>
                <a:spcPts val="269"/>
              </a:spcBef>
            </a:pPr>
            <a:r>
              <a:rPr sz="2000" spc="-124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z="2000" spc="-19" dirty="0">
                <a:solidFill>
                  <a:srgbClr val="4471C4"/>
                </a:solidFill>
                <a:latin typeface="Arial"/>
                <a:cs typeface="Arial"/>
              </a:rPr>
              <a:t>Colour</a:t>
            </a:r>
            <a:r>
              <a:rPr sz="2000" spc="-19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4471C4"/>
                </a:solidFill>
                <a:latin typeface="Arial"/>
                <a:cs typeface="Arial"/>
              </a:rPr>
              <a:t>sensor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provides </a:t>
            </a:r>
            <a:r>
              <a:rPr sz="2000" spc="-120" dirty="0">
                <a:solidFill>
                  <a:srgbClr val="4471C4"/>
                </a:solidFill>
                <a:latin typeface="Arial"/>
                <a:cs typeface="Arial"/>
              </a:rPr>
              <a:t>us </a:t>
            </a:r>
            <a:r>
              <a:rPr sz="2000" spc="8" dirty="0">
                <a:solidFill>
                  <a:srgbClr val="4471C4"/>
                </a:solidFill>
                <a:latin typeface="Arial"/>
                <a:cs typeface="Arial"/>
              </a:rPr>
              <a:t>with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values  </a:t>
            </a:r>
            <a:r>
              <a:rPr sz="2000" spc="-19" dirty="0">
                <a:solidFill>
                  <a:srgbClr val="4471C4"/>
                </a:solidFill>
                <a:latin typeface="Arial"/>
                <a:cs typeface="Arial"/>
              </a:rPr>
              <a:t>from </a:t>
            </a:r>
            <a:r>
              <a:rPr sz="2000" spc="-86" dirty="0">
                <a:solidFill>
                  <a:srgbClr val="4471C4"/>
                </a:solidFill>
                <a:latin typeface="Arial"/>
                <a:cs typeface="Arial"/>
              </a:rPr>
              <a:t>0 </a:t>
            </a:r>
            <a:r>
              <a:rPr sz="2000" spc="-98" dirty="0">
                <a:solidFill>
                  <a:srgbClr val="4471C4"/>
                </a:solidFill>
                <a:latin typeface="Arial"/>
                <a:cs typeface="Arial"/>
              </a:rPr>
              <a:t>–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100. </a:t>
            </a:r>
            <a:r>
              <a:rPr sz="2000" spc="-113" dirty="0">
                <a:solidFill>
                  <a:srgbClr val="4471C4"/>
                </a:solidFill>
                <a:latin typeface="Arial"/>
                <a:cs typeface="Arial"/>
              </a:rPr>
              <a:t>This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sensor </a:t>
            </a:r>
            <a:r>
              <a:rPr sz="2000" spc="-113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34" dirty="0">
                <a:solidFill>
                  <a:srgbClr val="4471C4"/>
                </a:solidFill>
                <a:latin typeface="Arial"/>
                <a:cs typeface="Arial"/>
              </a:rPr>
              <a:t>work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in </a:t>
            </a:r>
            <a:r>
              <a:rPr sz="2000" spc="4" dirty="0">
                <a:solidFill>
                  <a:srgbClr val="4471C4"/>
                </a:solidFill>
                <a:latin typeface="Arial"/>
                <a:cs typeface="Arial"/>
              </a:rPr>
              <a:t>two  </a:t>
            </a:r>
            <a:r>
              <a:rPr sz="2000" spc="-98" dirty="0">
                <a:solidFill>
                  <a:srgbClr val="4471C4"/>
                </a:solidFill>
                <a:latin typeface="Arial"/>
                <a:cs typeface="Arial"/>
              </a:rPr>
              <a:t>ways: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11" dirty="0">
                <a:solidFill>
                  <a:srgbClr val="4471C4"/>
                </a:solidFill>
                <a:latin typeface="Arial"/>
                <a:cs typeface="Arial"/>
              </a:rPr>
              <a:t>first </a:t>
            </a:r>
            <a:r>
              <a:rPr sz="2000" spc="-86" dirty="0">
                <a:solidFill>
                  <a:srgbClr val="4471C4"/>
                </a:solidFill>
                <a:latin typeface="Arial"/>
                <a:cs typeface="Arial"/>
              </a:rPr>
              <a:t>is </a:t>
            </a:r>
            <a:r>
              <a:rPr sz="2000" spc="-41" dirty="0">
                <a:solidFill>
                  <a:srgbClr val="4471C4"/>
                </a:solidFill>
                <a:latin typeface="Arial"/>
                <a:cs typeface="Arial"/>
              </a:rPr>
              <a:t>referred </a:t>
            </a:r>
            <a:r>
              <a:rPr sz="2000" spc="8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spc="-158" dirty="0">
                <a:solidFill>
                  <a:srgbClr val="4471C4"/>
                </a:solidFill>
                <a:latin typeface="Arial"/>
                <a:cs typeface="Arial"/>
              </a:rPr>
              <a:t>as </a:t>
            </a:r>
            <a:r>
              <a:rPr sz="2000" spc="-45" dirty="0">
                <a:solidFill>
                  <a:srgbClr val="4471C4"/>
                </a:solidFill>
                <a:latin typeface="Arial"/>
                <a:cs typeface="Arial"/>
              </a:rPr>
              <a:t>ambient  </a:t>
            </a:r>
            <a:r>
              <a:rPr sz="2000" spc="-79" dirty="0">
                <a:solidFill>
                  <a:srgbClr val="4471C4"/>
                </a:solidFill>
                <a:latin typeface="Arial"/>
                <a:cs typeface="Arial"/>
              </a:rPr>
              <a:t>and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98" dirty="0">
                <a:solidFill>
                  <a:srgbClr val="4471C4"/>
                </a:solidFill>
                <a:latin typeface="Arial"/>
                <a:cs typeface="Arial"/>
              </a:rPr>
              <a:t>second </a:t>
            </a:r>
            <a:r>
              <a:rPr sz="2000" spc="-86" dirty="0">
                <a:solidFill>
                  <a:srgbClr val="4471C4"/>
                </a:solidFill>
                <a:latin typeface="Arial"/>
                <a:cs typeface="Arial"/>
              </a:rPr>
              <a:t>is </a:t>
            </a:r>
            <a:r>
              <a:rPr sz="2000" spc="-41" dirty="0">
                <a:solidFill>
                  <a:srgbClr val="4471C4"/>
                </a:solidFill>
                <a:latin typeface="Arial"/>
                <a:cs typeface="Arial"/>
              </a:rPr>
              <a:t>referred </a:t>
            </a:r>
            <a:r>
              <a:rPr sz="2000" spc="8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spc="-158" dirty="0">
                <a:solidFill>
                  <a:srgbClr val="4471C4"/>
                </a:solidFill>
                <a:latin typeface="Arial"/>
                <a:cs typeface="Arial"/>
              </a:rPr>
              <a:t>as </a:t>
            </a:r>
            <a:r>
              <a:rPr sz="2000" spc="-41" dirty="0">
                <a:solidFill>
                  <a:srgbClr val="4471C4"/>
                </a:solidFill>
                <a:latin typeface="Arial"/>
                <a:cs typeface="Arial"/>
              </a:rPr>
              <a:t>reflective.  </a:t>
            </a:r>
            <a:r>
              <a:rPr sz="2000" spc="-53" dirty="0">
                <a:solidFill>
                  <a:srgbClr val="4471C4"/>
                </a:solidFill>
                <a:latin typeface="Arial"/>
                <a:cs typeface="Arial"/>
              </a:rPr>
              <a:t>In </a:t>
            </a:r>
            <a:r>
              <a:rPr sz="2000" spc="-41" dirty="0">
                <a:solidFill>
                  <a:srgbClr val="4471C4"/>
                </a:solidFill>
                <a:latin typeface="Arial"/>
                <a:cs typeface="Arial"/>
              </a:rPr>
              <a:t>reflective </a:t>
            </a:r>
            <a:r>
              <a:rPr sz="2000" spc="-68" dirty="0">
                <a:solidFill>
                  <a:srgbClr val="4471C4"/>
                </a:solidFill>
                <a:latin typeface="Arial"/>
                <a:cs typeface="Arial"/>
              </a:rPr>
              <a:t>mode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109" dirty="0">
                <a:solidFill>
                  <a:srgbClr val="4471C4"/>
                </a:solidFill>
                <a:latin typeface="Arial"/>
                <a:cs typeface="Arial"/>
              </a:rPr>
              <a:t>sensors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not </a:t>
            </a:r>
            <a:r>
              <a:rPr sz="2000" spc="-45" dirty="0">
                <a:solidFill>
                  <a:srgbClr val="4471C4"/>
                </a:solidFill>
                <a:latin typeface="Arial"/>
                <a:cs typeface="Arial"/>
              </a:rPr>
              <a:t>only 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reads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light </a:t>
            </a:r>
            <a:r>
              <a:rPr sz="2000" spc="-34" dirty="0">
                <a:solidFill>
                  <a:srgbClr val="4471C4"/>
                </a:solidFill>
                <a:latin typeface="Arial"/>
                <a:cs typeface="Arial"/>
              </a:rPr>
              <a:t>intensity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but </a:t>
            </a:r>
            <a:r>
              <a:rPr sz="2000" spc="-86" dirty="0">
                <a:solidFill>
                  <a:srgbClr val="4471C4"/>
                </a:solidFill>
                <a:latin typeface="Arial"/>
                <a:cs typeface="Arial"/>
              </a:rPr>
              <a:t>also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produces  </a:t>
            </a:r>
            <a:r>
              <a:rPr sz="2000" spc="-26" dirty="0">
                <a:solidFill>
                  <a:srgbClr val="4471C4"/>
                </a:solidFill>
                <a:latin typeface="Arial"/>
                <a:cs typeface="Arial"/>
              </a:rPr>
              <a:t>light.</a:t>
            </a:r>
            <a:r>
              <a:rPr lang="en-GB" sz="2000" spc="-26" dirty="0">
                <a:solidFill>
                  <a:srgbClr val="4471C4"/>
                </a:solidFill>
                <a:latin typeface="Arial"/>
                <a:cs typeface="Arial"/>
              </a:rPr>
              <a:t> The colour is also able to identify the colour it is sensing.</a:t>
            </a:r>
            <a:endParaRPr sz="2000" dirty="0">
              <a:latin typeface="Times New Roman"/>
              <a:cs typeface="Times New Roman"/>
            </a:endParaRPr>
          </a:p>
          <a:p>
            <a:pPr marL="9525" marR="3810" algn="just">
              <a:lnSpc>
                <a:spcPts val="1785"/>
              </a:lnSpc>
              <a:spcBef>
                <a:spcPts val="1403"/>
              </a:spcBef>
            </a:pPr>
            <a:r>
              <a:rPr sz="2000" spc="-127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2000" spc="-113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read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79" dirty="0">
                <a:solidFill>
                  <a:srgbClr val="4471C4"/>
                </a:solidFill>
                <a:latin typeface="Arial"/>
                <a:cs typeface="Arial"/>
              </a:rPr>
              <a:t>value </a:t>
            </a:r>
            <a:r>
              <a:rPr sz="2000" spc="-4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z="2000" spc="-23" dirty="0">
                <a:solidFill>
                  <a:srgbClr val="4471C4"/>
                </a:solidFill>
                <a:latin typeface="Arial"/>
                <a:cs typeface="Arial"/>
              </a:rPr>
              <a:t>colour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109" dirty="0">
                <a:solidFill>
                  <a:srgbClr val="4471C4"/>
                </a:solidFill>
                <a:latin typeface="Arial"/>
                <a:cs typeface="Arial"/>
              </a:rPr>
              <a:t>sensors 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using: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31D0D9-EFE0-CE4A-963F-21B4D967EB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4876800"/>
            <a:ext cx="1462469" cy="14485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A57523-89D5-BB4A-A5CF-DE6B79C00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4437" y="2228850"/>
            <a:ext cx="2436513" cy="243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598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81543"/>
            <a:ext cx="3743325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40" dirty="0"/>
              <a:t>Sensors </a:t>
            </a:r>
            <a:r>
              <a:rPr sz="2700" dirty="0"/>
              <a:t>-</a:t>
            </a:r>
            <a:r>
              <a:rPr sz="2700" spc="176" dirty="0"/>
              <a:t> </a:t>
            </a:r>
            <a:r>
              <a:rPr sz="2700" spc="281" dirty="0"/>
              <a:t>Ultrasonic</a:t>
            </a:r>
            <a:endParaRPr sz="2700"/>
          </a:p>
        </p:txBody>
      </p:sp>
      <p:sp>
        <p:nvSpPr>
          <p:cNvPr id="3" name="object 3"/>
          <p:cNvSpPr txBox="1"/>
          <p:nvPr/>
        </p:nvSpPr>
        <p:spPr>
          <a:xfrm>
            <a:off x="1143000" y="1963293"/>
            <a:ext cx="4015493" cy="2673648"/>
          </a:xfrm>
          <a:prstGeom prst="rect">
            <a:avLst/>
          </a:prstGeom>
        </p:spPr>
        <p:txBody>
          <a:bodyPr vert="horz" wrap="square" lIns="0" tIns="36671" rIns="0" bIns="0" rtlCol="0">
            <a:spAutoFit/>
          </a:bodyPr>
          <a:lstStyle/>
          <a:p>
            <a:pPr marL="9525" marR="3810" algn="just">
              <a:lnSpc>
                <a:spcPct val="90000"/>
              </a:lnSpc>
              <a:spcBef>
                <a:spcPts val="289"/>
              </a:spcBef>
            </a:pP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56" dirty="0">
                <a:solidFill>
                  <a:srgbClr val="4471C4"/>
                </a:solidFill>
                <a:latin typeface="Arial"/>
                <a:cs typeface="Arial"/>
              </a:rPr>
              <a:t>ultrasonic </a:t>
            </a:r>
            <a:r>
              <a:rPr sz="2000" spc="-120" dirty="0">
                <a:solidFill>
                  <a:srgbClr val="4471C4"/>
                </a:solidFill>
                <a:latin typeface="Arial"/>
                <a:cs typeface="Arial"/>
              </a:rPr>
              <a:t>sensors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provides </a:t>
            </a: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us 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reading </a:t>
            </a:r>
            <a:r>
              <a:rPr sz="2000" spc="-19" dirty="0">
                <a:solidFill>
                  <a:srgbClr val="4471C4"/>
                </a:solidFill>
                <a:latin typeface="Arial"/>
                <a:cs typeface="Arial"/>
              </a:rPr>
              <a:t>from </a:t>
            </a:r>
            <a:r>
              <a:rPr sz="2000" spc="-101" dirty="0">
                <a:solidFill>
                  <a:srgbClr val="4471C4"/>
                </a:solidFill>
                <a:latin typeface="Arial"/>
                <a:cs typeface="Arial"/>
              </a:rPr>
              <a:t>1cm </a:t>
            </a:r>
            <a:r>
              <a:rPr sz="2000" spc="-105" dirty="0">
                <a:solidFill>
                  <a:srgbClr val="4471C4"/>
                </a:solidFill>
                <a:latin typeface="Arial"/>
                <a:cs typeface="Arial"/>
              </a:rPr>
              <a:t>–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25</a:t>
            </a:r>
            <a:r>
              <a:rPr lang="en-GB" sz="2000" spc="-94" dirty="0">
                <a:solidFill>
                  <a:srgbClr val="4471C4"/>
                </a:solidFill>
                <a:latin typeface="Arial"/>
                <a:cs typeface="Arial"/>
              </a:rPr>
              <a:t>5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cm. </a:t>
            </a:r>
            <a:r>
              <a:rPr sz="2000" spc="26" dirty="0">
                <a:solidFill>
                  <a:srgbClr val="4471C4"/>
                </a:solidFill>
                <a:latin typeface="Arial"/>
                <a:cs typeface="Arial"/>
              </a:rPr>
              <a:t>It </a:t>
            </a:r>
            <a:r>
              <a:rPr sz="2000" spc="-127" dirty="0">
                <a:solidFill>
                  <a:srgbClr val="4471C4"/>
                </a:solidFill>
                <a:latin typeface="Arial"/>
                <a:cs typeface="Arial"/>
              </a:rPr>
              <a:t>sends 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out </a:t>
            </a:r>
            <a:r>
              <a:rPr sz="2000" spc="-143" dirty="0">
                <a:solidFill>
                  <a:srgbClr val="4471C4"/>
                </a:solidFill>
                <a:latin typeface="Arial"/>
                <a:cs typeface="Arial"/>
              </a:rPr>
              <a:t>a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high-energy </a:t>
            </a:r>
            <a:r>
              <a:rPr sz="2000" spc="-98" dirty="0">
                <a:solidFill>
                  <a:srgbClr val="4471C4"/>
                </a:solidFill>
                <a:latin typeface="Arial"/>
                <a:cs typeface="Arial"/>
              </a:rPr>
              <a:t>wave,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records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how  </a:t>
            </a:r>
            <a:r>
              <a:rPr sz="2000" spc="-64" dirty="0">
                <a:solidFill>
                  <a:srgbClr val="4471C4"/>
                </a:solidFill>
                <a:latin typeface="Arial"/>
                <a:cs typeface="Arial"/>
              </a:rPr>
              <a:t>long </a:t>
            </a:r>
            <a:r>
              <a:rPr sz="2000" spc="56" dirty="0">
                <a:solidFill>
                  <a:srgbClr val="4471C4"/>
                </a:solidFill>
                <a:latin typeface="Arial"/>
                <a:cs typeface="Arial"/>
              </a:rPr>
              <a:t>it </a:t>
            </a:r>
            <a:r>
              <a:rPr sz="2000" spc="-101" dirty="0">
                <a:solidFill>
                  <a:srgbClr val="4471C4"/>
                </a:solidFill>
                <a:latin typeface="Arial"/>
                <a:cs typeface="Arial"/>
              </a:rPr>
              <a:t>takes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105" dirty="0">
                <a:solidFill>
                  <a:srgbClr val="4471C4"/>
                </a:solidFill>
                <a:latin typeface="Arial"/>
                <a:cs typeface="Arial"/>
              </a:rPr>
              <a:t>wave </a:t>
            </a:r>
            <a:r>
              <a:rPr sz="2000"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spc="-15" dirty="0">
                <a:solidFill>
                  <a:srgbClr val="4471C4"/>
                </a:solidFill>
                <a:latin typeface="Arial"/>
                <a:cs typeface="Arial"/>
              </a:rPr>
              <a:t>return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and  </a:t>
            </a:r>
            <a:r>
              <a:rPr sz="2000" spc="-143" dirty="0">
                <a:solidFill>
                  <a:srgbClr val="4471C4"/>
                </a:solidFill>
                <a:latin typeface="Arial"/>
                <a:cs typeface="Arial"/>
              </a:rPr>
              <a:t>uses </a:t>
            </a:r>
            <a:r>
              <a:rPr sz="2000" spc="-38" dirty="0">
                <a:solidFill>
                  <a:srgbClr val="4471C4"/>
                </a:solidFill>
                <a:latin typeface="Arial"/>
                <a:cs typeface="Arial"/>
              </a:rPr>
              <a:t>this </a:t>
            </a:r>
            <a:r>
              <a:rPr sz="2000" spc="-30" dirty="0">
                <a:solidFill>
                  <a:srgbClr val="4471C4"/>
                </a:solidFill>
                <a:latin typeface="Arial"/>
                <a:cs typeface="Arial"/>
              </a:rPr>
              <a:t>information </a:t>
            </a:r>
            <a:r>
              <a:rPr sz="2000" spc="8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calculate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distance.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 marL="9525" marR="3810" algn="just">
              <a:lnSpc>
                <a:spcPts val="1943"/>
              </a:lnSpc>
              <a:spcBef>
                <a:spcPts val="1410"/>
              </a:spcBef>
            </a:pPr>
            <a:r>
              <a:rPr sz="2000" spc="-135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2000" spc="-116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read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value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2000" spc="-139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56" dirty="0">
                <a:solidFill>
                  <a:srgbClr val="4471C4"/>
                </a:solidFill>
                <a:latin typeface="Arial"/>
                <a:cs typeface="Arial"/>
              </a:rPr>
              <a:t>ultrasonic  </a:t>
            </a:r>
            <a:r>
              <a:rPr sz="2000" spc="-120" dirty="0">
                <a:solidFill>
                  <a:srgbClr val="4471C4"/>
                </a:solidFill>
                <a:latin typeface="Arial"/>
                <a:cs typeface="Arial"/>
              </a:rPr>
              <a:t>sensors</a:t>
            </a:r>
            <a:r>
              <a:rPr sz="2000" spc="-101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using: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2D7C12F-584B-8040-B88A-EBCC8E1ED6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73" r="21636"/>
          <a:stretch/>
        </p:blipFill>
        <p:spPr>
          <a:xfrm>
            <a:off x="5429250" y="2171700"/>
            <a:ext cx="2114550" cy="28319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B6F21D-ABEA-594F-A47E-7B72319B8D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5003687"/>
            <a:ext cx="971550" cy="123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59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78598"/>
            <a:ext cx="3198495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40" dirty="0"/>
              <a:t>Sensors </a:t>
            </a:r>
            <a:r>
              <a:rPr sz="2700" dirty="0"/>
              <a:t>-</a:t>
            </a:r>
            <a:r>
              <a:rPr sz="2700" spc="150" dirty="0"/>
              <a:t> </a:t>
            </a:r>
            <a:r>
              <a:rPr lang="en-GB" sz="2700" spc="274" dirty="0"/>
              <a:t>Gyro</a:t>
            </a:r>
            <a:endParaRPr sz="2700" dirty="0"/>
          </a:p>
        </p:txBody>
      </p:sp>
      <p:sp>
        <p:nvSpPr>
          <p:cNvPr id="3" name="object 3"/>
          <p:cNvSpPr txBox="1"/>
          <p:nvPr/>
        </p:nvSpPr>
        <p:spPr>
          <a:xfrm>
            <a:off x="1143000" y="1967865"/>
            <a:ext cx="4286250" cy="1856661"/>
          </a:xfrm>
          <a:prstGeom prst="rect">
            <a:avLst/>
          </a:prstGeom>
        </p:spPr>
        <p:txBody>
          <a:bodyPr vert="horz" wrap="square" lIns="0" tIns="34289" rIns="0" bIns="0" rtlCol="0">
            <a:spAutoFit/>
          </a:bodyPr>
          <a:lstStyle/>
          <a:p>
            <a:pPr marL="9525" marR="3810" algn="just">
              <a:lnSpc>
                <a:spcPct val="90000"/>
              </a:lnSpc>
              <a:spcBef>
                <a:spcPts val="269"/>
              </a:spcBef>
            </a:pPr>
            <a:r>
              <a:rPr spc="-124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pc="-19" dirty="0">
                <a:solidFill>
                  <a:srgbClr val="4471C4"/>
                </a:solidFill>
                <a:latin typeface="Arial"/>
                <a:cs typeface="Arial"/>
              </a:rPr>
              <a:t>Gyro</a:t>
            </a:r>
            <a:r>
              <a:rPr spc="-19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90" dirty="0">
                <a:solidFill>
                  <a:srgbClr val="4471C4"/>
                </a:solidFill>
                <a:latin typeface="Arial"/>
                <a:cs typeface="Arial"/>
              </a:rPr>
              <a:t>sensor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provides </a:t>
            </a:r>
            <a:r>
              <a:rPr spc="-120" dirty="0">
                <a:solidFill>
                  <a:srgbClr val="4471C4"/>
                </a:solidFill>
                <a:latin typeface="Arial"/>
                <a:cs typeface="Arial"/>
              </a:rPr>
              <a:t>us </a:t>
            </a:r>
            <a:r>
              <a:rPr spc="8" dirty="0">
                <a:solidFill>
                  <a:srgbClr val="4471C4"/>
                </a:solidFill>
                <a:latin typeface="Arial"/>
                <a:cs typeface="Arial"/>
              </a:rPr>
              <a:t>with </a:t>
            </a:r>
            <a:r>
              <a:rPr lang="en-GB" spc="-94" dirty="0">
                <a:solidFill>
                  <a:srgbClr val="4471C4"/>
                </a:solidFill>
                <a:latin typeface="Arial"/>
                <a:cs typeface="Arial"/>
              </a:rPr>
              <a:t>the number of degrees that it has turned. This can be both positive and negative values, depending on the turn direction.</a:t>
            </a:r>
          </a:p>
          <a:p>
            <a:pPr marL="9525" marR="3810" algn="just">
              <a:lnSpc>
                <a:spcPct val="90000"/>
              </a:lnSpc>
              <a:spcBef>
                <a:spcPts val="269"/>
              </a:spcBef>
            </a:pPr>
            <a:endParaRPr lang="en-GB" spc="-94" dirty="0">
              <a:solidFill>
                <a:srgbClr val="4471C4"/>
              </a:solidFill>
              <a:latin typeface="Arial"/>
              <a:cs typeface="Arial"/>
            </a:endParaRPr>
          </a:p>
          <a:p>
            <a:pPr marL="9525" marR="3810" algn="just">
              <a:lnSpc>
                <a:spcPct val="90000"/>
              </a:lnSpc>
              <a:spcBef>
                <a:spcPts val="269"/>
              </a:spcBef>
            </a:pPr>
            <a:r>
              <a:rPr spc="-127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113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read 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pc="-79" dirty="0">
                <a:solidFill>
                  <a:srgbClr val="4471C4"/>
                </a:solidFill>
                <a:latin typeface="Arial"/>
                <a:cs typeface="Arial"/>
              </a:rPr>
              <a:t>value </a:t>
            </a:r>
            <a:r>
              <a:rPr spc="-4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lang="en-GB" spc="-23" dirty="0">
                <a:solidFill>
                  <a:srgbClr val="4471C4"/>
                </a:solidFill>
                <a:latin typeface="Arial"/>
                <a:cs typeface="Arial"/>
              </a:rPr>
              <a:t>gyro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109" dirty="0">
                <a:solidFill>
                  <a:srgbClr val="4471C4"/>
                </a:solidFill>
                <a:latin typeface="Arial"/>
                <a:cs typeface="Arial"/>
              </a:rPr>
              <a:t>sensors  </a:t>
            </a:r>
            <a:r>
              <a:rPr spc="-75" dirty="0">
                <a:solidFill>
                  <a:srgbClr val="4471C4"/>
                </a:solidFill>
                <a:latin typeface="Arial"/>
                <a:cs typeface="Arial"/>
              </a:rPr>
              <a:t>using:</a:t>
            </a:r>
            <a:endParaRPr dirty="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F5E2A3-2FF6-E24C-90E6-A5457E936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0" y="2209801"/>
            <a:ext cx="2810930" cy="21025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EAAFB63-0853-5D44-8149-F66FA623DF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0350" y="3943251"/>
            <a:ext cx="1390650" cy="166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484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5263" y="914400"/>
            <a:ext cx="6546712" cy="502541"/>
          </a:xfrm>
          <a:prstGeom prst="rect">
            <a:avLst/>
          </a:prstGeom>
        </p:spPr>
        <p:txBody>
          <a:bodyPr vert="horz" wrap="square" lIns="0" tIns="10001" rIns="0" bIns="0" rtlCol="0" anchor="ctr">
            <a:spAutoFit/>
          </a:bodyPr>
          <a:lstStyle/>
          <a:p>
            <a:pPr marL="9525">
              <a:spcBef>
                <a:spcPts val="79"/>
              </a:spcBef>
            </a:pPr>
            <a:r>
              <a:rPr spc="263" dirty="0" err="1"/>
              <a:t>Mindstorms</a:t>
            </a:r>
            <a:r>
              <a:rPr spc="263" dirty="0"/>
              <a:t> </a:t>
            </a:r>
            <a:r>
              <a:rPr lang="en-GB" spc="90" dirty="0"/>
              <a:t>EV3</a:t>
            </a:r>
            <a:r>
              <a:rPr spc="90" dirty="0"/>
              <a:t> </a:t>
            </a:r>
            <a:r>
              <a:rPr spc="259" dirty="0"/>
              <a:t>Programming</a:t>
            </a:r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914401" y="2017490"/>
            <a:ext cx="6722460" cy="2118368"/>
          </a:xfrm>
          <a:prstGeom prst="rect">
            <a:avLst/>
          </a:prstGeom>
        </p:spPr>
        <p:txBody>
          <a:bodyPr vert="horz" wrap="square" lIns="0" tIns="40481" rIns="0" bIns="0" rtlCol="0">
            <a:spAutoFit/>
          </a:bodyPr>
          <a:lstStyle/>
          <a:p>
            <a:pPr marL="9525" marR="3810" algn="just">
              <a:lnSpc>
                <a:spcPts val="1943"/>
              </a:lnSpc>
              <a:spcBef>
                <a:spcPts val="319"/>
              </a:spcBef>
            </a:pP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266" dirty="0">
                <a:solidFill>
                  <a:srgbClr val="4471C4"/>
                </a:solidFill>
                <a:latin typeface="Arial"/>
                <a:cs typeface="Arial"/>
              </a:rPr>
              <a:t>LEGO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Mindstorms </a:t>
            </a:r>
            <a:r>
              <a:rPr lang="en-GB" sz="2000" spc="-217" dirty="0">
                <a:solidFill>
                  <a:srgbClr val="4471C4"/>
                </a:solidFill>
                <a:latin typeface="Arial"/>
                <a:cs typeface="Arial"/>
              </a:rPr>
              <a:t>Ev3</a:t>
            </a:r>
            <a:r>
              <a:rPr sz="2000" spc="-217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programming </a:t>
            </a:r>
            <a:r>
              <a:rPr sz="2000" spc="-53" dirty="0">
                <a:solidFill>
                  <a:srgbClr val="4471C4"/>
                </a:solidFill>
                <a:latin typeface="Arial"/>
                <a:cs typeface="Arial"/>
              </a:rPr>
              <a:t>software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is </a:t>
            </a:r>
            <a:r>
              <a:rPr sz="2000" spc="-98" dirty="0">
                <a:solidFill>
                  <a:srgbClr val="4471C4"/>
                </a:solidFill>
                <a:latin typeface="Arial"/>
                <a:cs typeface="Arial"/>
              </a:rPr>
              <a:t>an </a:t>
            </a:r>
            <a:r>
              <a:rPr sz="2000" spc="-38" dirty="0">
                <a:solidFill>
                  <a:srgbClr val="4471C4"/>
                </a:solidFill>
                <a:latin typeface="Arial"/>
                <a:cs typeface="Arial"/>
              </a:rPr>
              <a:t>all </a:t>
            </a:r>
            <a:r>
              <a:rPr sz="2000" spc="-30" dirty="0">
                <a:solidFill>
                  <a:srgbClr val="4471C4"/>
                </a:solidFill>
                <a:latin typeface="Arial"/>
                <a:cs typeface="Arial"/>
              </a:rPr>
              <a:t>in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one  </a:t>
            </a:r>
            <a:r>
              <a:rPr sz="2000" spc="-8" dirty="0">
                <a:solidFill>
                  <a:srgbClr val="4471C4"/>
                </a:solidFill>
                <a:latin typeface="Arial"/>
                <a:cs typeface="Arial"/>
              </a:rPr>
              <a:t>tool </a:t>
            </a:r>
            <a:r>
              <a:rPr sz="2000" spc="-53" dirty="0">
                <a:solidFill>
                  <a:srgbClr val="4471C4"/>
                </a:solidFill>
                <a:latin typeface="Arial"/>
                <a:cs typeface="Arial"/>
              </a:rPr>
              <a:t>which </a:t>
            </a:r>
            <a:r>
              <a:rPr sz="2000" spc="-71" dirty="0">
                <a:solidFill>
                  <a:srgbClr val="4471C4"/>
                </a:solidFill>
                <a:latin typeface="Arial"/>
                <a:cs typeface="Arial"/>
              </a:rPr>
              <a:t>allows you </a:t>
            </a:r>
            <a:r>
              <a:rPr sz="2000"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dirty="0">
                <a:solidFill>
                  <a:srgbClr val="4471C4"/>
                </a:solidFill>
                <a:latin typeface="Arial"/>
                <a:cs typeface="Arial"/>
              </a:rPr>
              <a:t>write </a:t>
            </a:r>
            <a:r>
              <a:rPr sz="2000" spc="-86" dirty="0">
                <a:solidFill>
                  <a:srgbClr val="4471C4"/>
                </a:solidFill>
                <a:latin typeface="Arial"/>
                <a:cs typeface="Arial"/>
              </a:rPr>
              <a:t>programs </a:t>
            </a:r>
            <a:r>
              <a:rPr sz="2000"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2000" spc="-34" dirty="0">
                <a:solidFill>
                  <a:srgbClr val="4471C4"/>
                </a:solidFill>
                <a:latin typeface="Arial"/>
                <a:cs typeface="Arial"/>
              </a:rPr>
              <a:t>control </a:t>
            </a:r>
            <a:r>
              <a:rPr sz="2000" spc="-19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266" dirty="0">
                <a:solidFill>
                  <a:srgbClr val="4471C4"/>
                </a:solidFill>
                <a:latin typeface="Arial"/>
                <a:cs typeface="Arial"/>
              </a:rPr>
              <a:t>LEGO 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Mindstorms</a:t>
            </a:r>
            <a:r>
              <a:rPr sz="2000" spc="-109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23" dirty="0">
                <a:solidFill>
                  <a:srgbClr val="4471C4"/>
                </a:solidFill>
                <a:latin typeface="Arial"/>
                <a:cs typeface="Arial"/>
              </a:rPr>
              <a:t>robot.</a:t>
            </a:r>
            <a:endParaRPr sz="2000" dirty="0">
              <a:latin typeface="Arial"/>
              <a:cs typeface="Arial"/>
            </a:endParaRPr>
          </a:p>
          <a:p>
            <a:pPr marL="9525" marR="3900011" algn="just">
              <a:spcBef>
                <a:spcPts val="881"/>
              </a:spcBef>
            </a:pPr>
            <a:r>
              <a:rPr sz="2000" spc="-109" dirty="0">
                <a:latin typeface="Arial"/>
                <a:cs typeface="Arial"/>
              </a:rPr>
              <a:t>On </a:t>
            </a:r>
            <a:r>
              <a:rPr sz="2000" spc="-60" dirty="0">
                <a:latin typeface="Arial"/>
                <a:cs typeface="Arial"/>
              </a:rPr>
              <a:t>opening </a:t>
            </a:r>
            <a:r>
              <a:rPr sz="2000" spc="-15" dirty="0">
                <a:latin typeface="Arial"/>
                <a:cs typeface="Arial"/>
              </a:rPr>
              <a:t>the </a:t>
            </a:r>
            <a:r>
              <a:rPr sz="2000" spc="-56" dirty="0">
                <a:latin typeface="Arial"/>
                <a:cs typeface="Arial"/>
              </a:rPr>
              <a:t>program,  </a:t>
            </a:r>
            <a:r>
              <a:rPr sz="2000" spc="-64" dirty="0">
                <a:latin typeface="Arial"/>
                <a:cs typeface="Arial"/>
              </a:rPr>
              <a:t>you </a:t>
            </a:r>
            <a:r>
              <a:rPr sz="2000" spc="-60" dirty="0">
                <a:latin typeface="Arial"/>
                <a:cs typeface="Arial"/>
              </a:rPr>
              <a:t>should </a:t>
            </a:r>
            <a:r>
              <a:rPr sz="2000" spc="-116" dirty="0">
                <a:latin typeface="Arial"/>
                <a:cs typeface="Arial"/>
              </a:rPr>
              <a:t>see a </a:t>
            </a:r>
            <a:r>
              <a:rPr sz="2000" spc="-86" dirty="0">
                <a:latin typeface="Arial"/>
                <a:cs typeface="Arial"/>
              </a:rPr>
              <a:t>screen  </a:t>
            </a:r>
            <a:r>
              <a:rPr sz="2000" spc="-41" dirty="0">
                <a:latin typeface="Arial"/>
                <a:cs typeface="Arial"/>
              </a:rPr>
              <a:t>similar </a:t>
            </a:r>
            <a:r>
              <a:rPr sz="2000" spc="11" dirty="0">
                <a:latin typeface="Arial"/>
                <a:cs typeface="Arial"/>
              </a:rPr>
              <a:t>to </a:t>
            </a:r>
            <a:r>
              <a:rPr sz="2000" spc="-15" dirty="0">
                <a:latin typeface="Arial"/>
                <a:cs typeface="Arial"/>
              </a:rPr>
              <a:t>the </a:t>
            </a:r>
            <a:r>
              <a:rPr sz="2000" spc="-60" dirty="0">
                <a:latin typeface="Arial"/>
                <a:cs typeface="Arial"/>
              </a:rPr>
              <a:t>one </a:t>
            </a:r>
            <a:r>
              <a:rPr sz="2000" spc="-45" dirty="0">
                <a:latin typeface="Arial"/>
                <a:cs typeface="Arial"/>
              </a:rPr>
              <a:t>on </a:t>
            </a:r>
            <a:r>
              <a:rPr sz="2000" spc="-30" dirty="0">
                <a:latin typeface="Arial"/>
                <a:cs typeface="Arial"/>
              </a:rPr>
              <a:t>this  </a:t>
            </a:r>
            <a:r>
              <a:rPr sz="2000" spc="-56" dirty="0">
                <a:latin typeface="Arial"/>
                <a:cs typeface="Arial"/>
              </a:rPr>
              <a:t>slide.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0E4872-3EA4-5B41-8CA3-E6D9A55243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3124200"/>
            <a:ext cx="4148317" cy="263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503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43072"/>
            <a:ext cx="4551045" cy="50206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233" dirty="0"/>
              <a:t>Movement</a:t>
            </a:r>
            <a:r>
              <a:rPr spc="165" dirty="0"/>
              <a:t> </a:t>
            </a:r>
            <a:r>
              <a:rPr spc="266" dirty="0"/>
              <a:t>Block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93748" y="2022024"/>
            <a:ext cx="4068852" cy="31787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sz="2000" spc="-131" dirty="0">
                <a:solidFill>
                  <a:srgbClr val="4471C4"/>
                </a:solidFill>
                <a:latin typeface="Arial"/>
                <a:cs typeface="Arial"/>
              </a:rPr>
              <a:t>A </a:t>
            </a:r>
            <a:r>
              <a:rPr sz="2000" spc="-75" dirty="0">
                <a:solidFill>
                  <a:srgbClr val="4471C4"/>
                </a:solidFill>
                <a:latin typeface="Arial"/>
                <a:cs typeface="Arial"/>
              </a:rPr>
              <a:t>recap </a:t>
            </a:r>
            <a:r>
              <a:rPr sz="2000" spc="-4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z="2000" spc="-15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53" dirty="0">
                <a:solidFill>
                  <a:srgbClr val="4471C4"/>
                </a:solidFill>
                <a:latin typeface="Arial"/>
                <a:cs typeface="Arial"/>
              </a:rPr>
              <a:t>movement</a:t>
            </a:r>
            <a:r>
              <a:rPr sz="2000" spc="-191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block: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93748" y="4359669"/>
            <a:ext cx="7040651" cy="1108156"/>
          </a:xfrm>
          <a:prstGeom prst="rect">
            <a:avLst/>
          </a:prstGeom>
        </p:spPr>
        <p:txBody>
          <a:bodyPr vert="horz" wrap="square" lIns="0" tIns="81439" rIns="0" bIns="0" rtlCol="0">
            <a:spAutoFit/>
          </a:bodyPr>
          <a:lstStyle/>
          <a:p>
            <a:pPr marL="9525">
              <a:spcBef>
                <a:spcPts val="641"/>
              </a:spcBef>
            </a:pPr>
            <a:r>
              <a:rPr sz="2000" b="1" spc="-71" dirty="0">
                <a:solidFill>
                  <a:srgbClr val="4471C4"/>
                </a:solidFill>
                <a:cs typeface="Trebuchet MS"/>
              </a:rPr>
              <a:t>Important</a:t>
            </a:r>
            <a:r>
              <a:rPr sz="2000" b="1" spc="-131" dirty="0">
                <a:solidFill>
                  <a:srgbClr val="4471C4"/>
                </a:solidFill>
                <a:cs typeface="Trebuchet MS"/>
              </a:rPr>
              <a:t> </a:t>
            </a:r>
            <a:r>
              <a:rPr sz="2000" b="1" spc="-86" dirty="0">
                <a:solidFill>
                  <a:srgbClr val="4471C4"/>
                </a:solidFill>
                <a:cs typeface="Trebuchet MS"/>
              </a:rPr>
              <a:t>notes:</a:t>
            </a:r>
            <a:endParaRPr sz="2000" dirty="0">
              <a:cs typeface="Trebuchet MS"/>
            </a:endParaRPr>
          </a:p>
          <a:p>
            <a:pPr marL="9525" marR="3810" algn="just">
              <a:lnSpc>
                <a:spcPts val="1620"/>
              </a:lnSpc>
              <a:spcBef>
                <a:spcPts val="769"/>
              </a:spcBef>
            </a:pPr>
            <a:r>
              <a:rPr sz="2000" spc="-109" dirty="0">
                <a:solidFill>
                  <a:srgbClr val="4471C4"/>
                </a:solidFill>
                <a:cs typeface="Arial"/>
              </a:rPr>
              <a:t>The </a:t>
            </a:r>
            <a:r>
              <a:rPr sz="2000" spc="-30" dirty="0">
                <a:solidFill>
                  <a:srgbClr val="4471C4"/>
                </a:solidFill>
                <a:cs typeface="Arial"/>
              </a:rPr>
              <a:t>’Duration’ </a:t>
            </a:r>
            <a:r>
              <a:rPr sz="2000" spc="-41" dirty="0">
                <a:solidFill>
                  <a:srgbClr val="4471C4"/>
                </a:solidFill>
                <a:cs typeface="Arial"/>
              </a:rPr>
              <a:t>setting </a:t>
            </a:r>
            <a:r>
              <a:rPr sz="2000" spc="-113" dirty="0">
                <a:solidFill>
                  <a:srgbClr val="4471C4"/>
                </a:solidFill>
                <a:cs typeface="Arial"/>
              </a:rPr>
              <a:t>has </a:t>
            </a:r>
            <a:r>
              <a:rPr sz="2000" spc="-75" dirty="0">
                <a:solidFill>
                  <a:srgbClr val="4471C4"/>
                </a:solidFill>
                <a:cs typeface="Arial"/>
              </a:rPr>
              <a:t>3 </a:t>
            </a:r>
            <a:r>
              <a:rPr sz="2000" spc="-34" dirty="0">
                <a:solidFill>
                  <a:srgbClr val="4471C4"/>
                </a:solidFill>
                <a:cs typeface="Arial"/>
              </a:rPr>
              <a:t>options: </a:t>
            </a:r>
            <a:r>
              <a:rPr sz="2000" spc="-64" dirty="0">
                <a:solidFill>
                  <a:srgbClr val="4471C4"/>
                </a:solidFill>
                <a:cs typeface="Arial"/>
              </a:rPr>
              <a:t>Rotations, </a:t>
            </a:r>
            <a:r>
              <a:rPr sz="2000" spc="-120" dirty="0">
                <a:solidFill>
                  <a:srgbClr val="4471C4"/>
                </a:solidFill>
                <a:cs typeface="Arial"/>
              </a:rPr>
              <a:t>Seconds </a:t>
            </a:r>
            <a:r>
              <a:rPr sz="2000" spc="-71" dirty="0">
                <a:solidFill>
                  <a:srgbClr val="4471C4"/>
                </a:solidFill>
                <a:cs typeface="Arial"/>
              </a:rPr>
              <a:t>and </a:t>
            </a:r>
            <a:r>
              <a:rPr sz="2000" spc="-30" dirty="0">
                <a:solidFill>
                  <a:srgbClr val="4471C4"/>
                </a:solidFill>
                <a:cs typeface="Arial"/>
              </a:rPr>
              <a:t>Unlimited.  Unlimited </a:t>
            </a:r>
            <a:r>
              <a:rPr sz="2000" dirty="0">
                <a:solidFill>
                  <a:srgbClr val="4471C4"/>
                </a:solidFill>
                <a:cs typeface="Arial"/>
              </a:rPr>
              <a:t>will </a:t>
            </a:r>
            <a:r>
              <a:rPr sz="2000" spc="-75" dirty="0">
                <a:solidFill>
                  <a:srgbClr val="4471C4"/>
                </a:solidFill>
                <a:cs typeface="Arial"/>
              </a:rPr>
              <a:t>move </a:t>
            </a:r>
            <a:r>
              <a:rPr sz="2000" spc="-15" dirty="0">
                <a:solidFill>
                  <a:srgbClr val="4471C4"/>
                </a:solidFill>
                <a:cs typeface="Arial"/>
              </a:rPr>
              <a:t>the robot </a:t>
            </a:r>
            <a:r>
              <a:rPr sz="2000" dirty="0">
                <a:solidFill>
                  <a:srgbClr val="4471C4"/>
                </a:solidFill>
                <a:cs typeface="Arial"/>
              </a:rPr>
              <a:t>until </a:t>
            </a:r>
            <a:r>
              <a:rPr sz="2000" spc="-15" dirty="0">
                <a:solidFill>
                  <a:srgbClr val="4471C4"/>
                </a:solidFill>
                <a:cs typeface="Arial"/>
              </a:rPr>
              <a:t>the </a:t>
            </a:r>
            <a:r>
              <a:rPr sz="2000" spc="-30" dirty="0">
                <a:solidFill>
                  <a:srgbClr val="4471C4"/>
                </a:solidFill>
                <a:cs typeface="Arial"/>
              </a:rPr>
              <a:t>condition </a:t>
            </a:r>
            <a:r>
              <a:rPr sz="2000" spc="-19" dirty="0">
                <a:solidFill>
                  <a:srgbClr val="4471C4"/>
                </a:solidFill>
                <a:cs typeface="Arial"/>
              </a:rPr>
              <a:t>in </a:t>
            </a:r>
            <a:r>
              <a:rPr sz="2000" spc="-15" dirty="0">
                <a:solidFill>
                  <a:srgbClr val="4471C4"/>
                </a:solidFill>
                <a:cs typeface="Arial"/>
              </a:rPr>
              <a:t>the </a:t>
            </a:r>
            <a:r>
              <a:rPr sz="2000" spc="-34" dirty="0">
                <a:solidFill>
                  <a:srgbClr val="4471C4"/>
                </a:solidFill>
                <a:cs typeface="Arial"/>
              </a:rPr>
              <a:t>loop </a:t>
            </a:r>
            <a:r>
              <a:rPr sz="2000" spc="45" dirty="0">
                <a:solidFill>
                  <a:srgbClr val="4471C4"/>
                </a:solidFill>
                <a:cs typeface="Arial"/>
              </a:rPr>
              <a:t>it </a:t>
            </a:r>
            <a:r>
              <a:rPr sz="2000" spc="-79" dirty="0">
                <a:solidFill>
                  <a:srgbClr val="4471C4"/>
                </a:solidFill>
                <a:cs typeface="Arial"/>
              </a:rPr>
              <a:t>is </a:t>
            </a:r>
            <a:r>
              <a:rPr sz="2000" spc="-19" dirty="0">
                <a:solidFill>
                  <a:srgbClr val="4471C4"/>
                </a:solidFill>
                <a:cs typeface="Arial"/>
              </a:rPr>
              <a:t>in </a:t>
            </a:r>
            <a:r>
              <a:rPr sz="2000" spc="-90" dirty="0">
                <a:solidFill>
                  <a:srgbClr val="4471C4"/>
                </a:solidFill>
                <a:cs typeface="Arial"/>
              </a:rPr>
              <a:t>becomes  </a:t>
            </a:r>
            <a:r>
              <a:rPr sz="2000" spc="-68" dirty="0">
                <a:solidFill>
                  <a:srgbClr val="4471C4"/>
                </a:solidFill>
                <a:cs typeface="Arial"/>
              </a:rPr>
              <a:t>false.</a:t>
            </a:r>
            <a:endParaRPr sz="2000" dirty="0"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71C001-A693-FF47-9283-C7F608243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800" y="2667000"/>
            <a:ext cx="3886200" cy="197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12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493749" y="2022025"/>
            <a:ext cx="6131719" cy="2574903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sz="2000" spc="-11" dirty="0">
                <a:latin typeface="+mn-lt"/>
              </a:rPr>
              <a:t>Within </a:t>
            </a:r>
            <a:r>
              <a:rPr sz="2000" spc="-15" dirty="0">
                <a:latin typeface="+mn-lt"/>
              </a:rPr>
              <a:t>the </a:t>
            </a:r>
            <a:r>
              <a:rPr lang="en-GB" sz="2000" spc="-158" dirty="0">
                <a:latin typeface="+mn-lt"/>
              </a:rPr>
              <a:t>EV3</a:t>
            </a:r>
            <a:r>
              <a:rPr sz="2000" spc="-158" dirty="0">
                <a:latin typeface="+mn-lt"/>
              </a:rPr>
              <a:t> </a:t>
            </a:r>
            <a:r>
              <a:rPr sz="2000" spc="-56" dirty="0">
                <a:latin typeface="+mn-lt"/>
              </a:rPr>
              <a:t>programming </a:t>
            </a:r>
            <a:r>
              <a:rPr sz="2000" spc="-83" dirty="0">
                <a:latin typeface="+mn-lt"/>
              </a:rPr>
              <a:t>language </a:t>
            </a:r>
            <a:r>
              <a:rPr sz="2000" spc="-56" dirty="0">
                <a:latin typeface="+mn-lt"/>
              </a:rPr>
              <a:t>we </a:t>
            </a:r>
            <a:r>
              <a:rPr sz="2000" spc="-60" dirty="0">
                <a:latin typeface="+mn-lt"/>
              </a:rPr>
              <a:t>create loops</a:t>
            </a:r>
            <a:r>
              <a:rPr sz="2000" spc="-248" dirty="0">
                <a:latin typeface="+mn-lt"/>
              </a:rPr>
              <a:t> </a:t>
            </a:r>
            <a:r>
              <a:rPr lang="en-GB" sz="2000" spc="-68" dirty="0">
                <a:latin typeface="+mn-lt"/>
              </a:rPr>
              <a:t>using:</a:t>
            </a:r>
            <a:endParaRPr sz="2000" spc="-68" dirty="0">
              <a:latin typeface="+mn-lt"/>
            </a:endParaRPr>
          </a:p>
          <a:p>
            <a:pPr>
              <a:lnSpc>
                <a:spcPct val="100000"/>
              </a:lnSpc>
            </a:pPr>
            <a:endParaRPr lang="en-GB" sz="2000" spc="-68" dirty="0">
              <a:latin typeface="+mn-lt"/>
            </a:endParaRPr>
          </a:p>
          <a:p>
            <a:pPr>
              <a:lnSpc>
                <a:spcPct val="100000"/>
              </a:lnSpc>
            </a:pPr>
            <a:endParaRPr lang="en-GB" sz="2000" spc="-68" dirty="0">
              <a:latin typeface="+mn-lt"/>
            </a:endParaRPr>
          </a:p>
          <a:p>
            <a:pPr>
              <a:lnSpc>
                <a:spcPct val="100000"/>
              </a:lnSpc>
            </a:pPr>
            <a:endParaRPr lang="en-GB" sz="2000" spc="-68" dirty="0">
              <a:latin typeface="+mn-lt"/>
            </a:endParaRPr>
          </a:p>
          <a:p>
            <a:pPr>
              <a:lnSpc>
                <a:spcPct val="100000"/>
              </a:lnSpc>
            </a:pPr>
            <a:endParaRPr lang="en-GB" sz="2000" spc="-68" dirty="0">
              <a:latin typeface="+mn-lt"/>
            </a:endParaRPr>
          </a:p>
          <a:p>
            <a:pPr>
              <a:lnSpc>
                <a:spcPct val="100000"/>
              </a:lnSpc>
            </a:pPr>
            <a:endParaRPr sz="2000" spc="-68" dirty="0">
              <a:latin typeface="+mn-lt"/>
            </a:endParaRPr>
          </a:p>
          <a:p>
            <a:pPr>
              <a:lnSpc>
                <a:spcPct val="100000"/>
              </a:lnSpc>
            </a:pPr>
            <a:endParaRPr sz="2000" dirty="0">
              <a:latin typeface="+mn-lt"/>
              <a:cs typeface="Times New Roman"/>
            </a:endParaRPr>
          </a:p>
          <a:p>
            <a:pPr marL="9525" marR="3810">
              <a:lnSpc>
                <a:spcPts val="1620"/>
              </a:lnSpc>
            </a:pPr>
            <a:r>
              <a:rPr sz="2000" spc="-105" dirty="0">
                <a:latin typeface="+mn-lt"/>
              </a:rPr>
              <a:t>Once </a:t>
            </a:r>
            <a:r>
              <a:rPr sz="2000" spc="-15" dirty="0">
                <a:latin typeface="+mn-lt"/>
              </a:rPr>
              <a:t>the </a:t>
            </a:r>
            <a:r>
              <a:rPr sz="2000" spc="-30" dirty="0">
                <a:latin typeface="+mn-lt"/>
              </a:rPr>
              <a:t>loop </a:t>
            </a:r>
            <a:r>
              <a:rPr sz="2000" spc="-79" dirty="0">
                <a:latin typeface="+mn-lt"/>
              </a:rPr>
              <a:t>is </a:t>
            </a:r>
            <a:r>
              <a:rPr sz="2000" spc="-60" dirty="0">
                <a:latin typeface="+mn-lt"/>
              </a:rPr>
              <a:t>create </a:t>
            </a:r>
            <a:r>
              <a:rPr sz="2000" spc="45" dirty="0">
                <a:latin typeface="+mn-lt"/>
              </a:rPr>
              <a:t>it </a:t>
            </a:r>
            <a:r>
              <a:rPr sz="2000" spc="-56" dirty="0">
                <a:latin typeface="+mn-lt"/>
              </a:rPr>
              <a:t>allows </a:t>
            </a:r>
            <a:r>
              <a:rPr sz="2000" spc="-64" dirty="0">
                <a:latin typeface="+mn-lt"/>
              </a:rPr>
              <a:t>you </a:t>
            </a:r>
            <a:r>
              <a:rPr sz="2000" spc="11" dirty="0">
                <a:latin typeface="+mn-lt"/>
              </a:rPr>
              <a:t>to </a:t>
            </a:r>
            <a:r>
              <a:rPr sz="2000" spc="-4" dirty="0">
                <a:latin typeface="+mn-lt"/>
              </a:rPr>
              <a:t>put </a:t>
            </a:r>
            <a:r>
              <a:rPr sz="2000" spc="-79" dirty="0">
                <a:latin typeface="+mn-lt"/>
              </a:rPr>
              <a:t>blocks </a:t>
            </a:r>
            <a:r>
              <a:rPr sz="2000" spc="-56" dirty="0">
                <a:latin typeface="+mn-lt"/>
              </a:rPr>
              <a:t>inside </a:t>
            </a:r>
            <a:r>
              <a:rPr sz="2000" spc="19" dirty="0">
                <a:latin typeface="+mn-lt"/>
              </a:rPr>
              <a:t>it. </a:t>
            </a:r>
            <a:r>
              <a:rPr sz="2000" spc="-143" dirty="0">
                <a:latin typeface="+mn-lt"/>
              </a:rPr>
              <a:t>Each </a:t>
            </a:r>
            <a:r>
              <a:rPr sz="2000" spc="-34" dirty="0">
                <a:latin typeface="+mn-lt"/>
              </a:rPr>
              <a:t>loop </a:t>
            </a:r>
            <a:r>
              <a:rPr sz="2000" spc="-79" dirty="0">
                <a:latin typeface="+mn-lt"/>
              </a:rPr>
              <a:t>also </a:t>
            </a:r>
            <a:r>
              <a:rPr sz="2000" spc="-113" dirty="0">
                <a:latin typeface="+mn-lt"/>
              </a:rPr>
              <a:t>has  </a:t>
            </a:r>
            <a:r>
              <a:rPr sz="2000" spc="-23" dirty="0">
                <a:latin typeface="+mn-lt"/>
              </a:rPr>
              <a:t>its </a:t>
            </a:r>
            <a:r>
              <a:rPr sz="2000" spc="-38" dirty="0">
                <a:latin typeface="+mn-lt"/>
              </a:rPr>
              <a:t>own</a:t>
            </a:r>
            <a:r>
              <a:rPr sz="2000" spc="-150" dirty="0">
                <a:latin typeface="+mn-lt"/>
              </a:rPr>
              <a:t> </a:t>
            </a:r>
            <a:r>
              <a:rPr sz="2000" spc="-38" dirty="0">
                <a:latin typeface="+mn-lt"/>
              </a:rPr>
              <a:t>properties:</a:t>
            </a: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6" y="1243072"/>
            <a:ext cx="3560444" cy="50206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274" dirty="0"/>
              <a:t>Loo</a:t>
            </a:r>
            <a:r>
              <a:rPr spc="338" dirty="0"/>
              <a:t>p</a:t>
            </a:r>
            <a:r>
              <a:rPr spc="113" dirty="0"/>
              <a:t>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90C7A6E-40F4-B545-9B0A-1AD58F0270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9" t="7523" b="5029"/>
          <a:stretch/>
        </p:blipFill>
        <p:spPr>
          <a:xfrm>
            <a:off x="3617131" y="2362200"/>
            <a:ext cx="1844950" cy="14210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2A154D4-8C41-E749-BAC6-57B1943DF2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4711757"/>
            <a:ext cx="1804133" cy="16954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446CFFB-AB71-7748-92BB-5112ECE2930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5"/>
          <a:stretch/>
        </p:blipFill>
        <p:spPr>
          <a:xfrm>
            <a:off x="5334000" y="4644186"/>
            <a:ext cx="1968807" cy="1798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04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6" y="1066800"/>
            <a:ext cx="4474844" cy="50206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255" dirty="0"/>
              <a:t>Loops </a:t>
            </a:r>
            <a:r>
              <a:rPr spc="285" dirty="0"/>
              <a:t>with</a:t>
            </a:r>
            <a:r>
              <a:rPr spc="135" dirty="0"/>
              <a:t> </a:t>
            </a:r>
            <a:r>
              <a:rPr spc="240" dirty="0"/>
              <a:t>Sensors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93748" y="2022024"/>
            <a:ext cx="6050052" cy="625652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sz="2000" spc="-109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79" dirty="0">
                <a:solidFill>
                  <a:srgbClr val="4471C4"/>
                </a:solidFill>
                <a:latin typeface="Arial"/>
                <a:cs typeface="Arial"/>
              </a:rPr>
              <a:t>also </a:t>
            </a:r>
            <a:r>
              <a:rPr sz="2000" spc="-60" dirty="0">
                <a:solidFill>
                  <a:srgbClr val="4471C4"/>
                </a:solidFill>
                <a:latin typeface="Arial"/>
                <a:cs typeface="Arial"/>
              </a:rPr>
              <a:t>create loops </a:t>
            </a:r>
            <a:r>
              <a:rPr sz="2000" spc="-45" dirty="0">
                <a:solidFill>
                  <a:srgbClr val="4471C4"/>
                </a:solidFill>
                <a:latin typeface="Arial"/>
                <a:cs typeface="Arial"/>
              </a:rPr>
              <a:t>which </a:t>
            </a:r>
            <a:r>
              <a:rPr sz="2000" spc="-64" dirty="0">
                <a:solidFill>
                  <a:srgbClr val="4471C4"/>
                </a:solidFill>
                <a:latin typeface="Arial"/>
                <a:cs typeface="Arial"/>
              </a:rPr>
              <a:t>break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based </a:t>
            </a:r>
            <a:r>
              <a:rPr sz="2000" spc="-45" dirty="0">
                <a:solidFill>
                  <a:srgbClr val="4471C4"/>
                </a:solidFill>
                <a:latin typeface="Arial"/>
                <a:cs typeface="Arial"/>
              </a:rPr>
              <a:t>on </a:t>
            </a:r>
            <a:r>
              <a:rPr sz="2000" spc="-15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2000" spc="-83" dirty="0">
                <a:solidFill>
                  <a:srgbClr val="4471C4"/>
                </a:solidFill>
                <a:latin typeface="Arial"/>
                <a:cs typeface="Arial"/>
              </a:rPr>
              <a:t>sensor</a:t>
            </a:r>
            <a:r>
              <a:rPr sz="2000" spc="-24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49" dirty="0">
                <a:solidFill>
                  <a:srgbClr val="4471C4"/>
                </a:solidFill>
                <a:latin typeface="Arial"/>
                <a:cs typeface="Arial"/>
              </a:rPr>
              <a:t>data: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93748" y="4949951"/>
            <a:ext cx="5592852" cy="31787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sz="2000" spc="-158" dirty="0">
                <a:solidFill>
                  <a:srgbClr val="4471C4"/>
                </a:solidFill>
                <a:latin typeface="Arial"/>
                <a:cs typeface="Arial"/>
              </a:rPr>
              <a:t>You </a:t>
            </a:r>
            <a:r>
              <a:rPr sz="2000" spc="-94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z="2000" spc="-79" dirty="0">
                <a:solidFill>
                  <a:srgbClr val="4471C4"/>
                </a:solidFill>
                <a:latin typeface="Arial"/>
                <a:cs typeface="Arial"/>
              </a:rPr>
              <a:t>also </a:t>
            </a:r>
            <a:r>
              <a:rPr sz="2000" spc="-45" dirty="0">
                <a:solidFill>
                  <a:srgbClr val="4471C4"/>
                </a:solidFill>
                <a:latin typeface="Arial"/>
                <a:cs typeface="Arial"/>
              </a:rPr>
              <a:t>puts </a:t>
            </a:r>
            <a:r>
              <a:rPr sz="2000" spc="-60" dirty="0">
                <a:solidFill>
                  <a:srgbClr val="4471C4"/>
                </a:solidFill>
                <a:latin typeface="Arial"/>
                <a:cs typeface="Arial"/>
              </a:rPr>
              <a:t>loops, </a:t>
            </a:r>
            <a:r>
              <a:rPr sz="2000" dirty="0">
                <a:solidFill>
                  <a:srgbClr val="4471C4"/>
                </a:solidFill>
                <a:latin typeface="Arial"/>
                <a:cs typeface="Arial"/>
              </a:rPr>
              <a:t>within </a:t>
            </a:r>
            <a:r>
              <a:rPr sz="2000" spc="-60" dirty="0">
                <a:solidFill>
                  <a:srgbClr val="4471C4"/>
                </a:solidFill>
                <a:latin typeface="Arial"/>
                <a:cs typeface="Arial"/>
              </a:rPr>
              <a:t>loops, </a:t>
            </a:r>
            <a:r>
              <a:rPr sz="2000" dirty="0">
                <a:solidFill>
                  <a:srgbClr val="4471C4"/>
                </a:solidFill>
                <a:latin typeface="Arial"/>
                <a:cs typeface="Arial"/>
              </a:rPr>
              <a:t>within </a:t>
            </a:r>
            <a:r>
              <a:rPr sz="2000" spc="-60" dirty="0">
                <a:solidFill>
                  <a:srgbClr val="4471C4"/>
                </a:solidFill>
                <a:latin typeface="Arial"/>
                <a:cs typeface="Arial"/>
              </a:rPr>
              <a:t>loops</a:t>
            </a:r>
            <a:r>
              <a:rPr sz="2000" spc="-278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2000" spc="-461" dirty="0">
                <a:solidFill>
                  <a:srgbClr val="4471C4"/>
                </a:solidFill>
                <a:latin typeface="Arial"/>
                <a:cs typeface="Arial"/>
              </a:rPr>
              <a:t>…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E325D1-953A-6C40-9904-CCA4709FB7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135" y="2583047"/>
            <a:ext cx="2791206" cy="19997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1979828-D827-7244-AEDF-7C78C63A7E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150" y="2697862"/>
            <a:ext cx="2971801" cy="175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41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62D3E1D-9814-044E-9C2C-596D5C774C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3276600"/>
            <a:ext cx="5327788" cy="2952750"/>
          </a:xfrm>
          <a:prstGeom prst="rect">
            <a:avLst/>
          </a:prstGeom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81543"/>
            <a:ext cx="1993583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06" dirty="0"/>
              <a:t>Data</a:t>
            </a:r>
            <a:r>
              <a:rPr sz="2700" spc="153" dirty="0"/>
              <a:t> </a:t>
            </a:r>
            <a:r>
              <a:rPr sz="2700" spc="225" dirty="0"/>
              <a:t>Wires</a:t>
            </a:r>
            <a:endParaRPr sz="2700"/>
          </a:p>
        </p:txBody>
      </p:sp>
      <p:sp>
        <p:nvSpPr>
          <p:cNvPr id="3" name="object 3"/>
          <p:cNvSpPr txBox="1"/>
          <p:nvPr/>
        </p:nvSpPr>
        <p:spPr>
          <a:xfrm>
            <a:off x="609600" y="1963292"/>
            <a:ext cx="7011105" cy="1130918"/>
          </a:xfrm>
          <a:prstGeom prst="rect">
            <a:avLst/>
          </a:prstGeom>
        </p:spPr>
        <p:txBody>
          <a:bodyPr vert="horz" wrap="square" lIns="0" tIns="40481" rIns="0" bIns="0" rtlCol="0">
            <a:spAutoFit/>
          </a:bodyPr>
          <a:lstStyle/>
          <a:p>
            <a:pPr marL="9525" marR="4286" algn="just">
              <a:lnSpc>
                <a:spcPts val="1943"/>
              </a:lnSpc>
              <a:spcBef>
                <a:spcPts val="319"/>
              </a:spcBef>
            </a:pPr>
            <a:r>
              <a:rPr spc="-15" dirty="0">
                <a:solidFill>
                  <a:srgbClr val="4471C4"/>
                </a:solidFill>
                <a:latin typeface="Arial"/>
                <a:cs typeface="Arial"/>
              </a:rPr>
              <a:t>Within </a:t>
            </a:r>
            <a:r>
              <a:rPr lang="en-GB" spc="-191" dirty="0">
                <a:solidFill>
                  <a:srgbClr val="4471C4"/>
                </a:solidFill>
                <a:latin typeface="Arial"/>
                <a:cs typeface="Arial"/>
              </a:rPr>
              <a:t>EV3</a:t>
            </a:r>
            <a:r>
              <a:rPr spc="-191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116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pc="-150" dirty="0">
                <a:solidFill>
                  <a:srgbClr val="4471C4"/>
                </a:solidFill>
                <a:latin typeface="Arial"/>
                <a:cs typeface="Arial"/>
              </a:rPr>
              <a:t>pass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data 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from </a:t>
            </a:r>
            <a:r>
              <a:rPr spc="-56" dirty="0">
                <a:solidFill>
                  <a:srgbClr val="4471C4"/>
                </a:solidFill>
                <a:latin typeface="Arial"/>
                <a:cs typeface="Arial"/>
              </a:rPr>
              <a:t>block-to-block </a:t>
            </a:r>
            <a:r>
              <a:rPr spc="-94" dirty="0">
                <a:solidFill>
                  <a:srgbClr val="4471C4"/>
                </a:solidFill>
                <a:latin typeface="Arial"/>
                <a:cs typeface="Arial"/>
              </a:rPr>
              <a:t>using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data  </a:t>
            </a:r>
            <a:r>
              <a:rPr spc="-60" dirty="0">
                <a:solidFill>
                  <a:srgbClr val="4471C4"/>
                </a:solidFill>
                <a:latin typeface="Arial"/>
                <a:cs typeface="Arial"/>
              </a:rPr>
              <a:t>wires. </a:t>
            </a:r>
            <a:r>
              <a:rPr spc="-45" dirty="0">
                <a:solidFill>
                  <a:srgbClr val="4471C4"/>
                </a:solidFill>
                <a:latin typeface="Arial"/>
                <a:cs typeface="Arial"/>
              </a:rPr>
              <a:t>All </a:t>
            </a:r>
            <a:r>
              <a:rPr spc="-8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pc="-94" dirty="0">
                <a:solidFill>
                  <a:srgbClr val="4471C4"/>
                </a:solidFill>
                <a:latin typeface="Arial"/>
                <a:cs typeface="Arial"/>
              </a:rPr>
              <a:t>blocks </a:t>
            </a:r>
            <a:r>
              <a:rPr spc="-49" dirty="0">
                <a:solidFill>
                  <a:srgbClr val="4471C4"/>
                </a:solidFill>
                <a:latin typeface="Arial"/>
                <a:cs typeface="Arial"/>
              </a:rPr>
              <a:t>related </a:t>
            </a:r>
            <a:r>
              <a:rPr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pc="-116" dirty="0">
                <a:solidFill>
                  <a:srgbClr val="4471C4"/>
                </a:solidFill>
                <a:latin typeface="Arial"/>
                <a:cs typeface="Arial"/>
              </a:rPr>
              <a:t>sensors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113" dirty="0">
                <a:solidFill>
                  <a:srgbClr val="4471C4"/>
                </a:solidFill>
                <a:latin typeface="Arial"/>
                <a:cs typeface="Arial"/>
              </a:rPr>
              <a:t>have </a:t>
            </a:r>
            <a:r>
              <a:rPr spc="-38" dirty="0">
                <a:solidFill>
                  <a:srgbClr val="4471C4"/>
                </a:solidFill>
                <a:latin typeface="Arial"/>
                <a:cs typeface="Arial"/>
              </a:rPr>
              <a:t>just </a:t>
            </a:r>
            <a:r>
              <a:rPr spc="-68" dirty="0">
                <a:solidFill>
                  <a:srgbClr val="4471C4"/>
                </a:solidFill>
                <a:latin typeface="Arial"/>
                <a:cs typeface="Arial"/>
              </a:rPr>
              <a:t>looked </a:t>
            </a:r>
            <a:r>
              <a:rPr spc="-38" dirty="0">
                <a:solidFill>
                  <a:srgbClr val="4471C4"/>
                </a:solidFill>
                <a:latin typeface="Arial"/>
                <a:cs typeface="Arial"/>
              </a:rPr>
              <a:t>at  </a:t>
            </a:r>
            <a:r>
              <a:rPr spc="-124" dirty="0">
                <a:solidFill>
                  <a:srgbClr val="4471C4"/>
                </a:solidFill>
                <a:latin typeface="Arial"/>
                <a:cs typeface="Arial"/>
              </a:rPr>
              <a:t>use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data</a:t>
            </a:r>
            <a:r>
              <a:rPr spc="-79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60" dirty="0">
                <a:solidFill>
                  <a:srgbClr val="4471C4"/>
                </a:solidFill>
                <a:latin typeface="Arial"/>
                <a:cs typeface="Arial"/>
              </a:rPr>
              <a:t>wires.</a:t>
            </a:r>
            <a:endParaRPr dirty="0">
              <a:latin typeface="Arial"/>
              <a:cs typeface="Arial"/>
            </a:endParaRPr>
          </a:p>
          <a:p>
            <a:pPr marL="9525" algn="just">
              <a:lnSpc>
                <a:spcPts val="2051"/>
              </a:lnSpc>
              <a:spcBef>
                <a:spcPts val="514"/>
              </a:spcBef>
            </a:pPr>
            <a:r>
              <a:rPr b="1" spc="-75" dirty="0">
                <a:solidFill>
                  <a:srgbClr val="4471C4"/>
                </a:solidFill>
                <a:latin typeface="Trebuchet MS"/>
                <a:cs typeface="Trebuchet MS"/>
              </a:rPr>
              <a:t>An </a:t>
            </a:r>
            <a:r>
              <a:rPr b="1" spc="-94" dirty="0">
                <a:solidFill>
                  <a:srgbClr val="4471C4"/>
                </a:solidFill>
                <a:latin typeface="Trebuchet MS"/>
                <a:cs typeface="Trebuchet MS"/>
              </a:rPr>
              <a:t>important </a:t>
            </a:r>
            <a:r>
              <a:rPr b="1" spc="-113" dirty="0">
                <a:solidFill>
                  <a:srgbClr val="4471C4"/>
                </a:solidFill>
                <a:latin typeface="Trebuchet MS"/>
                <a:cs typeface="Trebuchet MS"/>
              </a:rPr>
              <a:t>note: </a:t>
            </a:r>
            <a:r>
              <a:rPr spc="30" dirty="0">
                <a:solidFill>
                  <a:srgbClr val="4471C4"/>
                </a:solidFill>
                <a:latin typeface="Arial"/>
                <a:cs typeface="Arial"/>
              </a:rPr>
              <a:t>if </a:t>
            </a:r>
            <a:r>
              <a:rPr spc="-68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38" dirty="0">
                <a:solidFill>
                  <a:srgbClr val="4471C4"/>
                </a:solidFill>
                <a:latin typeface="Arial"/>
                <a:cs typeface="Arial"/>
              </a:rPr>
              <a:t>want </a:t>
            </a:r>
            <a:r>
              <a:rPr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pc="-83" dirty="0">
                <a:solidFill>
                  <a:srgbClr val="4471C4"/>
                </a:solidFill>
                <a:latin typeface="Arial"/>
                <a:cs typeface="Arial"/>
              </a:rPr>
              <a:t>display </a:t>
            </a:r>
            <a:r>
              <a:rPr spc="-101" dirty="0">
                <a:solidFill>
                  <a:srgbClr val="4471C4"/>
                </a:solidFill>
                <a:latin typeface="Arial"/>
                <a:cs typeface="Arial"/>
              </a:rPr>
              <a:t>values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56" dirty="0">
                <a:solidFill>
                  <a:srgbClr val="4471C4"/>
                </a:solidFill>
                <a:latin typeface="Arial"/>
                <a:cs typeface="Arial"/>
              </a:rPr>
              <a:t>must</a:t>
            </a:r>
            <a:r>
              <a:rPr spc="1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56" dirty="0">
                <a:solidFill>
                  <a:srgbClr val="4471C4"/>
                </a:solidFill>
                <a:latin typeface="Arial"/>
                <a:cs typeface="Arial"/>
              </a:rPr>
              <a:t>convert</a:t>
            </a:r>
            <a:endParaRPr dirty="0">
              <a:latin typeface="Arial"/>
              <a:cs typeface="Arial"/>
            </a:endParaRPr>
          </a:p>
          <a:p>
            <a:pPr marL="9525" algn="just">
              <a:lnSpc>
                <a:spcPts val="2051"/>
              </a:lnSpc>
            </a:pPr>
            <a:r>
              <a:rPr spc="-30" dirty="0">
                <a:solidFill>
                  <a:srgbClr val="4471C4"/>
                </a:solidFill>
                <a:latin typeface="Arial"/>
                <a:cs typeface="Arial"/>
              </a:rPr>
              <a:t>them </a:t>
            </a:r>
            <a:r>
              <a:rPr spc="15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pc="-172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4" dirty="0">
                <a:solidFill>
                  <a:srgbClr val="4471C4"/>
                </a:solidFill>
                <a:latin typeface="Arial"/>
                <a:cs typeface="Arial"/>
              </a:rPr>
              <a:t>text!</a:t>
            </a:r>
            <a:endParaRPr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9872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81543"/>
            <a:ext cx="4234815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36" dirty="0"/>
              <a:t>Reading </a:t>
            </a:r>
            <a:r>
              <a:rPr sz="2700" spc="248" dirty="0"/>
              <a:t>Sensor</a:t>
            </a:r>
            <a:r>
              <a:rPr sz="2700" spc="124" dirty="0"/>
              <a:t> </a:t>
            </a:r>
            <a:r>
              <a:rPr sz="2700" spc="203" dirty="0"/>
              <a:t>Values</a:t>
            </a:r>
            <a:endParaRPr sz="2700"/>
          </a:p>
        </p:txBody>
      </p:sp>
      <p:sp>
        <p:nvSpPr>
          <p:cNvPr id="3" name="object 3"/>
          <p:cNvSpPr txBox="1"/>
          <p:nvPr/>
        </p:nvSpPr>
        <p:spPr>
          <a:xfrm>
            <a:off x="5385424" y="4582529"/>
            <a:ext cx="773120" cy="2180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710"/>
              </a:lnSpc>
            </a:pPr>
            <a:r>
              <a:rPr spc="-113" dirty="0">
                <a:solidFill>
                  <a:srgbClr val="4471C4"/>
                </a:solidFill>
                <a:latin typeface="Arial"/>
                <a:cs typeface="Arial"/>
              </a:rPr>
              <a:t>Dis</a:t>
            </a:r>
            <a:r>
              <a:rPr lang="en-GB" spc="-113" dirty="0">
                <a:solidFill>
                  <a:srgbClr val="4471C4"/>
                </a:solidFill>
                <a:latin typeface="Arial"/>
                <a:cs typeface="Arial"/>
              </a:rPr>
              <a:t>play</a:t>
            </a:r>
            <a:endParaRPr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762000" y="1963294"/>
            <a:ext cx="7848599" cy="819423"/>
          </a:xfrm>
          <a:prstGeom prst="rect">
            <a:avLst/>
          </a:prstGeom>
        </p:spPr>
        <p:txBody>
          <a:bodyPr vert="horz" wrap="square" lIns="0" tIns="40481" rIns="0" bIns="0" rtlCol="0">
            <a:spAutoFit/>
          </a:bodyPr>
          <a:lstStyle/>
          <a:p>
            <a:pPr marL="9525" marR="3810" algn="l">
              <a:lnSpc>
                <a:spcPts val="1943"/>
              </a:lnSpc>
              <a:spcBef>
                <a:spcPts val="319"/>
              </a:spcBef>
              <a:tabLst>
                <a:tab pos="322421" algn="l"/>
                <a:tab pos="660083" algn="l"/>
                <a:tab pos="1160621" algn="l"/>
                <a:tab pos="1457801" algn="l"/>
                <a:tab pos="1981200" algn="l"/>
                <a:tab pos="2395061" algn="l"/>
                <a:tab pos="3131344" algn="l"/>
                <a:tab pos="3425190" algn="l"/>
                <a:tab pos="4226719" algn="l"/>
                <a:tab pos="4604861" algn="l"/>
                <a:tab pos="5029200" algn="l"/>
                <a:tab pos="5806440" algn="l"/>
              </a:tabLst>
            </a:pPr>
            <a:r>
              <a:rPr sz="2000" spc="-315" dirty="0"/>
              <a:t>T</a:t>
            </a:r>
            <a:r>
              <a:rPr sz="2000" spc="-131" dirty="0"/>
              <a:t>o</a:t>
            </a:r>
            <a:r>
              <a:rPr sz="2000" dirty="0"/>
              <a:t>	</a:t>
            </a:r>
            <a:r>
              <a:rPr sz="2000" spc="-86" dirty="0"/>
              <a:t>b</a:t>
            </a:r>
            <a:r>
              <a:rPr sz="2000" spc="-83" dirty="0"/>
              <a:t>e</a:t>
            </a:r>
            <a:r>
              <a:rPr sz="2000" dirty="0"/>
              <a:t>	</a:t>
            </a:r>
            <a:r>
              <a:rPr sz="2000" spc="-75" dirty="0"/>
              <a:t>able</a:t>
            </a:r>
            <a:r>
              <a:rPr lang="en-GB" sz="2000" dirty="0"/>
              <a:t> </a:t>
            </a:r>
            <a:r>
              <a:rPr sz="2000" spc="-4" dirty="0"/>
              <a:t>t</a:t>
            </a:r>
            <a:r>
              <a:rPr sz="2000" spc="34" dirty="0"/>
              <a:t>o</a:t>
            </a:r>
            <a:r>
              <a:rPr lang="en-GB" sz="2000" dirty="0"/>
              <a:t> </a:t>
            </a:r>
            <a:r>
              <a:rPr sz="2000" dirty="0"/>
              <a:t>r</a:t>
            </a:r>
            <a:r>
              <a:rPr sz="2000" spc="-124" dirty="0"/>
              <a:t>e</a:t>
            </a:r>
            <a:r>
              <a:rPr sz="2000" spc="-120" dirty="0"/>
              <a:t>a</a:t>
            </a:r>
            <a:r>
              <a:rPr sz="2000" spc="-56" dirty="0"/>
              <a:t>d</a:t>
            </a:r>
            <a:r>
              <a:rPr lang="en-GB" sz="2000" dirty="0"/>
              <a:t> </a:t>
            </a:r>
            <a:r>
              <a:rPr sz="2000" spc="-23" dirty="0"/>
              <a:t>the</a:t>
            </a:r>
            <a:r>
              <a:rPr lang="en-GB" sz="2000" dirty="0"/>
              <a:t> </a:t>
            </a:r>
            <a:r>
              <a:rPr sz="2000" spc="-8" dirty="0"/>
              <a:t>outpu</a:t>
            </a:r>
            <a:r>
              <a:rPr sz="2000" spc="-4" dirty="0"/>
              <a:t>t</a:t>
            </a:r>
            <a:r>
              <a:rPr lang="en-GB" sz="2000" dirty="0"/>
              <a:t> </a:t>
            </a:r>
            <a:r>
              <a:rPr sz="2000" spc="-11" dirty="0"/>
              <a:t>o</a:t>
            </a:r>
            <a:r>
              <a:rPr sz="2000" spc="-4" dirty="0"/>
              <a:t>f</a:t>
            </a:r>
            <a:r>
              <a:rPr lang="en-GB" sz="2000" dirty="0"/>
              <a:t> </a:t>
            </a:r>
            <a:r>
              <a:rPr sz="2000" spc="-109" dirty="0"/>
              <a:t>senso</a:t>
            </a:r>
            <a:r>
              <a:rPr sz="2000" spc="-98" dirty="0"/>
              <a:t>r</a:t>
            </a:r>
            <a:r>
              <a:rPr sz="2000" dirty="0"/>
              <a:t>	</a:t>
            </a:r>
            <a:r>
              <a:rPr sz="2000" spc="-86" dirty="0"/>
              <a:t>w</a:t>
            </a:r>
            <a:r>
              <a:rPr sz="2000" spc="-53" dirty="0"/>
              <a:t>e</a:t>
            </a:r>
            <a:r>
              <a:rPr lang="en-GB" sz="2000" dirty="0"/>
              <a:t> </a:t>
            </a:r>
            <a:r>
              <a:rPr sz="2000" spc="4" dirty="0"/>
              <a:t>will</a:t>
            </a:r>
            <a:r>
              <a:rPr lang="en-GB" sz="2000" dirty="0"/>
              <a:t> </a:t>
            </a:r>
            <a:r>
              <a:rPr sz="2000" dirty="0"/>
              <a:t>r</a:t>
            </a:r>
            <a:r>
              <a:rPr sz="2000" spc="-38" dirty="0"/>
              <a:t>equi</a:t>
            </a:r>
            <a:r>
              <a:rPr sz="2000" spc="-49" dirty="0"/>
              <a:t>r</a:t>
            </a:r>
            <a:r>
              <a:rPr sz="2000" spc="-109" dirty="0"/>
              <a:t>e</a:t>
            </a:r>
            <a:r>
              <a:rPr lang="en-GB" sz="2000" dirty="0"/>
              <a:t> </a:t>
            </a:r>
            <a:r>
              <a:rPr sz="2000" spc="-19" dirty="0"/>
              <a:t>the  </a:t>
            </a:r>
            <a:r>
              <a:rPr sz="2000" spc="-38" dirty="0"/>
              <a:t>following</a:t>
            </a:r>
            <a:r>
              <a:rPr sz="2000" spc="-98" dirty="0"/>
              <a:t> </a:t>
            </a:r>
            <a:r>
              <a:rPr sz="2000" spc="-83" dirty="0"/>
              <a:t>blocks:</a:t>
            </a:r>
            <a:endParaRPr lang="en-GB" sz="2000" spc="-83" dirty="0"/>
          </a:p>
          <a:p>
            <a:pPr marL="9525" marR="3810">
              <a:lnSpc>
                <a:spcPts val="1943"/>
              </a:lnSpc>
              <a:spcBef>
                <a:spcPts val="319"/>
              </a:spcBef>
              <a:tabLst>
                <a:tab pos="322421" algn="l"/>
                <a:tab pos="660083" algn="l"/>
                <a:tab pos="1160621" algn="l"/>
                <a:tab pos="1457801" algn="l"/>
                <a:tab pos="1981200" algn="l"/>
                <a:tab pos="2395061" algn="l"/>
                <a:tab pos="3131344" algn="l"/>
                <a:tab pos="3425190" algn="l"/>
                <a:tab pos="4226719" algn="l"/>
                <a:tab pos="4604861" algn="l"/>
                <a:tab pos="5029200" algn="l"/>
                <a:tab pos="5806440" algn="l"/>
              </a:tabLst>
            </a:pPr>
            <a:endParaRPr spc="-83" dirty="0"/>
          </a:p>
        </p:txBody>
      </p:sp>
      <p:sp>
        <p:nvSpPr>
          <p:cNvPr id="5" name="object 5"/>
          <p:cNvSpPr txBox="1"/>
          <p:nvPr/>
        </p:nvSpPr>
        <p:spPr>
          <a:xfrm>
            <a:off x="2008328" y="4510373"/>
            <a:ext cx="1444466" cy="2866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131" dirty="0">
                <a:solidFill>
                  <a:srgbClr val="4471C4"/>
                </a:solidFill>
                <a:latin typeface="Arial"/>
                <a:cs typeface="Arial"/>
              </a:rPr>
              <a:t>Sensor </a:t>
            </a:r>
            <a:r>
              <a:rPr spc="-124" dirty="0">
                <a:solidFill>
                  <a:srgbClr val="4471C4"/>
                </a:solidFill>
                <a:latin typeface="Arial"/>
                <a:cs typeface="Arial"/>
              </a:rPr>
              <a:t>Reading</a:t>
            </a:r>
            <a:endParaRPr>
              <a:latin typeface="Arial"/>
              <a:cs typeface="Arial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BE849B-89C0-D042-8402-6823096394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3021518"/>
            <a:ext cx="1406585" cy="14331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30159C9-D362-664C-8C62-FE28192606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6427" y="3039352"/>
            <a:ext cx="3344233" cy="134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241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355" y="1281543"/>
            <a:ext cx="4234815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36" dirty="0"/>
              <a:t>Reading </a:t>
            </a:r>
            <a:r>
              <a:rPr sz="2700" spc="248" dirty="0"/>
              <a:t>Sensor</a:t>
            </a:r>
            <a:r>
              <a:rPr sz="2700" spc="124" dirty="0"/>
              <a:t> </a:t>
            </a:r>
            <a:r>
              <a:rPr sz="2700" spc="203" dirty="0"/>
              <a:t>Values</a:t>
            </a:r>
            <a:endParaRPr sz="2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CD644A-1C45-AD4D-A72A-DCC2D654FD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051" y="2971800"/>
            <a:ext cx="6030103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38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95400" y="990600"/>
            <a:ext cx="2314099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spc="263" dirty="0">
                <a:solidFill>
                  <a:srgbClr val="11589F"/>
                </a:solidFill>
                <a:latin typeface="Arial"/>
                <a:cs typeface="Arial"/>
              </a:rPr>
              <a:t>Conditionals</a:t>
            </a:r>
            <a:endParaRPr sz="27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3400" y="1752600"/>
            <a:ext cx="8153400" cy="528189"/>
          </a:xfrm>
          <a:prstGeom prst="rect">
            <a:avLst/>
          </a:prstGeom>
        </p:spPr>
        <p:txBody>
          <a:bodyPr vert="horz" wrap="square" lIns="0" tIns="40481" rIns="0" bIns="0" rtlCol="0">
            <a:spAutoFit/>
          </a:bodyPr>
          <a:lstStyle/>
          <a:p>
            <a:pPr marL="9525" marR="3810" algn="just">
              <a:lnSpc>
                <a:spcPts val="1943"/>
              </a:lnSpc>
              <a:spcBef>
                <a:spcPts val="319"/>
              </a:spcBef>
            </a:pPr>
            <a:r>
              <a:rPr spc="-135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60" dirty="0">
                <a:solidFill>
                  <a:srgbClr val="4471C4"/>
                </a:solidFill>
                <a:latin typeface="Arial"/>
                <a:cs typeface="Arial"/>
              </a:rPr>
              <a:t>represent </a:t>
            </a:r>
            <a:r>
              <a:rPr spc="-56" dirty="0">
                <a:solidFill>
                  <a:srgbClr val="4471C4"/>
                </a:solidFill>
                <a:latin typeface="Arial"/>
                <a:cs typeface="Arial"/>
              </a:rPr>
              <a:t>conditionals 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in </a:t>
            </a:r>
            <a:r>
              <a:rPr lang="en-GB" spc="-191" dirty="0">
                <a:solidFill>
                  <a:srgbClr val="4471C4"/>
                </a:solidFill>
                <a:latin typeface="Arial"/>
                <a:cs typeface="Arial"/>
              </a:rPr>
              <a:t>EV3</a:t>
            </a:r>
            <a:r>
              <a:rPr spc="-191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94" dirty="0">
                <a:solidFill>
                  <a:srgbClr val="4471C4"/>
                </a:solidFill>
                <a:latin typeface="Arial"/>
                <a:cs typeface="Arial"/>
              </a:rPr>
              <a:t>using </a:t>
            </a:r>
            <a:r>
              <a:rPr spc="-23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pc="-56" dirty="0">
                <a:solidFill>
                  <a:srgbClr val="4471C4"/>
                </a:solidFill>
                <a:latin typeface="Arial"/>
                <a:cs typeface="Arial"/>
              </a:rPr>
              <a:t>switch </a:t>
            </a:r>
            <a:r>
              <a:rPr spc="-64" dirty="0">
                <a:solidFill>
                  <a:srgbClr val="4471C4"/>
                </a:solidFill>
                <a:latin typeface="Arial"/>
                <a:cs typeface="Arial"/>
              </a:rPr>
              <a:t>block.  </a:t>
            </a:r>
            <a:r>
              <a:rPr spc="-79" dirty="0">
                <a:solidFill>
                  <a:srgbClr val="4471C4"/>
                </a:solidFill>
                <a:latin typeface="Arial"/>
                <a:cs typeface="Arial"/>
              </a:rPr>
              <a:t>Similar </a:t>
            </a:r>
            <a:r>
              <a:rPr spc="15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pc="-45" dirty="0">
                <a:solidFill>
                  <a:srgbClr val="4471C4"/>
                </a:solidFill>
                <a:latin typeface="Arial"/>
                <a:cs typeface="Arial"/>
              </a:rPr>
              <a:t>all </a:t>
            </a:r>
            <a:r>
              <a:rPr spc="-94" dirty="0">
                <a:solidFill>
                  <a:srgbClr val="4471C4"/>
                </a:solidFill>
                <a:latin typeface="Arial"/>
                <a:cs typeface="Arial"/>
              </a:rPr>
              <a:t>blocks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pc="-113" dirty="0">
                <a:solidFill>
                  <a:srgbClr val="4471C4"/>
                </a:solidFill>
                <a:latin typeface="Arial"/>
                <a:cs typeface="Arial"/>
              </a:rPr>
              <a:t>have </a:t>
            </a:r>
            <a:r>
              <a:rPr spc="-109" dirty="0">
                <a:solidFill>
                  <a:srgbClr val="4471C4"/>
                </a:solidFill>
                <a:latin typeface="Arial"/>
                <a:cs typeface="Arial"/>
              </a:rPr>
              <a:t>used </a:t>
            </a:r>
            <a:r>
              <a:rPr spc="-56" dirty="0">
                <a:solidFill>
                  <a:srgbClr val="4471C4"/>
                </a:solidFill>
                <a:latin typeface="Arial"/>
                <a:cs typeface="Arial"/>
              </a:rPr>
              <a:t>before </a:t>
            </a:r>
            <a:r>
              <a:rPr spc="-71" dirty="0">
                <a:solidFill>
                  <a:srgbClr val="4471C4"/>
                </a:solidFill>
                <a:latin typeface="Arial"/>
                <a:cs typeface="Arial"/>
              </a:rPr>
              <a:t>you </a:t>
            </a:r>
            <a:r>
              <a:rPr spc="-116" dirty="0">
                <a:solidFill>
                  <a:srgbClr val="4471C4"/>
                </a:solidFill>
                <a:latin typeface="Arial"/>
                <a:cs typeface="Arial"/>
              </a:rPr>
              <a:t>can </a:t>
            </a:r>
            <a:r>
              <a:rPr spc="-53" dirty="0">
                <a:solidFill>
                  <a:srgbClr val="4471C4"/>
                </a:solidFill>
                <a:latin typeface="Arial"/>
                <a:cs typeface="Arial"/>
              </a:rPr>
              <a:t>manipulate </a:t>
            </a:r>
            <a:r>
              <a:rPr spc="-30" dirty="0">
                <a:solidFill>
                  <a:srgbClr val="4471C4"/>
                </a:solidFill>
                <a:latin typeface="Arial"/>
                <a:cs typeface="Arial"/>
              </a:rPr>
              <a:t>its  function </a:t>
            </a:r>
            <a:r>
              <a:rPr spc="-79" dirty="0">
                <a:solidFill>
                  <a:srgbClr val="4471C4"/>
                </a:solidFill>
                <a:latin typeface="Arial"/>
                <a:cs typeface="Arial"/>
              </a:rPr>
              <a:t>by </a:t>
            </a:r>
            <a:r>
              <a:rPr spc="-94" dirty="0">
                <a:solidFill>
                  <a:srgbClr val="4471C4"/>
                </a:solidFill>
                <a:latin typeface="Arial"/>
                <a:cs typeface="Arial"/>
              </a:rPr>
              <a:t>changing </a:t>
            </a:r>
            <a:r>
              <a:rPr spc="-30" dirty="0">
                <a:solidFill>
                  <a:srgbClr val="4471C4"/>
                </a:solidFill>
                <a:latin typeface="Arial"/>
                <a:cs typeface="Arial"/>
              </a:rPr>
              <a:t>its</a:t>
            </a:r>
            <a:r>
              <a:rPr spc="-203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pc="-45" dirty="0">
                <a:solidFill>
                  <a:srgbClr val="4471C4"/>
                </a:solidFill>
                <a:latin typeface="Arial"/>
                <a:cs typeface="Arial"/>
              </a:rPr>
              <a:t>properties.</a:t>
            </a:r>
            <a:endParaRPr dirty="0">
              <a:latin typeface="Arial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DB610A-1513-3643-8225-7A7767CBF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2667000"/>
            <a:ext cx="2575435" cy="308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299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algn="l"/>
            <a:r>
              <a:rPr lang="en-US"/>
              <a:t>Parallel Processes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388938" y="1497570"/>
            <a:ext cx="8325293" cy="5190905"/>
          </a:xfrm>
        </p:spPr>
        <p:txBody>
          <a:bodyPr>
            <a:normAutofit/>
          </a:bodyPr>
          <a:lstStyle/>
          <a:p>
            <a:r>
              <a:rPr lang="en-US" dirty="0">
                <a:latin typeface="Bariol Light" charset="0"/>
                <a:ea typeface="Bariol Light" charset="0"/>
                <a:cs typeface="Bariol Light" charset="0"/>
              </a:rPr>
              <a:t>Parallel processes are where two processes run </a:t>
            </a:r>
            <a:r>
              <a:rPr lang="en-US" b="1" dirty="0">
                <a:latin typeface="Bariol Light" charset="0"/>
                <a:ea typeface="Bariol Light" charset="0"/>
                <a:cs typeface="Bariol Light" charset="0"/>
              </a:rPr>
              <a:t>simultaneously</a:t>
            </a:r>
            <a:r>
              <a:rPr lang="en-US" dirty="0">
                <a:latin typeface="Bariol Light" charset="0"/>
                <a:ea typeface="Bariol Light" charset="0"/>
                <a:cs typeface="Bariol Light" charset="0"/>
              </a:rPr>
              <a:t> (at the time same).</a:t>
            </a:r>
          </a:p>
          <a:p>
            <a:endParaRPr lang="en-US" sz="2400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sz="2400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sz="2400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sz="2400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sz="2400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dirty="0">
              <a:latin typeface="Bariol Light" charset="0"/>
              <a:ea typeface="Bariol Light" charset="0"/>
              <a:cs typeface="Bariol Light" charset="0"/>
            </a:endParaRPr>
          </a:p>
          <a:p>
            <a:endParaRPr lang="en-US" dirty="0">
              <a:latin typeface="Bariol Light" charset="0"/>
              <a:ea typeface="Bariol Light" charset="0"/>
              <a:cs typeface="Bariol Light" charset="0"/>
            </a:endParaRPr>
          </a:p>
          <a:p>
            <a:r>
              <a:rPr lang="en-US" b="1" dirty="0">
                <a:latin typeface="Bariol Light" charset="0"/>
                <a:ea typeface="Bariol Light" charset="0"/>
                <a:cs typeface="Bariol Light" charset="0"/>
              </a:rPr>
              <a:t>A word of warning: </a:t>
            </a:r>
            <a:r>
              <a:rPr lang="en-US" dirty="0">
                <a:latin typeface="Bariol Light" charset="0"/>
                <a:ea typeface="Bariol Light" charset="0"/>
                <a:cs typeface="Bariol Light" charset="0"/>
              </a:rPr>
              <a:t>do </a:t>
            </a:r>
            <a:r>
              <a:rPr lang="en-US" b="1" dirty="0">
                <a:latin typeface="Bariol Light" charset="0"/>
                <a:ea typeface="Bariol Light" charset="0"/>
                <a:cs typeface="Bariol Light" charset="0"/>
              </a:rPr>
              <a:t>NOT</a:t>
            </a:r>
            <a:r>
              <a:rPr lang="en-US" dirty="0">
                <a:latin typeface="Bariol Light" charset="0"/>
                <a:ea typeface="Bariol Light" charset="0"/>
                <a:cs typeface="Bariol Light" charset="0"/>
              </a:rPr>
              <a:t> provide instructions to the same hardware in multiple places!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9BAA2E-921C-F045-A9CB-A7447D155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1981200"/>
            <a:ext cx="3708450" cy="332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104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93748" y="2080354"/>
            <a:ext cx="3191828" cy="664445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9525">
              <a:lnSpc>
                <a:spcPts val="1538"/>
              </a:lnSpc>
              <a:spcBef>
                <a:spcPts val="71"/>
              </a:spcBef>
            </a:pPr>
            <a:r>
              <a:rPr sz="1425" spc="-64" dirty="0">
                <a:solidFill>
                  <a:srgbClr val="4471C4"/>
                </a:solidFill>
                <a:latin typeface="Arial"/>
                <a:cs typeface="Arial"/>
              </a:rPr>
              <a:t>First </a:t>
            </a:r>
            <a:r>
              <a:rPr sz="1425" spc="-56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1425" spc="-49" dirty="0">
                <a:solidFill>
                  <a:srgbClr val="4471C4"/>
                </a:solidFill>
                <a:latin typeface="Arial"/>
                <a:cs typeface="Arial"/>
              </a:rPr>
              <a:t>must </a:t>
            </a:r>
            <a:r>
              <a:rPr sz="1425" spc="-26" dirty="0">
                <a:solidFill>
                  <a:srgbClr val="4471C4"/>
                </a:solidFill>
                <a:latin typeface="Arial"/>
                <a:cs typeface="Arial"/>
              </a:rPr>
              <a:t>build </a:t>
            </a:r>
            <a:r>
              <a:rPr sz="1425" spc="-19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425" spc="-15" dirty="0">
                <a:solidFill>
                  <a:srgbClr val="4471C4"/>
                </a:solidFill>
                <a:latin typeface="Arial"/>
                <a:cs typeface="Arial"/>
              </a:rPr>
              <a:t>robot </a:t>
            </a:r>
            <a:r>
              <a:rPr sz="1425" spc="-56" dirty="0">
                <a:solidFill>
                  <a:srgbClr val="4471C4"/>
                </a:solidFill>
                <a:latin typeface="Arial"/>
                <a:cs typeface="Arial"/>
              </a:rPr>
              <a:t>we </a:t>
            </a:r>
            <a:r>
              <a:rPr sz="1425" spc="-68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425" spc="2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425" spc="-68" dirty="0">
                <a:solidFill>
                  <a:srgbClr val="4471C4"/>
                </a:solidFill>
                <a:latin typeface="Arial"/>
                <a:cs typeface="Arial"/>
              </a:rPr>
              <a:t>going</a:t>
            </a:r>
            <a:r>
              <a:rPr lang="en-GB" sz="1425" spc="-68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425" spc="8" dirty="0">
                <a:solidFill>
                  <a:srgbClr val="4471C4"/>
                </a:solidFill>
                <a:latin typeface="Arial"/>
                <a:cs typeface="Arial"/>
              </a:rPr>
              <a:t>to </a:t>
            </a:r>
            <a:r>
              <a:rPr sz="1425" spc="-68" dirty="0">
                <a:solidFill>
                  <a:srgbClr val="4471C4"/>
                </a:solidFill>
                <a:latin typeface="Arial"/>
                <a:cs typeface="Arial"/>
              </a:rPr>
              <a:t>be </a:t>
            </a:r>
            <a:r>
              <a:rPr sz="1425" spc="-75" dirty="0">
                <a:solidFill>
                  <a:srgbClr val="4471C4"/>
                </a:solidFill>
                <a:latin typeface="Arial"/>
                <a:cs typeface="Arial"/>
              </a:rPr>
              <a:t>using </a:t>
            </a:r>
            <a:r>
              <a:rPr sz="1425" spc="-56" dirty="0">
                <a:solidFill>
                  <a:srgbClr val="4471C4"/>
                </a:solidFill>
                <a:latin typeface="Arial"/>
                <a:cs typeface="Arial"/>
              </a:rPr>
              <a:t>over </a:t>
            </a:r>
            <a:r>
              <a:rPr sz="1425" spc="-19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425" spc="-45" dirty="0">
                <a:solidFill>
                  <a:srgbClr val="4471C4"/>
                </a:solidFill>
                <a:latin typeface="Arial"/>
                <a:cs typeface="Arial"/>
              </a:rPr>
              <a:t>next </a:t>
            </a:r>
            <a:r>
              <a:rPr sz="1425" spc="-38" dirty="0">
                <a:solidFill>
                  <a:srgbClr val="4471C4"/>
                </a:solidFill>
                <a:latin typeface="Arial"/>
                <a:cs typeface="Arial"/>
              </a:rPr>
              <a:t>few</a:t>
            </a:r>
            <a:r>
              <a:rPr sz="1425" spc="-233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425" spc="-49" dirty="0">
                <a:solidFill>
                  <a:srgbClr val="4471C4"/>
                </a:solidFill>
                <a:latin typeface="Arial"/>
                <a:cs typeface="Arial"/>
              </a:rPr>
              <a:t>lectures.</a:t>
            </a:r>
            <a:endParaRPr sz="1425" dirty="0">
              <a:latin typeface="Arial"/>
              <a:cs typeface="Arial"/>
            </a:endParaRPr>
          </a:p>
          <a:p>
            <a:pPr marL="9525">
              <a:spcBef>
                <a:spcPts val="405"/>
              </a:spcBef>
            </a:pPr>
            <a:r>
              <a:rPr sz="1425" spc="-79" dirty="0">
                <a:solidFill>
                  <a:srgbClr val="4471C4"/>
                </a:solidFill>
                <a:latin typeface="Arial"/>
                <a:cs typeface="Arial"/>
              </a:rPr>
              <a:t>Using:</a:t>
            </a:r>
            <a:endParaRPr sz="1425" dirty="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09318" y="990600"/>
            <a:ext cx="5910681" cy="50206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225" dirty="0"/>
              <a:t>Lab </a:t>
            </a:r>
            <a:r>
              <a:rPr spc="191" dirty="0"/>
              <a:t>Task </a:t>
            </a:r>
            <a:r>
              <a:rPr spc="101" dirty="0"/>
              <a:t>1 </a:t>
            </a:r>
            <a:r>
              <a:rPr spc="-153" dirty="0"/>
              <a:t>– </a:t>
            </a:r>
            <a:r>
              <a:rPr spc="248" dirty="0"/>
              <a:t>Exercise</a:t>
            </a:r>
            <a:r>
              <a:rPr spc="75" dirty="0"/>
              <a:t> </a:t>
            </a:r>
            <a:r>
              <a:rPr spc="101" dirty="0"/>
              <a:t>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AD0E37-6251-8A4C-86D1-D305077B4F5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26" y="3114724"/>
            <a:ext cx="4914900" cy="202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3950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143000" y="2817466"/>
            <a:ext cx="6858000" cy="692497"/>
          </a:xfrm>
        </p:spPr>
        <p:txBody>
          <a:bodyPr/>
          <a:lstStyle/>
          <a:p>
            <a:r>
              <a:rPr lang="en-GB" dirty="0"/>
              <a:t>Enjoy :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1708715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</TotalTime>
  <Words>797</Words>
  <Application>Microsoft Office PowerPoint</Application>
  <PresentationFormat>On-screen Show (4:3)</PresentationFormat>
  <Paragraphs>87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Bariol Light</vt:lpstr>
      <vt:lpstr>Arial</vt:lpstr>
      <vt:lpstr>Arial Rounded MT Bold</vt:lpstr>
      <vt:lpstr>Calibri</vt:lpstr>
      <vt:lpstr>Times New Roman</vt:lpstr>
      <vt:lpstr>Trebuchet MS</vt:lpstr>
      <vt:lpstr>Office Theme</vt:lpstr>
      <vt:lpstr>Introduction to EV3  Lego Mindstorms </vt:lpstr>
      <vt:lpstr>The Mindstorms Robot</vt:lpstr>
      <vt:lpstr>The EV3 “brick”</vt:lpstr>
      <vt:lpstr>Servo Motors</vt:lpstr>
      <vt:lpstr>Sensors - Touch</vt:lpstr>
      <vt:lpstr>Sensors - Colour</vt:lpstr>
      <vt:lpstr>Sensors - Ultrasonic</vt:lpstr>
      <vt:lpstr>Sensors - Gyro</vt:lpstr>
      <vt:lpstr>Mindstorms EV3 Programming</vt:lpstr>
      <vt:lpstr>Movement Block</vt:lpstr>
      <vt:lpstr>Loops</vt:lpstr>
      <vt:lpstr>Loops with Sensors</vt:lpstr>
      <vt:lpstr>Data Wires</vt:lpstr>
      <vt:lpstr>Reading Sensor Values</vt:lpstr>
      <vt:lpstr>Reading Sensor Values</vt:lpstr>
      <vt:lpstr>PowerPoint Presentation</vt:lpstr>
      <vt:lpstr>PowerPoint Presentation</vt:lpstr>
      <vt:lpstr>Lab Task 1 – Exercise 1</vt:lpstr>
      <vt:lpstr>Enjoy 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Powell S.W.</dc:creator>
  <cp:lastModifiedBy>Gaynor Thomas</cp:lastModifiedBy>
  <cp:revision>18</cp:revision>
  <dcterms:created xsi:type="dcterms:W3CDTF">2018-09-27T11:41:48Z</dcterms:created>
  <dcterms:modified xsi:type="dcterms:W3CDTF">2023-01-27T14:41:21Z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2017-10-17T00:00:00Z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2018-09-27T00:00:00Z</vt:filetime>
  </property>
</Properties>
</file>