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33.png" ContentType="image/png"/>
  <Override PartName="/ppt/media/image32.png" ContentType="image/png"/>
  <Override PartName="/ppt/media/image31.jpeg" ContentType="image/jpeg"/>
  <Override PartName="/ppt/media/image29.jpeg" ContentType="image/jpeg"/>
  <Override PartName="/ppt/media/image28.jpeg" ContentType="image/jpeg"/>
  <Override PartName="/ppt/media/image27.png" ContentType="image/png"/>
  <Override PartName="/ppt/media/image26.png" ContentType="image/png"/>
  <Override PartName="/ppt/media/image7.jpeg" ContentType="image/jpeg"/>
  <Override PartName="/ppt/media/image23.jpeg" ContentType="image/jpeg"/>
  <Override PartName="/ppt/media/image5.png" ContentType="image/png"/>
  <Override PartName="/ppt/media/image20.png" ContentType="image/png"/>
  <Override PartName="/ppt/media/image18.jpeg" ContentType="image/jpeg"/>
  <Override PartName="/ppt/media/image17.jpeg" ContentType="image/jpeg"/>
  <Override PartName="/ppt/media/image16.png" ContentType="image/png"/>
  <Override PartName="/ppt/media/image15.jpeg" ContentType="image/jpeg"/>
  <Override PartName="/ppt/media/image13.png" ContentType="image/png"/>
  <Override PartName="/ppt/media/image19.png" ContentType="image/png"/>
  <Override PartName="/ppt/media/image12.jpeg" ContentType="image/jpeg"/>
  <Override PartName="/ppt/media/image11.jpeg" ContentType="image/jpeg"/>
  <Override PartName="/ppt/media/image9.png" ContentType="image/png"/>
  <Override PartName="/ppt/media/image30.jpeg" ContentType="image/jpeg"/>
  <Override PartName="/ppt/media/image2.png" ContentType="image/png"/>
  <Override PartName="/ppt/media/image22.jpeg" ContentType="image/jpeg"/>
  <Override PartName="/ppt/media/image6.jpeg" ContentType="image/jpeg"/>
  <Override PartName="/ppt/media/image14.png" ContentType="image/png"/>
  <Override PartName="/ppt/media/image10.jpeg" ContentType="image/jpeg"/>
  <Override PartName="/ppt/media/image4.jpeg" ContentType="image/jpeg"/>
  <Override PartName="/ppt/media/image3.png" ContentType="image/png"/>
  <Override PartName="/ppt/media/image25.png" ContentType="image/png"/>
  <Override PartName="/ppt/media/image24.jpeg" ContentType="image/jpeg"/>
  <Override PartName="/ppt/media/image8.jpeg" ContentType="image/jpeg"/>
  <Override PartName="/ppt/media/image21.png" ContentType="image/png"/>
  <Override PartName="/ppt/media/image1.png" ContentType="image/png"/>
  <Override PartName="/ppt/slides/_rels/slide21.xml.rels" ContentType="application/vnd.openxmlformats-package.relationships+xml"/>
  <Override PartName="/ppt/slides/_rels/slide20.xml.rels" ContentType="application/vnd.openxmlformats-package.relationships+xml"/>
  <Override PartName="/ppt/slides/_rels/slide16.xml.rels" ContentType="application/vnd.openxmlformats-package.relationships+xml"/>
  <Override PartName="/ppt/slides/_rels/slide1.xml.rels" ContentType="application/vnd.openxmlformats-package.relationships+xml"/>
  <Override PartName="/ppt/slides/_rels/slide23.xml.rels" ContentType="application/vnd.openxmlformats-package.relationships+xml"/>
  <Override PartName="/ppt/slides/_rels/slide15.xml.rels" ContentType="application/vnd.openxmlformats-package.relationships+xml"/>
  <Override PartName="/ppt/slides/_rels/slide22.xml.rels" ContentType="application/vnd.openxmlformats-package.relationships+xml"/>
  <Override PartName="/ppt/slides/_rels/slide14.xml.rels" ContentType="application/vnd.openxmlformats-package.relationships+xml"/>
  <Override PartName="/ppt/slides/_rels/slide5.xml.rels" ContentType="application/vnd.openxmlformats-package.relationships+xml"/>
  <Override PartName="/ppt/slides/_rels/slide13.xml.rels" ContentType="application/vnd.openxmlformats-package.relationships+xml"/>
  <Override PartName="/ppt/slides/_rels/slide19.xml.rels" ContentType="application/vnd.openxmlformats-package.relationships+xml"/>
  <Override PartName="/ppt/slides/_rels/slide4.xml.rels" ContentType="application/vnd.openxmlformats-package.relationships+xml"/>
  <Override PartName="/ppt/slides/_rels/slide12.xml.rels" ContentType="application/vnd.openxmlformats-package.relationships+xml"/>
  <Override PartName="/ppt/slides/_rels/slide18.xml.rels" ContentType="application/vnd.openxmlformats-package.relationships+xml"/>
  <Override PartName="/ppt/slides/_rels/slide11.xml.rels" ContentType="application/vnd.openxmlformats-package.relationships+xml"/>
  <Override PartName="/ppt/slides/_rels/slide17.xml.rels" ContentType="application/vnd.openxmlformats-package.relationships+xml"/>
  <Override PartName="/ppt/slides/_rels/slide10.xml.rels" ContentType="application/vnd.openxmlformats-package.relationships+xml"/>
  <Override PartName="/ppt/slides/_rels/slide24.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25.xml.rels" ContentType="application/vnd.openxmlformats-package.relationships+xml"/>
  <Override PartName="/ppt/slides/_rels/slide3.xml.rels" ContentType="application/vnd.openxmlformats-package.relationships+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xml" ContentType="application/vnd.openxmlformats-officedocument.presentationml.slide+xml"/>
  <Override PartName="/ppt/slides/slide23.xml" ContentType="application/vnd.openxmlformats-officedocument.presentationml.slide+xml"/>
  <Override PartName="/ppt/slides/slide11.xml" ContentType="application/vnd.openxmlformats-officedocument.presentationml.slide+xml"/>
  <Override PartName="/ppt/slides/slide9.xml" ContentType="application/vnd.openxmlformats-officedocument.presentationml.slide+xml"/>
  <Override PartName="/ppt/slides/slide22.xml" ContentType="application/vnd.openxmlformats-officedocument.presentationml.slide+xml"/>
  <Override PartName="/ppt/slides/slide10.xml" ContentType="application/vnd.openxmlformats-officedocument.presentationml.slide+xml"/>
  <Override PartName="/ppt/slides/slide8.xml" ContentType="application/vnd.openxmlformats-officedocument.presentationml.slide+xml"/>
  <Override PartName="/ppt/slides/slide21.xml" ContentType="application/vnd.openxmlformats-officedocument.presentationml.slide+xml"/>
  <Override PartName="/ppt/slides/slide7.xml" ContentType="application/vnd.openxmlformats-officedocument.presentationml.slide+xml"/>
  <Override PartName="/ppt/slides/slide20.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24.xml" ContentType="application/vnd.openxmlformats-officedocument.presentationml.slide+xml"/>
  <Override PartName="/ppt/slides/slide2.xml" ContentType="application/vnd.openxmlformats-officedocument.presentationml.slide+xml"/>
  <Override PartName="/ppt/slides/slide19.xml" ContentType="application/vnd.openxmlformats-officedocument.presentationml.slide+xml"/>
  <Override PartName="/ppt/slideLayouts/_rels/slideLayout48.xml.rels" ContentType="application/vnd.openxmlformats-package.relationships+xml"/>
  <Override PartName="/ppt/slideLayouts/_rels/slideLayout47.xml.rels" ContentType="application/vnd.openxmlformats-package.relationships+xml"/>
  <Override PartName="/ppt/slideLayouts/_rels/slideLayout46.xml.rels" ContentType="application/vnd.openxmlformats-package.relationships+xml"/>
  <Override PartName="/ppt/slideLayouts/_rels/slideLayout40.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6.xml.rels" ContentType="application/vnd.openxmlformats-package.relationships+xml"/>
  <Override PartName="/ppt/slideLayouts/_rels/slideLayout35.xml.rels" ContentType="application/vnd.openxmlformats-package.relationships+xml"/>
  <Override PartName="/ppt/slideLayouts/_rels/slideLayout45.xml.rels" ContentType="application/vnd.openxmlformats-package.relationships+xml"/>
  <Override PartName="/ppt/slideLayouts/_rels/slideLayout34.xml.rels" ContentType="application/vnd.openxmlformats-package.relationships+xml"/>
  <Override PartName="/ppt/slideLayouts/_rels/slideLayout30.xml.rels" ContentType="application/vnd.openxmlformats-package.relationships+xml"/>
  <Override PartName="/ppt/slideLayouts/_rels/slideLayout10.xml.rels" ContentType="application/vnd.openxmlformats-package.relationships+xml"/>
  <Override PartName="/ppt/slideLayouts/_rels/slideLayout29.xml.rels" ContentType="application/vnd.openxmlformats-package.relationships+xml"/>
  <Override PartName="/ppt/slideLayouts/_rels/slideLayout28.xml.rels" ContentType="application/vnd.openxmlformats-package.relationships+xml"/>
  <Override PartName="/ppt/slideLayouts/_rels/slideLayout26.xml.rels" ContentType="application/vnd.openxmlformats-package.relationships+xml"/>
  <Override PartName="/ppt/slideLayouts/_rels/slideLayout20.xml.rels" ContentType="application/vnd.openxmlformats-package.relationships+xml"/>
  <Override PartName="/ppt/slideLayouts/_rels/slideLayout39.xml.rels" ContentType="application/vnd.openxmlformats-package.relationships+xml"/>
  <Override PartName="/ppt/slideLayouts/_rels/slideLayout25.xml.rels" ContentType="application/vnd.openxmlformats-package.relationships+xml"/>
  <Override PartName="/ppt/slideLayouts/_rels/slideLayout24.xml.rels" ContentType="application/vnd.openxmlformats-package.relationships+xml"/>
  <Override PartName="/ppt/slideLayouts/_rels/slideLayout32.xml.rels" ContentType="application/vnd.openxmlformats-package.relationships+xml"/>
  <Override PartName="/ppt/slideLayouts/_rels/slideLayout21.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3.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27.xml.rels" ContentType="application/vnd.openxmlformats-package.relationships+xml"/>
  <Override PartName="/ppt/slideLayouts/_rels/slideLayout13.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44.xml.rels" ContentType="application/vnd.openxmlformats-package.relationships+xml"/>
  <Override PartName="/ppt/slideLayouts/_rels/slideLayout33.xml.rels" ContentType="application/vnd.openxmlformats-package.relationships+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43.xml.rels" ContentType="application/vnd.openxmlformats-package.relationships+xml"/>
  <Override PartName="/ppt/slideLayouts/_rels/slideLayout8.xml.rels" ContentType="application/vnd.openxmlformats-package.relationships+xml"/>
  <Override PartName="/ppt/slideLayouts/_rels/slideLayout42.xml.rels" ContentType="application/vnd.openxmlformats-package.relationships+xml"/>
  <Override PartName="/ppt/slideLayouts/_rels/slideLayout7.xml.rels" ContentType="application/vnd.openxmlformats-package.relationships+xml"/>
  <Override PartName="/ppt/slideLayouts/_rels/slideLayout41.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slideLayout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46.xml" ContentType="application/vnd.openxmlformats-officedocument.presentationml.slideLayout+xml"/>
  <Override PartName="/ppt/slideLayouts/slideLayout4.xml" ContentType="application/vnd.openxmlformats-officedocument.presentationml.slideLayout+xml"/>
  <Override PartName="/ppt/slideLayouts/slideLayout45.xml" ContentType="application/vnd.openxmlformats-officedocument.presentationml.slideLayout+xml"/>
  <Override PartName="/ppt/slideLayouts/slideLayout3.xml" ContentType="application/vnd.openxmlformats-officedocument.presentationml.slideLayout+xml"/>
  <Override PartName="/ppt/slideLayouts/slideLayout44.xml" ContentType="application/vnd.openxmlformats-officedocument.presentationml.slideLayout+xml"/>
  <Override PartName="/ppt/slideLayouts/slideLayout2.xml" ContentType="application/vnd.openxmlformats-officedocument.presentationml.slideLayout+xml"/>
  <Override PartName="/ppt/slideLayouts/slideLayout43.xml" ContentType="application/vnd.openxmlformats-officedocument.presentationml.slideLayout+xml"/>
  <Override PartName="/ppt/slideLayouts/slideLayout1.xml" ContentType="application/vnd.openxmlformats-officedocument.presentationml.slideLayout+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48.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20.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_rels/slideMaster4.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presentation.xml" ContentType="application/vnd.openxmlformats-officedocument.presentationml.presentation.main+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x="10080625" cy="7559675"/>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30" Type="http://schemas.openxmlformats.org/officeDocument/2006/relationships/slide" Target="slides/slide25.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3"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5"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7"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0560" cy="58453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2"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6"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2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24"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27"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32"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41"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43"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45"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0560" cy="58453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5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54"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58"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62"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65"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70"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80"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82"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3"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84"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85"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7" name="PlaceHolder 1"/>
          <p:cNvSpPr>
            <a:spLocks noGrp="1"/>
          </p:cNvSpPr>
          <p:nvPr>
            <p:ph type="subTitle"/>
          </p:nvPr>
        </p:nvSpPr>
        <p:spPr>
          <a:xfrm>
            <a:off x="504000" y="301320"/>
            <a:ext cx="9070560" cy="58453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89"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90"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91"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93"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94"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95"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97"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98"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99"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01"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04"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05"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06"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107"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09"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112"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113"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114"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18"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20"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22"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504000" y="301320"/>
            <a:ext cx="9070560" cy="584532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27"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31"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35"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39"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42"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504000" y="301320"/>
            <a:ext cx="9070560" cy="1260720"/>
          </a:xfrm>
          <a:prstGeom prst="rect">
            <a:avLst/>
          </a:prstGeom>
        </p:spPr>
        <p:txBody>
          <a:bodyPr lIns="0" rIns="0" tIns="0" bIns="0" anchor="ctr"/>
          <a:p>
            <a:pPr algn="ctr"/>
            <a:endParaRPr b="0" lang="en-GB" sz="4400" spc="-1" strike="noStrike">
              <a:latin typeface="Arial"/>
            </a:endParaRPr>
          </a:p>
        </p:txBody>
      </p:sp>
      <p:sp>
        <p:nvSpPr>
          <p:cNvPr id="147"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301320"/>
            <a:ext cx="9072000" cy="1261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2000" cy="1261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title"/>
          </p:nvPr>
        </p:nvSpPr>
        <p:spPr>
          <a:xfrm>
            <a:off x="504000" y="301320"/>
            <a:ext cx="9070560" cy="126072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77" name="PlaceHolder 2"/>
          <p:cNvSpPr>
            <a:spLocks noGrp="1"/>
          </p:cNvSpPr>
          <p:nvPr>
            <p:ph type="body"/>
          </p:nvPr>
        </p:nvSpPr>
        <p:spPr>
          <a:xfrm>
            <a:off x="504000" y="1768680"/>
            <a:ext cx="4426560" cy="43837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78" name="PlaceHolder 3"/>
          <p:cNvSpPr>
            <a:spLocks noGrp="1"/>
          </p:cNvSpPr>
          <p:nvPr>
            <p:ph type="body"/>
          </p:nvPr>
        </p:nvSpPr>
        <p:spPr>
          <a:xfrm>
            <a:off x="5152680" y="1768680"/>
            <a:ext cx="4426560" cy="43837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title"/>
          </p:nvPr>
        </p:nvSpPr>
        <p:spPr>
          <a:xfrm>
            <a:off x="504000" y="301320"/>
            <a:ext cx="9070560" cy="126072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116"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image" Target="../media/image5.png"/><Relationship Id="rId3" Type="http://schemas.openxmlformats.org/officeDocument/2006/relationships/image" Target="../media/image6.jpeg"/><Relationship Id="rId4"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image" Target="../media/image8.jpeg"/><Relationship Id="rId3" Type="http://schemas.openxmlformats.org/officeDocument/2006/relationships/image" Target="../media/image9.png"/><Relationship Id="rId4"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jpeg"/><Relationship Id="rId3"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41.xml"/>
</Relationships>
</file>

<file path=ppt/slides/_rels/slide13.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41.xml"/>
</Relationships>
</file>

<file path=ppt/slides/_rels/slide14.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41.xml"/>
</Relationships>
</file>

<file path=ppt/slides/_rels/slide15.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41.xml"/>
</Relationships>
</file>

<file path=ppt/slides/_rels/slide16.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image" Target="../media/image22.jpeg"/><Relationship Id="rId2" Type="http://schemas.openxmlformats.org/officeDocument/2006/relationships/image" Target="../media/image23.jpeg"/><Relationship Id="rId3"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3.xml"/>
</Relationships>
</file>

<file path=ppt/slides/_rels/slide20.xml.rels><?xml version="1.0" encoding="UTF-8"?>
<Relationships xmlns="http://schemas.openxmlformats.org/package/2006/relationships"><Relationship Id="rId1" Type="http://schemas.openxmlformats.org/officeDocument/2006/relationships/image" Target="../media/image25.png"/><Relationship Id="rId2" Type="http://schemas.openxmlformats.org/officeDocument/2006/relationships/slideLayout" Target="../slideLayouts/slideLayout13.xml"/>
</Relationships>
</file>

<file path=ppt/slides/_rels/slide21.xml.rels><?xml version="1.0" encoding="UTF-8"?>
<Relationships xmlns="http://schemas.openxmlformats.org/package/2006/relationships"><Relationship Id="rId1" Type="http://schemas.openxmlformats.org/officeDocument/2006/relationships/image" Target="../media/image26.png"/><Relationship Id="rId2"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image" Target="../media/image27.png"/><Relationship Id="rId2" Type="http://schemas.openxmlformats.org/officeDocument/2006/relationships/image" Target="../media/image28.jpeg"/><Relationship Id="rId3" Type="http://schemas.openxmlformats.org/officeDocument/2006/relationships/image" Target="../media/image29.jpeg"/><Relationship Id="rId4" Type="http://schemas.openxmlformats.org/officeDocument/2006/relationships/slideLayout" Target="../slideLayouts/slideLayout13.xml"/>
</Relationships>
</file>

<file path=ppt/slides/_rels/slide23.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image" Target="../media/image31.jpeg"/><Relationship Id="rId3" Type="http://schemas.openxmlformats.org/officeDocument/2006/relationships/slideLayout" Target="../slideLayouts/slideLayout41.xml"/>
</Relationships>
</file>

<file path=ppt/slides/_rels/slide24.xml.rels><?xml version="1.0" encoding="UTF-8"?>
<Relationships xmlns="http://schemas.openxmlformats.org/package/2006/relationships"><Relationship Id="rId1" Type="http://schemas.openxmlformats.org/officeDocument/2006/relationships/image" Target="../media/image32.png"/><Relationship Id="rId2" Type="http://schemas.openxmlformats.org/officeDocument/2006/relationships/slideLayout" Target="../slideLayouts/slideLayout13.xml"/>
</Relationships>
</file>

<file path=ppt/slides/_rels/slide25.xml.rels><?xml version="1.0" encoding="UTF-8"?>
<Relationships xmlns="http://schemas.openxmlformats.org/package/2006/relationships"><Relationship Id="rId1" Type="http://schemas.openxmlformats.org/officeDocument/2006/relationships/image" Target="../media/image33.png"/><Relationship Id="rId2" Type="http://schemas.openxmlformats.org/officeDocument/2006/relationships/slideLayout" Target="../slideLayouts/slideLayout4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4800" spc="-1" strike="noStrike">
                <a:solidFill>
                  <a:srgbClr val="000000"/>
                </a:solidFill>
                <a:latin typeface="Luminari"/>
                <a:ea typeface="DejaVu Sans"/>
              </a:rPr>
              <a:t>Learning through Pictures</a:t>
            </a:r>
            <a:endParaRPr b="0" lang="en-GB" sz="4800" spc="-1" strike="noStrike">
              <a:latin typeface="Arial"/>
            </a:endParaRPr>
          </a:p>
        </p:txBody>
      </p:sp>
      <p:sp>
        <p:nvSpPr>
          <p:cNvPr id="154" name="CustomShape 2"/>
          <p:cNvSpPr/>
          <p:nvPr/>
        </p:nvSpPr>
        <p:spPr>
          <a:xfrm>
            <a:off x="504000" y="1768680"/>
            <a:ext cx="9070560" cy="4383360"/>
          </a:xfrm>
          <a:prstGeom prst="rect">
            <a:avLst/>
          </a:prstGeom>
          <a:noFill/>
          <a:ln>
            <a:noFill/>
          </a:ln>
        </p:spPr>
        <p:style>
          <a:lnRef idx="0"/>
          <a:fillRef idx="0"/>
          <a:effectRef idx="0"/>
          <a:fontRef idx="minor"/>
        </p:style>
        <p:txBody>
          <a:bodyPr lIns="0" rIns="0" tIns="0" bIns="0" anchor="ctr"/>
          <a:p>
            <a:pPr algn="ctr">
              <a:lnSpc>
                <a:spcPct val="100000"/>
              </a:lnSpc>
            </a:pPr>
            <a:r>
              <a:rPr b="0" lang="en-GB" sz="3200" spc="-1" strike="noStrike">
                <a:solidFill>
                  <a:srgbClr val="000000"/>
                </a:solidFill>
                <a:latin typeface="Gill Sans"/>
                <a:ea typeface="DejaVu Sans"/>
              </a:rPr>
              <a:t>Text and image in mediæval manuscripts</a:t>
            </a:r>
            <a:endParaRPr b="0" lang="en-GB" sz="3200" spc="-1" strike="noStrike">
              <a:latin typeface="Arial"/>
            </a:endParaRPr>
          </a:p>
        </p:txBody>
      </p:sp>
    </p:spTree>
  </p:cSld>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55" name="CustomShape 1"/>
          <p:cNvSpPr/>
          <p:nvPr/>
        </p:nvSpPr>
        <p:spPr>
          <a:xfrm>
            <a:off x="1260000" y="1080000"/>
            <a:ext cx="7776000" cy="5616000"/>
          </a:xfrm>
          <a:custGeom>
            <a:avLst/>
            <a:gdLst/>
            <a:ahLst/>
            <a:rect l="l" t="t" r="r" b="b"/>
            <a:pathLst>
              <a:path w="21600" h="21600">
                <a:moveTo>
                  <a:pt x="1930" y="7160"/>
                </a:moveTo>
                <a:cubicBezTo>
                  <a:pt x="1530" y="4490"/>
                  <a:pt x="3400" y="1970"/>
                  <a:pt x="5270" y="1970"/>
                </a:cubicBezTo>
                <a:cubicBezTo>
                  <a:pt x="5860" y="1950"/>
                  <a:pt x="6470" y="2210"/>
                  <a:pt x="6970" y="2600"/>
                </a:cubicBezTo>
                <a:cubicBezTo>
                  <a:pt x="7450" y="1390"/>
                  <a:pt x="8340" y="650"/>
                  <a:pt x="9340" y="650"/>
                </a:cubicBezTo>
                <a:cubicBezTo>
                  <a:pt x="10004" y="690"/>
                  <a:pt x="10710" y="1050"/>
                  <a:pt x="11210" y="1700"/>
                </a:cubicBezTo>
                <a:cubicBezTo>
                  <a:pt x="11570" y="630"/>
                  <a:pt x="12330" y="0"/>
                  <a:pt x="13150" y="0"/>
                </a:cubicBezTo>
                <a:cubicBezTo>
                  <a:pt x="13840" y="0"/>
                  <a:pt x="14470" y="460"/>
                  <a:pt x="14870" y="1160"/>
                </a:cubicBezTo>
                <a:cubicBezTo>
                  <a:pt x="15330" y="440"/>
                  <a:pt x="16020" y="0"/>
                  <a:pt x="16740" y="0"/>
                </a:cubicBezTo>
                <a:cubicBezTo>
                  <a:pt x="17910" y="0"/>
                  <a:pt x="18900" y="1130"/>
                  <a:pt x="19110" y="2710"/>
                </a:cubicBezTo>
                <a:cubicBezTo>
                  <a:pt x="20240" y="3150"/>
                  <a:pt x="21060" y="4580"/>
                  <a:pt x="21060" y="6220"/>
                </a:cubicBezTo>
                <a:cubicBezTo>
                  <a:pt x="21060" y="6720"/>
                  <a:pt x="21000" y="7200"/>
                  <a:pt x="20830" y="7660"/>
                </a:cubicBezTo>
                <a:cubicBezTo>
                  <a:pt x="21310" y="8460"/>
                  <a:pt x="21600" y="9450"/>
                  <a:pt x="21600" y="10460"/>
                </a:cubicBezTo>
                <a:cubicBezTo>
                  <a:pt x="21600" y="12750"/>
                  <a:pt x="20310" y="14680"/>
                  <a:pt x="18650" y="15010"/>
                </a:cubicBezTo>
                <a:cubicBezTo>
                  <a:pt x="18650" y="17200"/>
                  <a:pt x="17370" y="18920"/>
                  <a:pt x="15770" y="18920"/>
                </a:cubicBezTo>
                <a:cubicBezTo>
                  <a:pt x="15220" y="18920"/>
                  <a:pt x="14700" y="18710"/>
                  <a:pt x="14240" y="18310"/>
                </a:cubicBezTo>
                <a:cubicBezTo>
                  <a:pt x="13820" y="20240"/>
                  <a:pt x="12490" y="21600"/>
                  <a:pt x="11000" y="21600"/>
                </a:cubicBezTo>
                <a:cubicBezTo>
                  <a:pt x="9890" y="21600"/>
                  <a:pt x="8840" y="20790"/>
                  <a:pt x="8210" y="19510"/>
                </a:cubicBezTo>
                <a:cubicBezTo>
                  <a:pt x="7620" y="20000"/>
                  <a:pt x="7930" y="20290"/>
                  <a:pt x="6240" y="20290"/>
                </a:cubicBezTo>
                <a:cubicBezTo>
                  <a:pt x="4850" y="20290"/>
                  <a:pt x="3570" y="19280"/>
                  <a:pt x="2900" y="17640"/>
                </a:cubicBezTo>
                <a:cubicBezTo>
                  <a:pt x="1300" y="17600"/>
                  <a:pt x="480" y="16300"/>
                  <a:pt x="480" y="14660"/>
                </a:cubicBezTo>
                <a:cubicBezTo>
                  <a:pt x="480" y="13900"/>
                  <a:pt x="690" y="13210"/>
                  <a:pt x="1070" y="12640"/>
                </a:cubicBezTo>
                <a:cubicBezTo>
                  <a:pt x="380" y="12160"/>
                  <a:pt x="0" y="11210"/>
                  <a:pt x="0" y="10120"/>
                </a:cubicBezTo>
                <a:cubicBezTo>
                  <a:pt x="0" y="8590"/>
                  <a:pt x="840" y="7330"/>
                  <a:pt x="1930" y="7160"/>
                </a:cubicBezTo>
                <a:close/>
                <a:moveTo>
                  <a:pt x="1930" y="7160"/>
                </a:moveTo>
                <a:cubicBezTo>
                  <a:pt x="1950" y="7410"/>
                  <a:pt x="2040" y="7690"/>
                  <a:pt x="2090" y="7920"/>
                </a:cubicBezTo>
                <a:moveTo>
                  <a:pt x="6970" y="2600"/>
                </a:moveTo>
                <a:cubicBezTo>
                  <a:pt x="7200" y="2790"/>
                  <a:pt x="7480" y="3050"/>
                  <a:pt x="7670" y="3310"/>
                </a:cubicBezTo>
                <a:moveTo>
                  <a:pt x="11210" y="1700"/>
                </a:moveTo>
                <a:cubicBezTo>
                  <a:pt x="11130" y="1910"/>
                  <a:pt x="11080" y="2160"/>
                  <a:pt x="11030" y="2400"/>
                </a:cubicBezTo>
                <a:moveTo>
                  <a:pt x="14870" y="1160"/>
                </a:moveTo>
                <a:cubicBezTo>
                  <a:pt x="14720" y="1400"/>
                  <a:pt x="14640" y="1720"/>
                  <a:pt x="14540" y="2010"/>
                </a:cubicBezTo>
                <a:moveTo>
                  <a:pt x="19110" y="2710"/>
                </a:moveTo>
                <a:cubicBezTo>
                  <a:pt x="19130" y="2890"/>
                  <a:pt x="19230" y="3290"/>
                  <a:pt x="19190" y="3380"/>
                </a:cubicBezTo>
                <a:moveTo>
                  <a:pt x="20830" y="7660"/>
                </a:moveTo>
                <a:cubicBezTo>
                  <a:pt x="20660" y="8170"/>
                  <a:pt x="20430" y="8620"/>
                  <a:pt x="20110" y="8990"/>
                </a:cubicBezTo>
                <a:moveTo>
                  <a:pt x="18660" y="15010"/>
                </a:moveTo>
                <a:cubicBezTo>
                  <a:pt x="18740" y="14200"/>
                  <a:pt x="18280" y="12200"/>
                  <a:pt x="17000" y="11450"/>
                </a:cubicBezTo>
                <a:moveTo>
                  <a:pt x="14240" y="18310"/>
                </a:moveTo>
                <a:cubicBezTo>
                  <a:pt x="14320" y="17980"/>
                  <a:pt x="14350" y="17680"/>
                  <a:pt x="14370" y="17360"/>
                </a:cubicBezTo>
                <a:moveTo>
                  <a:pt x="8220" y="19510"/>
                </a:moveTo>
                <a:cubicBezTo>
                  <a:pt x="8060" y="19250"/>
                  <a:pt x="7960" y="18950"/>
                  <a:pt x="7860" y="18640"/>
                </a:cubicBezTo>
                <a:moveTo>
                  <a:pt x="2900" y="17640"/>
                </a:moveTo>
                <a:cubicBezTo>
                  <a:pt x="3090" y="17600"/>
                  <a:pt x="3280" y="17540"/>
                  <a:pt x="3460" y="17450"/>
                </a:cubicBezTo>
                <a:moveTo>
                  <a:pt x="1070" y="12640"/>
                </a:moveTo>
                <a:cubicBezTo>
                  <a:pt x="1400" y="12900"/>
                  <a:pt x="1780" y="13130"/>
                  <a:pt x="2330" y="13040"/>
                </a:cubicBezTo>
              </a:path>
            </a:pathLst>
          </a:custGeom>
          <a:solidFill>
            <a:srgbClr val="ffffff"/>
          </a:solidFill>
          <a:ln>
            <a:solidFill>
              <a:srgbClr val="000000"/>
            </a:solidFill>
          </a:ln>
        </p:spPr>
        <p:style>
          <a:lnRef idx="0"/>
          <a:fillRef idx="0"/>
          <a:effectRef idx="0"/>
          <a:fontRef idx="minor"/>
        </p:style>
        <p:txBody>
          <a:bodyPr lIns="252000" rIns="252000" tIns="45000" bIns="45000" anchor="ctr"/>
          <a:p>
            <a:pPr algn="ctr">
              <a:lnSpc>
                <a:spcPct val="100000"/>
              </a:lnSpc>
            </a:pPr>
            <a:r>
              <a:rPr b="0" lang="en-GB" sz="2400" spc="-1" strike="noStrike">
                <a:solidFill>
                  <a:srgbClr val="000000"/>
                </a:solidFill>
                <a:latin typeface="Gill Sans"/>
                <a:ea typeface="DejaVu Sans"/>
              </a:rPr>
              <a:t>“</a:t>
            </a:r>
            <a:r>
              <a:rPr b="0" lang="en-GB" sz="2400" spc="-1" strike="noStrike">
                <a:solidFill>
                  <a:srgbClr val="000000"/>
                </a:solidFill>
                <a:latin typeface="Gill Sans"/>
                <a:ea typeface="DejaVu Sans"/>
              </a:rPr>
              <a:t>Thou shalt not make unto thee</a:t>
            </a:r>
            <a:endParaRPr b="0" lang="en-GB" sz="2400" spc="-1" strike="noStrike">
              <a:latin typeface="Arial"/>
            </a:endParaRPr>
          </a:p>
          <a:p>
            <a:pPr algn="ctr">
              <a:lnSpc>
                <a:spcPct val="100000"/>
              </a:lnSpc>
            </a:pPr>
            <a:r>
              <a:rPr b="0" lang="en-GB" sz="2400" spc="-1" strike="noStrike">
                <a:solidFill>
                  <a:srgbClr val="000000"/>
                </a:solidFill>
                <a:latin typeface="Gill Sans"/>
                <a:ea typeface="DejaVu Sans"/>
              </a:rPr>
              <a:t>any graven image, or any likeness</a:t>
            </a:r>
            <a:endParaRPr b="0" lang="en-GB" sz="2400" spc="-1" strike="noStrike">
              <a:latin typeface="Arial"/>
            </a:endParaRPr>
          </a:p>
          <a:p>
            <a:pPr algn="ctr">
              <a:lnSpc>
                <a:spcPct val="100000"/>
              </a:lnSpc>
            </a:pPr>
            <a:r>
              <a:rPr b="0" lang="en-GB" sz="2400" spc="-1" strike="noStrike">
                <a:solidFill>
                  <a:srgbClr val="000000"/>
                </a:solidFill>
                <a:latin typeface="Gill Sans"/>
                <a:ea typeface="DejaVu Sans"/>
              </a:rPr>
              <a:t>of any thing that is in heaven above,</a:t>
            </a:r>
            <a:endParaRPr b="0" lang="en-GB" sz="2400" spc="-1" strike="noStrike">
              <a:latin typeface="Arial"/>
            </a:endParaRPr>
          </a:p>
          <a:p>
            <a:pPr algn="ctr">
              <a:lnSpc>
                <a:spcPct val="100000"/>
              </a:lnSpc>
            </a:pPr>
            <a:r>
              <a:rPr b="0" lang="en-GB" sz="2400" spc="-1" strike="noStrike">
                <a:solidFill>
                  <a:srgbClr val="000000"/>
                </a:solidFill>
                <a:latin typeface="Gill Sans"/>
                <a:ea typeface="DejaVu Sans"/>
              </a:rPr>
              <a:t>or that is in the earth beneath,</a:t>
            </a:r>
            <a:endParaRPr b="0" lang="en-GB" sz="2400" spc="-1" strike="noStrike">
              <a:latin typeface="Arial"/>
            </a:endParaRPr>
          </a:p>
          <a:p>
            <a:pPr algn="ctr">
              <a:lnSpc>
                <a:spcPct val="100000"/>
              </a:lnSpc>
            </a:pPr>
            <a:r>
              <a:rPr b="0" lang="en-GB" sz="2400" spc="-1" strike="noStrike">
                <a:solidFill>
                  <a:srgbClr val="000000"/>
                </a:solidFill>
                <a:latin typeface="Gill Sans"/>
                <a:ea typeface="DejaVu Sans"/>
              </a:rPr>
              <a:t>or that is in the water under the earth.” </a:t>
            </a:r>
            <a:endParaRPr b="0" lang="en-GB" sz="2400" spc="-1" strike="noStrike">
              <a:latin typeface="Arial"/>
            </a:endParaRPr>
          </a:p>
          <a:p>
            <a:pPr algn="ctr">
              <a:lnSpc>
                <a:spcPct val="100000"/>
              </a:lnSpc>
            </a:pPr>
            <a:endParaRPr b="0" lang="en-GB" sz="2400" spc="-1" strike="noStrike">
              <a:latin typeface="Arial"/>
            </a:endParaRPr>
          </a:p>
          <a:p>
            <a:pPr algn="ctr">
              <a:lnSpc>
                <a:spcPct val="100000"/>
              </a:lnSpc>
            </a:pPr>
            <a:r>
              <a:rPr b="0" lang="en-GB" sz="2400" spc="-1" strike="noStrike">
                <a:solidFill>
                  <a:srgbClr val="000000"/>
                </a:solidFill>
                <a:latin typeface="Gill Sans"/>
                <a:ea typeface="DejaVu Sans"/>
              </a:rPr>
              <a:t>Love, God. (Exodus 20:4)</a:t>
            </a:r>
            <a:endParaRPr b="0" lang="en-GB" sz="2400" spc="-1" strike="noStrike">
              <a:latin typeface="Arial"/>
            </a:endParaRPr>
          </a:p>
        </p:txBody>
      </p:sp>
    </p:spTree>
  </p:cSld>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6"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000000"/>
                </a:solidFill>
                <a:latin typeface="Luminari"/>
                <a:ea typeface="DejaVu Sans"/>
              </a:rPr>
              <a:t>Glossary</a:t>
            </a:r>
            <a:endParaRPr b="0" lang="en-GB" sz="5860" spc="-1" strike="noStrike">
              <a:latin typeface="Arial"/>
            </a:endParaRPr>
          </a:p>
        </p:txBody>
      </p:sp>
      <p:sp>
        <p:nvSpPr>
          <p:cNvPr id="157" name="CustomShape 2"/>
          <p:cNvSpPr/>
          <p:nvPr/>
        </p:nvSpPr>
        <p:spPr>
          <a:xfrm>
            <a:off x="504000" y="1768680"/>
            <a:ext cx="4425840" cy="4383360"/>
          </a:xfrm>
          <a:prstGeom prst="rect">
            <a:avLst/>
          </a:prstGeom>
          <a:noFill/>
          <a:ln>
            <a:noFill/>
          </a:ln>
        </p:spPr>
        <p:style>
          <a:lnRef idx="0"/>
          <a:fillRef idx="0"/>
          <a:effectRef idx="0"/>
          <a:fontRef idx="minor"/>
        </p:style>
        <p:txBody>
          <a:bodyPr lIns="0" rIns="0" tIns="0" bIns="0">
            <a:normAutofit/>
          </a:bodyPr>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Icon = </a:t>
            </a:r>
            <a:r>
              <a:rPr b="0" i="1" lang="en-GB" sz="4260" spc="-1" strike="noStrike">
                <a:solidFill>
                  <a:srgbClr val="000000"/>
                </a:solidFill>
                <a:latin typeface="Gill Sans"/>
                <a:ea typeface="DejaVu Sans"/>
              </a:rPr>
              <a:t>eikon</a:t>
            </a:r>
            <a:r>
              <a:rPr b="0" lang="en-GB" sz="4260" spc="-1" strike="noStrike">
                <a:solidFill>
                  <a:srgbClr val="000000"/>
                </a:solidFill>
                <a:latin typeface="Gill Sans"/>
                <a:ea typeface="DejaVu Sans"/>
              </a:rPr>
              <a:t> = image</a:t>
            </a:r>
            <a:endParaRPr b="0" lang="en-GB" sz="4260" spc="-1" strike="noStrike">
              <a:latin typeface="Arial"/>
            </a:endParaRPr>
          </a:p>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Iconophile = lover of images</a:t>
            </a:r>
            <a:endParaRPr b="0" lang="en-GB" sz="4260" spc="-1" strike="noStrike">
              <a:latin typeface="Arial"/>
            </a:endParaRPr>
          </a:p>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Iconophobe = hater of images</a:t>
            </a:r>
            <a:endParaRPr b="0" lang="en-GB" sz="4260" spc="-1" strike="noStrike">
              <a:latin typeface="Arial"/>
            </a:endParaRPr>
          </a:p>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Iconoclast = breaker of images </a:t>
            </a:r>
            <a:endParaRPr b="0" lang="en-GB" sz="4260" spc="-1" strike="noStrike">
              <a:latin typeface="Arial"/>
            </a:endParaRPr>
          </a:p>
        </p:txBody>
      </p:sp>
      <p:sp>
        <p:nvSpPr>
          <p:cNvPr id="158" name="CustomShape 3"/>
          <p:cNvSpPr/>
          <p:nvPr/>
        </p:nvSpPr>
        <p:spPr>
          <a:xfrm>
            <a:off x="5152680" y="1768680"/>
            <a:ext cx="4425840" cy="4383360"/>
          </a:xfrm>
          <a:prstGeom prst="rect">
            <a:avLst/>
          </a:prstGeom>
          <a:noFill/>
          <a:ln>
            <a:noFill/>
          </a:ln>
        </p:spPr>
        <p:style>
          <a:lnRef idx="0"/>
          <a:fillRef idx="0"/>
          <a:effectRef idx="0"/>
          <a:fontRef idx="minor"/>
        </p:style>
        <p:txBody>
          <a:bodyPr lIns="0" rIns="0" tIns="0" bIns="0">
            <a:normAutofit/>
          </a:bodyPr>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Symbol = </a:t>
            </a:r>
            <a:r>
              <a:rPr b="0" i="1" lang="en-GB" sz="4260" spc="-1" strike="noStrike">
                <a:solidFill>
                  <a:srgbClr val="000000"/>
                </a:solidFill>
                <a:latin typeface="Gill Sans"/>
                <a:ea typeface="DejaVu Sans"/>
              </a:rPr>
              <a:t>symbolon</a:t>
            </a:r>
            <a:r>
              <a:rPr b="0" lang="en-GB" sz="4260" spc="-1" strike="noStrike">
                <a:solidFill>
                  <a:srgbClr val="000000"/>
                </a:solidFill>
                <a:latin typeface="Gill Sans"/>
                <a:ea typeface="DejaVu Sans"/>
              </a:rPr>
              <a:t> = token</a:t>
            </a:r>
            <a:endParaRPr b="0" lang="en-GB" sz="4260" spc="-1" strike="noStrike">
              <a:latin typeface="Arial"/>
            </a:endParaRPr>
          </a:p>
          <a:p>
            <a:pPr marL="432000" indent="-322920">
              <a:lnSpc>
                <a:spcPct val="100000"/>
              </a:lnSpc>
              <a:spcBef>
                <a:spcPts val="1885"/>
              </a:spcBef>
              <a:buClr>
                <a:srgbClr val="000000"/>
              </a:buClr>
              <a:buSzPct val="45000"/>
              <a:buFont typeface="Wingdings" charset="2"/>
              <a:buChar char=""/>
            </a:pPr>
            <a:r>
              <a:rPr b="0" lang="en-GB" sz="4260" spc="-1" strike="noStrike">
                <a:solidFill>
                  <a:srgbClr val="000000"/>
                </a:solidFill>
                <a:latin typeface="Gill Sans"/>
                <a:ea typeface="DejaVu Sans"/>
              </a:rPr>
              <a:t>Aniconic = no images</a:t>
            </a:r>
            <a:endParaRPr b="0" lang="en-GB" sz="4260" spc="-1" strike="noStrike">
              <a:latin typeface="Arial"/>
            </a:endParaRPr>
          </a:p>
        </p:txBody>
      </p:sp>
    </p:spTree>
  </p:cSld>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CustomShape 1"/>
          <p:cNvSpPr/>
          <p:nvPr/>
        </p:nvSpPr>
        <p:spPr>
          <a:xfrm>
            <a:off x="216000" y="131400"/>
            <a:ext cx="4318920" cy="7373160"/>
          </a:xfrm>
          <a:prstGeom prst="rect">
            <a:avLst/>
          </a:prstGeom>
          <a:noFill/>
          <a:ln>
            <a:noFill/>
          </a:ln>
        </p:spPr>
        <p:style>
          <a:lnRef idx="0"/>
          <a:fillRef idx="0"/>
          <a:effectRef idx="0"/>
          <a:fontRef idx="minor"/>
        </p:style>
        <p:txBody>
          <a:bodyPr lIns="90000" rIns="90000" tIns="45000" bIns="45000"/>
          <a:p>
            <a:pPr>
              <a:lnSpc>
                <a:spcPct val="100000"/>
              </a:lnSpc>
            </a:pPr>
            <a:endParaRPr b="0" lang="en-GB" sz="1800" spc="-1" strike="noStrike">
              <a:latin typeface="Arial"/>
            </a:endParaRPr>
          </a:p>
          <a:p>
            <a:pPr>
              <a:lnSpc>
                <a:spcPct val="100000"/>
              </a:lnSpc>
            </a:pPr>
            <a:r>
              <a:rPr b="0" lang="en-GB" sz="3600" spc="-1" strike="noStrike">
                <a:solidFill>
                  <a:srgbClr val="000000"/>
                </a:solidFill>
                <a:latin typeface="Luminari"/>
                <a:ea typeface="DejaVu Sans"/>
              </a:rPr>
              <a:t>Iconophobes</a:t>
            </a:r>
            <a:endParaRPr b="0" lang="en-GB" sz="3600" spc="-1" strike="noStrike">
              <a:latin typeface="Arial"/>
            </a:endParaRPr>
          </a:p>
          <a:p>
            <a:pPr>
              <a:lnSpc>
                <a:spcPct val="100000"/>
              </a:lnSpc>
            </a:pPr>
            <a:endParaRPr b="0" lang="en-GB" sz="3600" spc="-1" strike="noStrike">
              <a:latin typeface="Arial"/>
            </a:endParaRPr>
          </a:p>
          <a:p>
            <a:pPr>
              <a:lnSpc>
                <a:spcPct val="100000"/>
              </a:lnSpc>
            </a:pPr>
            <a:r>
              <a:rPr b="0" lang="en-GB" sz="2400" spc="-1" strike="noStrike">
                <a:solidFill>
                  <a:srgbClr val="000000"/>
                </a:solidFill>
                <a:latin typeface="Gill Sans"/>
                <a:ea typeface="DejaVu Sans"/>
              </a:rPr>
              <a:t>Tertullian (3</a:t>
            </a:r>
            <a:r>
              <a:rPr b="0" lang="en-GB" sz="2400" spc="-1" strike="noStrike" baseline="101000">
                <a:solidFill>
                  <a:srgbClr val="000000"/>
                </a:solidFill>
                <a:latin typeface="Gill Sans"/>
                <a:ea typeface="DejaVu Sans"/>
              </a:rPr>
              <a:t>rd</a:t>
            </a:r>
            <a:r>
              <a:rPr b="0" lang="en-GB" sz="2400" spc="-1" strike="noStrike">
                <a:solidFill>
                  <a:srgbClr val="000000"/>
                </a:solidFill>
                <a:latin typeface="Gill Sans"/>
                <a:ea typeface="DejaVu Sans"/>
              </a:rPr>
              <a:t> century): “God is not pleased by what he himself did not produce…Now even if the material out of which something is made is from God, it does not therefore follow that every way of enjoying these things is also of God.”</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Gill Sans"/>
                <a:ea typeface="DejaVu Sans"/>
              </a:rPr>
              <a:t>Bishop Eusebius of Cæsarea to the Empress Constantia (4</a:t>
            </a:r>
            <a:r>
              <a:rPr b="0" lang="en-GB" sz="2400" spc="-1" strike="noStrike" baseline="30000">
                <a:solidFill>
                  <a:srgbClr val="000000"/>
                </a:solidFill>
                <a:latin typeface="Gill Sans"/>
                <a:ea typeface="DejaVu Sans"/>
              </a:rPr>
              <a:t>th</a:t>
            </a:r>
            <a:r>
              <a:rPr b="0" lang="en-GB" sz="2400" spc="-1" strike="noStrike">
                <a:solidFill>
                  <a:srgbClr val="000000"/>
                </a:solidFill>
                <a:latin typeface="Gill Sans"/>
                <a:ea typeface="DejaVu Sans"/>
              </a:rPr>
              <a:t> century): “What image of Christ are you seeking?...I myself cannot think that you are asking for an image of the divine form.”</a:t>
            </a: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p:txBody>
      </p:sp>
      <p:sp>
        <p:nvSpPr>
          <p:cNvPr id="160" name="CustomShape 2"/>
          <p:cNvSpPr/>
          <p:nvPr/>
        </p:nvSpPr>
        <p:spPr>
          <a:xfrm>
            <a:off x="4680000" y="27720"/>
            <a:ext cx="5254920" cy="7627680"/>
          </a:xfrm>
          <a:prstGeom prst="rect">
            <a:avLst/>
          </a:prstGeom>
          <a:noFill/>
          <a:ln>
            <a:noFill/>
          </a:ln>
        </p:spPr>
        <p:style>
          <a:lnRef idx="0"/>
          <a:fillRef idx="0"/>
          <a:effectRef idx="0"/>
          <a:fontRef idx="minor"/>
        </p:style>
        <p:txBody>
          <a:bodyPr lIns="90000" rIns="90000" tIns="45000" bIns="45000"/>
          <a:p>
            <a:pPr>
              <a:lnSpc>
                <a:spcPct val="100000"/>
              </a:lnSpc>
            </a:pPr>
            <a:r>
              <a:rPr b="0" lang="en-GB" sz="3600" spc="-1" strike="noStrike">
                <a:solidFill>
                  <a:srgbClr val="000000"/>
                </a:solidFill>
                <a:latin typeface="Luminari"/>
                <a:ea typeface="DejaVu Sans"/>
              </a:rPr>
              <a:t>Iconophiles</a:t>
            </a:r>
            <a:endParaRPr b="0" lang="en-GB" sz="3600" spc="-1" strike="noStrike">
              <a:latin typeface="Arial"/>
            </a:endParaRPr>
          </a:p>
          <a:p>
            <a:pPr>
              <a:lnSpc>
                <a:spcPct val="100000"/>
              </a:lnSpc>
            </a:pPr>
            <a:r>
              <a:rPr b="0" lang="en-GB" sz="2400" spc="-1" strike="noStrike">
                <a:solidFill>
                  <a:srgbClr val="000000"/>
                </a:solidFill>
                <a:latin typeface="Gill Sans"/>
                <a:ea typeface="DejaVu Sans"/>
              </a:rPr>
              <a:t>Pope Gregory the Great (6</a:t>
            </a:r>
            <a:r>
              <a:rPr b="0" lang="en-GB" sz="2400" spc="-1" strike="noStrike" baseline="30000">
                <a:solidFill>
                  <a:srgbClr val="000000"/>
                </a:solidFill>
                <a:latin typeface="Gill Sans"/>
                <a:ea typeface="DejaVu Sans"/>
              </a:rPr>
              <a:t>th</a:t>
            </a:r>
            <a:r>
              <a:rPr b="0" lang="en-GB" sz="2400" spc="-1" strike="noStrike">
                <a:solidFill>
                  <a:srgbClr val="000000"/>
                </a:solidFill>
                <a:latin typeface="Gill Sans"/>
                <a:ea typeface="DejaVu Sans"/>
              </a:rPr>
              <a:t> century): “To adore images is one thing; to teach with their help what should be adored is another. What Scripture is to the educated, images are to the ignorant, who see through them what they must accept; they read in them what they cannot read in books. This is especially true of the pagans.”</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000000"/>
                </a:solidFill>
                <a:latin typeface="Gill Sans"/>
                <a:ea typeface="DejaVu Sans"/>
              </a:rPr>
              <a:t>St John of Damascus (8</a:t>
            </a:r>
            <a:r>
              <a:rPr b="0" lang="en-GB" sz="2400" spc="-1" strike="noStrike" baseline="30000">
                <a:solidFill>
                  <a:srgbClr val="000000"/>
                </a:solidFill>
                <a:latin typeface="Gill Sans"/>
                <a:ea typeface="DejaVu Sans"/>
              </a:rPr>
              <a:t>th</a:t>
            </a:r>
            <a:r>
              <a:rPr b="0" lang="en-GB" sz="2400" spc="-1" strike="noStrike">
                <a:solidFill>
                  <a:srgbClr val="000000"/>
                </a:solidFill>
                <a:latin typeface="Gill Sans"/>
                <a:ea typeface="DejaVu Sans"/>
              </a:rPr>
              <a:t> century): “Of old, God the incorporeal and uncircumscribed was never depicted. Now, however, when God is seen clothed in flesh, and conversing with men, I make an image of the God whom I see. I do not worship matter, I worship the God of matter, who became matter for my sake…”</a:t>
            </a:r>
            <a:endParaRPr b="0" lang="en-GB" sz="2400" spc="-1" strike="noStrike">
              <a:latin typeface="Arial"/>
            </a:endParaRPr>
          </a:p>
          <a:p>
            <a:pPr>
              <a:lnSpc>
                <a:spcPct val="100000"/>
              </a:lnSpc>
            </a:pPr>
            <a:endParaRPr b="0" lang="en-GB" sz="2400" spc="-1" strike="noStrike">
              <a:latin typeface="Arial"/>
            </a:endParaRPr>
          </a:p>
        </p:txBody>
      </p:sp>
      <p:sp>
        <p:nvSpPr>
          <p:cNvPr id="161" name="Line 3"/>
          <p:cNvSpPr/>
          <p:nvPr/>
        </p:nvSpPr>
        <p:spPr>
          <a:xfrm>
            <a:off x="4536000" y="576000"/>
            <a:ext cx="360" cy="6336000"/>
          </a:xfrm>
          <a:prstGeom prst="line">
            <a:avLst/>
          </a:prstGeom>
          <a:ln w="38160">
            <a:solidFill>
              <a:srgbClr val="000000"/>
            </a:solidFill>
            <a:round/>
          </a:ln>
        </p:spPr>
        <p:style>
          <a:lnRef idx="0"/>
          <a:fillRef idx="0"/>
          <a:effectRef idx="0"/>
          <a:fontRef idx="minor"/>
        </p:style>
      </p:sp>
    </p:spTree>
  </p:cSld>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CustomShape 1"/>
          <p:cNvSpPr/>
          <p:nvPr/>
        </p:nvSpPr>
        <p:spPr>
          <a:xfrm>
            <a:off x="792000" y="576000"/>
            <a:ext cx="3238920" cy="1942920"/>
          </a:xfrm>
          <a:prstGeom prst="ellipse">
            <a:avLst/>
          </a:prstGeom>
          <a:solidFill>
            <a:srgbClr val="ffd700"/>
          </a:solidFill>
          <a:ln>
            <a:solidFill>
              <a:srgbClr val="000000"/>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000000"/>
                </a:solidFill>
                <a:latin typeface="Gill Sans"/>
                <a:ea typeface="DejaVu Sans"/>
              </a:rPr>
              <a:t>A picture is worth a thousand words</a:t>
            </a:r>
            <a:endParaRPr b="0" lang="en-GB" sz="2400" spc="-1" strike="noStrike">
              <a:latin typeface="Arial"/>
            </a:endParaRPr>
          </a:p>
        </p:txBody>
      </p:sp>
      <p:sp>
        <p:nvSpPr>
          <p:cNvPr id="163" name="CustomShape 2"/>
          <p:cNvSpPr/>
          <p:nvPr/>
        </p:nvSpPr>
        <p:spPr>
          <a:xfrm>
            <a:off x="4680000" y="576000"/>
            <a:ext cx="2014920" cy="1294920"/>
          </a:xfrm>
          <a:prstGeom prst="ellipse">
            <a:avLst/>
          </a:prstGeom>
          <a:solidFill>
            <a:srgbClr val="729fcf"/>
          </a:solidFill>
          <a:ln>
            <a:solidFill>
              <a:srgbClr val="3465a4"/>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ffffff"/>
                </a:solidFill>
                <a:latin typeface="Gill Sans"/>
                <a:ea typeface="DejaVu Sans"/>
              </a:rPr>
              <a:t>illiteracy</a:t>
            </a:r>
            <a:endParaRPr b="0" lang="en-GB" sz="2400" spc="-1" strike="noStrike">
              <a:latin typeface="Arial"/>
            </a:endParaRPr>
          </a:p>
        </p:txBody>
      </p:sp>
      <p:sp>
        <p:nvSpPr>
          <p:cNvPr id="164" name="CustomShape 3"/>
          <p:cNvSpPr/>
          <p:nvPr/>
        </p:nvSpPr>
        <p:spPr>
          <a:xfrm>
            <a:off x="648000" y="4248000"/>
            <a:ext cx="2158920" cy="1366920"/>
          </a:xfrm>
          <a:prstGeom prst="ellipse">
            <a:avLst/>
          </a:prstGeom>
          <a:solidFill>
            <a:srgbClr val="ce181e"/>
          </a:solidFill>
          <a:ln>
            <a:solidFill>
              <a:srgbClr val="000000"/>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ffffff"/>
                </a:solidFill>
                <a:latin typeface="Gill Sans"/>
                <a:ea typeface="DejaVu Sans"/>
              </a:rPr>
              <a:t>Ancient Roman practices</a:t>
            </a:r>
            <a:endParaRPr b="0" lang="en-GB" sz="2400" spc="-1" strike="noStrike">
              <a:latin typeface="Arial"/>
            </a:endParaRPr>
          </a:p>
        </p:txBody>
      </p:sp>
      <p:sp>
        <p:nvSpPr>
          <p:cNvPr id="165" name="CustomShape 4"/>
          <p:cNvSpPr/>
          <p:nvPr/>
        </p:nvSpPr>
        <p:spPr>
          <a:xfrm>
            <a:off x="7056000" y="3312000"/>
            <a:ext cx="2446920" cy="1294920"/>
          </a:xfrm>
          <a:prstGeom prst="ellipse">
            <a:avLst/>
          </a:prstGeom>
          <a:solidFill>
            <a:srgbClr val="f5fffa"/>
          </a:solidFill>
          <a:ln>
            <a:solidFill>
              <a:srgbClr val="000000"/>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000000"/>
                </a:solidFill>
                <a:latin typeface="Gill Sans"/>
                <a:ea typeface="DejaVu Sans"/>
              </a:rPr>
              <a:t>periods of iconoclasm</a:t>
            </a:r>
            <a:endParaRPr b="0" lang="en-GB" sz="2400" spc="-1" strike="noStrike">
              <a:latin typeface="Arial"/>
            </a:endParaRPr>
          </a:p>
        </p:txBody>
      </p:sp>
      <p:sp>
        <p:nvSpPr>
          <p:cNvPr id="166" name="CustomShape 5"/>
          <p:cNvSpPr/>
          <p:nvPr/>
        </p:nvSpPr>
        <p:spPr>
          <a:xfrm>
            <a:off x="3600000" y="5184000"/>
            <a:ext cx="3670920" cy="1366920"/>
          </a:xfrm>
          <a:prstGeom prst="ellipse">
            <a:avLst/>
          </a:prstGeom>
          <a:solidFill>
            <a:srgbClr val="008000"/>
          </a:solidFill>
          <a:ln>
            <a:solidFill>
              <a:srgbClr val="000000"/>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ffffff"/>
                </a:solidFill>
                <a:latin typeface="Gill Sans"/>
                <a:ea typeface="DejaVu Sans"/>
              </a:rPr>
              <a:t>normalisation over time</a:t>
            </a:r>
            <a:endParaRPr b="0" lang="en-GB" sz="2400" spc="-1" strike="noStrike">
              <a:latin typeface="Arial"/>
            </a:endParaRPr>
          </a:p>
        </p:txBody>
      </p:sp>
      <p:sp>
        <p:nvSpPr>
          <p:cNvPr id="167" name="CustomShape 6"/>
          <p:cNvSpPr/>
          <p:nvPr/>
        </p:nvSpPr>
        <p:spPr>
          <a:xfrm>
            <a:off x="972000" y="3240000"/>
            <a:ext cx="3488400" cy="497880"/>
          </a:xfrm>
          <a:prstGeom prst="rect">
            <a:avLst/>
          </a:prstGeom>
          <a:noFill/>
          <a:ln>
            <a:noFill/>
          </a:ln>
        </p:spPr>
        <p:style>
          <a:lnRef idx="0"/>
          <a:fillRef idx="0"/>
          <a:effectRef idx="0"/>
          <a:fontRef idx="minor"/>
        </p:style>
        <p:txBody>
          <a:bodyPr lIns="90000" rIns="90000" tIns="45000" bIns="45000"/>
          <a:p>
            <a:pPr>
              <a:lnSpc>
                <a:spcPct val="100000"/>
              </a:lnSpc>
            </a:pPr>
            <a:r>
              <a:rPr b="0" lang="en-GB" sz="2800" spc="-1" strike="noStrike">
                <a:solidFill>
                  <a:srgbClr val="000000"/>
                </a:solidFill>
                <a:latin typeface="Gill Sans"/>
                <a:ea typeface="DejaVu Sans"/>
              </a:rPr>
              <a:t>Christianity – aniconic </a:t>
            </a:r>
            <a:endParaRPr b="0" lang="en-GB" sz="2800" spc="-1" strike="noStrike">
              <a:latin typeface="Arial"/>
            </a:endParaRPr>
          </a:p>
        </p:txBody>
      </p:sp>
      <p:sp>
        <p:nvSpPr>
          <p:cNvPr id="168" name="CustomShape 7"/>
          <p:cNvSpPr/>
          <p:nvPr/>
        </p:nvSpPr>
        <p:spPr>
          <a:xfrm>
            <a:off x="5760360" y="3240000"/>
            <a:ext cx="1119960" cy="497880"/>
          </a:xfrm>
          <a:prstGeom prst="rect">
            <a:avLst/>
          </a:prstGeom>
          <a:noFill/>
          <a:ln>
            <a:noFill/>
          </a:ln>
        </p:spPr>
        <p:style>
          <a:lnRef idx="0"/>
          <a:fillRef idx="0"/>
          <a:effectRef idx="0"/>
          <a:fontRef idx="minor"/>
        </p:style>
        <p:txBody>
          <a:bodyPr lIns="90000" rIns="90000" tIns="45000" bIns="45000"/>
          <a:p>
            <a:pPr>
              <a:lnSpc>
                <a:spcPct val="100000"/>
              </a:lnSpc>
            </a:pPr>
            <a:r>
              <a:rPr b="0" lang="en-GB" sz="2800" spc="-1" strike="noStrike">
                <a:solidFill>
                  <a:srgbClr val="000000"/>
                </a:solidFill>
                <a:latin typeface="Gill Sans"/>
                <a:ea typeface="DejaVu Sans"/>
              </a:rPr>
              <a:t>iconic </a:t>
            </a:r>
            <a:endParaRPr b="0" lang="en-GB" sz="2800" spc="-1" strike="noStrike">
              <a:latin typeface="Arial"/>
            </a:endParaRPr>
          </a:p>
        </p:txBody>
      </p:sp>
      <p:sp>
        <p:nvSpPr>
          <p:cNvPr id="169" name="CustomShape 8"/>
          <p:cNvSpPr/>
          <p:nvPr/>
        </p:nvSpPr>
        <p:spPr>
          <a:xfrm>
            <a:off x="4464000" y="3384000"/>
            <a:ext cx="1150920" cy="286920"/>
          </a:xfrm>
          <a:custGeom>
            <a:avLst/>
            <a:gdLst/>
            <a:ahLst/>
            <a:rect l="l" t="t" r="r" b="b"/>
            <a:pathLst>
              <a:path w="3202" h="802">
                <a:moveTo>
                  <a:pt x="0" y="200"/>
                </a:moveTo>
                <a:lnTo>
                  <a:pt x="2400" y="200"/>
                </a:lnTo>
                <a:lnTo>
                  <a:pt x="2400" y="0"/>
                </a:lnTo>
                <a:lnTo>
                  <a:pt x="3201" y="400"/>
                </a:lnTo>
                <a:lnTo>
                  <a:pt x="2400" y="801"/>
                </a:lnTo>
                <a:lnTo>
                  <a:pt x="2400" y="600"/>
                </a:lnTo>
                <a:lnTo>
                  <a:pt x="0" y="600"/>
                </a:lnTo>
                <a:lnTo>
                  <a:pt x="400" y="400"/>
                </a:lnTo>
                <a:lnTo>
                  <a:pt x="0" y="200"/>
                </a:lnTo>
              </a:path>
            </a:pathLst>
          </a:custGeom>
          <a:solidFill>
            <a:srgbClr val="00008b"/>
          </a:solidFill>
          <a:ln>
            <a:solidFill>
              <a:srgbClr val="00008b"/>
            </a:solidFill>
          </a:ln>
        </p:spPr>
        <p:style>
          <a:lnRef idx="0"/>
          <a:fillRef idx="0"/>
          <a:effectRef idx="0"/>
          <a:fontRef idx="minor"/>
        </p:style>
      </p:sp>
      <p:sp>
        <p:nvSpPr>
          <p:cNvPr id="170" name="CustomShape 9"/>
          <p:cNvSpPr/>
          <p:nvPr/>
        </p:nvSpPr>
        <p:spPr>
          <a:xfrm>
            <a:off x="7128000" y="1080000"/>
            <a:ext cx="2014920" cy="1294920"/>
          </a:xfrm>
          <a:prstGeom prst="ellipse">
            <a:avLst/>
          </a:prstGeom>
          <a:solidFill>
            <a:srgbClr val="000080"/>
          </a:solidFill>
          <a:ln>
            <a:solidFill>
              <a:srgbClr val="3465a4"/>
            </a:solidFill>
          </a:ln>
        </p:spPr>
        <p:style>
          <a:lnRef idx="0"/>
          <a:fillRef idx="0"/>
          <a:effectRef idx="0"/>
          <a:fontRef idx="minor"/>
        </p:style>
        <p:txBody>
          <a:bodyPr lIns="90000" rIns="90000" tIns="45000" bIns="45000" anchor="ctr"/>
          <a:p>
            <a:pPr algn="ctr">
              <a:lnSpc>
                <a:spcPct val="100000"/>
              </a:lnSpc>
            </a:pPr>
            <a:r>
              <a:rPr b="0" lang="en-GB" sz="2400" spc="-1" strike="noStrike">
                <a:solidFill>
                  <a:srgbClr val="ffffff"/>
                </a:solidFill>
                <a:latin typeface="Gill Sans"/>
                <a:ea typeface="DejaVu Sans"/>
              </a:rPr>
              <a:t>mission</a:t>
            </a:r>
            <a:endParaRPr b="0" lang="en-GB" sz="2400" spc="-1" strike="noStrike">
              <a:latin typeface="Arial"/>
            </a:endParaRPr>
          </a:p>
        </p:txBody>
      </p:sp>
    </p:spTree>
  </p:cSld>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71" name="" descr=""/>
          <p:cNvPicPr/>
          <p:nvPr/>
        </p:nvPicPr>
        <p:blipFill>
          <a:blip r:embed="rId1"/>
          <a:stretch/>
        </p:blipFill>
        <p:spPr>
          <a:xfrm>
            <a:off x="265680" y="648000"/>
            <a:ext cx="4110480" cy="5831280"/>
          </a:xfrm>
          <a:prstGeom prst="rect">
            <a:avLst/>
          </a:prstGeom>
          <a:ln>
            <a:noFill/>
          </a:ln>
        </p:spPr>
      </p:pic>
      <p:pic>
        <p:nvPicPr>
          <p:cNvPr id="172" name="" descr=""/>
          <p:cNvPicPr/>
          <p:nvPr/>
        </p:nvPicPr>
        <p:blipFill>
          <a:blip r:embed="rId2"/>
          <a:stretch/>
        </p:blipFill>
        <p:spPr>
          <a:xfrm>
            <a:off x="5095080" y="720000"/>
            <a:ext cx="4412880" cy="5759280"/>
          </a:xfrm>
          <a:prstGeom prst="rect">
            <a:avLst/>
          </a:prstGeom>
          <a:ln>
            <a:noFill/>
          </a:ln>
        </p:spPr>
      </p:pic>
      <p:pic>
        <p:nvPicPr>
          <p:cNvPr id="173" name="" descr=""/>
          <p:cNvPicPr/>
          <p:nvPr/>
        </p:nvPicPr>
        <p:blipFill>
          <a:blip r:embed="rId3"/>
          <a:stretch/>
        </p:blipFill>
        <p:spPr>
          <a:xfrm>
            <a:off x="4097160" y="1440000"/>
            <a:ext cx="1457640" cy="4534200"/>
          </a:xfrm>
          <a:prstGeom prst="rect">
            <a:avLst/>
          </a:prstGeom>
          <a:ln>
            <a:noFill/>
          </a:ln>
        </p:spPr>
      </p:pic>
    </p:spTree>
  </p:cSld>
  <p:timing>
    <p:tnLst>
      <p:par>
        <p:cTn id="11" dur="indefinite" restart="never" nodeType="tmRoot">
          <p:childTnLst>
            <p:seq>
              <p:cTn id="12" dur="indefinite" nodeType="mainSeq">
                <p:childTnLst>
                  <p:par>
                    <p:cTn id="13" fill="hold">
                      <p:stCondLst>
                        <p:cond delay="indefinite"/>
                      </p:stCondLst>
                      <p:childTnLst>
                        <p:par>
                          <p:cTn id="14" fill="hold">
                            <p:stCondLst>
                              <p:cond delay="0"/>
                            </p:stCondLst>
                            <p:childTnLst>
                              <p:par>
                                <p:cTn id="15" nodeType="clickEffect" fill="hold" presetClass="entr" presetID="1">
                                  <p:stCondLst>
                                    <p:cond delay="0"/>
                                  </p:stCondLst>
                                  <p:childTnLst>
                                    <p:set>
                                      <p:cBhvr>
                                        <p:cTn id="16" dur="1" fill="hold">
                                          <p:stCondLst>
                                            <p:cond delay="0"/>
                                          </p:stCondLst>
                                        </p:cTn>
                                        <p:tgtEl>
                                          <p:spTgt spid="173"/>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74" name="Picture 3" descr=""/>
          <p:cNvPicPr/>
          <p:nvPr/>
        </p:nvPicPr>
        <p:blipFill>
          <a:blip r:embed="rId1"/>
          <a:stretch/>
        </p:blipFill>
        <p:spPr>
          <a:xfrm>
            <a:off x="6984000" y="3294360"/>
            <a:ext cx="2715480" cy="3904560"/>
          </a:xfrm>
          <a:prstGeom prst="rect">
            <a:avLst/>
          </a:prstGeom>
          <a:ln>
            <a:noFill/>
          </a:ln>
        </p:spPr>
      </p:pic>
      <p:pic>
        <p:nvPicPr>
          <p:cNvPr id="175" name="" descr=""/>
          <p:cNvPicPr/>
          <p:nvPr/>
        </p:nvPicPr>
        <p:blipFill>
          <a:blip r:embed="rId2"/>
          <a:stretch/>
        </p:blipFill>
        <p:spPr>
          <a:xfrm>
            <a:off x="216000" y="36000"/>
            <a:ext cx="4750920" cy="7450200"/>
          </a:xfrm>
          <a:prstGeom prst="rect">
            <a:avLst/>
          </a:prstGeom>
          <a:ln>
            <a:noFill/>
          </a:ln>
        </p:spPr>
      </p:pic>
      <p:sp>
        <p:nvSpPr>
          <p:cNvPr id="176" name="CustomShape 1"/>
          <p:cNvSpPr/>
          <p:nvPr/>
        </p:nvSpPr>
        <p:spPr>
          <a:xfrm>
            <a:off x="5184000" y="3462120"/>
            <a:ext cx="1582920" cy="327312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clockwise from left: Queen Mary Psalter (East Anglia, early 14</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 Wells Cathedral (13</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 Psalter-hours, Amiens, 13</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a:t>
            </a:r>
            <a:endParaRPr b="0" lang="en-GB" sz="1800" spc="-1" strike="noStrike">
              <a:latin typeface="Arial"/>
            </a:endParaRPr>
          </a:p>
        </p:txBody>
      </p:sp>
      <p:pic>
        <p:nvPicPr>
          <p:cNvPr id="177" name="" descr=""/>
          <p:cNvPicPr/>
          <p:nvPr/>
        </p:nvPicPr>
        <p:blipFill>
          <a:blip r:embed="rId3"/>
          <a:stretch/>
        </p:blipFill>
        <p:spPr>
          <a:xfrm>
            <a:off x="5377320" y="473400"/>
            <a:ext cx="4197960" cy="2360520"/>
          </a:xfrm>
          <a:prstGeom prst="rect">
            <a:avLst/>
          </a:prstGeom>
          <a:ln>
            <a:noFill/>
          </a:ln>
        </p:spPr>
      </p:pic>
    </p:spTree>
  </p:cSld>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78" name="Picture 8" descr=""/>
          <p:cNvPicPr/>
          <p:nvPr/>
        </p:nvPicPr>
        <p:blipFill>
          <a:blip r:embed="rId1"/>
          <a:stretch/>
        </p:blipFill>
        <p:spPr>
          <a:xfrm>
            <a:off x="3203640" y="2880000"/>
            <a:ext cx="3491280" cy="3471840"/>
          </a:xfrm>
          <a:prstGeom prst="rect">
            <a:avLst/>
          </a:prstGeom>
          <a:ln>
            <a:noFill/>
          </a:ln>
        </p:spPr>
      </p:pic>
      <p:pic>
        <p:nvPicPr>
          <p:cNvPr id="179" name="Picture 9" descr=""/>
          <p:cNvPicPr/>
          <p:nvPr/>
        </p:nvPicPr>
        <p:blipFill>
          <a:blip r:embed="rId2"/>
          <a:stretch/>
        </p:blipFill>
        <p:spPr>
          <a:xfrm>
            <a:off x="6876000" y="2880000"/>
            <a:ext cx="2950920" cy="3490920"/>
          </a:xfrm>
          <a:prstGeom prst="rect">
            <a:avLst/>
          </a:prstGeom>
          <a:ln>
            <a:noFill/>
          </a:ln>
        </p:spPr>
      </p:pic>
      <p:sp>
        <p:nvSpPr>
          <p:cNvPr id="180" name="CustomShape 1"/>
          <p:cNvSpPr/>
          <p:nvPr/>
        </p:nvSpPr>
        <p:spPr>
          <a:xfrm>
            <a:off x="432000" y="1640520"/>
            <a:ext cx="2851200" cy="96300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The parchment is washed, stretched, and scraped with a </a:t>
            </a:r>
            <a:r>
              <a:rPr b="0" i="1" lang="en-GB" sz="2000" spc="-1" strike="noStrike">
                <a:solidFill>
                  <a:srgbClr val="ffffff"/>
                </a:solidFill>
                <a:latin typeface="Gill Sans"/>
                <a:ea typeface="DejaVu Sans"/>
              </a:rPr>
              <a:t>lunellum</a:t>
            </a:r>
            <a:endParaRPr b="0" lang="en-GB" sz="2000" spc="-1" strike="noStrike">
              <a:latin typeface="Arial"/>
            </a:endParaRPr>
          </a:p>
        </p:txBody>
      </p:sp>
      <p:sp>
        <p:nvSpPr>
          <p:cNvPr id="181" name="CustomShape 2"/>
          <p:cNvSpPr/>
          <p:nvPr/>
        </p:nvSpPr>
        <p:spPr>
          <a:xfrm>
            <a:off x="3780000" y="2376000"/>
            <a:ext cx="2493000" cy="40068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Purchasing parchment</a:t>
            </a:r>
            <a:endParaRPr b="0" lang="en-GB" sz="2000" spc="-1" strike="noStrike">
              <a:latin typeface="Arial"/>
            </a:endParaRPr>
          </a:p>
        </p:txBody>
      </p:sp>
      <p:sp>
        <p:nvSpPr>
          <p:cNvPr id="182" name="CustomShape 3"/>
          <p:cNvSpPr/>
          <p:nvPr/>
        </p:nvSpPr>
        <p:spPr>
          <a:xfrm>
            <a:off x="6710760" y="2340000"/>
            <a:ext cx="3008160" cy="3934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000" spc="-1" strike="noStrike">
                <a:solidFill>
                  <a:srgbClr val="ffffff"/>
                </a:solidFill>
                <a:latin typeface="Gill Sans"/>
                <a:ea typeface="DejaVu Sans"/>
              </a:rPr>
              <a:t>Cutting parchment</a:t>
            </a:r>
            <a:endParaRPr b="0" lang="en-GB" sz="2000" spc="-1" strike="noStrike">
              <a:latin typeface="Arial"/>
            </a:endParaRPr>
          </a:p>
        </p:txBody>
      </p:sp>
      <p:sp>
        <p:nvSpPr>
          <p:cNvPr id="183" name="CustomShape 4"/>
          <p:cNvSpPr/>
          <p:nvPr/>
        </p:nvSpPr>
        <p:spPr>
          <a:xfrm>
            <a:off x="1440000" y="720000"/>
            <a:ext cx="7610760" cy="557280"/>
          </a:xfrm>
          <a:prstGeom prst="rect">
            <a:avLst/>
          </a:prstGeom>
          <a:noFill/>
          <a:ln>
            <a:noFill/>
          </a:ln>
        </p:spPr>
        <p:style>
          <a:lnRef idx="0"/>
          <a:fillRef idx="0"/>
          <a:effectRef idx="0"/>
          <a:fontRef idx="minor"/>
        </p:style>
        <p:txBody>
          <a:bodyPr lIns="90000" rIns="90000" tIns="45000" bIns="45000"/>
          <a:p>
            <a:pPr>
              <a:lnSpc>
                <a:spcPct val="100000"/>
              </a:lnSpc>
            </a:pPr>
            <a:r>
              <a:rPr b="0" lang="en-GB" sz="3200" spc="-1" strike="noStrike">
                <a:solidFill>
                  <a:srgbClr val="ffffff"/>
                </a:solidFill>
                <a:latin typeface="Gill Sans"/>
                <a:ea typeface="DejaVu Sans"/>
              </a:rPr>
              <a:t>Making a Manuscript: from skin to parchment</a:t>
            </a:r>
            <a:endParaRPr b="0" lang="en-GB" sz="3200" spc="-1" strike="noStrike">
              <a:latin typeface="Arial"/>
            </a:endParaRPr>
          </a:p>
        </p:txBody>
      </p:sp>
      <p:sp>
        <p:nvSpPr>
          <p:cNvPr id="184" name="CustomShape 5"/>
          <p:cNvSpPr/>
          <p:nvPr/>
        </p:nvSpPr>
        <p:spPr>
          <a:xfrm>
            <a:off x="900000" y="6581520"/>
            <a:ext cx="8782920" cy="83340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Parchment = calf, sheep, or goat skin.  Vellum = specifically calf skin</a:t>
            </a:r>
            <a:endParaRPr b="0" lang="en-GB" sz="2400" spc="-1" strike="noStrike">
              <a:latin typeface="Arial"/>
            </a:endParaRPr>
          </a:p>
        </p:txBody>
      </p:sp>
      <p:pic>
        <p:nvPicPr>
          <p:cNvPr id="185" name="" descr=""/>
          <p:cNvPicPr/>
          <p:nvPr/>
        </p:nvPicPr>
        <p:blipFill>
          <a:blip r:embed="rId3"/>
          <a:stretch/>
        </p:blipFill>
        <p:spPr>
          <a:xfrm>
            <a:off x="364680" y="2776680"/>
            <a:ext cx="2658600" cy="3774600"/>
          </a:xfrm>
          <a:prstGeom prst="rect">
            <a:avLst/>
          </a:prstGeom>
          <a:ln>
            <a:noFill/>
          </a:ln>
        </p:spPr>
      </p:pic>
    </p:spTree>
  </p:cSld>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86" name="CustomShape 1"/>
          <p:cNvSpPr/>
          <p:nvPr/>
        </p:nvSpPr>
        <p:spPr>
          <a:xfrm>
            <a:off x="1748160" y="504360"/>
            <a:ext cx="6764760" cy="557280"/>
          </a:xfrm>
          <a:prstGeom prst="rect">
            <a:avLst/>
          </a:prstGeom>
          <a:noFill/>
          <a:ln>
            <a:noFill/>
          </a:ln>
        </p:spPr>
        <p:style>
          <a:lnRef idx="0"/>
          <a:fillRef idx="0"/>
          <a:effectRef idx="0"/>
          <a:fontRef idx="minor"/>
        </p:style>
        <p:txBody>
          <a:bodyPr lIns="90000" rIns="90000" tIns="45000" bIns="45000"/>
          <a:p>
            <a:pPr>
              <a:lnSpc>
                <a:spcPct val="100000"/>
              </a:lnSpc>
            </a:pPr>
            <a:r>
              <a:rPr b="0" lang="en-GB" sz="3200" spc="-1" strike="noStrike">
                <a:solidFill>
                  <a:srgbClr val="ffffff"/>
                </a:solidFill>
                <a:latin typeface="Gill Sans"/>
                <a:ea typeface="DejaVu Sans"/>
              </a:rPr>
              <a:t>Making a Manuscript: reusing parchment</a:t>
            </a:r>
            <a:endParaRPr b="0" lang="en-GB" sz="3200" spc="-1" strike="noStrike">
              <a:latin typeface="Arial"/>
            </a:endParaRPr>
          </a:p>
        </p:txBody>
      </p:sp>
      <p:sp>
        <p:nvSpPr>
          <p:cNvPr id="187" name="CustomShape 2"/>
          <p:cNvSpPr/>
          <p:nvPr/>
        </p:nvSpPr>
        <p:spPr>
          <a:xfrm>
            <a:off x="1512000" y="6408000"/>
            <a:ext cx="7414920" cy="1141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400" spc="-1" strike="noStrike">
                <a:solidFill>
                  <a:srgbClr val="ffffff"/>
                </a:solidFill>
                <a:latin typeface="Gill Sans"/>
                <a:ea typeface="DejaVu Sans"/>
              </a:rPr>
              <a:t>Parchment was expensive; it could be scraped down and reused as a palimpsest, or (like this) reused for end leaves</a:t>
            </a:r>
            <a:endParaRPr b="0" lang="en-GB" sz="2400" spc="-1" strike="noStrike">
              <a:latin typeface="Arial"/>
            </a:endParaRPr>
          </a:p>
        </p:txBody>
      </p:sp>
      <p:pic>
        <p:nvPicPr>
          <p:cNvPr id="188" name="" descr=""/>
          <p:cNvPicPr/>
          <p:nvPr/>
        </p:nvPicPr>
        <p:blipFill>
          <a:blip r:embed="rId1"/>
          <a:stretch/>
        </p:blipFill>
        <p:spPr>
          <a:xfrm>
            <a:off x="1739160" y="1224000"/>
            <a:ext cx="6719760" cy="5039280"/>
          </a:xfrm>
          <a:prstGeom prst="rect">
            <a:avLst/>
          </a:prstGeom>
          <a:ln>
            <a:noFill/>
          </a:ln>
        </p:spPr>
      </p:pic>
    </p:spTree>
  </p:cSld>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89" name="Picture 5" descr=""/>
          <p:cNvPicPr/>
          <p:nvPr/>
        </p:nvPicPr>
        <p:blipFill>
          <a:blip r:embed="rId1"/>
          <a:stretch/>
        </p:blipFill>
        <p:spPr>
          <a:xfrm>
            <a:off x="515160" y="1270800"/>
            <a:ext cx="4133520" cy="5837760"/>
          </a:xfrm>
          <a:prstGeom prst="rect">
            <a:avLst/>
          </a:prstGeom>
          <a:ln>
            <a:noFill/>
          </a:ln>
        </p:spPr>
      </p:pic>
      <p:pic>
        <p:nvPicPr>
          <p:cNvPr id="190" name="Picture 6" descr=""/>
          <p:cNvPicPr/>
          <p:nvPr/>
        </p:nvPicPr>
        <p:blipFill>
          <a:blip r:embed="rId2"/>
          <a:stretch/>
        </p:blipFill>
        <p:spPr>
          <a:xfrm>
            <a:off x="5307120" y="1270800"/>
            <a:ext cx="4445280" cy="5837760"/>
          </a:xfrm>
          <a:prstGeom prst="rect">
            <a:avLst/>
          </a:prstGeom>
          <a:ln>
            <a:noFill/>
          </a:ln>
        </p:spPr>
      </p:pic>
      <p:sp>
        <p:nvSpPr>
          <p:cNvPr id="191" name="CustomShape 1"/>
          <p:cNvSpPr/>
          <p:nvPr/>
        </p:nvSpPr>
        <p:spPr>
          <a:xfrm>
            <a:off x="5976000" y="648000"/>
            <a:ext cx="3346920" cy="40068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ruled lines and pricking marks</a:t>
            </a:r>
            <a:endParaRPr b="0" lang="en-GB" sz="2000" spc="-1" strike="noStrike">
              <a:latin typeface="Arial"/>
            </a:endParaRPr>
          </a:p>
        </p:txBody>
      </p:sp>
      <p:sp>
        <p:nvSpPr>
          <p:cNvPr id="192" name="Line 2"/>
          <p:cNvSpPr/>
          <p:nvPr/>
        </p:nvSpPr>
        <p:spPr>
          <a:xfrm>
            <a:off x="6696000" y="1049760"/>
            <a:ext cx="648000" cy="894240"/>
          </a:xfrm>
          <a:prstGeom prst="line">
            <a:avLst/>
          </a:prstGeom>
          <a:ln>
            <a:solidFill>
              <a:srgbClr val="ff0000"/>
            </a:solidFill>
            <a:tailEnd len="med" type="triangle" w="med"/>
          </a:ln>
        </p:spPr>
        <p:style>
          <a:lnRef idx="0"/>
          <a:fillRef idx="0"/>
          <a:effectRef idx="0"/>
          <a:fontRef idx="minor"/>
        </p:style>
      </p:sp>
      <p:sp>
        <p:nvSpPr>
          <p:cNvPr id="193" name="Line 3"/>
          <p:cNvSpPr/>
          <p:nvPr/>
        </p:nvSpPr>
        <p:spPr>
          <a:xfrm>
            <a:off x="8856000" y="1121760"/>
            <a:ext cx="648000" cy="894240"/>
          </a:xfrm>
          <a:prstGeom prst="line">
            <a:avLst/>
          </a:prstGeom>
          <a:ln>
            <a:solidFill>
              <a:srgbClr val="ff0000"/>
            </a:solidFill>
            <a:tailEnd len="med" type="triangle" w="med"/>
          </a:ln>
        </p:spPr>
        <p:style>
          <a:lnRef idx="0"/>
          <a:fillRef idx="0"/>
          <a:effectRef idx="0"/>
          <a:fontRef idx="minor"/>
        </p:style>
      </p:sp>
      <p:sp>
        <p:nvSpPr>
          <p:cNvPr id="194" name="CustomShape 4"/>
          <p:cNvSpPr/>
          <p:nvPr/>
        </p:nvSpPr>
        <p:spPr>
          <a:xfrm>
            <a:off x="144000" y="480600"/>
            <a:ext cx="4822920" cy="5158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800" spc="-1" strike="noStrike">
                <a:solidFill>
                  <a:srgbClr val="ffffff"/>
                </a:solidFill>
                <a:latin typeface="Gill Sans"/>
                <a:ea typeface="DejaVu Sans"/>
              </a:rPr>
              <a:t>Making a Manuscript: Ruling</a:t>
            </a:r>
            <a:endParaRPr b="0" lang="en-GB" sz="2800" spc="-1" strike="noStrike">
              <a:latin typeface="Arial"/>
            </a:endParaRPr>
          </a:p>
        </p:txBody>
      </p:sp>
      <p:sp>
        <p:nvSpPr>
          <p:cNvPr id="195" name="CustomShape 5"/>
          <p:cNvSpPr/>
          <p:nvPr/>
        </p:nvSpPr>
        <p:spPr>
          <a:xfrm>
            <a:off x="7164000" y="6006240"/>
            <a:ext cx="1546920" cy="40068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000000"/>
                </a:solidFill>
                <a:latin typeface="Gill Sans"/>
                <a:ea typeface="DejaVu Sans"/>
              </a:rPr>
              <a:t>sewed-up rip</a:t>
            </a:r>
            <a:endParaRPr b="0" lang="en-GB" sz="2000" spc="-1" strike="noStrike">
              <a:latin typeface="Arial"/>
            </a:endParaRPr>
          </a:p>
        </p:txBody>
      </p:sp>
      <p:sp>
        <p:nvSpPr>
          <p:cNvPr id="196" name="Line 6"/>
          <p:cNvSpPr/>
          <p:nvPr/>
        </p:nvSpPr>
        <p:spPr>
          <a:xfrm flipH="1" flipV="1">
            <a:off x="6552000" y="6189840"/>
            <a:ext cx="587880" cy="34560"/>
          </a:xfrm>
          <a:prstGeom prst="line">
            <a:avLst/>
          </a:prstGeom>
          <a:ln>
            <a:solidFill>
              <a:srgbClr val="ff0000"/>
            </a:solidFill>
            <a:tailEnd len="med" type="triangle" w="med"/>
          </a:ln>
        </p:spPr>
        <p:style>
          <a:lnRef idx="0"/>
          <a:fillRef idx="0"/>
          <a:effectRef idx="0"/>
          <a:fontRef idx="minor"/>
        </p:style>
      </p:sp>
    </p:spTree>
  </p:cSld>
  <p:timing>
    <p:tnLst>
      <p:par>
        <p:cTn id="23" dur="indefinite" restart="never" nodeType="tmRoot">
          <p:childTnLst>
            <p:seq>
              <p:cTn id="24"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97" name="CustomShape 1"/>
          <p:cNvSpPr/>
          <p:nvPr/>
        </p:nvSpPr>
        <p:spPr>
          <a:xfrm>
            <a:off x="612000" y="1299600"/>
            <a:ext cx="4606920" cy="100332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000" spc="-1" strike="noStrike">
                <a:solidFill>
                  <a:srgbClr val="ffffff"/>
                </a:solidFill>
                <a:latin typeface="Calibri"/>
                <a:ea typeface="DejaVu Sans"/>
              </a:rPr>
              <a:t>The 15</a:t>
            </a:r>
            <a:r>
              <a:rPr b="0" lang="en-GB" sz="2000" spc="-1" strike="noStrike" baseline="101000">
                <a:solidFill>
                  <a:srgbClr val="ffffff"/>
                </a:solidFill>
                <a:latin typeface="Calibri"/>
                <a:ea typeface="DejaVu Sans"/>
              </a:rPr>
              <a:t>th</a:t>
            </a:r>
            <a:r>
              <a:rPr b="0" lang="en-GB" sz="2000" spc="-1" strike="noStrike">
                <a:solidFill>
                  <a:srgbClr val="ffffff"/>
                </a:solidFill>
                <a:latin typeface="Calibri"/>
                <a:ea typeface="DejaVu Sans"/>
              </a:rPr>
              <a:t> century scribe Jean Miélot writing. He holds a penknife in his left hand to keep the page steady.</a:t>
            </a:r>
            <a:endParaRPr b="0" lang="en-GB" sz="2000" spc="-1" strike="noStrike">
              <a:latin typeface="Arial"/>
            </a:endParaRPr>
          </a:p>
        </p:txBody>
      </p:sp>
      <p:sp>
        <p:nvSpPr>
          <p:cNvPr id="198" name="CustomShape 2"/>
          <p:cNvSpPr/>
          <p:nvPr/>
        </p:nvSpPr>
        <p:spPr>
          <a:xfrm>
            <a:off x="5508000" y="1351800"/>
            <a:ext cx="4102920" cy="100332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000" spc="-1" strike="noStrike">
                <a:solidFill>
                  <a:srgbClr val="ffffff"/>
                </a:solidFill>
                <a:latin typeface="Calibri"/>
                <a:ea typeface="DejaVu Sans"/>
              </a:rPr>
              <a:t>The red text is rubrication, which shows when one section ends and another begins.</a:t>
            </a:r>
            <a:endParaRPr b="0" lang="en-GB" sz="2000" spc="-1" strike="noStrike">
              <a:latin typeface="Arial"/>
            </a:endParaRPr>
          </a:p>
        </p:txBody>
      </p:sp>
      <p:sp>
        <p:nvSpPr>
          <p:cNvPr id="199" name="CustomShape 3"/>
          <p:cNvSpPr/>
          <p:nvPr/>
        </p:nvSpPr>
        <p:spPr>
          <a:xfrm>
            <a:off x="1244160" y="504000"/>
            <a:ext cx="7610760" cy="557280"/>
          </a:xfrm>
          <a:prstGeom prst="rect">
            <a:avLst/>
          </a:prstGeom>
          <a:noFill/>
          <a:ln>
            <a:noFill/>
          </a:ln>
        </p:spPr>
        <p:style>
          <a:lnRef idx="0"/>
          <a:fillRef idx="0"/>
          <a:effectRef idx="0"/>
          <a:fontRef idx="minor"/>
        </p:style>
        <p:txBody>
          <a:bodyPr lIns="90000" rIns="90000" tIns="45000" bIns="45000"/>
          <a:p>
            <a:pPr>
              <a:lnSpc>
                <a:spcPct val="100000"/>
              </a:lnSpc>
            </a:pPr>
            <a:r>
              <a:rPr b="0" lang="en-GB" sz="3200" spc="-1" strike="noStrike">
                <a:solidFill>
                  <a:srgbClr val="ffffff"/>
                </a:solidFill>
                <a:latin typeface="Gill Sans"/>
                <a:ea typeface="DejaVu Sans"/>
              </a:rPr>
              <a:t>Making a Manuscript: from skin to parchment</a:t>
            </a:r>
            <a:endParaRPr b="0" lang="en-GB" sz="3200" spc="-1" strike="noStrike">
              <a:latin typeface="Arial"/>
            </a:endParaRPr>
          </a:p>
        </p:txBody>
      </p:sp>
      <p:sp>
        <p:nvSpPr>
          <p:cNvPr id="200" name="CustomShape 4"/>
          <p:cNvSpPr/>
          <p:nvPr/>
        </p:nvSpPr>
        <p:spPr>
          <a:xfrm>
            <a:off x="900000" y="6267600"/>
            <a:ext cx="7774920" cy="69912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000" spc="-1" strike="noStrike">
                <a:solidFill>
                  <a:srgbClr val="ffffff"/>
                </a:solidFill>
                <a:latin typeface="Calibri"/>
                <a:ea typeface="DejaVu Sans"/>
              </a:rPr>
              <a:t>In liturgical texts, rubric can be directions for actions (which is where we get our meaning of it from.)</a:t>
            </a:r>
            <a:endParaRPr b="0" lang="en-GB" sz="2000" spc="-1" strike="noStrike">
              <a:latin typeface="Arial"/>
            </a:endParaRPr>
          </a:p>
        </p:txBody>
      </p:sp>
      <p:pic>
        <p:nvPicPr>
          <p:cNvPr id="201" name="" descr=""/>
          <p:cNvPicPr/>
          <p:nvPr/>
        </p:nvPicPr>
        <p:blipFill>
          <a:blip r:embed="rId1"/>
          <a:stretch/>
        </p:blipFill>
        <p:spPr>
          <a:xfrm>
            <a:off x="504000" y="2520000"/>
            <a:ext cx="4679280" cy="3500640"/>
          </a:xfrm>
          <a:prstGeom prst="rect">
            <a:avLst/>
          </a:prstGeom>
          <a:ln>
            <a:noFill/>
          </a:ln>
        </p:spPr>
      </p:pic>
      <p:pic>
        <p:nvPicPr>
          <p:cNvPr id="202" name="" descr=""/>
          <p:cNvPicPr/>
          <p:nvPr/>
        </p:nvPicPr>
        <p:blipFill>
          <a:blip r:embed="rId2"/>
          <a:stretch/>
        </p:blipFill>
        <p:spPr>
          <a:xfrm>
            <a:off x="5436000" y="2520000"/>
            <a:ext cx="4330800" cy="3455280"/>
          </a:xfrm>
          <a:prstGeom prst="rect">
            <a:avLst/>
          </a:prstGeom>
          <a:ln>
            <a:noFill/>
          </a:ln>
        </p:spPr>
      </p:pic>
    </p:spTree>
  </p:cSld>
  <p:timing>
    <p:tnLst>
      <p:par>
        <p:cTn id="25" dur="indefinite" restart="never" nodeType="tmRoot">
          <p:childTnLst>
            <p:seq>
              <p:cTn id="26"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03"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Illumination</a:t>
            </a:r>
            <a:endParaRPr b="0" lang="en-GB" sz="5860" spc="-1" strike="noStrike">
              <a:latin typeface="Arial"/>
            </a:endParaRPr>
          </a:p>
        </p:txBody>
      </p:sp>
      <p:pic>
        <p:nvPicPr>
          <p:cNvPr id="204" name="Picture 4" descr=""/>
          <p:cNvPicPr/>
          <p:nvPr/>
        </p:nvPicPr>
        <p:blipFill>
          <a:blip r:embed="rId1"/>
          <a:srcRect l="3313" t="4508" r="2838" b="10989"/>
          <a:stretch/>
        </p:blipFill>
        <p:spPr>
          <a:xfrm>
            <a:off x="360000" y="1868040"/>
            <a:ext cx="5038920" cy="4876200"/>
          </a:xfrm>
          <a:prstGeom prst="rect">
            <a:avLst/>
          </a:prstGeom>
          <a:ln>
            <a:noFill/>
          </a:ln>
        </p:spPr>
      </p:pic>
      <p:sp>
        <p:nvSpPr>
          <p:cNvPr id="205" name="CustomShape 2"/>
          <p:cNvSpPr/>
          <p:nvPr/>
        </p:nvSpPr>
        <p:spPr>
          <a:xfrm>
            <a:off x="5760000" y="2239200"/>
            <a:ext cx="3742920" cy="3381120"/>
          </a:xfrm>
          <a:prstGeom prst="rect">
            <a:avLst/>
          </a:prstGeom>
          <a:noFill/>
          <a:ln>
            <a:noFill/>
          </a:ln>
        </p:spPr>
        <p:style>
          <a:lnRef idx="0"/>
          <a:fillRef idx="0"/>
          <a:effectRef idx="0"/>
          <a:fontRef idx="minor"/>
        </p:style>
        <p:txBody>
          <a:bodyPr lIns="90000" rIns="90000" tIns="45000" bIns="45000"/>
          <a:p>
            <a:pPr>
              <a:lnSpc>
                <a:spcPct val="100000"/>
              </a:lnSpc>
            </a:pPr>
            <a:endParaRPr b="0" lang="en-GB" sz="1800" spc="-1" strike="noStrike">
              <a:latin typeface="Arial"/>
            </a:endParaRPr>
          </a:p>
          <a:p>
            <a:pPr marL="285840" indent="-284400">
              <a:lnSpc>
                <a:spcPct val="100000"/>
              </a:lnSpc>
              <a:buClr>
                <a:srgbClr val="ffffff"/>
              </a:buClr>
              <a:buFont typeface="Arial"/>
              <a:buChar char="•"/>
            </a:pPr>
            <a:r>
              <a:rPr b="0" lang="en-GB" sz="2400" spc="-1" strike="noStrike">
                <a:solidFill>
                  <a:srgbClr val="ffffff"/>
                </a:solidFill>
                <a:latin typeface="Gill Sans"/>
                <a:ea typeface="DejaVu Sans"/>
              </a:rPr>
              <a:t>After text was complete, the images were drawn</a:t>
            </a:r>
            <a:endParaRPr b="0" lang="en-GB" sz="2400" spc="-1" strike="noStrike">
              <a:latin typeface="Arial"/>
            </a:endParaRPr>
          </a:p>
          <a:p>
            <a:pPr>
              <a:lnSpc>
                <a:spcPct val="100000"/>
              </a:lnSpc>
            </a:pPr>
            <a:endParaRPr b="0" lang="en-GB" sz="2400" spc="-1" strike="noStrike">
              <a:latin typeface="Arial"/>
            </a:endParaRPr>
          </a:p>
          <a:p>
            <a:pPr marL="285840" indent="-284400">
              <a:lnSpc>
                <a:spcPct val="100000"/>
              </a:lnSpc>
              <a:buClr>
                <a:srgbClr val="ffffff"/>
              </a:buClr>
              <a:buFont typeface="Arial"/>
              <a:buChar char="•"/>
            </a:pPr>
            <a:r>
              <a:rPr b="0" lang="en-GB" sz="2400" spc="-1" strike="noStrike">
                <a:solidFill>
                  <a:srgbClr val="ffffff"/>
                </a:solidFill>
                <a:latin typeface="Gill Sans"/>
                <a:ea typeface="DejaVu Sans"/>
              </a:rPr>
              <a:t>Gold leaf was applied first</a:t>
            </a:r>
            <a:endParaRPr b="0" lang="en-GB" sz="2400" spc="-1" strike="noStrike">
              <a:latin typeface="Arial"/>
            </a:endParaRPr>
          </a:p>
          <a:p>
            <a:pPr>
              <a:lnSpc>
                <a:spcPct val="100000"/>
              </a:lnSpc>
            </a:pPr>
            <a:endParaRPr b="0" lang="en-GB" sz="2400" spc="-1" strike="noStrike">
              <a:latin typeface="Arial"/>
            </a:endParaRPr>
          </a:p>
          <a:p>
            <a:pPr marL="285840" indent="-284400">
              <a:lnSpc>
                <a:spcPct val="100000"/>
              </a:lnSpc>
              <a:buClr>
                <a:srgbClr val="ffffff"/>
              </a:buClr>
              <a:buFont typeface="Arial"/>
              <a:buChar char="•"/>
            </a:pPr>
            <a:r>
              <a:rPr b="0" lang="en-GB" sz="2400" spc="-1" strike="noStrike">
                <a:solidFill>
                  <a:srgbClr val="ffffff"/>
                </a:solidFill>
                <a:latin typeface="Gill Sans"/>
                <a:ea typeface="DejaVu Sans"/>
              </a:rPr>
              <a:t>The image was then painted (this one wasn’t finished)</a:t>
            </a:r>
            <a:endParaRPr b="0" lang="en-GB" sz="2400" spc="-1" strike="noStrike">
              <a:latin typeface="Arial"/>
            </a:endParaRPr>
          </a:p>
        </p:txBody>
      </p:sp>
    </p:spTree>
  </p:cSld>
  <p:timing>
    <p:tnLst>
      <p:par>
        <p:cTn id="27" dur="indefinite" restart="never" nodeType="tmRoot">
          <p:childTnLst>
            <p:seq>
              <p:cTn id="28" dur="indefinite" nodeType="mainSeq"/>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06"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Binding</a:t>
            </a:r>
            <a:endParaRPr b="0" lang="en-GB" sz="5860" spc="-1" strike="noStrike">
              <a:latin typeface="Arial"/>
            </a:endParaRPr>
          </a:p>
        </p:txBody>
      </p:sp>
      <p:pic>
        <p:nvPicPr>
          <p:cNvPr id="207" name="Picture 3" descr=""/>
          <p:cNvPicPr/>
          <p:nvPr/>
        </p:nvPicPr>
        <p:blipFill>
          <a:blip r:embed="rId1"/>
          <a:srcRect l="36701" t="21378" r="30450" b="43843"/>
          <a:stretch/>
        </p:blipFill>
        <p:spPr>
          <a:xfrm>
            <a:off x="144000" y="2304000"/>
            <a:ext cx="5527440" cy="3865680"/>
          </a:xfrm>
          <a:prstGeom prst="rect">
            <a:avLst/>
          </a:prstGeom>
          <a:ln>
            <a:noFill/>
          </a:ln>
        </p:spPr>
      </p:pic>
      <p:sp>
        <p:nvSpPr>
          <p:cNvPr id="208" name="CustomShape 2"/>
          <p:cNvSpPr/>
          <p:nvPr/>
        </p:nvSpPr>
        <p:spPr>
          <a:xfrm>
            <a:off x="6048000" y="2232000"/>
            <a:ext cx="3526920" cy="301464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Bifolium: a single sheet of parchment folded in half to create two folios</a:t>
            </a:r>
            <a:endParaRPr b="0" lang="en-GB" sz="2400" spc="-1" strike="noStrike">
              <a:latin typeface="Arial"/>
            </a:endParaRPr>
          </a:p>
          <a:p>
            <a:pPr>
              <a:lnSpc>
                <a:spcPct val="100000"/>
              </a:lnSpc>
            </a:pPr>
            <a:endParaRPr b="0" lang="en-GB" sz="2400" spc="-1" strike="noStrike">
              <a:latin typeface="Arial"/>
            </a:endParaRPr>
          </a:p>
          <a:p>
            <a:pPr>
              <a:lnSpc>
                <a:spcPct val="100000"/>
              </a:lnSpc>
            </a:pPr>
            <a:r>
              <a:rPr b="0" lang="en-GB" sz="2400" spc="-1" strike="noStrike">
                <a:solidFill>
                  <a:srgbClr val="ffffff"/>
                </a:solidFill>
                <a:latin typeface="Gill Sans"/>
                <a:ea typeface="DejaVu Sans"/>
              </a:rPr>
              <a:t>Quire: a gathering of multiple bifolia. Multiple quires are bound together to form a manuscript.</a:t>
            </a:r>
            <a:endParaRPr b="0" lang="en-GB" sz="2400" spc="-1" strike="noStrike">
              <a:latin typeface="Arial"/>
            </a:endParaRPr>
          </a:p>
        </p:txBody>
      </p:sp>
    </p:spTree>
  </p:cSld>
  <p:timing>
    <p:tnLst>
      <p:par>
        <p:cTn id="29" dur="indefinite" restart="never" nodeType="tmRoot">
          <p:childTnLst>
            <p:seq>
              <p:cTn id="30" dur="indefinite" nodeType="mainSeq"/>
              <p:prevCondLst>
                <p:cond delay="0" evt="onPrev">
                  <p:tgtEl>
                    <p:sldTgt/>
                  </p:tgtEl>
                </p:cond>
              </p:prevCondLst>
              <p:nextCondLst>
                <p:cond delay="0"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209" name="Picture 6" descr=""/>
          <p:cNvPicPr/>
          <p:nvPr/>
        </p:nvPicPr>
        <p:blipFill>
          <a:blip r:embed="rId1"/>
          <a:stretch/>
        </p:blipFill>
        <p:spPr>
          <a:xfrm>
            <a:off x="144360" y="1891080"/>
            <a:ext cx="6018480" cy="5027760"/>
          </a:xfrm>
          <a:prstGeom prst="rect">
            <a:avLst/>
          </a:prstGeom>
          <a:ln>
            <a:noFill/>
          </a:ln>
        </p:spPr>
      </p:pic>
      <p:sp>
        <p:nvSpPr>
          <p:cNvPr id="210" name="CustomShape 1"/>
          <p:cNvSpPr/>
          <p:nvPr/>
        </p:nvSpPr>
        <p:spPr>
          <a:xfrm>
            <a:off x="6208200" y="2233800"/>
            <a:ext cx="3582720" cy="4749120"/>
          </a:xfrm>
          <a:prstGeom prst="rect">
            <a:avLst/>
          </a:prstGeom>
          <a:noFill/>
          <a:ln>
            <a:noFill/>
          </a:ln>
        </p:spPr>
        <p:style>
          <a:lnRef idx="0"/>
          <a:fillRef idx="0"/>
          <a:effectRef idx="0"/>
          <a:fontRef idx="minor"/>
        </p:style>
        <p:txBody>
          <a:bodyPr lIns="90000" rIns="90000" tIns="45000" bIns="45000"/>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r>
              <a:rPr b="0" lang="en-GB" sz="2000" spc="-1" strike="noStrike">
                <a:solidFill>
                  <a:srgbClr val="ffffff"/>
                </a:solidFill>
                <a:latin typeface="Gill Sans"/>
                <a:ea typeface="DejaVu Sans"/>
              </a:rPr>
              <a:t>Carolingian miniscule (c.800-c.1050) </a:t>
            </a: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r>
              <a:rPr b="0" lang="en-GB" sz="2000" spc="-1" strike="noStrike">
                <a:solidFill>
                  <a:srgbClr val="ffffff"/>
                </a:solidFill>
                <a:latin typeface="Gill Sans"/>
                <a:ea typeface="DejaVu Sans"/>
              </a:rPr>
              <a:t>Pregothic script (c.1050-c.1250)</a:t>
            </a: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endParaRPr b="0" lang="en-GB" sz="2000" spc="-1" strike="noStrike">
              <a:latin typeface="Arial"/>
            </a:endParaRPr>
          </a:p>
          <a:p>
            <a:pPr>
              <a:lnSpc>
                <a:spcPct val="100000"/>
              </a:lnSpc>
            </a:pPr>
            <a:r>
              <a:rPr b="0" lang="en-GB" sz="2000" spc="-1" strike="noStrike">
                <a:solidFill>
                  <a:srgbClr val="ffffff"/>
                </a:solidFill>
                <a:latin typeface="Gill Sans"/>
                <a:ea typeface="DejaVu Sans"/>
              </a:rPr>
              <a:t>Gothic script (c.1250-c.1500)</a:t>
            </a:r>
            <a:endParaRPr b="0" lang="en-GB" sz="2000" spc="-1" strike="noStrike">
              <a:latin typeface="Arial"/>
            </a:endParaRPr>
          </a:p>
        </p:txBody>
      </p:sp>
      <p:sp>
        <p:nvSpPr>
          <p:cNvPr id="211" name="CustomShape 2"/>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Scripts</a:t>
            </a:r>
            <a:endParaRPr b="0" lang="en-GB" sz="5860" spc="-1" strike="noStrike">
              <a:latin typeface="Arial"/>
            </a:endParaRPr>
          </a:p>
        </p:txBody>
      </p:sp>
    </p:spTree>
  </p:cSld>
  <p:timing>
    <p:tnLst>
      <p:par>
        <p:cTn id="31" dur="indefinite" restart="never" nodeType="tmRoot">
          <p:childTnLst>
            <p:seq>
              <p:cTn id="32" dur="indefinite" nodeType="mainSeq"/>
              <p:prevCondLst>
                <p:cond delay="0" evt="onPrev">
                  <p:tgtEl>
                    <p:sldTgt/>
                  </p:tgtEl>
                </p:cond>
              </p:prevCondLst>
              <p:nextCondLst>
                <p:cond delay="0"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12"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Scripts</a:t>
            </a:r>
            <a:endParaRPr b="0" lang="en-GB" sz="5860" spc="-1" strike="noStrike">
              <a:latin typeface="Arial"/>
            </a:endParaRPr>
          </a:p>
        </p:txBody>
      </p:sp>
      <p:pic>
        <p:nvPicPr>
          <p:cNvPr id="213" name="Picture 3" descr=""/>
          <p:cNvPicPr/>
          <p:nvPr/>
        </p:nvPicPr>
        <p:blipFill>
          <a:blip r:embed="rId1"/>
          <a:srcRect l="896" t="1713" r="1294" b="952"/>
          <a:stretch/>
        </p:blipFill>
        <p:spPr>
          <a:xfrm>
            <a:off x="1944000" y="1640520"/>
            <a:ext cx="6381360" cy="4982400"/>
          </a:xfrm>
          <a:prstGeom prst="rect">
            <a:avLst/>
          </a:prstGeom>
          <a:ln>
            <a:noFill/>
          </a:ln>
        </p:spPr>
      </p:pic>
      <p:sp>
        <p:nvSpPr>
          <p:cNvPr id="214" name="CustomShape 2"/>
          <p:cNvSpPr/>
          <p:nvPr/>
        </p:nvSpPr>
        <p:spPr>
          <a:xfrm>
            <a:off x="1944000" y="6726240"/>
            <a:ext cx="6334920" cy="79056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400" spc="-1" strike="noStrike">
                <a:solidFill>
                  <a:srgbClr val="ffffff"/>
                </a:solidFill>
                <a:latin typeface="Gill Sans"/>
                <a:ea typeface="DejaVu Sans"/>
              </a:rPr>
              <a:t>A scribe’s sheet of sample scripts, c.1450</a:t>
            </a:r>
            <a:endParaRPr b="0" lang="en-GB" sz="2400" spc="-1" strike="noStrike">
              <a:latin typeface="Arial"/>
            </a:endParaRPr>
          </a:p>
        </p:txBody>
      </p:sp>
    </p:spTree>
  </p:cSld>
  <p:timing>
    <p:tnLst>
      <p:par>
        <p:cTn id="33" dur="indefinite" restart="never" nodeType="tmRoot">
          <p:childTnLst>
            <p:seq>
              <p:cTn id="34" dur="indefinite" nodeType="mainSeq"/>
              <p:prevCondLst>
                <p:cond delay="0" evt="onPrev">
                  <p:tgtEl>
                    <p:sldTgt/>
                  </p:tgtEl>
                </p:cond>
              </p:prevCondLst>
              <p:nextCondLst>
                <p:cond delay="0"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15" name="CustomShape 1"/>
          <p:cNvSpPr/>
          <p:nvPr/>
        </p:nvSpPr>
        <p:spPr>
          <a:xfrm>
            <a:off x="5544000" y="1404000"/>
            <a:ext cx="1654920" cy="393480"/>
          </a:xfrm>
          <a:prstGeom prst="rect">
            <a:avLst/>
          </a:prstGeom>
          <a:noFill/>
          <a:ln>
            <a:noFill/>
          </a:ln>
        </p:spPr>
        <p:style>
          <a:lnRef idx="0"/>
          <a:fillRef idx="0"/>
          <a:effectRef idx="0"/>
          <a:fontRef idx="minor"/>
        </p:style>
        <p:txBody>
          <a:bodyPr lIns="90000" rIns="90000" tIns="45000" bIns="45000"/>
          <a:p>
            <a:pPr algn="r">
              <a:lnSpc>
                <a:spcPct val="100000"/>
              </a:lnSpc>
            </a:pPr>
            <a:r>
              <a:rPr b="0" lang="en-GB" sz="2000" spc="-1" strike="noStrike">
                <a:solidFill>
                  <a:srgbClr val="ffffff"/>
                </a:solidFill>
                <a:latin typeface="Gill Sans"/>
                <a:ea typeface="DejaVu Sans"/>
              </a:rPr>
              <a:t>Folio 39 recto</a:t>
            </a:r>
            <a:endParaRPr b="0" lang="en-GB" sz="2000" spc="-1" strike="noStrike">
              <a:latin typeface="Arial"/>
            </a:endParaRPr>
          </a:p>
        </p:txBody>
      </p:sp>
      <p:sp>
        <p:nvSpPr>
          <p:cNvPr id="216" name="CustomShape 2"/>
          <p:cNvSpPr/>
          <p:nvPr/>
        </p:nvSpPr>
        <p:spPr>
          <a:xfrm>
            <a:off x="2984040" y="1352520"/>
            <a:ext cx="1982880" cy="39420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Folio 38 verso</a:t>
            </a:r>
            <a:endParaRPr b="0" lang="en-GB" sz="2000" spc="-1" strike="noStrike">
              <a:latin typeface="Arial"/>
            </a:endParaRPr>
          </a:p>
        </p:txBody>
      </p:sp>
      <p:sp>
        <p:nvSpPr>
          <p:cNvPr id="217" name="CustomShape 3"/>
          <p:cNvSpPr/>
          <p:nvPr/>
        </p:nvSpPr>
        <p:spPr>
          <a:xfrm>
            <a:off x="216000" y="2065320"/>
            <a:ext cx="1615680" cy="252864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Verso: the back (or reverse) of a single folio, on the left-hand side of an open manuscript</a:t>
            </a:r>
            <a:endParaRPr b="0" lang="en-GB" sz="2000" spc="-1" strike="noStrike">
              <a:latin typeface="Arial"/>
            </a:endParaRPr>
          </a:p>
        </p:txBody>
      </p:sp>
      <p:sp>
        <p:nvSpPr>
          <p:cNvPr id="218" name="CustomShape 4"/>
          <p:cNvSpPr/>
          <p:nvPr/>
        </p:nvSpPr>
        <p:spPr>
          <a:xfrm>
            <a:off x="648000" y="360"/>
            <a:ext cx="8854920" cy="637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3600" spc="-1" strike="noStrike">
                <a:solidFill>
                  <a:srgbClr val="ffffff"/>
                </a:solidFill>
                <a:latin typeface="Gill Sans"/>
                <a:ea typeface="DejaVu Sans"/>
              </a:rPr>
              <a:t>Reading a manuscript</a:t>
            </a:r>
            <a:endParaRPr b="0" lang="en-GB" sz="3600" spc="-1" strike="noStrike">
              <a:latin typeface="Arial"/>
            </a:endParaRPr>
          </a:p>
        </p:txBody>
      </p:sp>
      <p:pic>
        <p:nvPicPr>
          <p:cNvPr id="219" name="" descr=""/>
          <p:cNvPicPr/>
          <p:nvPr/>
        </p:nvPicPr>
        <p:blipFill>
          <a:blip r:embed="rId1"/>
          <a:stretch/>
        </p:blipFill>
        <p:spPr>
          <a:xfrm>
            <a:off x="1722600" y="1900440"/>
            <a:ext cx="6700320" cy="4458960"/>
          </a:xfrm>
          <a:prstGeom prst="rect">
            <a:avLst/>
          </a:prstGeom>
          <a:ln>
            <a:noFill/>
          </a:ln>
        </p:spPr>
      </p:pic>
      <p:sp>
        <p:nvSpPr>
          <p:cNvPr id="220" name="CustomShape 5"/>
          <p:cNvSpPr/>
          <p:nvPr/>
        </p:nvSpPr>
        <p:spPr>
          <a:xfrm>
            <a:off x="8496000" y="2196000"/>
            <a:ext cx="1421280" cy="2527920"/>
          </a:xfrm>
          <a:prstGeom prst="rect">
            <a:avLst/>
          </a:prstGeom>
          <a:noFill/>
          <a:ln>
            <a:noFill/>
          </a:ln>
        </p:spPr>
        <p:style>
          <a:lnRef idx="0"/>
          <a:fillRef idx="0"/>
          <a:effectRef idx="0"/>
          <a:fontRef idx="minor"/>
        </p:style>
        <p:txBody>
          <a:bodyPr lIns="90000" rIns="90000" tIns="45000" bIns="45000"/>
          <a:p>
            <a:pPr>
              <a:lnSpc>
                <a:spcPct val="100000"/>
              </a:lnSpc>
            </a:pPr>
            <a:r>
              <a:rPr b="0" lang="en-GB" sz="2000" spc="-1" strike="noStrike">
                <a:solidFill>
                  <a:srgbClr val="ffffff"/>
                </a:solidFill>
                <a:latin typeface="Gill Sans"/>
                <a:ea typeface="DejaVu Sans"/>
              </a:rPr>
              <a:t>Recto: the front of a single folio, on the right-hand side of an open manuscript</a:t>
            </a:r>
            <a:endParaRPr b="0" lang="en-GB" sz="2000" spc="-1" strike="noStrike">
              <a:latin typeface="Arial"/>
            </a:endParaRPr>
          </a:p>
        </p:txBody>
      </p:sp>
    </p:spTree>
  </p:cSld>
  <p:timing>
    <p:tnLst>
      <p:par>
        <p:cTn id="35" dur="indefinite" restart="never" nodeType="tmRoot">
          <p:childTnLst>
            <p:seq>
              <p:cTn id="36" dur="indefinite" nodeType="mainSeq"/>
              <p:prevCondLst>
                <p:cond delay="0" evt="onPrev">
                  <p:tgtEl>
                    <p:sldTgt/>
                  </p:tgtEl>
                </p:cond>
              </p:prevCondLst>
              <p:nextCondLst>
                <p:cond delay="0"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21" name="CustomShape 1"/>
          <p:cNvSpPr/>
          <p:nvPr/>
        </p:nvSpPr>
        <p:spPr>
          <a:xfrm>
            <a:off x="360000" y="0"/>
            <a:ext cx="12190680" cy="1324440"/>
          </a:xfrm>
          <a:prstGeom prst="rect">
            <a:avLst/>
          </a:prstGeom>
          <a:noFill/>
          <a:ln>
            <a:noFill/>
          </a:ln>
        </p:spPr>
        <p:style>
          <a:lnRef idx="0"/>
          <a:fillRef idx="0"/>
          <a:effectRef idx="0"/>
          <a:fontRef idx="minor"/>
        </p:style>
        <p:txBody>
          <a:bodyPr lIns="90000" rIns="90000" tIns="45000" bIns="45000" anchor="b">
            <a:normAutofit/>
          </a:bodyPr>
          <a:p>
            <a:pPr>
              <a:lnSpc>
                <a:spcPct val="85000"/>
              </a:lnSpc>
            </a:pPr>
            <a:r>
              <a:rPr b="0" lang="en-GB" sz="2800" spc="-41" strike="noStrike">
                <a:solidFill>
                  <a:srgbClr val="ffffff"/>
                </a:solidFill>
                <a:latin typeface="Gill Sans"/>
                <a:ea typeface="DejaVu Sans"/>
              </a:rPr>
              <a:t>Abbreviations: used by scribes to save space when writing</a:t>
            </a:r>
            <a:endParaRPr b="0" lang="en-GB" sz="2800" spc="-1" strike="noStrike">
              <a:latin typeface="Arial"/>
            </a:endParaRPr>
          </a:p>
        </p:txBody>
      </p:sp>
      <p:pic>
        <p:nvPicPr>
          <p:cNvPr id="222" name="Picture 3" descr=""/>
          <p:cNvPicPr/>
          <p:nvPr/>
        </p:nvPicPr>
        <p:blipFill>
          <a:blip r:embed="rId1"/>
          <a:srcRect l="14625" t="36307" r="65271" b="41240"/>
          <a:stretch/>
        </p:blipFill>
        <p:spPr>
          <a:xfrm>
            <a:off x="360000" y="1704960"/>
            <a:ext cx="4729320" cy="1484640"/>
          </a:xfrm>
          <a:prstGeom prst="rect">
            <a:avLst/>
          </a:prstGeom>
          <a:ln>
            <a:noFill/>
          </a:ln>
        </p:spPr>
      </p:pic>
      <p:pic>
        <p:nvPicPr>
          <p:cNvPr id="223" name="Picture 4" descr=""/>
          <p:cNvPicPr/>
          <p:nvPr/>
        </p:nvPicPr>
        <p:blipFill>
          <a:blip r:embed="rId2"/>
          <a:srcRect l="12630" t="38464" r="66435" b="39310"/>
          <a:stretch/>
        </p:blipFill>
        <p:spPr>
          <a:xfrm>
            <a:off x="360000" y="4101840"/>
            <a:ext cx="4729320" cy="1404360"/>
          </a:xfrm>
          <a:prstGeom prst="rect">
            <a:avLst/>
          </a:prstGeom>
          <a:ln>
            <a:noFill/>
          </a:ln>
        </p:spPr>
      </p:pic>
      <p:sp>
        <p:nvSpPr>
          <p:cNvPr id="224" name="CustomShape 2"/>
          <p:cNvSpPr/>
          <p:nvPr/>
        </p:nvSpPr>
        <p:spPr>
          <a:xfrm>
            <a:off x="360000" y="1359000"/>
            <a:ext cx="4729320" cy="3628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Calibri"/>
                <a:ea typeface="DejaVu Sans"/>
              </a:rPr>
              <a:t>Suspension</a:t>
            </a:r>
            <a:endParaRPr b="0" lang="en-GB" sz="1800" spc="-1" strike="noStrike">
              <a:latin typeface="Arial"/>
            </a:endParaRPr>
          </a:p>
        </p:txBody>
      </p:sp>
      <p:sp>
        <p:nvSpPr>
          <p:cNvPr id="225" name="CustomShape 3"/>
          <p:cNvSpPr/>
          <p:nvPr/>
        </p:nvSpPr>
        <p:spPr>
          <a:xfrm>
            <a:off x="360000" y="3732480"/>
            <a:ext cx="4729320" cy="3628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Calibri"/>
                <a:ea typeface="DejaVu Sans"/>
              </a:rPr>
              <a:t>Contraction</a:t>
            </a:r>
            <a:endParaRPr b="0" lang="en-GB" sz="1800" spc="-1" strike="noStrike">
              <a:latin typeface="Arial"/>
            </a:endParaRPr>
          </a:p>
        </p:txBody>
      </p:sp>
      <p:sp>
        <p:nvSpPr>
          <p:cNvPr id="226" name="CustomShape 4"/>
          <p:cNvSpPr/>
          <p:nvPr/>
        </p:nvSpPr>
        <p:spPr>
          <a:xfrm>
            <a:off x="4066560" y="2274840"/>
            <a:ext cx="4729320" cy="36288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Calibri"/>
                <a:ea typeface="DejaVu Sans"/>
              </a:rPr>
              <a:t>temptacio[n]: temptation</a:t>
            </a:r>
            <a:endParaRPr b="0" lang="en-GB" sz="1800" spc="-1" strike="noStrike">
              <a:latin typeface="Arial"/>
            </a:endParaRPr>
          </a:p>
        </p:txBody>
      </p:sp>
      <p:sp>
        <p:nvSpPr>
          <p:cNvPr id="227" name="CustomShape 5"/>
          <p:cNvSpPr/>
          <p:nvPr/>
        </p:nvSpPr>
        <p:spPr>
          <a:xfrm>
            <a:off x="5082840" y="4619880"/>
            <a:ext cx="4729320" cy="3636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1800" spc="-1" strike="noStrike">
                <a:solidFill>
                  <a:srgbClr val="ffffff"/>
                </a:solidFill>
                <a:latin typeface="Calibri"/>
                <a:ea typeface="DejaVu Sans"/>
              </a:rPr>
              <a:t>co[m]mencem[en]t: commencement, beginning</a:t>
            </a:r>
            <a:endParaRPr b="0" lang="en-GB" sz="1800" spc="-1" strike="noStrike">
              <a:latin typeface="Arial"/>
            </a:endParaRPr>
          </a:p>
        </p:txBody>
      </p:sp>
      <p:sp>
        <p:nvSpPr>
          <p:cNvPr id="228" name="CustomShape 6"/>
          <p:cNvSpPr/>
          <p:nvPr/>
        </p:nvSpPr>
        <p:spPr>
          <a:xfrm>
            <a:off x="4478040" y="2158200"/>
            <a:ext cx="287280" cy="48528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29" name="CustomShape 7"/>
          <p:cNvSpPr/>
          <p:nvPr/>
        </p:nvSpPr>
        <p:spPr>
          <a:xfrm>
            <a:off x="2436840" y="4502880"/>
            <a:ext cx="287280" cy="48528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30" name="CustomShape 8"/>
          <p:cNvSpPr/>
          <p:nvPr/>
        </p:nvSpPr>
        <p:spPr>
          <a:xfrm>
            <a:off x="3989520" y="4516200"/>
            <a:ext cx="487440" cy="485280"/>
          </a:xfrm>
          <a:prstGeom prst="rect">
            <a:avLst/>
          </a:prstGeom>
          <a:noFill/>
          <a:ln w="31680">
            <a:solidFill>
              <a:srgbClr val="ff0000"/>
            </a:solidFill>
            <a:round/>
          </a:ln>
        </p:spPr>
        <p:style>
          <a:lnRef idx="2">
            <a:schemeClr val="accent1">
              <a:shade val="50000"/>
            </a:schemeClr>
          </a:lnRef>
          <a:fillRef idx="1">
            <a:schemeClr val="accent1"/>
          </a:fillRef>
          <a:effectRef idx="0">
            <a:schemeClr val="accent1"/>
          </a:effectRef>
          <a:fontRef idx="minor"/>
        </p:style>
      </p:sp>
      <p:sp>
        <p:nvSpPr>
          <p:cNvPr id="231" name="CustomShape 9"/>
          <p:cNvSpPr/>
          <p:nvPr/>
        </p:nvSpPr>
        <p:spPr>
          <a:xfrm>
            <a:off x="576000" y="360"/>
            <a:ext cx="8854920" cy="637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3600" spc="-1" strike="noStrike">
                <a:solidFill>
                  <a:srgbClr val="ffffff"/>
                </a:solidFill>
                <a:latin typeface="Gill Sans"/>
                <a:ea typeface="DejaVu Sans"/>
              </a:rPr>
              <a:t>Reading a manuscript</a:t>
            </a:r>
            <a:endParaRPr b="0" lang="en-GB" sz="3600" spc="-1" strike="noStrike">
              <a:latin typeface="Arial"/>
            </a:endParaRPr>
          </a:p>
        </p:txBody>
      </p:sp>
    </p:spTree>
  </p:cSld>
  <p:timing>
    <p:tnLst>
      <p:par>
        <p:cTn id="37" dur="indefinite" restart="never" nodeType="tmRoot">
          <p:childTnLst>
            <p:seq>
              <p:cTn id="38" dur="indefinite" nodeType="mainSeq"/>
              <p:prevCondLst>
                <p:cond delay="0" evt="onPrev">
                  <p:tgtEl>
                    <p:sldTgt/>
                  </p:tgtEl>
                </p:cond>
              </p:prevCondLst>
              <p:nextCondLst>
                <p:cond delay="0"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32" name="CustomShape 1"/>
          <p:cNvSpPr/>
          <p:nvPr/>
        </p:nvSpPr>
        <p:spPr>
          <a:xfrm>
            <a:off x="648000" y="216360"/>
            <a:ext cx="8854920" cy="637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3600" spc="-1" strike="noStrike">
                <a:solidFill>
                  <a:srgbClr val="ffffff"/>
                </a:solidFill>
                <a:latin typeface="Gill Sans"/>
                <a:ea typeface="DejaVu Sans"/>
              </a:rPr>
              <a:t>Reading a manuscript</a:t>
            </a:r>
            <a:endParaRPr b="0" lang="en-GB" sz="3600" spc="-1" strike="noStrike">
              <a:latin typeface="Arial"/>
            </a:endParaRPr>
          </a:p>
        </p:txBody>
      </p:sp>
      <p:pic>
        <p:nvPicPr>
          <p:cNvPr id="233" name="Picture 2" descr=""/>
          <p:cNvPicPr/>
          <p:nvPr/>
        </p:nvPicPr>
        <p:blipFill>
          <a:blip r:embed="rId1"/>
          <a:stretch/>
        </p:blipFill>
        <p:spPr>
          <a:xfrm>
            <a:off x="548280" y="1368000"/>
            <a:ext cx="4202640" cy="2504160"/>
          </a:xfrm>
          <a:prstGeom prst="rect">
            <a:avLst/>
          </a:prstGeom>
          <a:ln>
            <a:noFill/>
          </a:ln>
        </p:spPr>
      </p:pic>
      <p:pic>
        <p:nvPicPr>
          <p:cNvPr id="234" name="" descr=""/>
          <p:cNvPicPr/>
          <p:nvPr/>
        </p:nvPicPr>
        <p:blipFill>
          <a:blip r:embed="rId2"/>
          <a:stretch/>
        </p:blipFill>
        <p:spPr>
          <a:xfrm>
            <a:off x="4896000" y="4494600"/>
            <a:ext cx="4518360" cy="2236320"/>
          </a:xfrm>
          <a:prstGeom prst="rect">
            <a:avLst/>
          </a:prstGeom>
          <a:ln>
            <a:noFill/>
          </a:ln>
        </p:spPr>
      </p:pic>
      <p:sp>
        <p:nvSpPr>
          <p:cNvPr id="235" name="CustomShape 2"/>
          <p:cNvSpPr/>
          <p:nvPr/>
        </p:nvSpPr>
        <p:spPr>
          <a:xfrm>
            <a:off x="936000" y="3979080"/>
            <a:ext cx="3310920" cy="149184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Scribe’s colophon:</a:t>
            </a:r>
            <a:endParaRPr b="0" lang="en-GB" sz="2400" spc="-1" strike="noStrike">
              <a:latin typeface="Arial"/>
            </a:endParaRPr>
          </a:p>
          <a:p>
            <a:pPr>
              <a:lnSpc>
                <a:spcPct val="100000"/>
              </a:lnSpc>
            </a:pPr>
            <a:r>
              <a:rPr b="0" lang="en-GB" sz="2400" spc="-1" strike="noStrike">
                <a:solidFill>
                  <a:srgbClr val="ffffff"/>
                </a:solidFill>
                <a:latin typeface="Gill Sans"/>
                <a:ea typeface="DejaVu Sans"/>
              </a:rPr>
              <a:t>‘</a:t>
            </a:r>
            <a:r>
              <a:rPr b="0" lang="en-GB" sz="2400" spc="-1" strike="noStrike">
                <a:solidFill>
                  <a:srgbClr val="ffffff"/>
                </a:solidFill>
                <a:latin typeface="Gill Sans"/>
                <a:ea typeface="DejaVu Sans"/>
              </a:rPr>
              <a:t>here ends the register of Blessed Pope Gregory…’</a:t>
            </a:r>
            <a:endParaRPr b="0" lang="en-GB" sz="2400" spc="-1" strike="noStrike">
              <a:latin typeface="Arial"/>
            </a:endParaRPr>
          </a:p>
        </p:txBody>
      </p:sp>
      <p:sp>
        <p:nvSpPr>
          <p:cNvPr id="236" name="CustomShape 3"/>
          <p:cNvSpPr/>
          <p:nvPr/>
        </p:nvSpPr>
        <p:spPr>
          <a:xfrm>
            <a:off x="4968000" y="1080000"/>
            <a:ext cx="4390920" cy="394632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Ex Libris (mark of ownership): ‘This book was given by Master D[avi]d of London to the Church of the Blessed Mary of M[er]ton. Whoever takes or in any other way loses or gives as a pledge or lends it outside the monastery or or rubs this out or changes it, let them be anathema.’</a:t>
            </a:r>
            <a:endParaRPr b="0" lang="en-GB" sz="2400" spc="-1" strike="noStrike">
              <a:latin typeface="Arial"/>
            </a:endParaRPr>
          </a:p>
        </p:txBody>
      </p:sp>
    </p:spTree>
  </p:cSld>
  <p:timing>
    <p:tnLst>
      <p:par>
        <p:cTn id="39" dur="indefinite" restart="never" nodeType="tmRoot">
          <p:childTnLst>
            <p:seq>
              <p:cTn id="40" dur="indefinite" nodeType="mainSeq"/>
              <p:prevCondLst>
                <p:cond delay="0" evt="onPrev">
                  <p:tgtEl>
                    <p:sldTgt/>
                  </p:tgtEl>
                </p:cond>
              </p:prevCondLst>
              <p:nextCondLst>
                <p:cond delay="0"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237" name="" descr=""/>
          <p:cNvPicPr/>
          <p:nvPr/>
        </p:nvPicPr>
        <p:blipFill>
          <a:blip r:embed="rId1"/>
          <a:stretch/>
        </p:blipFill>
        <p:spPr>
          <a:xfrm>
            <a:off x="2844000" y="756000"/>
            <a:ext cx="4638240" cy="6450480"/>
          </a:xfrm>
          <a:prstGeom prst="rect">
            <a:avLst/>
          </a:prstGeom>
          <a:ln>
            <a:noFill/>
          </a:ln>
        </p:spPr>
      </p:pic>
      <p:sp>
        <p:nvSpPr>
          <p:cNvPr id="238" name="CustomShape 1"/>
          <p:cNvSpPr/>
          <p:nvPr/>
        </p:nvSpPr>
        <p:spPr>
          <a:xfrm>
            <a:off x="648000" y="36360"/>
            <a:ext cx="8854920" cy="637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3600" spc="-1" strike="noStrike">
                <a:solidFill>
                  <a:srgbClr val="ffffff"/>
                </a:solidFill>
                <a:latin typeface="Gill Sans"/>
                <a:ea typeface="DejaVu Sans"/>
              </a:rPr>
              <a:t>Reading a manuscript</a:t>
            </a:r>
            <a:endParaRPr b="0" lang="en-GB" sz="3600" spc="-1" strike="noStrike">
              <a:latin typeface="Arial"/>
            </a:endParaRPr>
          </a:p>
        </p:txBody>
      </p:sp>
      <p:sp>
        <p:nvSpPr>
          <p:cNvPr id="239" name="CustomShape 2"/>
          <p:cNvSpPr/>
          <p:nvPr/>
        </p:nvSpPr>
        <p:spPr>
          <a:xfrm>
            <a:off x="360000" y="2683080"/>
            <a:ext cx="2230920" cy="329184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Gloss – explanatory notes, sometimes written later, like here</a:t>
            </a:r>
            <a:endParaRPr b="0" lang="en-GB" sz="2400" spc="-1" strike="noStrike">
              <a:solidFill>
                <a:srgbClr val="ffffff"/>
              </a:solidFill>
              <a:latin typeface="Arial"/>
            </a:endParaRPr>
          </a:p>
        </p:txBody>
      </p:sp>
    </p:spTree>
  </p:cSld>
  <p:timing>
    <p:tnLst>
      <p:par>
        <p:cTn id="41" dur="indefinite" restart="never" nodeType="tmRoot">
          <p:childTnLst>
            <p:seq>
              <p:cTn id="42" dur="indefinite" nodeType="mainSeq"/>
              <p:prevCondLst>
                <p:cond delay="0" evt="onPrev">
                  <p:tgtEl>
                    <p:sldTgt/>
                  </p:tgtEl>
                </p:cond>
              </p:prevCondLst>
              <p:nextCondLst>
                <p:cond delay="0"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40" name="CustomShape 1"/>
          <p:cNvSpPr/>
          <p:nvPr/>
        </p:nvSpPr>
        <p:spPr>
          <a:xfrm>
            <a:off x="648000" y="36360"/>
            <a:ext cx="8854920" cy="637200"/>
          </a:xfrm>
          <a:prstGeom prst="rect">
            <a:avLst/>
          </a:prstGeom>
          <a:noFill/>
          <a:ln>
            <a:noFill/>
          </a:ln>
        </p:spPr>
        <p:style>
          <a:lnRef idx="0"/>
          <a:fillRef idx="0"/>
          <a:effectRef idx="0"/>
          <a:fontRef idx="minor"/>
        </p:style>
        <p:txBody>
          <a:bodyPr lIns="90000" rIns="90000" tIns="45000" bIns="45000"/>
          <a:p>
            <a:pPr algn="ctr">
              <a:lnSpc>
                <a:spcPct val="100000"/>
              </a:lnSpc>
            </a:pPr>
            <a:r>
              <a:rPr b="0" lang="en-GB" sz="3600" spc="-1" strike="noStrike">
                <a:solidFill>
                  <a:srgbClr val="ffffff"/>
                </a:solidFill>
                <a:latin typeface="Gill Sans"/>
                <a:ea typeface="DejaVu Sans"/>
              </a:rPr>
              <a:t>Reading a manuscript – saints and symbols</a:t>
            </a:r>
            <a:endParaRPr b="0" lang="en-GB" sz="3600" spc="-1" strike="noStrike">
              <a:latin typeface="Arial"/>
            </a:endParaRPr>
          </a:p>
        </p:txBody>
      </p:sp>
      <p:sp>
        <p:nvSpPr>
          <p:cNvPr id="241" name="CustomShape 2"/>
          <p:cNvSpPr/>
          <p:nvPr/>
        </p:nvSpPr>
        <p:spPr>
          <a:xfrm>
            <a:off x="3060000" y="6480000"/>
            <a:ext cx="4716000" cy="469080"/>
          </a:xfrm>
          <a:prstGeom prst="rect">
            <a:avLst/>
          </a:prstGeom>
          <a:noFill/>
          <a:ln>
            <a:noFill/>
          </a:ln>
        </p:spPr>
        <p:style>
          <a:lnRef idx="0"/>
          <a:fillRef idx="0"/>
          <a:effectRef idx="0"/>
          <a:fontRef idx="minor"/>
        </p:style>
        <p:txBody>
          <a:bodyPr lIns="90000" rIns="90000" tIns="45000" bIns="45000"/>
          <a:p>
            <a:pPr>
              <a:lnSpc>
                <a:spcPct val="100000"/>
              </a:lnSpc>
            </a:pPr>
            <a:r>
              <a:rPr b="0" lang="en-GB" sz="2600" spc="-1" strike="noStrike">
                <a:solidFill>
                  <a:srgbClr val="ffffff"/>
                </a:solidFill>
                <a:latin typeface="Gill Sans"/>
                <a:ea typeface="DejaVu Sans"/>
              </a:rPr>
              <a:t>Peter with the key to heaven</a:t>
            </a:r>
            <a:endParaRPr b="0" lang="en-GB" sz="2600" spc="-1" strike="noStrike">
              <a:solidFill>
                <a:srgbClr val="ffffff"/>
              </a:solidFill>
              <a:latin typeface="Arial"/>
            </a:endParaRPr>
          </a:p>
        </p:txBody>
      </p:sp>
      <p:pic>
        <p:nvPicPr>
          <p:cNvPr id="242" name="" descr=""/>
          <p:cNvPicPr/>
          <p:nvPr/>
        </p:nvPicPr>
        <p:blipFill>
          <a:blip r:embed="rId1"/>
          <a:stretch/>
        </p:blipFill>
        <p:spPr>
          <a:xfrm>
            <a:off x="2520000" y="1440000"/>
            <a:ext cx="5615280" cy="4607280"/>
          </a:xfrm>
          <a:prstGeom prst="rect">
            <a:avLst/>
          </a:prstGeom>
          <a:ln>
            <a:noFill/>
          </a:ln>
        </p:spPr>
      </p:pic>
    </p:spTree>
  </p:cSld>
  <p:timing>
    <p:tnLst>
      <p:par>
        <p:cTn id="43" dur="indefinite" restart="never" nodeType="tmRoot">
          <p:childTnLst>
            <p:seq>
              <p:cTn id="44" dur="indefinite" nodeType="mainSeq">
                <p:childTnLst>
                  <p:par>
                    <p:cTn id="45" fill="hold">
                      <p:stCondLst>
                        <p:cond delay="indefinite"/>
                      </p:stCondLst>
                      <p:childTnLst>
                        <p:par>
                          <p:cTn id="46" fill="hold">
                            <p:stCondLst>
                              <p:cond delay="0"/>
                            </p:stCondLst>
                            <p:childTnLst>
                              <p:par>
                                <p:cTn id="47" nodeType="clickEffect" fill="hold" presetClass="entr" presetID="1">
                                  <p:stCondLst>
                                    <p:cond delay="0"/>
                                  </p:stCondLst>
                                  <p:childTnLst>
                                    <p:set>
                                      <p:cBhvr>
                                        <p:cTn id="48" dur="1" fill="hold">
                                          <p:stCondLst>
                                            <p:cond delay="0"/>
                                          </p:stCondLst>
                                        </p:cTn>
                                        <p:tgtEl>
                                          <p:spTgt spid="241">
                                            <p:txEl>
                                              <p:pRg st="0" end="0"/>
                                            </p:txEl>
                                          </p:spTgt>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243" name="" descr=""/>
          <p:cNvPicPr/>
          <p:nvPr/>
        </p:nvPicPr>
        <p:blipFill>
          <a:blip r:embed="rId1"/>
          <a:stretch/>
        </p:blipFill>
        <p:spPr>
          <a:xfrm>
            <a:off x="216000" y="36000"/>
            <a:ext cx="4750920" cy="7450200"/>
          </a:xfrm>
          <a:prstGeom prst="rect">
            <a:avLst/>
          </a:prstGeom>
          <a:ln>
            <a:noFill/>
          </a:ln>
        </p:spPr>
      </p:pic>
      <p:sp>
        <p:nvSpPr>
          <p:cNvPr id="244" name="CustomShape 1"/>
          <p:cNvSpPr/>
          <p:nvPr/>
        </p:nvSpPr>
        <p:spPr>
          <a:xfrm>
            <a:off x="5256000" y="2484000"/>
            <a:ext cx="4462920" cy="1582920"/>
          </a:xfrm>
          <a:prstGeom prst="rect">
            <a:avLst/>
          </a:prstGeom>
          <a:noFill/>
          <a:ln>
            <a:noFill/>
          </a:ln>
        </p:spPr>
        <p:style>
          <a:lnRef idx="0"/>
          <a:fillRef idx="0"/>
          <a:effectRef idx="0"/>
          <a:fontRef idx="minor"/>
        </p:style>
        <p:txBody>
          <a:bodyPr lIns="90000" rIns="90000" tIns="45000" bIns="45000"/>
          <a:p>
            <a:pPr>
              <a:lnSpc>
                <a:spcPct val="100000"/>
              </a:lnSpc>
            </a:pPr>
            <a:r>
              <a:rPr b="0" lang="en-GB" sz="2800" spc="-1" strike="noStrike">
                <a:solidFill>
                  <a:srgbClr val="ffffff"/>
                </a:solidFill>
                <a:latin typeface="Gill Sans"/>
                <a:ea typeface="DejaVu Sans"/>
              </a:rPr>
              <a:t>A pope, king, bishop and two others kneeling before an altar, praying to Christ.</a:t>
            </a:r>
            <a:endParaRPr b="0" lang="en-GB" sz="2800" spc="-1" strike="noStrike">
              <a:latin typeface="Arial"/>
            </a:endParaRPr>
          </a:p>
        </p:txBody>
      </p:sp>
      <p:sp>
        <p:nvSpPr>
          <p:cNvPr id="245" name="CustomShape 2"/>
          <p:cNvSpPr/>
          <p:nvPr/>
        </p:nvSpPr>
        <p:spPr>
          <a:xfrm>
            <a:off x="5256000" y="4950000"/>
            <a:ext cx="4462920" cy="1986480"/>
          </a:xfrm>
          <a:prstGeom prst="rect">
            <a:avLst/>
          </a:prstGeom>
          <a:noFill/>
          <a:ln>
            <a:noFill/>
          </a:ln>
        </p:spPr>
        <p:style>
          <a:lnRef idx="0"/>
          <a:fillRef idx="0"/>
          <a:effectRef idx="0"/>
          <a:fontRef idx="minor"/>
        </p:style>
        <p:txBody>
          <a:bodyPr lIns="90000" rIns="90000" tIns="45000" bIns="45000"/>
          <a:p>
            <a:pPr>
              <a:lnSpc>
                <a:spcPct val="100000"/>
              </a:lnSpc>
            </a:pPr>
            <a:r>
              <a:rPr b="0" lang="en-GB" sz="2600" spc="-41" strike="noStrike">
                <a:solidFill>
                  <a:srgbClr val="ffffff"/>
                </a:solidFill>
                <a:latin typeface="Gill Sans"/>
                <a:ea typeface="SimSun"/>
              </a:rPr>
              <a:t>Bas-de-page (bottom of the page) scenes – this one shows Christina of Tyre, thrown into the sea by her father the Roman governor and rescued by angels.</a:t>
            </a:r>
            <a:endParaRPr b="0" lang="en-GB" sz="2600" spc="-1" strike="noStrike">
              <a:latin typeface="Arial"/>
            </a:endParaRPr>
          </a:p>
        </p:txBody>
      </p:sp>
      <p:sp>
        <p:nvSpPr>
          <p:cNvPr id="246" name="TextShape 3"/>
          <p:cNvSpPr txBox="1"/>
          <p:nvPr/>
        </p:nvSpPr>
        <p:spPr>
          <a:xfrm>
            <a:off x="5565960" y="468000"/>
            <a:ext cx="2841480" cy="1315800"/>
          </a:xfrm>
          <a:prstGeom prst="rect">
            <a:avLst/>
          </a:prstGeom>
          <a:noFill/>
          <a:ln>
            <a:noFill/>
          </a:ln>
        </p:spPr>
        <p:txBody>
          <a:bodyPr lIns="90000" rIns="90000" tIns="45000" bIns="45000"/>
          <a:p>
            <a:r>
              <a:rPr b="0" lang="en-GB" sz="3600" spc="-1" strike="noStrike">
                <a:solidFill>
                  <a:srgbClr val="ffffff"/>
                </a:solidFill>
                <a:latin typeface="Luminari"/>
              </a:rPr>
              <a:t>Queen Mary</a:t>
            </a:r>
            <a:endParaRPr b="0" lang="en-GB" sz="3600" spc="-1" strike="noStrike">
              <a:latin typeface="Arial"/>
            </a:endParaRPr>
          </a:p>
          <a:p>
            <a:r>
              <a:rPr b="0" lang="en-GB" sz="3600" spc="-1" strike="noStrike">
                <a:solidFill>
                  <a:srgbClr val="ffffff"/>
                </a:solidFill>
                <a:latin typeface="Luminari"/>
              </a:rPr>
              <a:t>Psalter</a:t>
            </a:r>
            <a:endParaRPr b="0" lang="en-GB" sz="3600" spc="-1" strike="noStrike">
              <a:latin typeface="Arial"/>
            </a:endParaRPr>
          </a:p>
        </p:txBody>
      </p:sp>
    </p:spTree>
  </p:cSld>
  <p:timing>
    <p:tnLst>
      <p:par>
        <p:cTn id="49" dur="indefinite" restart="never" nodeType="tmRoot">
          <p:childTnLst>
            <p:seq>
              <p:cTn id="50" dur="indefinite" nodeType="mainSeq"/>
              <p:prevCondLst>
                <p:cond delay="0" evt="onPrev">
                  <p:tgtEl>
                    <p:sldTgt/>
                  </p:tgtEl>
                </p:cond>
              </p:prevCondLst>
              <p:nextCondLst>
                <p:cond delay="0"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247" name="" descr=""/>
          <p:cNvPicPr/>
          <p:nvPr/>
        </p:nvPicPr>
        <p:blipFill>
          <a:blip r:embed="rId1"/>
          <a:stretch/>
        </p:blipFill>
        <p:spPr>
          <a:xfrm>
            <a:off x="2638800" y="1440"/>
            <a:ext cx="4534560" cy="7558560"/>
          </a:xfrm>
          <a:prstGeom prst="rect">
            <a:avLst/>
          </a:prstGeom>
          <a:ln>
            <a:noFill/>
          </a:ln>
        </p:spPr>
      </p:pic>
      <p:sp>
        <p:nvSpPr>
          <p:cNvPr id="248" name="CustomShape 1"/>
          <p:cNvSpPr/>
          <p:nvPr/>
        </p:nvSpPr>
        <p:spPr>
          <a:xfrm>
            <a:off x="1368000" y="510120"/>
            <a:ext cx="1057320" cy="43992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Border</a:t>
            </a:r>
            <a:endParaRPr b="0" lang="en-GB" sz="2400" spc="-1" strike="noStrike">
              <a:latin typeface="Arial"/>
            </a:endParaRPr>
          </a:p>
        </p:txBody>
      </p:sp>
      <p:sp>
        <p:nvSpPr>
          <p:cNvPr id="249" name="CustomShape 2"/>
          <p:cNvSpPr/>
          <p:nvPr/>
        </p:nvSpPr>
        <p:spPr>
          <a:xfrm>
            <a:off x="108000" y="1135080"/>
            <a:ext cx="1726920" cy="114120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Historiated initial (Doeg kills Nob…)</a:t>
            </a:r>
            <a:endParaRPr b="0" lang="en-GB" sz="2400" spc="-1" strike="noStrike">
              <a:latin typeface="Arial"/>
            </a:endParaRPr>
          </a:p>
        </p:txBody>
      </p:sp>
      <p:sp>
        <p:nvSpPr>
          <p:cNvPr id="250" name="CustomShape 3"/>
          <p:cNvSpPr/>
          <p:nvPr/>
        </p:nvSpPr>
        <p:spPr>
          <a:xfrm>
            <a:off x="7128000" y="360000"/>
            <a:ext cx="2484000" cy="1174320"/>
          </a:xfrm>
          <a:prstGeom prst="rect">
            <a:avLst/>
          </a:prstGeom>
          <a:noFill/>
          <a:ln>
            <a:noFill/>
          </a:ln>
        </p:spPr>
        <p:style>
          <a:lnRef idx="0"/>
          <a:fillRef idx="0"/>
          <a:effectRef idx="0"/>
          <a:fontRef idx="minor"/>
        </p:style>
        <p:txBody>
          <a:bodyPr lIns="90000" rIns="90000" tIns="45000" bIns="45000"/>
          <a:p>
            <a:pPr algn="ctr">
              <a:lnSpc>
                <a:spcPct val="100000"/>
              </a:lnSpc>
            </a:pPr>
            <a:r>
              <a:rPr b="0" lang="en-GB" sz="2800" spc="-1" strike="noStrike">
                <a:solidFill>
                  <a:srgbClr val="ffffff"/>
                </a:solidFill>
                <a:latin typeface="Luminari"/>
                <a:ea typeface="DejaVu Sans"/>
              </a:rPr>
              <a:t>Macclesfield Psalter</a:t>
            </a:r>
            <a:endParaRPr b="0" lang="en-GB" sz="2800" spc="-1" strike="noStrike">
              <a:solidFill>
                <a:srgbClr val="ffffff"/>
              </a:solidFill>
              <a:latin typeface="Arial"/>
            </a:endParaRPr>
          </a:p>
        </p:txBody>
      </p:sp>
      <p:sp>
        <p:nvSpPr>
          <p:cNvPr id="251" name="CustomShape 4"/>
          <p:cNvSpPr/>
          <p:nvPr/>
        </p:nvSpPr>
        <p:spPr>
          <a:xfrm>
            <a:off x="7500240" y="1579680"/>
            <a:ext cx="2146680" cy="115056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(14</a:t>
            </a:r>
            <a:r>
              <a:rPr b="0" lang="en-GB" sz="1800" spc="-1" strike="noStrike" baseline="101000">
                <a:solidFill>
                  <a:srgbClr val="ffffff"/>
                </a:solidFill>
                <a:latin typeface="Gill Sans"/>
                <a:ea typeface="DejaVu Sans"/>
              </a:rPr>
              <a:t>th</a:t>
            </a:r>
            <a:r>
              <a:rPr b="0" lang="en-GB" sz="1800" spc="-1" strike="noStrike">
                <a:solidFill>
                  <a:srgbClr val="ffffff"/>
                </a:solidFill>
                <a:latin typeface="Gill Sans"/>
                <a:ea typeface="DejaVu Sans"/>
              </a:rPr>
              <a:t> century; digitised – look it up; also look up the Gorleston Psalter)</a:t>
            </a:r>
            <a:endParaRPr b="0" lang="en-GB" sz="1800" spc="-1" strike="noStrike">
              <a:latin typeface="Arial"/>
            </a:endParaRPr>
          </a:p>
        </p:txBody>
      </p:sp>
      <p:sp>
        <p:nvSpPr>
          <p:cNvPr id="252" name="CustomShape 5"/>
          <p:cNvSpPr/>
          <p:nvPr/>
        </p:nvSpPr>
        <p:spPr>
          <a:xfrm>
            <a:off x="7344000" y="5517360"/>
            <a:ext cx="2374920" cy="1753560"/>
          </a:xfrm>
          <a:prstGeom prst="rect">
            <a:avLst/>
          </a:prstGeom>
          <a:noFill/>
          <a:ln>
            <a:noFill/>
          </a:ln>
        </p:spPr>
        <p:style>
          <a:lnRef idx="0"/>
          <a:fillRef idx="0"/>
          <a:effectRef idx="0"/>
          <a:fontRef idx="minor"/>
        </p:style>
        <p:txBody>
          <a:bodyPr lIns="90000" rIns="90000" tIns="45000" bIns="45000"/>
          <a:p>
            <a:pPr>
              <a:lnSpc>
                <a:spcPct val="100000"/>
              </a:lnSpc>
            </a:pPr>
            <a:r>
              <a:rPr b="0" lang="en-GB" sz="2200" spc="-1" strike="noStrike">
                <a:solidFill>
                  <a:srgbClr val="ffffff"/>
                </a:solidFill>
                <a:latin typeface="Gill Sans"/>
                <a:ea typeface="DejaVu Sans"/>
              </a:rPr>
              <a:t>Bas-de-page drollery, including one of the many killer snails of the Middle Ages</a:t>
            </a:r>
            <a:endParaRPr b="0" lang="en-GB" sz="2200" spc="-1" strike="noStrike">
              <a:solidFill>
                <a:srgbClr val="ffffff"/>
              </a:solidFill>
              <a:latin typeface="Arial"/>
            </a:endParaRPr>
          </a:p>
        </p:txBody>
      </p:sp>
      <p:sp>
        <p:nvSpPr>
          <p:cNvPr id="253" name="Line 6"/>
          <p:cNvSpPr/>
          <p:nvPr/>
        </p:nvSpPr>
        <p:spPr>
          <a:xfrm>
            <a:off x="1836000" y="1584000"/>
            <a:ext cx="1296000" cy="216000"/>
          </a:xfrm>
          <a:prstGeom prst="line">
            <a:avLst/>
          </a:prstGeom>
          <a:ln>
            <a:solidFill>
              <a:srgbClr val="ff0000"/>
            </a:solidFill>
            <a:tailEnd len="med" type="triangle" w="med"/>
          </a:ln>
        </p:spPr>
        <p:style>
          <a:lnRef idx="0"/>
          <a:fillRef idx="0"/>
          <a:effectRef idx="0"/>
          <a:fontRef idx="minor"/>
        </p:style>
      </p:sp>
      <p:sp>
        <p:nvSpPr>
          <p:cNvPr id="254" name="Line 7"/>
          <p:cNvSpPr/>
          <p:nvPr/>
        </p:nvSpPr>
        <p:spPr>
          <a:xfrm>
            <a:off x="2052000" y="864000"/>
            <a:ext cx="501120" cy="216000"/>
          </a:xfrm>
          <a:prstGeom prst="line">
            <a:avLst/>
          </a:prstGeom>
          <a:ln>
            <a:solidFill>
              <a:srgbClr val="ff0000"/>
            </a:solidFill>
            <a:tailEnd len="med" type="triangle" w="med"/>
          </a:ln>
        </p:spPr>
        <p:style>
          <a:lnRef idx="0"/>
          <a:fillRef idx="0"/>
          <a:effectRef idx="0"/>
          <a:fontRef idx="minor"/>
        </p:style>
      </p:sp>
      <p:sp>
        <p:nvSpPr>
          <p:cNvPr id="255" name="CustomShape 8"/>
          <p:cNvSpPr/>
          <p:nvPr/>
        </p:nvSpPr>
        <p:spPr>
          <a:xfrm>
            <a:off x="828000" y="3528000"/>
            <a:ext cx="1654920" cy="79056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ffffff"/>
                </a:solidFill>
                <a:latin typeface="Gill Sans"/>
                <a:ea typeface="DejaVu Sans"/>
              </a:rPr>
              <a:t>Decorated initial</a:t>
            </a:r>
            <a:endParaRPr b="0" lang="en-GB" sz="2400" spc="-1" strike="noStrike">
              <a:latin typeface="Arial"/>
            </a:endParaRPr>
          </a:p>
        </p:txBody>
      </p:sp>
      <p:sp>
        <p:nvSpPr>
          <p:cNvPr id="256" name="Line 9"/>
          <p:cNvSpPr/>
          <p:nvPr/>
        </p:nvSpPr>
        <p:spPr>
          <a:xfrm>
            <a:off x="1980000" y="3960000"/>
            <a:ext cx="1080000" cy="85320"/>
          </a:xfrm>
          <a:prstGeom prst="line">
            <a:avLst/>
          </a:prstGeom>
          <a:ln>
            <a:solidFill>
              <a:srgbClr val="ff0000"/>
            </a:solidFill>
            <a:tailEnd len="med" type="triangle" w="med"/>
          </a:ln>
        </p:spPr>
        <p:style>
          <a:lnRef idx="0"/>
          <a:fillRef idx="0"/>
          <a:effectRef idx="0"/>
          <a:fontRef idx="minor"/>
        </p:style>
      </p:sp>
      <p:pic>
        <p:nvPicPr>
          <p:cNvPr id="257" name="" descr=""/>
          <p:cNvPicPr/>
          <p:nvPr/>
        </p:nvPicPr>
        <p:blipFill>
          <a:blip r:embed="rId2"/>
          <a:stretch/>
        </p:blipFill>
        <p:spPr>
          <a:xfrm>
            <a:off x="342000" y="5527800"/>
            <a:ext cx="1602000" cy="1096200"/>
          </a:xfrm>
          <a:prstGeom prst="rect">
            <a:avLst/>
          </a:prstGeom>
          <a:ln>
            <a:noFill/>
          </a:ln>
        </p:spPr>
      </p:pic>
      <p:pic>
        <p:nvPicPr>
          <p:cNvPr id="258" name="" descr=""/>
          <p:cNvPicPr/>
          <p:nvPr/>
        </p:nvPicPr>
        <p:blipFill>
          <a:blip r:embed="rId3"/>
          <a:stretch/>
        </p:blipFill>
        <p:spPr>
          <a:xfrm>
            <a:off x="7548840" y="4136400"/>
            <a:ext cx="2099160" cy="1047600"/>
          </a:xfrm>
          <a:prstGeom prst="rect">
            <a:avLst/>
          </a:prstGeom>
          <a:ln>
            <a:noFill/>
          </a:ln>
        </p:spPr>
      </p:pic>
    </p:spTree>
  </p:cSld>
  <p:timing>
    <p:tnLst>
      <p:par>
        <p:cTn id="51" dur="indefinite" restart="never" nodeType="tmRoot">
          <p:childTnLst>
            <p:seq>
              <p:cTn id="52" dur="indefinite" nodeType="mainSeq"/>
              <p:prevCondLst>
                <p:cond delay="0" evt="onPrev">
                  <p:tgtEl>
                    <p:sldTgt/>
                  </p:tgtEl>
                </p:cond>
              </p:prevCondLst>
              <p:nextCondLst>
                <p:cond delay="0"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59" name="CustomShape 1"/>
          <p:cNvSpPr/>
          <p:nvPr/>
        </p:nvSpPr>
        <p:spPr>
          <a:xfrm>
            <a:off x="504000" y="301320"/>
            <a:ext cx="9070560" cy="126072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Painters and Patrons</a:t>
            </a:r>
            <a:endParaRPr b="0" lang="en-GB" sz="5860" spc="-1" strike="noStrike">
              <a:latin typeface="Arial"/>
            </a:endParaRPr>
          </a:p>
        </p:txBody>
      </p:sp>
      <p:pic>
        <p:nvPicPr>
          <p:cNvPr id="260" name="" descr=""/>
          <p:cNvPicPr/>
          <p:nvPr/>
        </p:nvPicPr>
        <p:blipFill>
          <a:blip r:embed="rId1"/>
          <a:stretch/>
        </p:blipFill>
        <p:spPr>
          <a:xfrm>
            <a:off x="432000" y="1634040"/>
            <a:ext cx="4626360" cy="2972880"/>
          </a:xfrm>
          <a:prstGeom prst="rect">
            <a:avLst/>
          </a:prstGeom>
          <a:ln>
            <a:noFill/>
          </a:ln>
        </p:spPr>
      </p:pic>
      <p:pic>
        <p:nvPicPr>
          <p:cNvPr id="261" name="" descr=""/>
          <p:cNvPicPr/>
          <p:nvPr/>
        </p:nvPicPr>
        <p:blipFill>
          <a:blip r:embed="rId2"/>
          <a:stretch/>
        </p:blipFill>
        <p:spPr>
          <a:xfrm>
            <a:off x="5514120" y="3402000"/>
            <a:ext cx="3700800" cy="3508920"/>
          </a:xfrm>
          <a:prstGeom prst="rect">
            <a:avLst/>
          </a:prstGeom>
          <a:ln>
            <a:noFill/>
          </a:ln>
        </p:spPr>
      </p:pic>
      <p:sp>
        <p:nvSpPr>
          <p:cNvPr id="262" name="CustomShape 2"/>
          <p:cNvSpPr/>
          <p:nvPr/>
        </p:nvSpPr>
        <p:spPr>
          <a:xfrm>
            <a:off x="648000" y="4858200"/>
            <a:ext cx="4462920" cy="1986480"/>
          </a:xfrm>
          <a:prstGeom prst="rect">
            <a:avLst/>
          </a:prstGeom>
          <a:noFill/>
          <a:ln>
            <a:noFill/>
          </a:ln>
        </p:spPr>
        <p:style>
          <a:lnRef idx="0"/>
          <a:fillRef idx="0"/>
          <a:effectRef idx="0"/>
          <a:fontRef idx="minor"/>
        </p:style>
        <p:txBody>
          <a:bodyPr lIns="90000" rIns="90000" tIns="45000" bIns="45000"/>
          <a:p>
            <a:pPr>
              <a:lnSpc>
                <a:spcPct val="100000"/>
              </a:lnSpc>
            </a:pPr>
            <a:r>
              <a:rPr b="0" lang="en-GB" sz="2600" spc="-1" strike="noStrike">
                <a:solidFill>
                  <a:srgbClr val="ffffff"/>
                </a:solidFill>
                <a:latin typeface="Gill Sans"/>
                <a:ea typeface="DejaVu Sans"/>
              </a:rPr>
              <a:t>The de Brailes Hours (c.1240).  Above, the artist William de Brailes (</a:t>
            </a:r>
            <a:r>
              <a:rPr b="0" i="1" lang="en-GB" sz="2600" spc="-1" strike="noStrike">
                <a:solidFill>
                  <a:srgbClr val="ffffff"/>
                </a:solidFill>
                <a:latin typeface="Gill Sans"/>
                <a:ea typeface="DejaVu Sans"/>
              </a:rPr>
              <a:t>W. de brailes qui me depeint</a:t>
            </a:r>
            <a:r>
              <a:rPr b="0" lang="en-GB" sz="2600" spc="-1" strike="noStrike">
                <a:solidFill>
                  <a:srgbClr val="ffffff"/>
                </a:solidFill>
                <a:latin typeface="Gill Sans"/>
                <a:ea typeface="DejaVu Sans"/>
              </a:rPr>
              <a:t> [William De Brailes who painted me])</a:t>
            </a:r>
            <a:endParaRPr b="0" lang="en-GB" sz="2600" spc="-1" strike="noStrike">
              <a:latin typeface="Arial"/>
            </a:endParaRPr>
          </a:p>
        </p:txBody>
      </p:sp>
      <p:sp>
        <p:nvSpPr>
          <p:cNvPr id="263" name="CustomShape 3"/>
          <p:cNvSpPr/>
          <p:nvPr/>
        </p:nvSpPr>
        <p:spPr>
          <a:xfrm>
            <a:off x="5472000" y="2678760"/>
            <a:ext cx="3958920" cy="632160"/>
          </a:xfrm>
          <a:prstGeom prst="rect">
            <a:avLst/>
          </a:prstGeom>
          <a:noFill/>
          <a:ln>
            <a:noFill/>
          </a:ln>
        </p:spPr>
        <p:style>
          <a:lnRef idx="0"/>
          <a:fillRef idx="0"/>
          <a:effectRef idx="0"/>
          <a:fontRef idx="minor"/>
        </p:style>
        <p:txBody>
          <a:bodyPr lIns="90000" rIns="90000" tIns="45000" bIns="45000"/>
          <a:p>
            <a:pPr>
              <a:lnSpc>
                <a:spcPct val="100000"/>
              </a:lnSpc>
            </a:pPr>
            <a:r>
              <a:rPr b="0" lang="en-GB" sz="2600" spc="-1" strike="noStrike">
                <a:solidFill>
                  <a:srgbClr val="ffffff"/>
                </a:solidFill>
                <a:latin typeface="Gill Sans"/>
                <a:ea typeface="DejaVu Sans"/>
              </a:rPr>
              <a:t>Below, possibly the patron</a:t>
            </a:r>
            <a:endParaRPr b="0" lang="en-GB" sz="2600" spc="-1" strike="noStrike">
              <a:solidFill>
                <a:srgbClr val="ffffff"/>
              </a:solidFill>
              <a:latin typeface="Arial"/>
            </a:endParaRPr>
          </a:p>
        </p:txBody>
      </p:sp>
    </p:spTree>
  </p:cSld>
  <p:timing>
    <p:tnLst>
      <p:par>
        <p:cTn id="53" dur="indefinite" restart="never" nodeType="tmRoot">
          <p:childTnLst>
            <p:seq>
              <p:cTn id="54" dur="indefinite" nodeType="mainSeq"/>
              <p:prevCondLst>
                <p:cond delay="0" evt="onPrev">
                  <p:tgtEl>
                    <p:sldTgt/>
                  </p:tgtEl>
                </p:cond>
              </p:prevCondLst>
              <p:nextCondLst>
                <p:cond delay="0"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264" name="" descr=""/>
          <p:cNvPicPr/>
          <p:nvPr/>
        </p:nvPicPr>
        <p:blipFill>
          <a:blip r:embed="rId1"/>
          <a:stretch/>
        </p:blipFill>
        <p:spPr>
          <a:xfrm>
            <a:off x="1314360" y="1143720"/>
            <a:ext cx="7396560" cy="4918320"/>
          </a:xfrm>
          <a:prstGeom prst="rect">
            <a:avLst/>
          </a:prstGeom>
          <a:ln>
            <a:noFill/>
          </a:ln>
        </p:spPr>
      </p:pic>
      <p:sp>
        <p:nvSpPr>
          <p:cNvPr id="265" name="CustomShape 1"/>
          <p:cNvSpPr/>
          <p:nvPr/>
        </p:nvSpPr>
        <p:spPr>
          <a:xfrm>
            <a:off x="720000" y="504000"/>
            <a:ext cx="8834400" cy="35280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Evidence of use – monk’s blood or a sneaky glass of wine? c.1290, Roderick Bowen, Lampeter</a:t>
            </a:r>
            <a:endParaRPr b="0" lang="en-GB" sz="1800" spc="-1" strike="noStrike">
              <a:latin typeface="Arial"/>
            </a:endParaRPr>
          </a:p>
        </p:txBody>
      </p:sp>
    </p:spTree>
  </p:cSld>
  <p:timing>
    <p:tnLst>
      <p:par>
        <p:cTn id="55" dur="indefinite" restart="never" nodeType="tmRoot">
          <p:childTnLst>
            <p:seq>
              <p:cTn id="56" dur="indefinite" nodeType="mainSeq"/>
              <p:prevCondLst>
                <p:cond delay="0" evt="onPrev">
                  <p:tgtEl>
                    <p:sldTgt/>
                  </p:tgtEl>
                </p:cond>
              </p:prevCondLst>
              <p:nextCondLst>
                <p:cond delay="0" evt="onNext">
                  <p:tgtEl>
                    <p:sldTgt/>
                  </p:tgtEl>
                </p:cond>
              </p:nextCondLst>
            </p:seq>
          </p:childTnLst>
        </p:cTn>
      </p:par>
    </p:tnLst>
  </p:timing>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66" name="CustomShape 1"/>
          <p:cNvSpPr/>
          <p:nvPr/>
        </p:nvSpPr>
        <p:spPr>
          <a:xfrm>
            <a:off x="524160" y="1005840"/>
            <a:ext cx="4658760" cy="6121080"/>
          </a:xfrm>
          <a:prstGeom prst="rect">
            <a:avLst/>
          </a:prstGeom>
          <a:noFill/>
          <a:ln>
            <a:noFill/>
          </a:ln>
        </p:spPr>
        <p:style>
          <a:lnRef idx="0"/>
          <a:fillRef idx="0"/>
          <a:effectRef idx="0"/>
          <a:fontRef idx="minor"/>
        </p:style>
        <p:txBody>
          <a:bodyPr lIns="90000" rIns="90000" tIns="45000" bIns="45000"/>
          <a:p>
            <a:pPr marL="216000" indent="-214920">
              <a:lnSpc>
                <a:spcPct val="100000"/>
              </a:lnSpc>
              <a:buClr>
                <a:srgbClr val="ffffff"/>
              </a:buClr>
              <a:buSzPct val="45000"/>
              <a:buFont typeface="Wingdings" charset="2"/>
              <a:buChar char=""/>
            </a:pPr>
            <a:r>
              <a:rPr b="1" lang="en-GB" sz="2400" spc="-1" strike="noStrike">
                <a:solidFill>
                  <a:srgbClr val="ffffff"/>
                </a:solidFill>
                <a:latin typeface="Calibri"/>
                <a:ea typeface="DejaVu Sans"/>
              </a:rPr>
              <a:t>Psalter</a:t>
            </a:r>
            <a:r>
              <a:rPr b="0" lang="en-GB" sz="2400" spc="-1" strike="noStrike">
                <a:solidFill>
                  <a:srgbClr val="ffffff"/>
                </a:solidFill>
                <a:latin typeface="Calibri"/>
                <a:ea typeface="DejaVu Sans"/>
              </a:rPr>
              <a:t> – the Psalms</a:t>
            </a:r>
            <a:endParaRPr b="0" lang="en-GB" sz="2400" spc="-1" strike="noStrike">
              <a:latin typeface="Arial"/>
            </a:endParaRPr>
          </a:p>
          <a:p>
            <a:pPr marL="216000" indent="-214920">
              <a:lnSpc>
                <a:spcPct val="100000"/>
              </a:lnSpc>
              <a:buClr>
                <a:srgbClr val="ffffff"/>
              </a:buClr>
              <a:buSzPct val="45000"/>
              <a:buFont typeface="Wingdings" charset="2"/>
              <a:buChar char=""/>
            </a:pPr>
            <a:r>
              <a:rPr b="1" lang="en-GB" sz="2400" spc="-1" strike="noStrike">
                <a:solidFill>
                  <a:srgbClr val="ffffff"/>
                </a:solidFill>
                <a:latin typeface="Calibri"/>
                <a:ea typeface="DejaVu Sans"/>
              </a:rPr>
              <a:t>Breviary</a:t>
            </a:r>
            <a:r>
              <a:rPr b="0" lang="en-GB" sz="2400" spc="-1" strike="noStrike">
                <a:solidFill>
                  <a:srgbClr val="ffffff"/>
                </a:solidFill>
                <a:latin typeface="Calibri"/>
                <a:ea typeface="DejaVu Sans"/>
              </a:rPr>
              <a:t>: various liturgical texts used to perform the Divine Office</a:t>
            </a:r>
            <a:endParaRPr b="0" lang="en-GB" sz="2400" spc="-1" strike="noStrike">
              <a:latin typeface="Arial"/>
            </a:endParaRPr>
          </a:p>
          <a:p>
            <a:pPr marL="216000" indent="-214920">
              <a:lnSpc>
                <a:spcPct val="100000"/>
              </a:lnSpc>
              <a:buClr>
                <a:srgbClr val="ffffff"/>
              </a:buClr>
              <a:buSzPct val="45000"/>
              <a:buFont typeface="Wingdings" charset="2"/>
              <a:buChar char=""/>
            </a:pPr>
            <a:r>
              <a:rPr b="1" lang="en-GB" sz="2400" spc="-1" strike="noStrike">
                <a:solidFill>
                  <a:srgbClr val="ffffff"/>
                </a:solidFill>
                <a:latin typeface="Calibri"/>
                <a:ea typeface="DejaVu Sans"/>
              </a:rPr>
              <a:t>Bibles</a:t>
            </a:r>
            <a:r>
              <a:rPr b="0" lang="en-GB" sz="2400" spc="-1" strike="noStrike">
                <a:solidFill>
                  <a:srgbClr val="ffffff"/>
                </a:solidFill>
                <a:latin typeface="Calibri"/>
                <a:ea typeface="DejaVu Sans"/>
              </a:rPr>
              <a:t> with glosses and glosses on the glosses</a:t>
            </a:r>
            <a:endParaRPr b="0" lang="en-GB" sz="2400" spc="-1" strike="noStrike">
              <a:latin typeface="Arial"/>
            </a:endParaRPr>
          </a:p>
          <a:p>
            <a:pPr marL="216000" indent="-214920">
              <a:lnSpc>
                <a:spcPct val="100000"/>
              </a:lnSpc>
              <a:buClr>
                <a:srgbClr val="ffffff"/>
              </a:buClr>
              <a:buSzPct val="45000"/>
              <a:buFont typeface="Wingdings" charset="2"/>
              <a:buChar char=""/>
            </a:pPr>
            <a:r>
              <a:rPr b="1" lang="en-GB" sz="2400" spc="-1" strike="noStrike">
                <a:solidFill>
                  <a:srgbClr val="ffffff"/>
                </a:solidFill>
                <a:latin typeface="Calibri"/>
                <a:ea typeface="DejaVu Sans"/>
              </a:rPr>
              <a:t>Book of hours</a:t>
            </a:r>
            <a:r>
              <a:rPr b="0" lang="en-GB" sz="2400" spc="-1" strike="noStrike">
                <a:solidFill>
                  <a:srgbClr val="ffffff"/>
                </a:solidFill>
                <a:latin typeface="Calibri"/>
                <a:ea typeface="DejaVu Sans"/>
              </a:rPr>
              <a:t> – could comprise a calendar of the liturgical year, excerpts from the four Gospels, hours of the Virgin, Psalms, prayers to particular saints, Office of the Dead</a:t>
            </a:r>
            <a:endParaRPr b="0" lang="en-GB" sz="2400" spc="-1" strike="noStrike">
              <a:latin typeface="Arial"/>
            </a:endParaRPr>
          </a:p>
          <a:p>
            <a:pPr marL="216000" indent="-214920">
              <a:lnSpc>
                <a:spcPct val="100000"/>
              </a:lnSpc>
              <a:buClr>
                <a:srgbClr val="ffffff"/>
              </a:buClr>
              <a:buSzPct val="45000"/>
              <a:buFont typeface="Wingdings" charset="2"/>
              <a:buChar char=""/>
            </a:pPr>
            <a:r>
              <a:rPr b="1" lang="en-GB" sz="2400" spc="-1" strike="noStrike">
                <a:solidFill>
                  <a:srgbClr val="ffffff"/>
                </a:solidFill>
                <a:latin typeface="Calibri"/>
                <a:ea typeface="DejaVu Sans"/>
              </a:rPr>
              <a:t>Antiphoner</a:t>
            </a:r>
            <a:r>
              <a:rPr b="0" lang="en-GB" sz="2400" spc="-1" strike="noStrike">
                <a:solidFill>
                  <a:srgbClr val="ffffff"/>
                </a:solidFill>
                <a:latin typeface="Calibri"/>
                <a:ea typeface="DejaVu Sans"/>
              </a:rPr>
              <a:t> – a service book</a:t>
            </a:r>
            <a:endParaRPr b="0" lang="en-GB" sz="2400" spc="-1" strike="noStrike">
              <a:latin typeface="Arial"/>
            </a:endParaRPr>
          </a:p>
        </p:txBody>
      </p:sp>
      <p:sp>
        <p:nvSpPr>
          <p:cNvPr id="267" name="CustomShape 2"/>
          <p:cNvSpPr/>
          <p:nvPr/>
        </p:nvSpPr>
        <p:spPr>
          <a:xfrm>
            <a:off x="504000" y="49320"/>
            <a:ext cx="9070560" cy="1029600"/>
          </a:xfrm>
          <a:prstGeom prst="rect">
            <a:avLst/>
          </a:prstGeom>
          <a:noFill/>
          <a:ln>
            <a:noFill/>
          </a:ln>
        </p:spPr>
        <p:style>
          <a:lnRef idx="0"/>
          <a:fillRef idx="0"/>
          <a:effectRef idx="0"/>
          <a:fontRef idx="minor"/>
        </p:style>
        <p:txBody>
          <a:bodyPr lIns="0" rIns="0" tIns="0" bIns="0" anchor="ctr"/>
          <a:p>
            <a:pPr algn="ctr">
              <a:lnSpc>
                <a:spcPct val="100000"/>
              </a:lnSpc>
            </a:pPr>
            <a:r>
              <a:rPr b="0" lang="en-GB" sz="3600" spc="-1" strike="noStrike">
                <a:solidFill>
                  <a:srgbClr val="ffffff"/>
                </a:solidFill>
                <a:latin typeface="Luminari"/>
                <a:ea typeface="DejaVu Sans"/>
              </a:rPr>
              <a:t>Some Types of Religious Manuscripts</a:t>
            </a:r>
            <a:endParaRPr b="0" lang="en-GB" sz="3600" spc="-1" strike="noStrike">
              <a:latin typeface="Arial"/>
            </a:endParaRPr>
          </a:p>
        </p:txBody>
      </p:sp>
      <p:pic>
        <p:nvPicPr>
          <p:cNvPr id="268" name="" descr=""/>
          <p:cNvPicPr/>
          <p:nvPr/>
        </p:nvPicPr>
        <p:blipFill>
          <a:blip r:embed="rId1"/>
          <a:stretch/>
        </p:blipFill>
        <p:spPr>
          <a:xfrm>
            <a:off x="5350680" y="1320480"/>
            <a:ext cx="3936240" cy="5734440"/>
          </a:xfrm>
          <a:prstGeom prst="rect">
            <a:avLst/>
          </a:prstGeom>
          <a:ln>
            <a:noFill/>
          </a:ln>
        </p:spPr>
      </p:pic>
      <p:sp>
        <p:nvSpPr>
          <p:cNvPr id="269" name="CustomShape 3"/>
          <p:cNvSpPr/>
          <p:nvPr/>
        </p:nvSpPr>
        <p:spPr>
          <a:xfrm>
            <a:off x="3348000" y="6624000"/>
            <a:ext cx="1973520" cy="35280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ffffff"/>
                </a:solidFill>
                <a:latin typeface="Gill Sans"/>
                <a:ea typeface="DejaVu Sans"/>
              </a:rPr>
              <a:t>The Luttrell Psalter</a:t>
            </a:r>
            <a:endParaRPr b="0" lang="en-GB" sz="1800" spc="-1" strike="noStrike">
              <a:latin typeface="Arial"/>
            </a:endParaRPr>
          </a:p>
        </p:txBody>
      </p:sp>
    </p:spTree>
  </p:cSld>
  <p:timing>
    <p:tnLst>
      <p:par>
        <p:cTn id="57" dur="indefinite" restart="never" nodeType="tmRoot">
          <p:childTnLst>
            <p:seq>
              <p:cTn id="58"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301</TotalTime>
  <Application>LibreOffice/6.0.7.3$MacOSX_X86_64 LibreOffice_project/dc89aa7a9eabfd848af146d5086077aeed2ae4a5</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2023-09-30T16:12:11Z</dcterms:created>
  <dc:creator>KRH </dc:creator>
  <dc:description/>
  <dc:language>en-GB</dc:language>
  <cp:lastModifiedBy>KRH </cp:lastModifiedBy>
  <dcterms:modified xsi:type="dcterms:W3CDTF">2023-10-23T07:15:36Z</dcterms:modified>
  <cp:revision>20</cp:revision>
  <dc:subject/>
  <dc:title/>
</cp:coreProperties>
</file>