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20" d="100"/>
          <a:sy n="120" d="100"/>
        </p:scale>
        <p:origin x="120"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FC699-276A-A74C-DB44-5E4113C769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97524B-6410-5FC2-817A-0C9C6099B8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7A5FDDA-888C-7CFF-5156-C75C54B1B528}"/>
              </a:ext>
            </a:extLst>
          </p:cNvPr>
          <p:cNvSpPr>
            <a:spLocks noGrp="1"/>
          </p:cNvSpPr>
          <p:nvPr>
            <p:ph type="dt" sz="half" idx="10"/>
          </p:nvPr>
        </p:nvSpPr>
        <p:spPr/>
        <p:txBody>
          <a:bodyPr/>
          <a:lstStyle/>
          <a:p>
            <a:fld id="{2D92A642-A22B-4A2F-A155-85D1BDD06236}" type="datetimeFigureOut">
              <a:rPr lang="en-GB" smtClean="0"/>
              <a:t>12/02/2023</a:t>
            </a:fld>
            <a:endParaRPr lang="en-GB"/>
          </a:p>
        </p:txBody>
      </p:sp>
      <p:sp>
        <p:nvSpPr>
          <p:cNvPr id="5" name="Footer Placeholder 4">
            <a:extLst>
              <a:ext uri="{FF2B5EF4-FFF2-40B4-BE49-F238E27FC236}">
                <a16:creationId xmlns:a16="http://schemas.microsoft.com/office/drawing/2014/main" id="{04C0FACC-BFD7-E722-8904-7575CFB064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211525-2D24-B6B5-26F4-9749798034CF}"/>
              </a:ext>
            </a:extLst>
          </p:cNvPr>
          <p:cNvSpPr>
            <a:spLocks noGrp="1"/>
          </p:cNvSpPr>
          <p:nvPr>
            <p:ph type="sldNum" sz="quarter" idx="12"/>
          </p:nvPr>
        </p:nvSpPr>
        <p:spPr/>
        <p:txBody>
          <a:bodyPr/>
          <a:lstStyle/>
          <a:p>
            <a:fld id="{6D95E8E8-169F-4287-88FF-DD4C72424A6E}" type="slidenum">
              <a:rPr lang="en-GB" smtClean="0"/>
              <a:t>‹#›</a:t>
            </a:fld>
            <a:endParaRPr lang="en-GB"/>
          </a:p>
        </p:txBody>
      </p:sp>
    </p:spTree>
    <p:extLst>
      <p:ext uri="{BB962C8B-B14F-4D97-AF65-F5344CB8AC3E}">
        <p14:creationId xmlns:p14="http://schemas.microsoft.com/office/powerpoint/2010/main" val="621838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56BEA-72FA-D904-DC02-70E7FC1299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FCA85A-C448-16D6-03EF-531CC8D1406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896425-B41E-8F26-9DB0-8D7AD343DAA4}"/>
              </a:ext>
            </a:extLst>
          </p:cNvPr>
          <p:cNvSpPr>
            <a:spLocks noGrp="1"/>
          </p:cNvSpPr>
          <p:nvPr>
            <p:ph type="dt" sz="half" idx="10"/>
          </p:nvPr>
        </p:nvSpPr>
        <p:spPr/>
        <p:txBody>
          <a:bodyPr/>
          <a:lstStyle/>
          <a:p>
            <a:fld id="{2D92A642-A22B-4A2F-A155-85D1BDD06236}" type="datetimeFigureOut">
              <a:rPr lang="en-GB" smtClean="0"/>
              <a:t>12/02/2023</a:t>
            </a:fld>
            <a:endParaRPr lang="en-GB"/>
          </a:p>
        </p:txBody>
      </p:sp>
      <p:sp>
        <p:nvSpPr>
          <p:cNvPr id="5" name="Footer Placeholder 4">
            <a:extLst>
              <a:ext uri="{FF2B5EF4-FFF2-40B4-BE49-F238E27FC236}">
                <a16:creationId xmlns:a16="http://schemas.microsoft.com/office/drawing/2014/main" id="{D18CA2B4-98DA-78D4-A984-59D55CF9A9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DB2625-BF83-85C6-AF99-417B9EEE59C1}"/>
              </a:ext>
            </a:extLst>
          </p:cNvPr>
          <p:cNvSpPr>
            <a:spLocks noGrp="1"/>
          </p:cNvSpPr>
          <p:nvPr>
            <p:ph type="sldNum" sz="quarter" idx="12"/>
          </p:nvPr>
        </p:nvSpPr>
        <p:spPr/>
        <p:txBody>
          <a:bodyPr/>
          <a:lstStyle/>
          <a:p>
            <a:fld id="{6D95E8E8-169F-4287-88FF-DD4C72424A6E}" type="slidenum">
              <a:rPr lang="en-GB" smtClean="0"/>
              <a:t>‹#›</a:t>
            </a:fld>
            <a:endParaRPr lang="en-GB"/>
          </a:p>
        </p:txBody>
      </p:sp>
    </p:spTree>
    <p:extLst>
      <p:ext uri="{BB962C8B-B14F-4D97-AF65-F5344CB8AC3E}">
        <p14:creationId xmlns:p14="http://schemas.microsoft.com/office/powerpoint/2010/main" val="1504637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612F6-C488-1BF6-96B9-4130794901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A9AEEF-8B26-8389-0210-7A8DEA62B1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DCA53D-B709-ACCB-4C5C-745B5984AA71}"/>
              </a:ext>
            </a:extLst>
          </p:cNvPr>
          <p:cNvSpPr>
            <a:spLocks noGrp="1"/>
          </p:cNvSpPr>
          <p:nvPr>
            <p:ph type="dt" sz="half" idx="10"/>
          </p:nvPr>
        </p:nvSpPr>
        <p:spPr/>
        <p:txBody>
          <a:bodyPr/>
          <a:lstStyle/>
          <a:p>
            <a:fld id="{2D92A642-A22B-4A2F-A155-85D1BDD06236}" type="datetimeFigureOut">
              <a:rPr lang="en-GB" smtClean="0"/>
              <a:t>12/02/2023</a:t>
            </a:fld>
            <a:endParaRPr lang="en-GB"/>
          </a:p>
        </p:txBody>
      </p:sp>
      <p:sp>
        <p:nvSpPr>
          <p:cNvPr id="5" name="Footer Placeholder 4">
            <a:extLst>
              <a:ext uri="{FF2B5EF4-FFF2-40B4-BE49-F238E27FC236}">
                <a16:creationId xmlns:a16="http://schemas.microsoft.com/office/drawing/2014/main" id="{6A326765-8DEB-1EE3-B414-FD34E95118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49DAD9-CAAF-4FDA-BA05-1710AE8B12DD}"/>
              </a:ext>
            </a:extLst>
          </p:cNvPr>
          <p:cNvSpPr>
            <a:spLocks noGrp="1"/>
          </p:cNvSpPr>
          <p:nvPr>
            <p:ph type="sldNum" sz="quarter" idx="12"/>
          </p:nvPr>
        </p:nvSpPr>
        <p:spPr/>
        <p:txBody>
          <a:bodyPr/>
          <a:lstStyle/>
          <a:p>
            <a:fld id="{6D95E8E8-169F-4287-88FF-DD4C72424A6E}" type="slidenum">
              <a:rPr lang="en-GB" smtClean="0"/>
              <a:t>‹#›</a:t>
            </a:fld>
            <a:endParaRPr lang="en-GB"/>
          </a:p>
        </p:txBody>
      </p:sp>
    </p:spTree>
    <p:extLst>
      <p:ext uri="{BB962C8B-B14F-4D97-AF65-F5344CB8AC3E}">
        <p14:creationId xmlns:p14="http://schemas.microsoft.com/office/powerpoint/2010/main" val="3089911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887F5-D47A-F6CB-4B6A-C217CD47E9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97E5CA-F584-D04B-536A-92CA9ACBEC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F76247-6392-A510-7A32-D393F4FBDE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281FDF-1555-AD86-A4E6-8CFD38CED42B}"/>
              </a:ext>
            </a:extLst>
          </p:cNvPr>
          <p:cNvSpPr>
            <a:spLocks noGrp="1"/>
          </p:cNvSpPr>
          <p:nvPr>
            <p:ph type="dt" sz="half" idx="10"/>
          </p:nvPr>
        </p:nvSpPr>
        <p:spPr/>
        <p:txBody>
          <a:bodyPr/>
          <a:lstStyle/>
          <a:p>
            <a:fld id="{2D92A642-A22B-4A2F-A155-85D1BDD06236}" type="datetimeFigureOut">
              <a:rPr lang="en-GB" smtClean="0"/>
              <a:t>12/02/2023</a:t>
            </a:fld>
            <a:endParaRPr lang="en-GB"/>
          </a:p>
        </p:txBody>
      </p:sp>
      <p:sp>
        <p:nvSpPr>
          <p:cNvPr id="6" name="Footer Placeholder 5">
            <a:extLst>
              <a:ext uri="{FF2B5EF4-FFF2-40B4-BE49-F238E27FC236}">
                <a16:creationId xmlns:a16="http://schemas.microsoft.com/office/drawing/2014/main" id="{54594C96-7423-5FF1-63CE-5556BB68F5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EF150D-BF0D-E371-F98C-FFFA6FA7722F}"/>
              </a:ext>
            </a:extLst>
          </p:cNvPr>
          <p:cNvSpPr>
            <a:spLocks noGrp="1"/>
          </p:cNvSpPr>
          <p:nvPr>
            <p:ph type="sldNum" sz="quarter" idx="12"/>
          </p:nvPr>
        </p:nvSpPr>
        <p:spPr/>
        <p:txBody>
          <a:bodyPr/>
          <a:lstStyle/>
          <a:p>
            <a:fld id="{6D95E8E8-169F-4287-88FF-DD4C72424A6E}" type="slidenum">
              <a:rPr lang="en-GB" smtClean="0"/>
              <a:t>‹#›</a:t>
            </a:fld>
            <a:endParaRPr lang="en-GB"/>
          </a:p>
        </p:txBody>
      </p:sp>
    </p:spTree>
    <p:extLst>
      <p:ext uri="{BB962C8B-B14F-4D97-AF65-F5344CB8AC3E}">
        <p14:creationId xmlns:p14="http://schemas.microsoft.com/office/powerpoint/2010/main" val="1384490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3CFE3-1A65-BB3C-C9CC-52D819361FD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BF0D8F-D87D-620C-6B66-596620A44A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7F8493-F693-9950-D4EF-3BEFE5C8F17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B7363B2-3255-9053-DDDD-1B9010A7DB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61DB53-D980-493F-7B20-9807CD4E72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724AE4-8355-B010-0509-A0178F96F11F}"/>
              </a:ext>
            </a:extLst>
          </p:cNvPr>
          <p:cNvSpPr>
            <a:spLocks noGrp="1"/>
          </p:cNvSpPr>
          <p:nvPr>
            <p:ph type="dt" sz="half" idx="10"/>
          </p:nvPr>
        </p:nvSpPr>
        <p:spPr/>
        <p:txBody>
          <a:bodyPr/>
          <a:lstStyle/>
          <a:p>
            <a:fld id="{2D92A642-A22B-4A2F-A155-85D1BDD06236}" type="datetimeFigureOut">
              <a:rPr lang="en-GB" smtClean="0"/>
              <a:t>12/02/2023</a:t>
            </a:fld>
            <a:endParaRPr lang="en-GB"/>
          </a:p>
        </p:txBody>
      </p:sp>
      <p:sp>
        <p:nvSpPr>
          <p:cNvPr id="8" name="Footer Placeholder 7">
            <a:extLst>
              <a:ext uri="{FF2B5EF4-FFF2-40B4-BE49-F238E27FC236}">
                <a16:creationId xmlns:a16="http://schemas.microsoft.com/office/drawing/2014/main" id="{7EDDEC8F-0B38-57FB-C8FB-4F291CF792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ACAF57-1DAC-9678-F15A-9AFB261B137C}"/>
              </a:ext>
            </a:extLst>
          </p:cNvPr>
          <p:cNvSpPr>
            <a:spLocks noGrp="1"/>
          </p:cNvSpPr>
          <p:nvPr>
            <p:ph type="sldNum" sz="quarter" idx="12"/>
          </p:nvPr>
        </p:nvSpPr>
        <p:spPr/>
        <p:txBody>
          <a:bodyPr/>
          <a:lstStyle/>
          <a:p>
            <a:fld id="{6D95E8E8-169F-4287-88FF-DD4C72424A6E}" type="slidenum">
              <a:rPr lang="en-GB" smtClean="0"/>
              <a:t>‹#›</a:t>
            </a:fld>
            <a:endParaRPr lang="en-GB"/>
          </a:p>
        </p:txBody>
      </p:sp>
    </p:spTree>
    <p:extLst>
      <p:ext uri="{BB962C8B-B14F-4D97-AF65-F5344CB8AC3E}">
        <p14:creationId xmlns:p14="http://schemas.microsoft.com/office/powerpoint/2010/main" val="17571976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07741-6D98-6563-678A-BFAD56FEB9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F16BD7-1B58-EC14-F1E8-957DBCA14719}"/>
              </a:ext>
            </a:extLst>
          </p:cNvPr>
          <p:cNvSpPr>
            <a:spLocks noGrp="1"/>
          </p:cNvSpPr>
          <p:nvPr>
            <p:ph type="dt" sz="half" idx="10"/>
          </p:nvPr>
        </p:nvSpPr>
        <p:spPr/>
        <p:txBody>
          <a:bodyPr/>
          <a:lstStyle/>
          <a:p>
            <a:fld id="{2D92A642-A22B-4A2F-A155-85D1BDD06236}" type="datetimeFigureOut">
              <a:rPr lang="en-GB" smtClean="0"/>
              <a:t>12/02/2023</a:t>
            </a:fld>
            <a:endParaRPr lang="en-GB"/>
          </a:p>
        </p:txBody>
      </p:sp>
      <p:sp>
        <p:nvSpPr>
          <p:cNvPr id="4" name="Footer Placeholder 3">
            <a:extLst>
              <a:ext uri="{FF2B5EF4-FFF2-40B4-BE49-F238E27FC236}">
                <a16:creationId xmlns:a16="http://schemas.microsoft.com/office/drawing/2014/main" id="{C9E19795-B61C-22F8-3B08-EEB25AC7213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3E84D0-BAF4-619E-5FA4-27CA74A774CE}"/>
              </a:ext>
            </a:extLst>
          </p:cNvPr>
          <p:cNvSpPr>
            <a:spLocks noGrp="1"/>
          </p:cNvSpPr>
          <p:nvPr>
            <p:ph type="sldNum" sz="quarter" idx="12"/>
          </p:nvPr>
        </p:nvSpPr>
        <p:spPr/>
        <p:txBody>
          <a:bodyPr/>
          <a:lstStyle/>
          <a:p>
            <a:fld id="{6D95E8E8-169F-4287-88FF-DD4C72424A6E}" type="slidenum">
              <a:rPr lang="en-GB" smtClean="0"/>
              <a:t>‹#›</a:t>
            </a:fld>
            <a:endParaRPr lang="en-GB"/>
          </a:p>
        </p:txBody>
      </p:sp>
    </p:spTree>
    <p:extLst>
      <p:ext uri="{BB962C8B-B14F-4D97-AF65-F5344CB8AC3E}">
        <p14:creationId xmlns:p14="http://schemas.microsoft.com/office/powerpoint/2010/main" val="2563420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7A51B7-E152-C1CF-B651-2305B62A9495}"/>
              </a:ext>
            </a:extLst>
          </p:cNvPr>
          <p:cNvSpPr>
            <a:spLocks noGrp="1"/>
          </p:cNvSpPr>
          <p:nvPr>
            <p:ph type="dt" sz="half" idx="10"/>
          </p:nvPr>
        </p:nvSpPr>
        <p:spPr/>
        <p:txBody>
          <a:bodyPr/>
          <a:lstStyle/>
          <a:p>
            <a:fld id="{2D92A642-A22B-4A2F-A155-85D1BDD06236}" type="datetimeFigureOut">
              <a:rPr lang="en-GB" smtClean="0"/>
              <a:t>12/02/2023</a:t>
            </a:fld>
            <a:endParaRPr lang="en-GB"/>
          </a:p>
        </p:txBody>
      </p:sp>
      <p:sp>
        <p:nvSpPr>
          <p:cNvPr id="3" name="Footer Placeholder 2">
            <a:extLst>
              <a:ext uri="{FF2B5EF4-FFF2-40B4-BE49-F238E27FC236}">
                <a16:creationId xmlns:a16="http://schemas.microsoft.com/office/drawing/2014/main" id="{869A82AF-2C86-E7DC-A132-8CB2E3E4FD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786FD1-F27E-4337-9C19-1A2CA826140F}"/>
              </a:ext>
            </a:extLst>
          </p:cNvPr>
          <p:cNvSpPr>
            <a:spLocks noGrp="1"/>
          </p:cNvSpPr>
          <p:nvPr>
            <p:ph type="sldNum" sz="quarter" idx="12"/>
          </p:nvPr>
        </p:nvSpPr>
        <p:spPr/>
        <p:txBody>
          <a:bodyPr/>
          <a:lstStyle/>
          <a:p>
            <a:fld id="{6D95E8E8-169F-4287-88FF-DD4C72424A6E}" type="slidenum">
              <a:rPr lang="en-GB" smtClean="0"/>
              <a:t>‹#›</a:t>
            </a:fld>
            <a:endParaRPr lang="en-GB"/>
          </a:p>
        </p:txBody>
      </p:sp>
    </p:spTree>
    <p:extLst>
      <p:ext uri="{BB962C8B-B14F-4D97-AF65-F5344CB8AC3E}">
        <p14:creationId xmlns:p14="http://schemas.microsoft.com/office/powerpoint/2010/main" val="2467428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525D9-7347-32DA-3D18-5D3108E71A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EDD3DE-A4AB-F622-A476-F49253468B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74EDCB8-C219-77B9-261F-B71682E2C0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C4EA66-67B1-A530-B5CE-86D746B91D60}"/>
              </a:ext>
            </a:extLst>
          </p:cNvPr>
          <p:cNvSpPr>
            <a:spLocks noGrp="1"/>
          </p:cNvSpPr>
          <p:nvPr>
            <p:ph type="dt" sz="half" idx="10"/>
          </p:nvPr>
        </p:nvSpPr>
        <p:spPr/>
        <p:txBody>
          <a:bodyPr/>
          <a:lstStyle/>
          <a:p>
            <a:fld id="{2D92A642-A22B-4A2F-A155-85D1BDD06236}" type="datetimeFigureOut">
              <a:rPr lang="en-GB" smtClean="0"/>
              <a:t>12/02/2023</a:t>
            </a:fld>
            <a:endParaRPr lang="en-GB"/>
          </a:p>
        </p:txBody>
      </p:sp>
      <p:sp>
        <p:nvSpPr>
          <p:cNvPr id="6" name="Footer Placeholder 5">
            <a:extLst>
              <a:ext uri="{FF2B5EF4-FFF2-40B4-BE49-F238E27FC236}">
                <a16:creationId xmlns:a16="http://schemas.microsoft.com/office/drawing/2014/main" id="{8C484700-BE57-67E8-C76B-6E7A09E061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AB6BCE-00C7-93BB-9991-84FBC4CFC928}"/>
              </a:ext>
            </a:extLst>
          </p:cNvPr>
          <p:cNvSpPr>
            <a:spLocks noGrp="1"/>
          </p:cNvSpPr>
          <p:nvPr>
            <p:ph type="sldNum" sz="quarter" idx="12"/>
          </p:nvPr>
        </p:nvSpPr>
        <p:spPr/>
        <p:txBody>
          <a:bodyPr/>
          <a:lstStyle/>
          <a:p>
            <a:fld id="{6D95E8E8-169F-4287-88FF-DD4C72424A6E}" type="slidenum">
              <a:rPr lang="en-GB" smtClean="0"/>
              <a:t>‹#›</a:t>
            </a:fld>
            <a:endParaRPr lang="en-GB"/>
          </a:p>
        </p:txBody>
      </p:sp>
    </p:spTree>
    <p:extLst>
      <p:ext uri="{BB962C8B-B14F-4D97-AF65-F5344CB8AC3E}">
        <p14:creationId xmlns:p14="http://schemas.microsoft.com/office/powerpoint/2010/main" val="3794317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ACD1E-F5D8-7E91-39ED-AC1ACC671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8394A6F-CDBF-6AFA-B73D-8B745D5B63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C24F75-4D8E-77FE-35CB-78D7625C2A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3F919C-F5FB-B5D8-E0D2-075192AD1A23}"/>
              </a:ext>
            </a:extLst>
          </p:cNvPr>
          <p:cNvSpPr>
            <a:spLocks noGrp="1"/>
          </p:cNvSpPr>
          <p:nvPr>
            <p:ph type="dt" sz="half" idx="10"/>
          </p:nvPr>
        </p:nvSpPr>
        <p:spPr/>
        <p:txBody>
          <a:bodyPr/>
          <a:lstStyle/>
          <a:p>
            <a:fld id="{2D92A642-A22B-4A2F-A155-85D1BDD06236}" type="datetimeFigureOut">
              <a:rPr lang="en-GB" smtClean="0"/>
              <a:t>12/02/2023</a:t>
            </a:fld>
            <a:endParaRPr lang="en-GB"/>
          </a:p>
        </p:txBody>
      </p:sp>
      <p:sp>
        <p:nvSpPr>
          <p:cNvPr id="6" name="Footer Placeholder 5">
            <a:extLst>
              <a:ext uri="{FF2B5EF4-FFF2-40B4-BE49-F238E27FC236}">
                <a16:creationId xmlns:a16="http://schemas.microsoft.com/office/drawing/2014/main" id="{8F9EF8FB-CFA0-B9AF-D60F-039B310AF5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7A9925-292D-C920-A8A9-D58E007855B4}"/>
              </a:ext>
            </a:extLst>
          </p:cNvPr>
          <p:cNvSpPr>
            <a:spLocks noGrp="1"/>
          </p:cNvSpPr>
          <p:nvPr>
            <p:ph type="sldNum" sz="quarter" idx="12"/>
          </p:nvPr>
        </p:nvSpPr>
        <p:spPr/>
        <p:txBody>
          <a:bodyPr/>
          <a:lstStyle/>
          <a:p>
            <a:fld id="{6D95E8E8-169F-4287-88FF-DD4C72424A6E}" type="slidenum">
              <a:rPr lang="en-GB" smtClean="0"/>
              <a:t>‹#›</a:t>
            </a:fld>
            <a:endParaRPr lang="en-GB"/>
          </a:p>
        </p:txBody>
      </p:sp>
    </p:spTree>
    <p:extLst>
      <p:ext uri="{BB962C8B-B14F-4D97-AF65-F5344CB8AC3E}">
        <p14:creationId xmlns:p14="http://schemas.microsoft.com/office/powerpoint/2010/main" val="976076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14C2F-ED34-4901-6077-460041D2BEA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CEAD21-5703-ACC0-4645-EB308B97429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4F71B5-CB59-1F92-8D03-F5D1F5047A4A}"/>
              </a:ext>
            </a:extLst>
          </p:cNvPr>
          <p:cNvSpPr>
            <a:spLocks noGrp="1"/>
          </p:cNvSpPr>
          <p:nvPr>
            <p:ph type="dt" sz="half" idx="10"/>
          </p:nvPr>
        </p:nvSpPr>
        <p:spPr/>
        <p:txBody>
          <a:bodyPr/>
          <a:lstStyle/>
          <a:p>
            <a:fld id="{2D92A642-A22B-4A2F-A155-85D1BDD06236}" type="datetimeFigureOut">
              <a:rPr lang="en-GB" smtClean="0"/>
              <a:t>12/02/2023</a:t>
            </a:fld>
            <a:endParaRPr lang="en-GB"/>
          </a:p>
        </p:txBody>
      </p:sp>
      <p:sp>
        <p:nvSpPr>
          <p:cNvPr id="5" name="Footer Placeholder 4">
            <a:extLst>
              <a:ext uri="{FF2B5EF4-FFF2-40B4-BE49-F238E27FC236}">
                <a16:creationId xmlns:a16="http://schemas.microsoft.com/office/drawing/2014/main" id="{4BC61E4A-1A27-2F21-8A5D-013A8FDC2C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395822-8B53-EDE1-C1B7-BDF219BE6C88}"/>
              </a:ext>
            </a:extLst>
          </p:cNvPr>
          <p:cNvSpPr>
            <a:spLocks noGrp="1"/>
          </p:cNvSpPr>
          <p:nvPr>
            <p:ph type="sldNum" sz="quarter" idx="12"/>
          </p:nvPr>
        </p:nvSpPr>
        <p:spPr/>
        <p:txBody>
          <a:bodyPr/>
          <a:lstStyle/>
          <a:p>
            <a:fld id="{6D95E8E8-169F-4287-88FF-DD4C72424A6E}" type="slidenum">
              <a:rPr lang="en-GB" smtClean="0"/>
              <a:t>‹#›</a:t>
            </a:fld>
            <a:endParaRPr lang="en-GB"/>
          </a:p>
        </p:txBody>
      </p:sp>
    </p:spTree>
    <p:extLst>
      <p:ext uri="{BB962C8B-B14F-4D97-AF65-F5344CB8AC3E}">
        <p14:creationId xmlns:p14="http://schemas.microsoft.com/office/powerpoint/2010/main" val="624339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7AC07A-5184-540E-CDD9-697D6DA747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F6AD43-3290-E593-BCDC-DBE4550A9E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EB93CB-FD20-696B-7767-D92F15A18924}"/>
              </a:ext>
            </a:extLst>
          </p:cNvPr>
          <p:cNvSpPr>
            <a:spLocks noGrp="1"/>
          </p:cNvSpPr>
          <p:nvPr>
            <p:ph type="dt" sz="half" idx="10"/>
          </p:nvPr>
        </p:nvSpPr>
        <p:spPr/>
        <p:txBody>
          <a:bodyPr/>
          <a:lstStyle/>
          <a:p>
            <a:fld id="{2D92A642-A22B-4A2F-A155-85D1BDD06236}" type="datetimeFigureOut">
              <a:rPr lang="en-GB" smtClean="0"/>
              <a:t>12/02/2023</a:t>
            </a:fld>
            <a:endParaRPr lang="en-GB"/>
          </a:p>
        </p:txBody>
      </p:sp>
      <p:sp>
        <p:nvSpPr>
          <p:cNvPr id="5" name="Footer Placeholder 4">
            <a:extLst>
              <a:ext uri="{FF2B5EF4-FFF2-40B4-BE49-F238E27FC236}">
                <a16:creationId xmlns:a16="http://schemas.microsoft.com/office/drawing/2014/main" id="{40D8E3B8-B1B8-3262-AE86-4917532DC4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93E4B6-38DC-C8FD-60FA-96518FFD76A7}"/>
              </a:ext>
            </a:extLst>
          </p:cNvPr>
          <p:cNvSpPr>
            <a:spLocks noGrp="1"/>
          </p:cNvSpPr>
          <p:nvPr>
            <p:ph type="sldNum" sz="quarter" idx="12"/>
          </p:nvPr>
        </p:nvSpPr>
        <p:spPr/>
        <p:txBody>
          <a:bodyPr/>
          <a:lstStyle/>
          <a:p>
            <a:fld id="{6D95E8E8-169F-4287-88FF-DD4C72424A6E}" type="slidenum">
              <a:rPr lang="en-GB" smtClean="0"/>
              <a:t>‹#›</a:t>
            </a:fld>
            <a:endParaRPr lang="en-GB"/>
          </a:p>
        </p:txBody>
      </p:sp>
    </p:spTree>
    <p:extLst>
      <p:ext uri="{BB962C8B-B14F-4D97-AF65-F5344CB8AC3E}">
        <p14:creationId xmlns:p14="http://schemas.microsoft.com/office/powerpoint/2010/main" val="3517068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1EAF6C-8E0C-62A4-EE26-31E697DADC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F6D4BD-FCF8-D51E-37EB-AA0D676408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DDE9EA-B37D-F564-7301-CD9EA385BA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92A642-A22B-4A2F-A155-85D1BDD06236}" type="datetimeFigureOut">
              <a:rPr lang="en-GB" smtClean="0"/>
              <a:t>12/02/2023</a:t>
            </a:fld>
            <a:endParaRPr lang="en-GB"/>
          </a:p>
        </p:txBody>
      </p:sp>
      <p:sp>
        <p:nvSpPr>
          <p:cNvPr id="5" name="Footer Placeholder 4">
            <a:extLst>
              <a:ext uri="{FF2B5EF4-FFF2-40B4-BE49-F238E27FC236}">
                <a16:creationId xmlns:a16="http://schemas.microsoft.com/office/drawing/2014/main" id="{900C1EF1-8EA8-B124-563D-36D23EB99A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146431-CD29-CE9D-C951-343345AF1F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95E8E8-169F-4287-88FF-DD4C72424A6E}" type="slidenum">
              <a:rPr lang="en-GB" smtClean="0"/>
              <a:t>‹#›</a:t>
            </a:fld>
            <a:endParaRPr lang="en-GB"/>
          </a:p>
        </p:txBody>
      </p:sp>
    </p:spTree>
    <p:extLst>
      <p:ext uri="{BB962C8B-B14F-4D97-AF65-F5344CB8AC3E}">
        <p14:creationId xmlns:p14="http://schemas.microsoft.com/office/powerpoint/2010/main" val="32252096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4.xml"/><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justiceharvard.org/resources/episode-8-discussion-guide-advanced/"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8685272-DAAD-494C-247F-76B2C2B5C430}"/>
              </a:ext>
            </a:extLst>
          </p:cNvPr>
          <p:cNvSpPr>
            <a:spLocks noGrp="1"/>
          </p:cNvSpPr>
          <p:nvPr>
            <p:ph type="subTitle" idx="1"/>
          </p:nvPr>
        </p:nvSpPr>
        <p:spPr>
          <a:xfrm>
            <a:off x="1524000" y="1291472"/>
            <a:ext cx="9144000" cy="3966328"/>
          </a:xfrm>
        </p:spPr>
        <p:txBody>
          <a:bodyPr/>
          <a:lstStyle/>
          <a:p>
            <a:endParaRPr lang="en-GB" dirty="0"/>
          </a:p>
          <a:p>
            <a:endParaRPr lang="en-GB" dirty="0"/>
          </a:p>
          <a:p>
            <a:r>
              <a:rPr lang="en-GB" sz="3600" dirty="0"/>
              <a:t>Theories of Human Nature and Social Contract </a:t>
            </a:r>
            <a:r>
              <a:rPr lang="en-GB" sz="3600"/>
              <a:t>Theory </a:t>
            </a:r>
            <a:endParaRPr lang="en-GB" sz="3600" dirty="0"/>
          </a:p>
        </p:txBody>
      </p:sp>
    </p:spTree>
    <p:extLst>
      <p:ext uri="{BB962C8B-B14F-4D97-AF65-F5344CB8AC3E}">
        <p14:creationId xmlns:p14="http://schemas.microsoft.com/office/powerpoint/2010/main" val="2904641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A5597-E060-9C47-E32C-2A058FF8D7F2}"/>
              </a:ext>
            </a:extLst>
          </p:cNvPr>
          <p:cNvSpPr>
            <a:spLocks noGrp="1"/>
          </p:cNvSpPr>
          <p:nvPr>
            <p:ph type="title"/>
          </p:nvPr>
        </p:nvSpPr>
        <p:spPr>
          <a:xfrm>
            <a:off x="838200" y="365125"/>
            <a:ext cx="11072854" cy="1325563"/>
          </a:xfrm>
        </p:spPr>
        <p:txBody>
          <a:bodyPr>
            <a:normAutofit/>
          </a:bodyPr>
          <a:lstStyle/>
          <a:p>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Socrates (died, 399BC)	Plato (circa 428-348BC)</a:t>
            </a:r>
            <a:r>
              <a:rPr lang="en-GB" sz="18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Aristotle (384-322BC)	         Hobbes (1588-1679)</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br>
              <a:rPr lang="en-GB" sz="2800" dirty="0"/>
            </a:br>
            <a:endParaRPr lang="en-GB" sz="2800" dirty="0"/>
          </a:p>
        </p:txBody>
      </p:sp>
      <p:pic>
        <p:nvPicPr>
          <p:cNvPr id="5" name="Content Placeholder 4" descr="A close-up of a statue&#10;&#10;Description automatically generated with medium confidence">
            <a:extLst>
              <a:ext uri="{FF2B5EF4-FFF2-40B4-BE49-F238E27FC236}">
                <a16:creationId xmlns:a16="http://schemas.microsoft.com/office/drawing/2014/main" id="{9CA95804-3AE7-C19F-1905-79488A028AC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838200" y="1695098"/>
            <a:ext cx="2282072" cy="2976616"/>
          </a:xfrm>
          <a:prstGeom prst="rect">
            <a:avLst/>
          </a:prstGeom>
          <a:noFill/>
          <a:ln>
            <a:noFill/>
          </a:ln>
        </p:spPr>
      </p:pic>
      <p:pic>
        <p:nvPicPr>
          <p:cNvPr id="6" name="Picture 5" descr="A picture containing mammal&#10;&#10;Description automatically generated">
            <a:extLst>
              <a:ext uri="{FF2B5EF4-FFF2-40B4-BE49-F238E27FC236}">
                <a16:creationId xmlns:a16="http://schemas.microsoft.com/office/drawing/2014/main" id="{75EC5ACB-842D-215C-9C3C-D3232C654ED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21893" y="1690687"/>
            <a:ext cx="2497908" cy="2947407"/>
          </a:xfrm>
          <a:prstGeom prst="rect">
            <a:avLst/>
          </a:prstGeom>
          <a:noFill/>
          <a:ln>
            <a:noFill/>
          </a:ln>
        </p:spPr>
      </p:pic>
      <p:pic>
        <p:nvPicPr>
          <p:cNvPr id="1026" name="Picture 2" descr="Image Result">
            <a:extLst>
              <a:ext uri="{FF2B5EF4-FFF2-40B4-BE49-F238E27FC236}">
                <a16:creationId xmlns:a16="http://schemas.microsoft.com/office/drawing/2014/main" id="{3C5F5073-BE13-D3FC-BEC2-2A98FFD3033A}"/>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702459" y="1690687"/>
            <a:ext cx="2369271" cy="297661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a:extLst>
              <a:ext uri="{FF2B5EF4-FFF2-40B4-BE49-F238E27FC236}">
                <a16:creationId xmlns:a16="http://schemas.microsoft.com/office/drawing/2014/main" id="{B489F186-8ACA-27FC-2BB5-5D1990A478A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12296" y="1690686"/>
            <a:ext cx="2143125" cy="29766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9329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09E46-635D-4538-92D9-B3555FD3ABA9}"/>
              </a:ext>
            </a:extLst>
          </p:cNvPr>
          <p:cNvSpPr>
            <a:spLocks noGrp="1"/>
          </p:cNvSpPr>
          <p:nvPr>
            <p:ph type="title"/>
          </p:nvPr>
        </p:nvSpPr>
        <p:spPr>
          <a:xfrm>
            <a:off x="397565" y="365125"/>
            <a:ext cx="11402171" cy="1325563"/>
          </a:xfrm>
        </p:spPr>
        <p:txBody>
          <a:bodyPr>
            <a:normAutofit/>
          </a:bodyPr>
          <a:lstStyle/>
          <a:p>
            <a:r>
              <a:rPr lang="en-GB" sz="2000" dirty="0"/>
              <a:t>     Locke (1632-1704)           Rousseau (1712-1778)			John Rawls (1921-2002)</a:t>
            </a:r>
          </a:p>
        </p:txBody>
      </p:sp>
      <p:pic>
        <p:nvPicPr>
          <p:cNvPr id="2050" name="Picture 2" descr="Portrait of Locke by Godfrey Kneller in 1697">
            <a:extLst>
              <a:ext uri="{FF2B5EF4-FFF2-40B4-BE49-F238E27FC236}">
                <a16:creationId xmlns:a16="http://schemas.microsoft.com/office/drawing/2014/main" id="{79F266A3-F3FC-B487-4716-BA5BA9D7D8E9}"/>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838199" y="1807171"/>
            <a:ext cx="2158611" cy="306643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a:extLst>
              <a:ext uri="{FF2B5EF4-FFF2-40B4-BE49-F238E27FC236}">
                <a16:creationId xmlns:a16="http://schemas.microsoft.com/office/drawing/2014/main" id="{74B36702-774D-3198-DAF3-437DD5B2B3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2026" y="1825625"/>
            <a:ext cx="2519215" cy="304798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Revisiting John Rawls's A Theory of Justice - Prospect Magazine">
            <a:extLst>
              <a:ext uri="{FF2B5EF4-FFF2-40B4-BE49-F238E27FC236}">
                <a16:creationId xmlns:a16="http://schemas.microsoft.com/office/drawing/2014/main" id="{E8D43328-4A92-A2D3-BA37-798E0ABF6F3A}"/>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8528115" y="2101850"/>
            <a:ext cx="2514600" cy="304798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John Rawls' 'A Theory of Justice' – 1000-Word Philosophy: An Introductory  Anthology">
            <a:extLst>
              <a:ext uri="{FF2B5EF4-FFF2-40B4-BE49-F238E27FC236}">
                <a16:creationId xmlns:a16="http://schemas.microsoft.com/office/drawing/2014/main" id="{76AD7AC0-E28B-31EE-BC5B-FF8EEAE7BF2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51590" y="1690688"/>
            <a:ext cx="5353050" cy="4029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2381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701C5-BB70-4C33-311E-8A2B850ED3D2}"/>
              </a:ext>
            </a:extLst>
          </p:cNvPr>
          <p:cNvSpPr>
            <a:spLocks noGrp="1"/>
          </p:cNvSpPr>
          <p:nvPr>
            <p:ph type="title"/>
          </p:nvPr>
        </p:nvSpPr>
        <p:spPr/>
        <p:txBody>
          <a:bodyPr/>
          <a:lstStyle/>
          <a:p>
            <a:r>
              <a:rPr lang="en-GB" dirty="0"/>
              <a:t>Social Contracts and the Original Position </a:t>
            </a:r>
          </a:p>
        </p:txBody>
      </p:sp>
      <p:sp>
        <p:nvSpPr>
          <p:cNvPr id="3" name="Content Placeholder 2">
            <a:extLst>
              <a:ext uri="{FF2B5EF4-FFF2-40B4-BE49-F238E27FC236}">
                <a16:creationId xmlns:a16="http://schemas.microsoft.com/office/drawing/2014/main" id="{2446507F-3066-F515-58F6-8FA833AA626F}"/>
              </a:ext>
            </a:extLst>
          </p:cNvPr>
          <p:cNvSpPr>
            <a:spLocks noGrp="1"/>
          </p:cNvSpPr>
          <p:nvPr>
            <p:ph idx="1"/>
          </p:nvPr>
        </p:nvSpPr>
        <p:spPr>
          <a:xfrm>
            <a:off x="2441050" y="1825625"/>
            <a:ext cx="6877879" cy="4351338"/>
          </a:xfrm>
        </p:spPr>
        <p:txBody>
          <a:bodyPr>
            <a:normAutofit fontScale="70000" lnSpcReduction="20000"/>
          </a:bodyPr>
          <a:lstStyle/>
          <a:p>
            <a:pPr algn="just">
              <a:lnSpc>
                <a:spcPct val="107000"/>
              </a:lnSpc>
              <a:spcAft>
                <a:spcPts val="800"/>
              </a:spcAft>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‘[W]e must keep in mind that the parties in the OP are theoretically defined individuals… Of course, when we try to simulate the OP in everyday life… we will presumably find that our deliberations and judgments are influence by our special inclinations and attitudes. Surely it will prove difficult to correct for our various propensities and aversions in striving to the conditions of this idealized situation. But none of this affects the contention that in the OP rational persons so characterized would make a certain decision. This proposition belongs to a theory of justice. It is another question how well human beings can assume this role in regulating their practical reasoning’ (Theory of Justice (TOJ), first </a:t>
            </a:r>
            <a:r>
              <a:rPr lang="en-US" sz="2400" kern="100" dirty="0" err="1">
                <a:latin typeface="Times New Roman" panose="02020603050405020304" pitchFamily="18" charset="0"/>
                <a:ea typeface="Calibri" panose="020F0502020204030204" pitchFamily="34" charset="0"/>
                <a:cs typeface="Times New Roman" panose="02020603050405020304" pitchFamily="18" charset="0"/>
              </a:rPr>
              <a:t>e</a:t>
            </a:r>
            <a:r>
              <a:rPr lang="en-US" sz="2400" kern="100" dirty="0" err="1">
                <a:effectLst/>
                <a:latin typeface="Times New Roman" panose="02020603050405020304" pitchFamily="18" charset="0"/>
                <a:ea typeface="Calibri" panose="020F0502020204030204" pitchFamily="34" charset="0"/>
                <a:cs typeface="Times New Roman" panose="02020603050405020304" pitchFamily="18" charset="0"/>
              </a:rPr>
              <a:t>dn</a:t>
            </a: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 1971, p.127). *</a:t>
            </a:r>
          </a:p>
          <a:p>
            <a:pPr algn="just">
              <a:lnSpc>
                <a:spcPct val="107000"/>
              </a:lnSpc>
              <a:spcAft>
                <a:spcPts val="800"/>
              </a:spcAft>
            </a:pPr>
            <a:endParaRPr lang="en-US" sz="1800" kern="1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dirty="0">
                <a:latin typeface="+mj-lt"/>
                <a:ea typeface="Times New Roman" panose="02020603050405020304" pitchFamily="18" charset="0"/>
              </a:rPr>
              <a:t>*</a:t>
            </a:r>
            <a:r>
              <a:rPr lang="en-GB" sz="1200" b="0" i="0" dirty="0">
                <a:solidFill>
                  <a:srgbClr val="202124"/>
                </a:solidFill>
                <a:effectLst/>
                <a:latin typeface="+mj-lt"/>
              </a:rPr>
              <a:t>Rawls, John, 1921-2002 author. </a:t>
            </a:r>
            <a:r>
              <a:rPr lang="en-GB" sz="1200" b="0" i="1" dirty="0">
                <a:solidFill>
                  <a:srgbClr val="202124"/>
                </a:solidFill>
                <a:effectLst/>
                <a:latin typeface="+mj-lt"/>
              </a:rPr>
              <a:t>A Theory of </a:t>
            </a:r>
            <a:r>
              <a:rPr lang="en-GB" sz="1200" i="1" dirty="0">
                <a:solidFill>
                  <a:srgbClr val="202124"/>
                </a:solidFill>
                <a:effectLst/>
                <a:latin typeface="+mj-lt"/>
              </a:rPr>
              <a:t>Justice</a:t>
            </a:r>
            <a:r>
              <a:rPr lang="en-GB" sz="1200" i="0" dirty="0">
                <a:solidFill>
                  <a:srgbClr val="202124"/>
                </a:solidFill>
                <a:effectLst/>
                <a:latin typeface="+mj-lt"/>
              </a:rPr>
              <a:t>. Cambridge, Massachusetts: The </a:t>
            </a:r>
            <a:r>
              <a:rPr lang="en-GB" sz="1200" i="0" dirty="0" err="1">
                <a:solidFill>
                  <a:srgbClr val="202124"/>
                </a:solidFill>
                <a:effectLst/>
                <a:latin typeface="+mj-lt"/>
              </a:rPr>
              <a:t>Belknap</a:t>
            </a:r>
            <a:r>
              <a:rPr lang="en-GB" sz="1200" i="0" dirty="0">
                <a:solidFill>
                  <a:srgbClr val="202124"/>
                </a:solidFill>
                <a:effectLst/>
                <a:latin typeface="+mj-lt"/>
              </a:rPr>
              <a:t> Press of Harvard University Press, 1971.</a:t>
            </a:r>
            <a:endParaRPr lang="en-GB" sz="1800" dirty="0">
              <a:effectLst/>
              <a:latin typeface="+mj-lt"/>
              <a:ea typeface="Times New Roman" panose="02020603050405020304" pitchFamily="18" charset="0"/>
            </a:endParaRP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0769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30C73-9CF0-511E-1825-C9F466CC985B}"/>
              </a:ext>
            </a:extLst>
          </p:cNvPr>
          <p:cNvSpPr>
            <a:spLocks noGrp="1"/>
          </p:cNvSpPr>
          <p:nvPr>
            <p:ph type="title"/>
          </p:nvPr>
        </p:nvSpPr>
        <p:spPr>
          <a:xfrm>
            <a:off x="747423" y="508883"/>
            <a:ext cx="10606377" cy="739472"/>
          </a:xfrm>
        </p:spPr>
        <p:txBody>
          <a:bodyPr>
            <a:normAutofit fontScale="90000"/>
          </a:bodyPr>
          <a:lstStyle/>
          <a:p>
            <a:r>
              <a:rPr lang="en-GB" dirty="0">
                <a:latin typeface="Times New Roman" panose="02020603050405020304" pitchFamily="18" charset="0"/>
                <a:ea typeface="Times New Roman" panose="02020603050405020304" pitchFamily="18" charset="0"/>
              </a:rPr>
              <a:t>T</a:t>
            </a:r>
            <a:r>
              <a:rPr lang="en-GB" sz="4400" dirty="0">
                <a:effectLst/>
                <a:latin typeface="Times New Roman" panose="02020603050405020304" pitchFamily="18" charset="0"/>
                <a:ea typeface="Times New Roman" panose="02020603050405020304" pitchFamily="18" charset="0"/>
              </a:rPr>
              <a:t>wo general principles of justice:</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E14C75F-7DCB-59E6-19FE-D0B01E3573A6}"/>
              </a:ext>
            </a:extLst>
          </p:cNvPr>
          <p:cNvSpPr>
            <a:spLocks noGrp="1"/>
          </p:cNvSpPr>
          <p:nvPr>
            <p:ph idx="1"/>
          </p:nvPr>
        </p:nvSpPr>
        <p:spPr>
          <a:xfrm>
            <a:off x="838200" y="1470991"/>
            <a:ext cx="10515600" cy="4705972"/>
          </a:xfrm>
        </p:spPr>
        <p:txBody>
          <a:bodyPr>
            <a:normAutofit/>
          </a:bodyPr>
          <a:lstStyle/>
          <a:p>
            <a:pPr marL="342900" indent="-342900">
              <a:buAutoNum type="arabicParenR"/>
            </a:pPr>
            <a:r>
              <a:rPr lang="en-GB" sz="1800" u="sng" dirty="0">
                <a:effectLst/>
                <a:latin typeface="Times New Roman" panose="02020603050405020304" pitchFamily="18" charset="0"/>
                <a:ea typeface="Times New Roman" panose="02020603050405020304" pitchFamily="18" charset="0"/>
              </a:rPr>
              <a:t>Principle of equal liberties for all: </a:t>
            </a:r>
            <a:r>
              <a:rPr lang="en-GB" sz="1800" dirty="0">
                <a:effectLst/>
                <a:latin typeface="Times New Roman" panose="02020603050405020304" pitchFamily="18" charset="0"/>
                <a:ea typeface="Times New Roman" panose="02020603050405020304" pitchFamily="18" charset="0"/>
              </a:rPr>
              <a:t>‘Since it is not reasonable for him [a person in the OP] to expect more than an equal share in the division of social primary goods, and since it is not rational for him to agree to less, the sensible thing it to acknowledge as the first step a principle of justice requiring an equal distribution… Thus the parties start with a principle requiring equal basic liberties for all, as well as fair equality of opportunity and equal division of income and wealth’ (TOJ, p.130). </a:t>
            </a:r>
          </a:p>
          <a:p>
            <a:pPr marL="0" indent="0">
              <a:buNone/>
            </a:pPr>
            <a:r>
              <a:rPr lang="en-GB" sz="1200" kern="100" dirty="0">
                <a:solidFill>
                  <a:srgbClr val="002060"/>
                </a:solidFill>
                <a:effectLst/>
                <a:ea typeface="Calibri" panose="020F0502020204030204" pitchFamily="34" charset="0"/>
                <a:cs typeface="Times New Roman" panose="02020603050405020304" pitchFamily="18" charset="0"/>
              </a:rPr>
              <a:t>Primary goods are subdivided in two categories:</a:t>
            </a:r>
          </a:p>
          <a:p>
            <a:pPr>
              <a:lnSpc>
                <a:spcPct val="107000"/>
              </a:lnSpc>
              <a:spcAft>
                <a:spcPts val="800"/>
              </a:spcAft>
            </a:pPr>
            <a:r>
              <a:rPr lang="en-GB" sz="1200" kern="100" dirty="0">
                <a:solidFill>
                  <a:srgbClr val="002060"/>
                </a:solidFill>
                <a:effectLst/>
                <a:ea typeface="Calibri" panose="020F0502020204030204" pitchFamily="34" charset="0"/>
                <a:cs typeface="Times New Roman" panose="02020603050405020304" pitchFamily="18" charset="0"/>
              </a:rPr>
              <a:t> Natural primary goods: this category includes intelligence, imagination, health, etc.</a:t>
            </a:r>
          </a:p>
          <a:p>
            <a:pPr marL="228600">
              <a:lnSpc>
                <a:spcPct val="107000"/>
              </a:lnSpc>
              <a:spcAft>
                <a:spcPts val="800"/>
              </a:spcAft>
            </a:pPr>
            <a:r>
              <a:rPr lang="en-GB" sz="1200" kern="100" dirty="0">
                <a:solidFill>
                  <a:srgbClr val="002060"/>
                </a:solidFill>
                <a:effectLst/>
                <a:ea typeface="Calibri" panose="020F0502020204030204" pitchFamily="34" charset="0"/>
                <a:cs typeface="Times New Roman" panose="02020603050405020304" pitchFamily="18" charset="0"/>
              </a:rPr>
              <a:t> Social primary goods: this category of goods includes rights (civil rights and political rights), liberties, income and wealth, the social bases of self-respect, etc.</a:t>
            </a:r>
          </a:p>
          <a:p>
            <a:pPr marL="228600">
              <a:lnSpc>
                <a:spcPct val="107000"/>
              </a:lnSpc>
              <a:spcAft>
                <a:spcPts val="800"/>
              </a:spcAft>
            </a:pPr>
            <a:endParaRPr lang="en-GB" sz="1200" kern="100" dirty="0">
              <a:solidFill>
                <a:srgbClr val="002060"/>
              </a:solidFill>
              <a:effectLst/>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2) </a:t>
            </a:r>
            <a:r>
              <a:rPr lang="en-GB" sz="1800" u="sng" dirty="0">
                <a:effectLst/>
                <a:latin typeface="Times New Roman" panose="02020603050405020304" pitchFamily="18" charset="0"/>
                <a:ea typeface="Times New Roman" panose="02020603050405020304" pitchFamily="18" charset="0"/>
              </a:rPr>
              <a:t>Difference Principle</a:t>
            </a:r>
            <a:r>
              <a:rPr lang="en-GB" sz="1800" dirty="0">
                <a:effectLst/>
                <a:latin typeface="Times New Roman" panose="02020603050405020304" pitchFamily="18" charset="0"/>
                <a:ea typeface="Times New Roman" panose="02020603050405020304" pitchFamily="18" charset="0"/>
              </a:rPr>
              <a:t>: Social and economic inequalities should be arranged so that they are…</a:t>
            </a:r>
          </a:p>
          <a:p>
            <a:pPr marL="457200" lvl="1" indent="0">
              <a:buNone/>
            </a:pPr>
            <a:r>
              <a:rPr lang="en-GB" sz="1400" dirty="0">
                <a:effectLst/>
                <a:latin typeface="Times New Roman" panose="02020603050405020304" pitchFamily="18" charset="0"/>
                <a:ea typeface="Times New Roman" panose="02020603050405020304" pitchFamily="18" charset="0"/>
              </a:rPr>
              <a:t>(a) to the greatest benefit of the least advantaged persons, and </a:t>
            </a:r>
          </a:p>
          <a:p>
            <a:pPr marL="457200" lvl="1" indent="0">
              <a:buNone/>
            </a:pPr>
            <a:r>
              <a:rPr lang="en-GB" sz="1400" dirty="0">
                <a:effectLst/>
                <a:latin typeface="Times New Roman" panose="02020603050405020304" pitchFamily="18" charset="0"/>
                <a:ea typeface="Times New Roman" panose="02020603050405020304" pitchFamily="18" charset="0"/>
              </a:rPr>
              <a:t>(b) attached to offices and positions open to all under conditions of equality of opportunity. ‘the basic structure should allow these inequalities so long as these improve everyone’s situation, including that of the least advantages, provided that they are consistent with equal liberty and fair opportunity… Taking equality as the basis of comparison, those who have gained more must do so on terms that are justifiable to those who have gained least’ (TOJ, p.131). </a:t>
            </a:r>
          </a:p>
          <a:p>
            <a:pPr marL="0" indent="0">
              <a:buNone/>
            </a:pPr>
            <a:endParaRPr lang="en-GB" dirty="0"/>
          </a:p>
        </p:txBody>
      </p:sp>
    </p:spTree>
    <p:extLst>
      <p:ext uri="{BB962C8B-B14F-4D97-AF65-F5344CB8AC3E}">
        <p14:creationId xmlns:p14="http://schemas.microsoft.com/office/powerpoint/2010/main" val="890568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BCAC-3343-DD1F-981E-C8C19AF127C9}"/>
              </a:ext>
            </a:extLst>
          </p:cNvPr>
          <p:cNvSpPr>
            <a:spLocks noGrp="1"/>
          </p:cNvSpPr>
          <p:nvPr>
            <p:ph type="title"/>
          </p:nvPr>
        </p:nvSpPr>
        <p:spPr/>
        <p:txBody>
          <a:bodyPr>
            <a:normAutofit fontScale="90000"/>
          </a:bodyPr>
          <a:lstStyle/>
          <a:p>
            <a:pPr>
              <a:spcAft>
                <a:spcPts val="0"/>
              </a:spcAft>
              <a:tabLst>
                <a:tab pos="457200" algn="l"/>
              </a:tabLst>
            </a:pPr>
            <a:r>
              <a:rPr lang="en-US" sz="1800" b="1" dirty="0">
                <a:effectLst/>
                <a:latin typeface="Times New Roman" panose="02020603050405020304" pitchFamily="18" charset="0"/>
                <a:ea typeface="SimSun" panose="02010600030101010101" pitchFamily="2" charset="-122"/>
              </a:rPr>
              <a:t>Discussion questions.</a:t>
            </a:r>
            <a:br>
              <a:rPr lang="en-GB" sz="1800" dirty="0">
                <a:effectLst/>
                <a:latin typeface="Times New Roman" panose="02020603050405020304" pitchFamily="18" charset="0"/>
                <a:ea typeface="SimSun" panose="02010600030101010101" pitchFamily="2" charset="-122"/>
              </a:rPr>
            </a:br>
            <a:r>
              <a:rPr lang="en-US" sz="1800" b="1" dirty="0">
                <a:effectLst/>
                <a:latin typeface="Times New Roman" panose="02020603050405020304" pitchFamily="18" charset="0"/>
                <a:ea typeface="SimSun" panose="02010600030101010101" pitchFamily="2" charset="-122"/>
              </a:rPr>
              <a:t> </a:t>
            </a:r>
            <a:br>
              <a:rPr lang="en-GB" sz="1800" dirty="0">
                <a:effectLst/>
                <a:latin typeface="Times New Roman" panose="02020603050405020304" pitchFamily="18" charset="0"/>
                <a:ea typeface="SimSun" panose="02010600030101010101" pitchFamily="2" charset="-122"/>
              </a:rPr>
            </a:br>
            <a:r>
              <a:rPr lang="en-US" sz="1800" dirty="0">
                <a:effectLst/>
                <a:latin typeface="Times New Roman" panose="02020603050405020304" pitchFamily="18" charset="0"/>
                <a:ea typeface="SimSun" panose="02010600030101010101" pitchFamily="2" charset="-122"/>
              </a:rPr>
              <a:t>Michael Sandel, ‘Harvard University’s justice with Michael Sandel: Episode 8 – Discussion Guide (Advanced)’ (accessed at </a:t>
            </a:r>
            <a:r>
              <a:rPr lang="en-US" sz="1800" u="sng" dirty="0">
                <a:solidFill>
                  <a:srgbClr val="0563C1"/>
                </a:solidFill>
                <a:effectLst/>
                <a:latin typeface="Times New Roman" panose="02020603050405020304" pitchFamily="18" charset="0"/>
                <a:ea typeface="SimSun" panose="02010600030101010101" pitchFamily="2" charset="-122"/>
                <a:hlinkClick r:id="rId2"/>
              </a:rPr>
              <a:t>http://www.justiceharvard.org/resources/episode-8-discussion-guide-advanced/</a:t>
            </a:r>
            <a:r>
              <a:rPr lang="en-US" sz="1800" dirty="0">
                <a:effectLst/>
                <a:latin typeface="Times New Roman" panose="02020603050405020304" pitchFamily="18" charset="0"/>
                <a:ea typeface="SimSun" panose="02010600030101010101" pitchFamily="2" charset="-122"/>
              </a:rPr>
              <a:t>, August 2022). </a:t>
            </a:r>
            <a:br>
              <a:rPr lang="en-GB" sz="1800" dirty="0">
                <a:effectLst/>
                <a:latin typeface="Times New Roman" panose="02020603050405020304" pitchFamily="18" charset="0"/>
                <a:ea typeface="SimSun" panose="02010600030101010101" pitchFamily="2" charset="-122"/>
              </a:rPr>
            </a:br>
            <a:endParaRPr lang="en-GB" dirty="0"/>
          </a:p>
        </p:txBody>
      </p:sp>
      <p:sp>
        <p:nvSpPr>
          <p:cNvPr id="3" name="Content Placeholder 2">
            <a:extLst>
              <a:ext uri="{FF2B5EF4-FFF2-40B4-BE49-F238E27FC236}">
                <a16:creationId xmlns:a16="http://schemas.microsoft.com/office/drawing/2014/main" id="{EFF5C8F7-37C8-88AD-7370-7D283431C237}"/>
              </a:ext>
            </a:extLst>
          </p:cNvPr>
          <p:cNvSpPr>
            <a:spLocks noGrp="1"/>
          </p:cNvSpPr>
          <p:nvPr>
            <p:ph idx="1"/>
          </p:nvPr>
        </p:nvSpPr>
        <p:spPr>
          <a:xfrm>
            <a:off x="838200" y="1335819"/>
            <a:ext cx="10515600" cy="5327374"/>
          </a:xfrm>
        </p:spPr>
        <p:txBody>
          <a:bodyPr>
            <a:normAutofit fontScale="32500" lnSpcReduction="20000"/>
          </a:bodyPr>
          <a:lstStyle/>
          <a:p>
            <a:pPr marL="0" indent="0">
              <a:lnSpc>
                <a:spcPct val="107000"/>
              </a:lnSpc>
              <a:spcAft>
                <a:spcPts val="800"/>
              </a:spcAft>
              <a:buNone/>
            </a:pPr>
            <a:r>
              <a:rPr lang="en-US" sz="5600" kern="100" dirty="0">
                <a:effectLst/>
                <a:latin typeface="Times New Roman" panose="02020603050405020304" pitchFamily="18" charset="0"/>
                <a:ea typeface="Calibri" panose="020F0502020204030204" pitchFamily="34" charset="0"/>
                <a:cs typeface="Times New Roman" panose="02020603050405020304" pitchFamily="18" charset="0"/>
              </a:rPr>
              <a:t>Rawls thinks that two principles would be agreed to behind the veil of ignorance. </a:t>
            </a:r>
            <a:endParaRPr lang="en-GB" sz="5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5600" b="1" kern="100" dirty="0">
                <a:effectLst/>
                <a:latin typeface="Times New Roman" panose="02020603050405020304" pitchFamily="18" charset="0"/>
                <a:ea typeface="Calibri" panose="020F0502020204030204" pitchFamily="34" charset="0"/>
                <a:cs typeface="Times New Roman" panose="02020603050405020304" pitchFamily="18" charset="0"/>
              </a:rPr>
              <a:t>His first principle</a:t>
            </a:r>
            <a:r>
              <a:rPr lang="en-US" sz="5600" kern="100" dirty="0">
                <a:effectLst/>
                <a:latin typeface="Times New Roman" panose="02020603050405020304" pitchFamily="18" charset="0"/>
                <a:ea typeface="Calibri" panose="020F0502020204030204" pitchFamily="34" charset="0"/>
                <a:cs typeface="Times New Roman" panose="02020603050405020304" pitchFamily="18" charset="0"/>
              </a:rPr>
              <a:t> says that everyone should have the same set of basic liberties, including the freedoms of speech and conscience, the right to hold office and to vote for elected officials, freedom from arbitrary arrest, the right to hold personal property, and so on. According to the first principle, a society in which some people are slaves or serfs, or in which very few people get a say in the government, would be unjust.</a:t>
            </a:r>
          </a:p>
          <a:p>
            <a:pPr marL="342900" lvl="0" indent="-342900">
              <a:lnSpc>
                <a:spcPct val="107000"/>
              </a:lnSpc>
              <a:spcAft>
                <a:spcPts val="800"/>
              </a:spcAft>
              <a:buFont typeface="+mj-lt"/>
              <a:buAutoNum type="arabicPeriod"/>
              <a:tabLst>
                <a:tab pos="457200" algn="l"/>
              </a:tabLst>
            </a:pPr>
            <a:r>
              <a:rPr lang="en-US" sz="5600" kern="100" dirty="0">
                <a:effectLst/>
                <a:latin typeface="Times New Roman" panose="02020603050405020304" pitchFamily="18" charset="0"/>
                <a:ea typeface="Calibri" panose="020F0502020204030204" pitchFamily="34" charset="0"/>
                <a:cs typeface="Times New Roman" panose="02020603050405020304" pitchFamily="18" charset="0"/>
              </a:rPr>
              <a:t>Do you agree that everyone should have the same basic liberties, whether they are a man or woman or non-binary, young or old, rich or poor, part of the minority or part of the majority?</a:t>
            </a:r>
            <a:endParaRPr lang="en-GB" sz="5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US" sz="5600" kern="100" dirty="0">
                <a:effectLst/>
                <a:latin typeface="Times New Roman" panose="02020603050405020304" pitchFamily="18" charset="0"/>
                <a:ea typeface="Calibri" panose="020F0502020204030204" pitchFamily="34" charset="0"/>
                <a:cs typeface="Times New Roman" panose="02020603050405020304" pitchFamily="18" charset="0"/>
              </a:rPr>
              <a:t>Which liberties should everyone have?</a:t>
            </a:r>
            <a:endParaRPr lang="en-GB" sz="5600" kern="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US" sz="5600" kern="100" dirty="0">
                <a:effectLst/>
                <a:latin typeface="Times New Roman" panose="02020603050405020304" pitchFamily="18" charset="0"/>
                <a:ea typeface="Calibri" panose="020F0502020204030204" pitchFamily="34" charset="0"/>
                <a:cs typeface="Times New Roman" panose="02020603050405020304" pitchFamily="18" charset="0"/>
              </a:rPr>
              <a:t>Why would it be unfair for some people to have more liberty than other people? </a:t>
            </a:r>
            <a:endParaRPr lang="en-GB" sz="5600" kern="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US" sz="5600" kern="100" dirty="0">
                <a:effectLst/>
                <a:latin typeface="Times New Roman" panose="02020603050405020304" pitchFamily="18" charset="0"/>
                <a:ea typeface="Calibri" panose="020F0502020204030204" pitchFamily="34" charset="0"/>
                <a:cs typeface="Times New Roman" panose="02020603050405020304" pitchFamily="18" charset="0"/>
              </a:rPr>
              <a:t>Rawls’s first principle says that everyone should an equal chance to influence legislation and political affairs. However, today wealthy individuals and corporations exercise much more influence on the government and the laws than the average citizen might. Is this unjust? If so, do you think that Rawls’ theory best explains why it is unjust?</a:t>
            </a:r>
            <a:endParaRPr lang="en-GB" sz="5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81939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6EBA9-0877-491A-E4F5-AB5E8049E9CB}"/>
              </a:ext>
            </a:extLst>
          </p:cNvPr>
          <p:cNvSpPr>
            <a:spLocks noGrp="1"/>
          </p:cNvSpPr>
          <p:nvPr>
            <p:ph type="title"/>
          </p:nvPr>
        </p:nvSpPr>
        <p:spPr/>
        <p:txBody>
          <a:bodyPr>
            <a:normAutofit fontScale="90000"/>
          </a:bodyPr>
          <a:lstStyle/>
          <a:p>
            <a:r>
              <a:rPr lang="en-US" sz="2000" b="1" kern="100" dirty="0">
                <a:effectLst/>
                <a:latin typeface="Times New Roman" panose="02020603050405020304" pitchFamily="18" charset="0"/>
                <a:ea typeface="Calibri" panose="020F0502020204030204" pitchFamily="34" charset="0"/>
                <a:cs typeface="Times New Roman" panose="02020603050405020304" pitchFamily="18" charset="0"/>
              </a:rPr>
              <a:t>Fair Equality of Opportunity</a:t>
            </a:r>
            <a:b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Rawls’s second principle of justice has two parts. The first part says that society must ensure that there is fair equality of opportunity. </a:t>
            </a:r>
            <a:br>
              <a:rPr lang="en-GB" sz="44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626FD27-4940-16BB-BFA7-50CF487027DB}"/>
              </a:ext>
            </a:extLst>
          </p:cNvPr>
          <p:cNvSpPr>
            <a:spLocks noGrp="1"/>
          </p:cNvSpPr>
          <p:nvPr>
            <p:ph idx="1"/>
          </p:nvPr>
        </p:nvSpPr>
        <p:spPr>
          <a:xfrm>
            <a:off x="838200" y="1470991"/>
            <a:ext cx="10515600" cy="5239910"/>
          </a:xfrm>
        </p:spPr>
        <p:txBody>
          <a:bodyPr>
            <a:normAutofit/>
          </a:bodyPr>
          <a:lstStyle/>
          <a:p>
            <a:pPr marL="0" indent="0">
              <a:lnSpc>
                <a:spcPct val="107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People with the same natural talents and the same willingness to use them should have the same chances of success, no matter how rich or poor their parents, no matter their sex, or race, or any other social distinction. Do you agree?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If you think that poor </a:t>
            </a:r>
            <a:r>
              <a:rPr lang="en-US" sz="1800" kern="100" dirty="0">
                <a:latin typeface="Times New Roman" panose="02020603050405020304" pitchFamily="18" charset="0"/>
                <a:ea typeface="Calibri" panose="020F0502020204030204" pitchFamily="34" charset="0"/>
                <a:cs typeface="Times New Roman" panose="02020603050405020304" pitchFamily="18" charset="0"/>
              </a:rPr>
              <a:t>children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should have the same chances of success as equally talented rich ones, does that mean you agree with Rawls’s second principle? Suppose it turns out that satisfying this principle would require enormous taxes on the rich. After all, it would cost a lot of money to provide schools of the exact same quality to everyone. Do you think that justice requires such taxation?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Rawls’s idea of fair of equality of opportunity could also be seen to require steep inheritance taxes. After all, children who inherit lots of money have a huge advantage in the competition for jobs, money, and success. Do you think that children should be able to inherit great wealth from their parents?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Should the children of rich parents be allowed to get very expensive, private math lessons, or singing lessons, or basketball lessons? What if such lessons give them a huge, unearned advantage in the race for jobs, careers, and wealth? Is it just for poor children to have much lower prospects as a result?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1448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92901-86AE-F093-42EE-333C606CF34D}"/>
              </a:ext>
            </a:extLst>
          </p:cNvPr>
          <p:cNvSpPr>
            <a:spLocks noGrp="1"/>
          </p:cNvSpPr>
          <p:nvPr>
            <p:ph type="title"/>
          </p:nvPr>
        </p:nvSpPr>
        <p:spPr/>
        <p:txBody>
          <a:bodyPr>
            <a:normAutofit/>
          </a:bodyPr>
          <a:lstStyle/>
          <a:p>
            <a:r>
              <a:rPr lang="en-US" sz="2000" b="1" kern="100" dirty="0">
                <a:effectLst/>
                <a:latin typeface="Times New Roman" panose="02020603050405020304" pitchFamily="18" charset="0"/>
                <a:ea typeface="Calibri" panose="020F0502020204030204" pitchFamily="34" charset="0"/>
                <a:cs typeface="Times New Roman" panose="02020603050405020304" pitchFamily="18" charset="0"/>
              </a:rPr>
              <a:t>The Difference Principle</a:t>
            </a:r>
            <a:b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The second part of Rawls’s second principle is called the difference principle, and it is even more egalitarian than Rawls’s idea of fair equality of opportunity.</a:t>
            </a:r>
            <a:br>
              <a:rPr lang="en-GB" sz="20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2000" dirty="0"/>
          </a:p>
        </p:txBody>
      </p:sp>
      <p:sp>
        <p:nvSpPr>
          <p:cNvPr id="3" name="Content Placeholder 2">
            <a:extLst>
              <a:ext uri="{FF2B5EF4-FFF2-40B4-BE49-F238E27FC236}">
                <a16:creationId xmlns:a16="http://schemas.microsoft.com/office/drawing/2014/main" id="{3AE3A518-3DD6-3E80-FA78-1665A9B980ED}"/>
              </a:ext>
            </a:extLst>
          </p:cNvPr>
          <p:cNvSpPr>
            <a:spLocks noGrp="1"/>
          </p:cNvSpPr>
          <p:nvPr>
            <p:ph idx="1"/>
          </p:nvPr>
        </p:nvSpPr>
        <p:spPr>
          <a:xfrm>
            <a:off x="838200" y="1534602"/>
            <a:ext cx="10515600" cy="4642361"/>
          </a:xfrm>
        </p:spPr>
        <p:txBody>
          <a:bodyPr>
            <a:normAutofit fontScale="85000" lnSpcReduction="20000"/>
          </a:bodyPr>
          <a:lstStyle/>
          <a:p>
            <a:pPr marL="0" indent="0">
              <a:lnSpc>
                <a:spcPct val="107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difference principle says that there should be no differences in income and wealth,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except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those differences that make the least advantaged members of society better off. Not even superior effort makes a person deserving of special rewards. After all, argues Rawls, your ability to make a good effort is partly dependent on how good your childhood was, whether your parents loved you and provided encouragement, or whether you were neglected and abandoned. All of these are factors over which you had no control. Therefore, if you are now able to make a good effort, you can’t really claim credit for it. Do you agree?</a:t>
            </a:r>
          </a:p>
          <a:p>
            <a:pPr marL="342900" lvl="0" indent="-342900">
              <a:lnSpc>
                <a:spcPct val="107000"/>
              </a:lnSpc>
              <a:spcAft>
                <a:spcPts val="800"/>
              </a:spcAft>
              <a:buFont typeface="+mj-lt"/>
              <a:buAutoNum type="arabicPeriod"/>
              <a:tabLst>
                <a:tab pos="2286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Is it true that you can’t really claim credit for your upbringing? Surely, your habits and temperaments today are partly the result of your upbringing. Does this mean that you don’t really deserve what you get from making an effort?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2286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Think of some of the advantages that you have in your life. Do you deserve them more than other people who lack them? If so, why? If not, should these advantages be provided to everyone?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2286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Do you think it’s unjust if some people do not get to vote in elections merely because they are a woman or merely because of the color of their skin?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2286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Do you think it’s unjust if some people earn much less money and are much worse off than others merely because they are a woman or a member of a racial or ethnic minority?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228600" algn="l"/>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If you answered “yes” to the last two questions, do you think it’s also unjust if some people are much worse off than others merely because they were born with fewer talents or with a debilitating disease and the need for expensive medicines? Why should people be worse off merely because of the way they were born?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096082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TotalTime>
  <Words>1413</Words>
  <Application>Microsoft Office PowerPoint</Application>
  <PresentationFormat>Widescreen</PresentationFormat>
  <Paragraphs>40</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PowerPoint Presentation</vt:lpstr>
      <vt:lpstr>Socrates (died, 399BC) Plato (circa 428-348BC)               Aristotle (384-322BC)          Hobbes (1588-1679)  </vt:lpstr>
      <vt:lpstr>     Locke (1632-1704)           Rousseau (1712-1778)   John Rawls (1921-2002)</vt:lpstr>
      <vt:lpstr>Social Contracts and the Original Position </vt:lpstr>
      <vt:lpstr>Two general principles of justice: </vt:lpstr>
      <vt:lpstr>Discussion questions.   Michael Sandel, ‘Harvard University’s justice with Michael Sandel: Episode 8 – Discussion Guide (Advanced)’ (accessed at http://www.justiceharvard.org/resources/episode-8-discussion-guide-advanced/, August 2022).  </vt:lpstr>
      <vt:lpstr>Fair Equality of Opportunity Rawls’s second principle of justice has two parts. The first part says that society must ensure that there is fair equality of opportunity.  </vt:lpstr>
      <vt:lpstr>The Difference Principle The second part of Rawls’s second principle is called the difference principle, and it is even more egalitarian than Rawls’s idea of fair equality of opportunity.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of Human Nature</dc:title>
  <dc:creator>Rebekah Humphreys</dc:creator>
  <cp:lastModifiedBy>Rebekah Humphreys</cp:lastModifiedBy>
  <cp:revision>4</cp:revision>
  <dcterms:created xsi:type="dcterms:W3CDTF">2023-02-12T08:57:17Z</dcterms:created>
  <dcterms:modified xsi:type="dcterms:W3CDTF">2023-02-12T09:33:33Z</dcterms:modified>
</cp:coreProperties>
</file>