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0"/>
  </p:notesMasterIdLst>
  <p:sldIdLst>
    <p:sldId id="280" r:id="rId2"/>
    <p:sldId id="281" r:id="rId3"/>
    <p:sldId id="320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21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  <p:sldId id="309" r:id="rId31"/>
    <p:sldId id="310" r:id="rId32"/>
    <p:sldId id="311" r:id="rId33"/>
    <p:sldId id="312" r:id="rId34"/>
    <p:sldId id="313" r:id="rId35"/>
    <p:sldId id="322" r:id="rId36"/>
    <p:sldId id="315" r:id="rId37"/>
    <p:sldId id="318" r:id="rId38"/>
    <p:sldId id="319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e Gibbons" initials="JG" lastIdx="1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>
        <p:scale>
          <a:sx n="80" d="100"/>
          <a:sy n="80" d="100"/>
        </p:scale>
        <p:origin x="1284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554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75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624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623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0580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6592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7553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0659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402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3069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3743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5174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0157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6273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9089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5901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6387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4034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2208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0241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9181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92767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3158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66496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5021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49811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2033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031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1632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67862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9505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- </a:t>
            </a:r>
            <a:r>
              <a:rPr lang="en-US" dirty="0">
                <a:latin typeface="Arial" charset="0"/>
              </a:rPr>
              <a:t>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15259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03064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516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37695" y="2008137"/>
            <a:ext cx="4816329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Switch Configuration</a:t>
            </a:r>
            <a:br>
              <a:rPr lang="en-US" sz="4000" dirty="0">
                <a:latin typeface="Arial" charset="0"/>
              </a:rPr>
            </a:br>
            <a:r>
              <a:rPr lang="en-US" sz="2000" dirty="0">
                <a:latin typeface="Arial" charset="0"/>
              </a:rPr>
              <a:t>Lecture 5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350288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337482"/>
            <a:ext cx="7940675" cy="4743578"/>
          </a:xfrm>
        </p:spPr>
        <p:txBody>
          <a:bodyPr/>
          <a:lstStyle/>
          <a:p>
            <a:pPr marL="0" indent="0">
              <a:buNone/>
            </a:pPr>
            <a:r>
              <a:rPr lang="en-CA" sz="2000" dirty="0"/>
              <a:t>5.1 Basic Switch Configuration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Configure initial settings on a Cisco switch.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Configure switch ports to meet network requirements.</a:t>
            </a:r>
          </a:p>
          <a:p>
            <a:pPr marL="1588" indent="0">
              <a:buNone/>
            </a:pPr>
            <a:r>
              <a:rPr lang="en-CA" sz="2000" dirty="0"/>
              <a:t>5.2 Switch Security: Management and Implementation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Configure the management virtual interface on a switch.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Configure the port security feature to restrict network access.</a:t>
            </a:r>
          </a:p>
          <a:p>
            <a:pPr marL="627063" lvl="1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65710895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6B138-BAC5-4B6F-A7B2-3102D8709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z="4800" dirty="0"/>
              <a:t>5.1 Basic Switch Configuration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BF6E2D-E5EE-45DA-8240-06329B7290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070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Switch Boot Sequence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569720"/>
            <a:ext cx="8752915" cy="475665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sz="2000" dirty="0"/>
              <a:t>Power-on self test (POST).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Run boot loader software.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Boot loader performs low-level CPU initialization.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Boot loader initializes the flash file system.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Boot loader locates and loads a default IOS operating system software image into memory and passes control of the switch over to the IOS.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00030874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Switch Boot Sequence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569720"/>
            <a:ext cx="8752915" cy="47566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/>
              <a:t>To find a suitable Cisco IOS image, the switch goes through the following steps:</a:t>
            </a:r>
          </a:p>
          <a:p>
            <a:pPr marL="746125" indent="-746125">
              <a:buNone/>
            </a:pPr>
            <a:r>
              <a:rPr lang="en-US" sz="1400" b="1" dirty="0"/>
              <a:t>Step 1. </a:t>
            </a:r>
            <a:r>
              <a:rPr lang="en-US" sz="1400" dirty="0"/>
              <a:t>It attempts to automatically boot by using information in the BOOT environment variable.</a:t>
            </a:r>
          </a:p>
          <a:p>
            <a:pPr marL="746125" indent="-746125">
              <a:buNone/>
              <a:tabLst>
                <a:tab pos="746125" algn="l"/>
              </a:tabLst>
            </a:pPr>
            <a:r>
              <a:rPr lang="en-US" sz="1400" b="1" dirty="0"/>
              <a:t>Step 2.</a:t>
            </a:r>
            <a:r>
              <a:rPr lang="en-US" sz="1400" dirty="0"/>
              <a:t> If this variable is not set, the switch performs a top-to-bottom search through the flash file system. It loads and executes the first executable file, if it can.</a:t>
            </a:r>
          </a:p>
          <a:p>
            <a:pPr marL="746125" indent="-746125">
              <a:buNone/>
            </a:pPr>
            <a:r>
              <a:rPr lang="en-US" sz="1400" b="1" dirty="0"/>
              <a:t>Step 3.</a:t>
            </a:r>
            <a:r>
              <a:rPr lang="en-US" sz="1400" dirty="0"/>
              <a:t> The IOS software then initializes the interfaces using the Cisco IOS commands found in the configuration file and startup configuration, which is stored in NVRAM.</a:t>
            </a:r>
          </a:p>
          <a:p>
            <a:pPr marL="579438" indent="-579438">
              <a:buNone/>
            </a:pPr>
            <a:r>
              <a:rPr lang="en-US" sz="1400" b="1" dirty="0"/>
              <a:t>Note</a:t>
            </a:r>
            <a:r>
              <a:rPr lang="en-US" sz="1400" dirty="0"/>
              <a:t>: The</a:t>
            </a:r>
            <a:r>
              <a:rPr lang="en-US" sz="1400" dirty="0">
                <a:cs typeface="Courier New" pitchFamily="49" charset="0"/>
              </a:rPr>
              <a:t> </a:t>
            </a:r>
            <a:r>
              <a:rPr lang="en-US" sz="1400" b="1" dirty="0">
                <a:cs typeface="Courier New" pitchFamily="49" charset="0"/>
              </a:rPr>
              <a:t>boot system</a:t>
            </a:r>
            <a:r>
              <a:rPr lang="en-US" sz="1400" dirty="0">
                <a:cs typeface="Courier New" pitchFamily="49" charset="0"/>
              </a:rPr>
              <a:t> </a:t>
            </a:r>
            <a:r>
              <a:rPr lang="en-US" sz="1400" dirty="0"/>
              <a:t>command can be used to set the BOOT environment variable. Use the </a:t>
            </a:r>
            <a:r>
              <a:rPr lang="en-US" sz="1400" b="1" dirty="0"/>
              <a:t>show boot </a:t>
            </a:r>
            <a:r>
              <a:rPr lang="en-US" sz="1400" dirty="0"/>
              <a:t>command to see to what the current IOS boot file is set.</a:t>
            </a:r>
          </a:p>
          <a:p>
            <a:pPr marL="746125" indent="-746125"/>
            <a:endParaRPr lang="en-US" sz="1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77" y="4497135"/>
            <a:ext cx="6323828" cy="2273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505" y="5608702"/>
            <a:ext cx="2343150" cy="116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7519059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Recovering From a System Crash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369752"/>
            <a:ext cx="8752915" cy="5093780"/>
          </a:xfrm>
        </p:spPr>
        <p:txBody>
          <a:bodyPr/>
          <a:lstStyle/>
          <a:p>
            <a:r>
              <a:rPr lang="en-US" sz="2000" dirty="0"/>
              <a:t>The boot loader can also be used to manage the switch if the IOS cannot be loaded.</a:t>
            </a:r>
          </a:p>
          <a:p>
            <a:r>
              <a:rPr lang="en-US" sz="2000" dirty="0"/>
              <a:t>The boot loader can be accessed through a console connection by:</a:t>
            </a:r>
          </a:p>
          <a:p>
            <a:pPr marL="795337" lvl="1" indent="-457200">
              <a:buFont typeface="+mj-lt"/>
              <a:buAutoNum type="arabicPeriod"/>
            </a:pPr>
            <a:r>
              <a:rPr lang="en-US" dirty="0"/>
              <a:t>Connecting a PC by console cable to the switch console port. Unplug the switch power cord.</a:t>
            </a:r>
          </a:p>
          <a:p>
            <a:pPr marL="795337" lvl="1" indent="-457200">
              <a:buFont typeface="+mj-lt"/>
              <a:buAutoNum type="arabicPeriod"/>
            </a:pPr>
            <a:r>
              <a:rPr lang="en-US" dirty="0"/>
              <a:t>Reconnecting the power cord to the switch and press and hold the Mode button.</a:t>
            </a:r>
          </a:p>
          <a:p>
            <a:pPr marL="795337" lvl="1" indent="-457200">
              <a:buFont typeface="+mj-lt"/>
              <a:buAutoNum type="arabicPeriod"/>
            </a:pPr>
            <a:r>
              <a:rPr lang="en-US" dirty="0"/>
              <a:t>The System LED turns briefly amber and then solid green. Release the Mode button.</a:t>
            </a:r>
          </a:p>
          <a:p>
            <a:r>
              <a:rPr lang="en-US" sz="2000" dirty="0"/>
              <a:t>The boot loader</a:t>
            </a:r>
            <a:r>
              <a:rPr lang="en-US" sz="2000" dirty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switch: </a:t>
            </a:r>
            <a:r>
              <a:rPr lang="en-US" sz="2000" dirty="0">
                <a:cs typeface="Courier New" pitchFamily="49" charset="0"/>
              </a:rPr>
              <a:t>prompt</a:t>
            </a:r>
            <a:r>
              <a:rPr lang="en-US" sz="2000" dirty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sz="2000" dirty="0"/>
              <a:t>appears in the terminal emulation software on the PC.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176474157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Switch LED Indicators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955" y="1624193"/>
            <a:ext cx="8752915" cy="5093780"/>
          </a:xfrm>
        </p:spPr>
        <p:txBody>
          <a:bodyPr/>
          <a:lstStyle/>
          <a:p>
            <a:r>
              <a:rPr lang="en-US" sz="1600" dirty="0"/>
              <a:t>Each port on Cisco Catalyst switches have status LED indicator lights. </a:t>
            </a:r>
          </a:p>
          <a:p>
            <a:r>
              <a:rPr lang="en-US" sz="1600" dirty="0"/>
              <a:t>By default, these LED lights reflect port activity, but they can also provide other information about the switch through the Mode button.</a:t>
            </a:r>
          </a:p>
          <a:p>
            <a:r>
              <a:rPr lang="en-US" sz="1600" dirty="0"/>
              <a:t>The following modes are available on Cisco Catalyst 2960 switches:</a:t>
            </a:r>
          </a:p>
          <a:p>
            <a:pPr marL="625475" lvl="1" indent="-168275">
              <a:tabLst>
                <a:tab pos="517525" algn="l"/>
                <a:tab pos="579438" algn="l"/>
                <a:tab pos="625475" algn="l"/>
              </a:tabLst>
            </a:pPr>
            <a:r>
              <a:rPr lang="en-US" sz="1600" dirty="0"/>
              <a:t>System LED</a:t>
            </a:r>
          </a:p>
          <a:p>
            <a:pPr marL="625475" lvl="1" indent="-168275">
              <a:tabLst>
                <a:tab pos="517525" algn="l"/>
                <a:tab pos="579438" algn="l"/>
                <a:tab pos="625475" algn="l"/>
              </a:tabLst>
            </a:pPr>
            <a:r>
              <a:rPr lang="en-US" sz="1600" dirty="0"/>
              <a:t>Redundant Power System (RPS) LED</a:t>
            </a:r>
          </a:p>
          <a:p>
            <a:pPr marL="625475" lvl="1" indent="-168275">
              <a:tabLst>
                <a:tab pos="517525" algn="l"/>
                <a:tab pos="579438" algn="l"/>
                <a:tab pos="625475" algn="l"/>
              </a:tabLst>
            </a:pPr>
            <a:r>
              <a:rPr lang="en-US" sz="1600" dirty="0"/>
              <a:t>Port Status LED</a:t>
            </a:r>
          </a:p>
          <a:p>
            <a:pPr marL="625475" lvl="1" indent="-168275">
              <a:tabLst>
                <a:tab pos="517525" algn="l"/>
                <a:tab pos="579438" algn="l"/>
                <a:tab pos="625475" algn="l"/>
              </a:tabLst>
            </a:pPr>
            <a:r>
              <a:rPr lang="en-US" sz="1600" dirty="0"/>
              <a:t>Port Duplex LED</a:t>
            </a:r>
          </a:p>
          <a:p>
            <a:pPr marL="625475" lvl="1" indent="-168275">
              <a:tabLst>
                <a:tab pos="517525" algn="l"/>
                <a:tab pos="579438" algn="l"/>
                <a:tab pos="625475" algn="l"/>
              </a:tabLst>
            </a:pPr>
            <a:r>
              <a:rPr lang="en-US" sz="1600" dirty="0"/>
              <a:t>Port Speed LED</a:t>
            </a:r>
          </a:p>
          <a:p>
            <a:pPr marL="625475" lvl="1" indent="-168275">
              <a:tabLst>
                <a:tab pos="517525" algn="l"/>
                <a:tab pos="579438" algn="l"/>
                <a:tab pos="625475" algn="l"/>
              </a:tabLst>
            </a:pPr>
            <a:r>
              <a:rPr lang="en-US" sz="1600" dirty="0"/>
              <a:t>Power over Ethernet (</a:t>
            </a:r>
            <a:r>
              <a:rPr lang="en-US" sz="1600" dirty="0" err="1"/>
              <a:t>PoE</a:t>
            </a:r>
            <a:r>
              <a:rPr lang="en-US" sz="1600" dirty="0"/>
              <a:t>) Mode LED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2189" y="3359617"/>
            <a:ext cx="4641108" cy="335835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65395607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68429" y="847047"/>
            <a:ext cx="8042276" cy="1336956"/>
          </a:xfrm>
        </p:spPr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Preparing for Basic Switch Management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2549056"/>
            <a:ext cx="8752915" cy="263652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 dirty="0"/>
              <a:t>To remotely manage a Cisco switch, it must be configured to access the network.</a:t>
            </a:r>
          </a:p>
          <a:p>
            <a:r>
              <a:rPr lang="en-US" sz="1600" dirty="0"/>
              <a:t>A console cable is used to connect a PC to the console port of a switch for configuration.</a:t>
            </a:r>
          </a:p>
          <a:p>
            <a:r>
              <a:rPr lang="en-US" sz="1600" dirty="0"/>
              <a:t>The IP information (address, subnet mask, gateway) is to be assigned to a switch virtual interface (SVI).</a:t>
            </a:r>
          </a:p>
          <a:p>
            <a:r>
              <a:rPr lang="en-US" sz="1600" dirty="0"/>
              <a:t>If managing the switch from a remote network, a default gateway must also be configured.</a:t>
            </a:r>
          </a:p>
          <a:p>
            <a:r>
              <a:rPr lang="en-US" sz="1600" dirty="0"/>
              <a:t>Although these IP settings allow remote management and remote access to the switch, they do not allow the switch to route Layer 3 packets.</a:t>
            </a:r>
          </a:p>
        </p:txBody>
      </p:sp>
    </p:spTree>
    <p:extLst>
      <p:ext uri="{BB962C8B-B14F-4D97-AF65-F5344CB8AC3E}">
        <p14:creationId xmlns:p14="http://schemas.microsoft.com/office/powerpoint/2010/main" val="2596242220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516312"/>
            <a:ext cx="8772157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Configuring Switch Management Access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9" y="1781174"/>
            <a:ext cx="7533141" cy="458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903292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1102055"/>
            <a:ext cx="8772157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Configuring Switch Management Access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430" y="1939288"/>
            <a:ext cx="6925329" cy="3279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919" y="5039678"/>
            <a:ext cx="508635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8431314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241577" y="1163665"/>
            <a:ext cx="8772157" cy="838200"/>
          </a:xfrm>
        </p:spPr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Configuring Switch Management Access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474" y="2196465"/>
            <a:ext cx="5935844" cy="422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154" y="2617470"/>
            <a:ext cx="5794282" cy="352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180557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Configure Switch Ports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Duplex Communication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96" y="1719138"/>
            <a:ext cx="8279927" cy="4665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4897317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81031" y="698390"/>
            <a:ext cx="8950132" cy="809568"/>
          </a:xfrm>
        </p:spPr>
        <p:txBody>
          <a:bodyPr/>
          <a:lstStyle/>
          <a:p>
            <a:pPr eaLnBrk="1" hangingPunct="1"/>
            <a:r>
              <a:rPr lang="en-US" sz="3200" dirty="0">
                <a:latin typeface="Arial" charset="0"/>
              </a:rPr>
              <a:t>Configure Switch Ports at the Physical Layer</a:t>
            </a:r>
            <a:endParaRPr lang="en-US" sz="3200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89" y="1582311"/>
            <a:ext cx="8030817" cy="501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6909659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80754" y="799176"/>
            <a:ext cx="8950132" cy="809568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Configure Switch Ports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Auto-MDIX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59958" y="2087841"/>
            <a:ext cx="7848600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Certain cable types (straight-through or crossover) were historically required when connecting devices.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The automatic medium-dependent interface crossover (auto-MDIX) feature eliminates this problem.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When auto-MDIX is enabled, the interface automatically detects and appropriately configures the connection.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When using auto-MDIX on an interface, the interface speed and duplex must be set to auto.</a:t>
            </a:r>
          </a:p>
        </p:txBody>
      </p:sp>
    </p:spTree>
    <p:extLst>
      <p:ext uri="{BB962C8B-B14F-4D97-AF65-F5344CB8AC3E}">
        <p14:creationId xmlns:p14="http://schemas.microsoft.com/office/powerpoint/2010/main" val="2989473840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46685"/>
            <a:ext cx="8950132" cy="1235625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Configure Switch Ports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Auto-MDIX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35" y="2059304"/>
            <a:ext cx="7871791" cy="4619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056" y="1517333"/>
            <a:ext cx="3584209" cy="535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5566393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950132" cy="809568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Configure Switch Ports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Auto-MDIX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022" y="2673668"/>
            <a:ext cx="6317341" cy="2797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173" y="1773189"/>
            <a:ext cx="3613038" cy="763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7380179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Verifying Switch Port Configuration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05" y="1536382"/>
            <a:ext cx="8038768" cy="5134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0949979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Network Access Layer Issue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39" y="1402080"/>
            <a:ext cx="8157557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4500957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Network Access Layer Issue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76" y="1536383"/>
            <a:ext cx="8130375" cy="5102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3897209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209108" y="472440"/>
            <a:ext cx="8772157" cy="903136"/>
          </a:xfrm>
        </p:spPr>
        <p:txBody>
          <a:bodyPr/>
          <a:lstStyle/>
          <a:p>
            <a:pPr eaLnBrk="1" hangingPunct="1"/>
            <a:r>
              <a:rPr lang="en-US" sz="3200" dirty="0">
                <a:latin typeface="Arial" charset="0"/>
              </a:rPr>
              <a:t>Troubleshooting Network Access Layer Issues</a:t>
            </a:r>
            <a:endParaRPr lang="en-US" sz="3200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02" y="1447137"/>
            <a:ext cx="7824083" cy="5311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0395114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BB8B6-E3B6-4381-8B8F-4DA636532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z="4800" dirty="0"/>
              <a:t>5.2 Switch Security: Management and Implementation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17634C-4EF6-4F99-BE3C-D354F75474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77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Secure Remote Access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SSH Operation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7870" y="1444532"/>
            <a:ext cx="8752915" cy="4958040"/>
          </a:xfrm>
        </p:spPr>
        <p:txBody>
          <a:bodyPr/>
          <a:lstStyle/>
          <a:p>
            <a:r>
              <a:rPr lang="en-US" sz="2000" dirty="0"/>
              <a:t>Secure Shell (SSH) is a protocol that provides a secure (encrypted), command-line based connection to a remote device.</a:t>
            </a:r>
          </a:p>
          <a:p>
            <a:r>
              <a:rPr lang="en-US" sz="2000" dirty="0"/>
              <a:t>Because of strong encryption features, SSH should replace Telnet for management connections.</a:t>
            </a:r>
          </a:p>
          <a:p>
            <a:r>
              <a:rPr lang="en-US" sz="2000" dirty="0"/>
              <a:t>SSH uses TCP port 22, by default. </a:t>
            </a:r>
          </a:p>
          <a:p>
            <a:r>
              <a:rPr lang="en-US" sz="2000" dirty="0"/>
              <a:t>Telnet uses TCP port 23.</a:t>
            </a:r>
          </a:p>
          <a:p>
            <a:r>
              <a:rPr lang="en-US" sz="2000" dirty="0"/>
              <a:t>A version of the IOS software, including cryptographic (encrypted) features and capabilities, is required to enable SSH on Catalyst 2960 switches.</a:t>
            </a:r>
          </a:p>
          <a:p>
            <a:endParaRPr lang="en-US" sz="2000" dirty="0"/>
          </a:p>
          <a:p>
            <a:endParaRPr lang="en-US" sz="16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24539315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Secure Remote Access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Configuring SSH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958" y="1548142"/>
            <a:ext cx="6074796" cy="4970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27221" y="2023414"/>
            <a:ext cx="3088419" cy="363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AutoNum type="arabicPeriod"/>
            </a:pPr>
            <a:r>
              <a:rPr lang="en-US" sz="1600" b="1" dirty="0">
                <a:latin typeface="+mn-lt"/>
              </a:rPr>
              <a:t>Verify SHH Support – 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ssh</a:t>
            </a:r>
            <a:endParaRPr lang="en-US" sz="16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342900" indent="-342900" algn="l">
              <a:buAutoNum type="arabicPeriod"/>
            </a:pPr>
            <a:endParaRPr lang="en-US" sz="1600" b="1" dirty="0">
              <a:latin typeface="+mn-lt"/>
            </a:endParaRPr>
          </a:p>
          <a:p>
            <a:pPr marL="342900" indent="-342900" algn="l">
              <a:buAutoNum type="arabicPeriod"/>
            </a:pPr>
            <a:r>
              <a:rPr lang="en-US" sz="1600" b="1" dirty="0">
                <a:latin typeface="+mn-lt"/>
              </a:rPr>
              <a:t>Configure the IP domain.</a:t>
            </a:r>
          </a:p>
          <a:p>
            <a:pPr marL="342900" indent="-342900" algn="l">
              <a:buAutoNum type="arabicPeriod"/>
            </a:pPr>
            <a:endParaRPr lang="en-US" sz="1600" b="1" dirty="0">
              <a:latin typeface="+mn-lt"/>
            </a:endParaRPr>
          </a:p>
          <a:p>
            <a:pPr marL="342900" indent="-342900" algn="l">
              <a:buAutoNum type="arabicPeriod"/>
            </a:pPr>
            <a:r>
              <a:rPr lang="en-US" sz="1600" b="1" dirty="0">
                <a:latin typeface="+mn-lt"/>
              </a:rPr>
              <a:t>Generate RSA key pairs.</a:t>
            </a:r>
          </a:p>
          <a:p>
            <a:pPr marL="342900" indent="-342900" algn="l">
              <a:buAutoNum type="arabicPeriod"/>
            </a:pPr>
            <a:endParaRPr lang="en-US" sz="1600" b="1" dirty="0">
              <a:latin typeface="+mn-lt"/>
            </a:endParaRPr>
          </a:p>
          <a:p>
            <a:pPr marL="342900" indent="-342900" algn="l">
              <a:buAutoNum type="arabicPeriod"/>
            </a:pPr>
            <a:r>
              <a:rPr lang="en-US" sz="1600" b="1" dirty="0">
                <a:latin typeface="+mn-lt"/>
              </a:rPr>
              <a:t>Configure user authentication.</a:t>
            </a:r>
          </a:p>
          <a:p>
            <a:pPr marL="342900" indent="-342900" algn="l">
              <a:buAutoNum type="arabicPeriod"/>
            </a:pPr>
            <a:endParaRPr lang="en-US" sz="1600" b="1" dirty="0">
              <a:latin typeface="+mn-lt"/>
            </a:endParaRPr>
          </a:p>
          <a:p>
            <a:pPr marL="342900" indent="-342900" algn="l">
              <a:buAutoNum type="arabicPeriod"/>
            </a:pPr>
            <a:r>
              <a:rPr lang="en-US" sz="1600" b="1" dirty="0">
                <a:latin typeface="+mn-lt"/>
              </a:rPr>
              <a:t>Configure the </a:t>
            </a:r>
            <a:r>
              <a:rPr lang="en-US" sz="1600" b="1" dirty="0" err="1">
                <a:latin typeface="+mn-lt"/>
              </a:rPr>
              <a:t>vty</a:t>
            </a:r>
            <a:r>
              <a:rPr lang="en-US" sz="1600" b="1" dirty="0">
                <a:latin typeface="+mn-lt"/>
              </a:rPr>
              <a:t> lines.</a:t>
            </a:r>
          </a:p>
          <a:p>
            <a:pPr marL="342900" indent="-342900" algn="l">
              <a:buAutoNum type="arabicPeriod"/>
            </a:pPr>
            <a:endParaRPr lang="en-US" sz="1600" b="1" dirty="0">
              <a:latin typeface="+mn-lt"/>
            </a:endParaRPr>
          </a:p>
          <a:p>
            <a:pPr marL="342900" indent="-342900" algn="l">
              <a:buAutoNum type="arabicPeriod"/>
            </a:pPr>
            <a:r>
              <a:rPr lang="en-US" sz="1600" b="1" dirty="0">
                <a:latin typeface="+mn-lt"/>
              </a:rPr>
              <a:t>Enable SSH version 2.</a:t>
            </a:r>
          </a:p>
          <a:p>
            <a:pPr marL="342900" indent="-342900" algn="l">
              <a:buAutoNum type="arabicPeriod"/>
            </a:pPr>
            <a:endParaRPr lang="en-US" sz="16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41771591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Secure Remote Access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Verifying SSH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51" y="1512570"/>
            <a:ext cx="7736620" cy="5025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6458419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Secure Remote Access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Verifying SSH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34" y="1493520"/>
            <a:ext cx="7633252" cy="4725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9094458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Secure Unused Ports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425893"/>
            <a:ext cx="7910913" cy="5292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4933201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Port Security: Operation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65760" y="1432560"/>
            <a:ext cx="8305800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The MAC addresses of legitimate devices are allowed access, while other MAC addresses are denied.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Any additional attempts to connect by unknown MAC addresses generate a security violation.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Secure MAC addresses can be configured in a number of ways:</a:t>
            </a:r>
          </a:p>
          <a:p>
            <a:pPr marL="693738" lvl="2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Static secure MAC addresses – manually configured and added to running configuration - 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switchport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port-security mac-address </a:t>
            </a:r>
            <a:r>
              <a:rPr lang="en-US" sz="2000" i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mac-address</a:t>
            </a:r>
            <a:endParaRPr lang="en-US" sz="2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693738" lvl="2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Dynamic secure MAC addresses – removed when switch restarts</a:t>
            </a:r>
          </a:p>
          <a:p>
            <a:pPr marL="693738" lvl="2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Sticky secure MAC addresses – added to running configuration and learned dynamically </a:t>
            </a:r>
            <a:r>
              <a:rPr lang="en-US" sz="2000" dirty="0">
                <a:latin typeface="Courier New" panose="02070309020205020404" pitchFamily="49" charset="0"/>
                <a:cs typeface="Courier New" panose="02070309020205020404" pitchFamily="49" charset="0"/>
              </a:rPr>
              <a:t>- 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switchport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port-security mac-address sticky</a:t>
            </a:r>
            <a:r>
              <a:rPr lang="en-US" sz="2000" i="1" dirty="0"/>
              <a:t> </a:t>
            </a:r>
            <a:r>
              <a:rPr lang="en-US" sz="2000" dirty="0"/>
              <a:t>interface configuration mode command</a:t>
            </a:r>
          </a:p>
        </p:txBody>
      </p:sp>
    </p:spTree>
    <p:extLst>
      <p:ext uri="{BB962C8B-B14F-4D97-AF65-F5344CB8AC3E}">
        <p14:creationId xmlns:p14="http://schemas.microsoft.com/office/powerpoint/2010/main" val="3750689362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Port Security: Violation Modes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65760" y="1432560"/>
            <a:ext cx="8305800" cy="50229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400" dirty="0">
                <a:latin typeface="+mn-lt"/>
              </a:rPr>
              <a:t>IOS considers a security violation when:</a:t>
            </a:r>
          </a:p>
          <a:p>
            <a:pPr marL="693738" lvl="2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The maximum number of secure MAC addresses for that interface have been added to the CAM, and a station whose MAC address is not in the address table attempts to access the interface.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400" dirty="0">
                <a:latin typeface="+mn-lt"/>
              </a:rPr>
              <a:t>There are three possible actions to take when a violation is detected:</a:t>
            </a:r>
          </a:p>
          <a:p>
            <a:pPr marL="693738" lvl="2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Protect – no notification received</a:t>
            </a:r>
          </a:p>
          <a:p>
            <a:pPr marL="693738" lvl="2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Restrict – notification received of security violation</a:t>
            </a:r>
          </a:p>
          <a:p>
            <a:pPr marL="693738" lvl="2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Shutdown</a:t>
            </a:r>
          </a:p>
          <a:p>
            <a:pPr marL="693738" lvl="2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switchport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port-security violation </a:t>
            </a:r>
            <a:r>
              <a:rPr lang="en-US" sz="2000" dirty="0">
                <a:latin typeface="Courier New" panose="02070309020205020404" pitchFamily="49" charset="0"/>
                <a:cs typeface="Courier New" panose="02070309020205020404" pitchFamily="49" charset="0"/>
              </a:rPr>
              <a:t>{</a:t>
            </a:r>
            <a:r>
              <a:rPr lang="en-US" sz="20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protect </a:t>
            </a:r>
            <a:r>
              <a:rPr lang="en-US" sz="2000" i="1" dirty="0">
                <a:latin typeface="Courier New" panose="02070309020205020404" pitchFamily="49" charset="0"/>
                <a:cs typeface="Courier New" panose="02070309020205020404" pitchFamily="49" charset="0"/>
              </a:rPr>
              <a:t>|</a:t>
            </a:r>
            <a:r>
              <a:rPr lang="en-US" sz="20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 restrict </a:t>
            </a:r>
            <a:r>
              <a:rPr lang="en-US" sz="2000" i="1" dirty="0">
                <a:latin typeface="Courier New" panose="02070309020205020404" pitchFamily="49" charset="0"/>
                <a:cs typeface="Courier New" panose="02070309020205020404" pitchFamily="49" charset="0"/>
              </a:rPr>
              <a:t>|</a:t>
            </a:r>
            <a:r>
              <a:rPr lang="en-US" sz="20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shutdown</a:t>
            </a:r>
            <a:r>
              <a:rPr lang="en-US" sz="2000" dirty="0">
                <a:latin typeface="Courier New" panose="02070309020205020404" pitchFamily="49" charset="0"/>
                <a:cs typeface="Courier New" panose="02070309020205020404" pitchFamily="49" charset="0"/>
              </a:rPr>
              <a:t>} </a:t>
            </a:r>
            <a:r>
              <a:rPr lang="en-US" sz="2000" dirty="0"/>
              <a:t>interface configuration mode command</a:t>
            </a:r>
          </a:p>
        </p:txBody>
      </p:sp>
    </p:spTree>
    <p:extLst>
      <p:ext uri="{BB962C8B-B14F-4D97-AF65-F5344CB8AC3E}">
        <p14:creationId xmlns:p14="http://schemas.microsoft.com/office/powerpoint/2010/main" val="4078762780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Port Security: Violation Modes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75" y="1940118"/>
            <a:ext cx="8057220" cy="3154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6502473"/>
      </p:ext>
    </p:extLst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Port Security: Configuring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38" y="1637560"/>
            <a:ext cx="4196715" cy="1771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274" y="1492735"/>
            <a:ext cx="1666875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676" y="2305878"/>
            <a:ext cx="4337565" cy="3733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55" y="3529493"/>
            <a:ext cx="4465321" cy="3304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7780523"/>
      </p:ext>
    </p:extLst>
  </p:cSld>
  <p:clrMapOvr>
    <a:masterClrMapping/>
  </p:clrMapOvr>
  <p:transition spd="med"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Port Security: Verifying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54" y="1647825"/>
            <a:ext cx="517207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788" y="1520190"/>
            <a:ext cx="2295525" cy="21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313" y="4060508"/>
            <a:ext cx="5219700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269" y="3822383"/>
            <a:ext cx="214312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722070"/>
      </p:ext>
    </p:extLst>
  </p:cSld>
  <p:clrMapOvr>
    <a:masterClrMapping/>
  </p:clrMapOvr>
  <p:transition spd="med"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Port Security: Verifying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" y="1893570"/>
            <a:ext cx="523875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918" y="1636395"/>
            <a:ext cx="2647950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893" y="4635818"/>
            <a:ext cx="5133975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167" y="4369118"/>
            <a:ext cx="2257425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1539354"/>
      </p:ext>
    </p:extLst>
  </p:cSld>
  <p:clrMapOvr>
    <a:masterClrMapping/>
  </p:clrMapOvr>
  <p:transition spd="med"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Ports in Error Disabled State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26720" y="1554480"/>
            <a:ext cx="8183880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A port security violation can put a switch in error disabled state.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A port in error disabled is effectively shutdown.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The switch communicates these events through console messages.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759" y="3121313"/>
            <a:ext cx="7287801" cy="2959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5956379"/>
      </p:ext>
    </p:extLst>
  </p:cSld>
  <p:clrMapOvr>
    <a:masterClrMapping/>
  </p:clrMapOvr>
  <p:transition spd="med"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Switch Port Security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Ports in Error Disabled State (cont.)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6" y="1657847"/>
            <a:ext cx="5114925" cy="316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878" y="1324928"/>
            <a:ext cx="9906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443" y="4633954"/>
            <a:ext cx="518160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033" y="4556760"/>
            <a:ext cx="2619375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331141" y="2040835"/>
            <a:ext cx="2865120" cy="1311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 dirty="0">
                <a:latin typeface="+mn-lt"/>
              </a:rPr>
              <a:t>The</a:t>
            </a:r>
            <a:r>
              <a:rPr lang="en-US" sz="1600" dirty="0">
                <a:latin typeface="+mn-lt"/>
                <a:cs typeface="Courier New" pitchFamily="49" charset="0"/>
              </a:rPr>
              <a:t> 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interface </a:t>
            </a:r>
            <a:r>
              <a:rPr lang="en-US" sz="1600" dirty="0">
                <a:latin typeface="+mn-lt"/>
              </a:rPr>
              <a:t>command also reveals a switch port on error disabled state.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77178" y="5090462"/>
            <a:ext cx="3212782" cy="9787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600" dirty="0">
                <a:latin typeface="+mn-lt"/>
              </a:rPr>
              <a:t>A</a:t>
            </a:r>
            <a:r>
              <a:rPr lang="en-US" sz="1600" dirty="0">
                <a:latin typeface="+mn-lt"/>
                <a:cs typeface="Courier New" pitchFamily="49" charset="0"/>
              </a:rPr>
              <a:t> 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shutdown</a:t>
            </a:r>
            <a:r>
              <a:rPr lang="en-US" sz="1600" dirty="0">
                <a:latin typeface="+mn-lt"/>
                <a:cs typeface="Courier New" pitchFamily="49" charset="0"/>
              </a:rPr>
              <a:t> </a:t>
            </a:r>
            <a:r>
              <a:rPr lang="en-US" sz="1600" dirty="0">
                <a:latin typeface="+mn-lt"/>
              </a:rPr>
              <a:t>or</a:t>
            </a:r>
            <a:r>
              <a:rPr lang="en-US" sz="1600" dirty="0">
                <a:latin typeface="+mn-lt"/>
                <a:cs typeface="Courier New" pitchFamily="49" charset="0"/>
              </a:rPr>
              <a:t> 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no shutdown </a:t>
            </a:r>
            <a:r>
              <a:rPr lang="en-US" sz="1600" dirty="0">
                <a:latin typeface="+mn-lt"/>
              </a:rPr>
              <a:t>interface configuration mode command must be issued to re-enable the port.</a:t>
            </a:r>
          </a:p>
        </p:txBody>
      </p:sp>
    </p:spTree>
    <p:extLst>
      <p:ext uri="{BB962C8B-B14F-4D97-AF65-F5344CB8AC3E}">
        <p14:creationId xmlns:p14="http://schemas.microsoft.com/office/powerpoint/2010/main" val="718598672"/>
      </p:ext>
    </p:extLst>
  </p:cSld>
  <p:clrMapOvr>
    <a:masterClrMapping/>
  </p:clrMapOvr>
  <p:transition spd="med"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5D128-E92E-4AF2-98D2-211C619C1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5.3 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184AFA-520E-41FE-AB6F-6242B26E6B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050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365508" y="1539502"/>
            <a:ext cx="8600517" cy="2485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1600" dirty="0"/>
              <a:t>Cisco LAN switch boot sequence.</a:t>
            </a:r>
          </a:p>
          <a:p>
            <a:r>
              <a:rPr lang="en-US" sz="1600" dirty="0"/>
              <a:t>Cisco LAN switch LED modes.</a:t>
            </a:r>
          </a:p>
          <a:p>
            <a:r>
              <a:rPr lang="en-US" sz="1600" dirty="0"/>
              <a:t>How to remotely access and manage a Cisco LAN switch through a secure connection.</a:t>
            </a:r>
          </a:p>
          <a:p>
            <a:r>
              <a:rPr lang="en-US" sz="1600" dirty="0"/>
              <a:t>Cisco LAN switch port duplex modes.</a:t>
            </a:r>
          </a:p>
          <a:p>
            <a:r>
              <a:rPr lang="en-US" sz="1600" dirty="0"/>
              <a:t>Cisco LAN switch port security, violation modes, and actions.</a:t>
            </a:r>
          </a:p>
          <a:p>
            <a:r>
              <a:rPr lang="en-US" sz="1600" dirty="0"/>
              <a:t>Best practices for switched networks.</a:t>
            </a:r>
          </a:p>
          <a:p>
            <a:r>
              <a:rPr lang="en-US" sz="1600" dirty="0"/>
              <a:t>POST</a:t>
            </a:r>
          </a:p>
          <a:p>
            <a:r>
              <a:rPr lang="en-US" sz="1600" dirty="0"/>
              <a:t>SVI of the management VLAN to allow for remote configuration of the device</a:t>
            </a:r>
          </a:p>
          <a:p>
            <a:r>
              <a:rPr lang="en-US" sz="1600" dirty="0"/>
              <a:t>It is recommended that Secure Shell (SSH) be used to provide a secure (encrypted) management connection. </a:t>
            </a:r>
          </a:p>
          <a:p>
            <a:r>
              <a:rPr lang="en-US" sz="1600" dirty="0"/>
              <a:t>One of the advantages of a switch is that it allows full-duplex communication between devices, effectively doubling the communication rate.</a:t>
            </a:r>
          </a:p>
          <a:p>
            <a:r>
              <a:rPr lang="en-US" sz="1600" dirty="0"/>
              <a:t>Port security is only one defense against network compromise.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sz="1600" dirty="0">
              <a:cs typeface="Arial" charset="0"/>
            </a:endParaRP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497760924"/>
      </p:ext>
    </p:extLst>
  </p:cSld>
  <p:clrMapOvr>
    <a:masterClrMapping/>
  </p:clrMapOvr>
  <p:transition spd="med"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Section 5.1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76908" y="1358745"/>
            <a:ext cx="2721476" cy="4946358"/>
          </a:xfrm>
        </p:spPr>
        <p:txBody>
          <a:bodyPr/>
          <a:lstStyle/>
          <a:p>
            <a:pPr eaLnBrk="1" fontAlgn="b" hangingPunct="1"/>
            <a:r>
              <a:rPr lang="en-US" sz="1600" dirty="0"/>
              <a:t>Power on Self-test (POST)</a:t>
            </a:r>
          </a:p>
          <a:p>
            <a:pPr eaLnBrk="1" fontAlgn="b" hangingPunct="1"/>
            <a:r>
              <a:rPr lang="en-US" sz="1600" dirty="0"/>
              <a:t>Boot loader</a:t>
            </a:r>
          </a:p>
          <a:p>
            <a:pPr eaLnBrk="1" fontAlgn="b" hangingPunct="1"/>
            <a:r>
              <a:rPr lang="en-US" sz="1600" dirty="0"/>
              <a:t>BOOT environment variable</a:t>
            </a:r>
          </a:p>
          <a:p>
            <a:pPr eaLnBrk="1" fontAlgn="b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boot system</a:t>
            </a:r>
          </a:p>
          <a:p>
            <a:pPr eaLnBrk="1" fontAlgn="b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boot</a:t>
            </a:r>
          </a:p>
          <a:p>
            <a:pPr eaLnBrk="1" fontAlgn="b" hangingPunct="1"/>
            <a:r>
              <a:rPr lang="en-US" sz="1600" dirty="0"/>
              <a:t>Mode button</a:t>
            </a:r>
          </a:p>
          <a:p>
            <a:pPr marR="0" eaLnBrk="1" fontAlgn="b" hangingPunct="1"/>
            <a:r>
              <a:rPr lang="en-US" sz="1600" dirty="0"/>
              <a:t>System LED</a:t>
            </a:r>
          </a:p>
          <a:p>
            <a:pPr marR="0" eaLnBrk="1" fontAlgn="b" hangingPunct="1"/>
            <a:r>
              <a:rPr lang="en-US" sz="1600" dirty="0">
                <a:cs typeface="Courier New" panose="02070309020205020404" pitchFamily="49" charset="0"/>
              </a:rPr>
              <a:t>boot loader switch:</a:t>
            </a:r>
          </a:p>
          <a:p>
            <a:pPr marR="0" eaLnBrk="1" fontAlgn="b" hangingPunct="1"/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dir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flash: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3008165" y="1358745"/>
            <a:ext cx="2850381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R="0" eaLnBrk="1" fontAlgn="b" hangingPunct="1"/>
            <a:r>
              <a:rPr lang="en-US" sz="1600" dirty="0"/>
              <a:t>System LED</a:t>
            </a:r>
          </a:p>
          <a:p>
            <a:pPr marR="0" eaLnBrk="1" fontAlgn="b" hangingPunct="1"/>
            <a:r>
              <a:rPr lang="en-US" sz="1600" dirty="0"/>
              <a:t>Redundant Power System (RPS) LED</a:t>
            </a:r>
          </a:p>
          <a:p>
            <a:pPr marR="0" eaLnBrk="1" fontAlgn="b" hangingPunct="1"/>
            <a:r>
              <a:rPr lang="en-US" sz="1600" dirty="0"/>
              <a:t>Port Status LED</a:t>
            </a:r>
          </a:p>
          <a:p>
            <a:pPr marR="0" eaLnBrk="1" fontAlgn="b" hangingPunct="1"/>
            <a:r>
              <a:rPr lang="en-US" sz="1600" dirty="0"/>
              <a:t>Port Duplex LED</a:t>
            </a:r>
          </a:p>
          <a:p>
            <a:pPr marR="0" eaLnBrk="1" fontAlgn="b" hangingPunct="1"/>
            <a:r>
              <a:rPr lang="en-US" sz="1600" dirty="0"/>
              <a:t>Port Speed LED</a:t>
            </a:r>
          </a:p>
          <a:p>
            <a:pPr marR="0" eaLnBrk="1" fontAlgn="b" hangingPunct="1"/>
            <a:r>
              <a:rPr lang="en-US" sz="1600" dirty="0"/>
              <a:t>Power Over Ethernet (POE) LED</a:t>
            </a:r>
          </a:p>
          <a:p>
            <a:pPr marR="0" eaLnBrk="1" fontAlgn="b" hangingPunct="1"/>
            <a:r>
              <a:rPr lang="en-US" sz="1600" dirty="0"/>
              <a:t>Switch virtual interface (SVI)</a:t>
            </a:r>
          </a:p>
          <a:p>
            <a:pPr marR="0" eaLnBrk="1" fontAlgn="b" hangingPunct="1"/>
            <a:r>
              <a:rPr lang="en-US" sz="1600" dirty="0"/>
              <a:t>VLAN</a:t>
            </a:r>
          </a:p>
          <a:p>
            <a:pPr marR="0" eaLnBrk="1" fontAlgn="b" hangingPunct="1"/>
            <a:r>
              <a:rPr lang="en-US" sz="1600" dirty="0"/>
              <a:t>Full-duplex</a:t>
            </a:r>
          </a:p>
          <a:p>
            <a:pPr marR="0" eaLnBrk="1" fontAlgn="b" hangingPunct="1"/>
            <a:r>
              <a:rPr lang="en-US" sz="1600" dirty="0"/>
              <a:t>Half-duplex</a:t>
            </a:r>
          </a:p>
          <a:p>
            <a:pPr marR="0" eaLnBrk="1" fontAlgn="b" hangingPunct="1"/>
            <a:r>
              <a:rPr lang="en-US" sz="1600" dirty="0"/>
              <a:t>Auto-mdix</a:t>
            </a:r>
          </a:p>
          <a:p>
            <a:pPr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>
              <a:ea typeface="Calibri"/>
              <a:cs typeface="Times New Roman"/>
            </a:endParaRPr>
          </a:p>
          <a:p>
            <a:pPr marL="0" indent="0" eaLnBrk="1" fontAlgn="b" hangingPunct="1">
              <a:buNone/>
            </a:pPr>
            <a:endParaRPr lang="en-US" sz="1600" dirty="0"/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5856379" y="1358745"/>
            <a:ext cx="2841064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interface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vlan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99</a:t>
            </a:r>
          </a:p>
          <a:p>
            <a:pPr eaLnBrk="1" fontAlgn="b" hangingPunct="1"/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default-gateway</a:t>
            </a:r>
          </a:p>
          <a:p>
            <a:pPr eaLnBrk="1" fontAlgn="b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interface brief</a:t>
            </a:r>
          </a:p>
          <a:p>
            <a:pPr eaLnBrk="1" fontAlgn="b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duplex auto</a:t>
            </a:r>
          </a:p>
          <a:p>
            <a:pPr eaLnBrk="1" fontAlgn="b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speed auto</a:t>
            </a:r>
          </a:p>
          <a:p>
            <a:pPr eaLnBrk="1" fontAlgn="b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mdix auto</a:t>
            </a:r>
          </a:p>
          <a:p>
            <a:pPr eaLnBrk="1" fontAlgn="b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interfaces</a:t>
            </a:r>
          </a:p>
          <a:p>
            <a:pPr eaLnBrk="1" fontAlgn="b" hangingPunct="1"/>
            <a:r>
              <a:rPr lang="en-US" sz="1600" dirty="0"/>
              <a:t>Input errors</a:t>
            </a:r>
          </a:p>
          <a:p>
            <a:pPr eaLnBrk="1" fontAlgn="b" hangingPunct="1"/>
            <a:r>
              <a:rPr lang="en-US" sz="1600" dirty="0"/>
              <a:t>Runts</a:t>
            </a:r>
          </a:p>
          <a:p>
            <a:pPr eaLnBrk="1" fontAlgn="b" hangingPunct="1"/>
            <a:r>
              <a:rPr lang="en-US" sz="1600" dirty="0"/>
              <a:t>Giants</a:t>
            </a:r>
          </a:p>
          <a:p>
            <a:pPr eaLnBrk="1" fontAlgn="b" hangingPunct="1"/>
            <a:r>
              <a:rPr lang="en-US" sz="1600" dirty="0"/>
              <a:t>CRC Error</a:t>
            </a:r>
          </a:p>
          <a:p>
            <a:pPr eaLnBrk="1" fontAlgn="b" hangingPunct="1"/>
            <a:r>
              <a:rPr lang="en-US" sz="1600" dirty="0"/>
              <a:t>Output errors</a:t>
            </a:r>
          </a:p>
          <a:p>
            <a:pPr eaLnBrk="1" fontAlgn="b" hangingPunct="1"/>
            <a:r>
              <a:rPr lang="en-US" sz="1600" dirty="0"/>
              <a:t>Collisions</a:t>
            </a:r>
          </a:p>
          <a:p>
            <a:pPr eaLnBrk="1" fontAlgn="b" hangingPunct="1"/>
            <a:r>
              <a:rPr lang="en-US" sz="1600" dirty="0"/>
              <a:t>Late Collisions</a:t>
            </a:r>
          </a:p>
        </p:txBody>
      </p:sp>
    </p:spTree>
    <p:extLst>
      <p:ext uri="{BB962C8B-B14F-4D97-AF65-F5344CB8AC3E}">
        <p14:creationId xmlns:p14="http://schemas.microsoft.com/office/powerpoint/2010/main" val="3150004748"/>
      </p:ext>
    </p:extLst>
  </p:cSld>
  <p:clrMapOvr>
    <a:masterClrMapping/>
  </p:clrMapOvr>
  <p:transition spd="med"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Section 5.2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76909" y="1358745"/>
            <a:ext cx="2618692" cy="4946358"/>
          </a:xfrm>
        </p:spPr>
        <p:txBody>
          <a:bodyPr>
            <a:normAutofit lnSpcReduction="10000"/>
          </a:bodyPr>
          <a:lstStyle/>
          <a:p>
            <a:pPr eaLnBrk="1" fontAlgn="t" hangingPunct="1"/>
            <a:r>
              <a:rPr lang="en-US" sz="1600" dirty="0"/>
              <a:t>Secure Shell (SSH)</a:t>
            </a: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ssh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version 2</a:t>
            </a: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crypto key generate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rsa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crypto key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zeroize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rsa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Username </a:t>
            </a:r>
            <a:r>
              <a:rPr lang="en-US" sz="1600" b="1" i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username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 secret </a:t>
            </a:r>
            <a:r>
              <a:rPr lang="en-US" sz="16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password </a:t>
            </a:r>
            <a:endParaRPr lang="en-US" sz="16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transport input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ssh</a:t>
            </a:r>
            <a:endParaRPr lang="en-US" sz="16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login local </a:t>
            </a: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ssh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eaLnBrk="1" fontAlgn="t" hangingPunct="1"/>
            <a:endParaRPr lang="en-US" sz="1600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3008165" y="1358745"/>
            <a:ext cx="2850381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t" hangingPunct="1"/>
            <a:r>
              <a:rPr lang="en-US" sz="1600" dirty="0">
                <a:ea typeface="Calibri"/>
                <a:cs typeface="Times New Roman"/>
              </a:rPr>
              <a:t>Static Secure MAC Address</a:t>
            </a:r>
          </a:p>
          <a:p>
            <a:pPr marL="228600" marR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ea typeface="Calibri"/>
                <a:cs typeface="Times New Roman"/>
              </a:rPr>
              <a:t>Dynamic Secure MAC Address</a:t>
            </a:r>
          </a:p>
          <a:p>
            <a:pPr marL="228600" marR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ea typeface="Calibri"/>
                <a:cs typeface="Times New Roman"/>
              </a:rPr>
              <a:t>Sticky Secure MAC Address</a:t>
            </a:r>
            <a:endParaRPr lang="en-US" sz="16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port-security </a:t>
            </a: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port-security mac-address </a:t>
            </a: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port-security mac-address sticky</a:t>
            </a:r>
          </a:p>
          <a:p>
            <a:pPr eaLnBrk="1" fontAlgn="auto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port-security interface </a:t>
            </a:r>
          </a:p>
          <a:p>
            <a:pPr eaLnBrk="1" fontAlgn="auto" hangingPunct="1"/>
            <a:r>
              <a:rPr lang="en-US" sz="1600" dirty="0"/>
              <a:t>Protect</a:t>
            </a:r>
          </a:p>
          <a:p>
            <a:pPr eaLnBrk="1" fontAlgn="t" hangingPunct="1"/>
            <a:r>
              <a:rPr lang="en-US" sz="1600" dirty="0"/>
              <a:t>Restrict</a:t>
            </a:r>
          </a:p>
          <a:p>
            <a:pPr eaLnBrk="1" fontAlgn="t" hangingPunct="1"/>
            <a:r>
              <a:rPr lang="en-US" sz="1600" dirty="0"/>
              <a:t>Shutdown</a:t>
            </a:r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5856379" y="1358745"/>
            <a:ext cx="2841064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fontAlgn="b"/>
            <a:endParaRPr lang="en-US" sz="1600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6010946" y="1358745"/>
            <a:ext cx="2850381" cy="494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t" hangingPunct="1"/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switchport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port-security violation</a:t>
            </a:r>
            <a:r>
              <a:rPr lang="en-US" sz="1600" i="1" dirty="0">
                <a:latin typeface="Courier New" panose="02070309020205020404" pitchFamily="49" charset="0"/>
                <a:cs typeface="Courier New" panose="02070309020205020404" pitchFamily="49" charset="0"/>
              </a:rPr>
              <a:t>{</a:t>
            </a:r>
            <a:r>
              <a:rPr lang="en-US" sz="16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protect </a:t>
            </a:r>
            <a:r>
              <a:rPr lang="en-US" sz="1600" i="1" dirty="0">
                <a:latin typeface="Courier New" panose="02070309020205020404" pitchFamily="49" charset="0"/>
                <a:cs typeface="Courier New" panose="02070309020205020404" pitchFamily="49" charset="0"/>
              </a:rPr>
              <a:t>|</a:t>
            </a:r>
            <a:r>
              <a:rPr lang="en-US" sz="16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 restrict </a:t>
            </a:r>
            <a:r>
              <a:rPr lang="en-US" sz="1600" i="1" dirty="0">
                <a:latin typeface="Courier New" panose="02070309020205020404" pitchFamily="49" charset="0"/>
                <a:cs typeface="Courier New" panose="02070309020205020404" pitchFamily="49" charset="0"/>
              </a:rPr>
              <a:t>|</a:t>
            </a:r>
            <a:r>
              <a:rPr lang="en-US" sz="16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 shutdown</a:t>
            </a:r>
            <a:r>
              <a:rPr lang="en-US" sz="1600" i="1" dirty="0"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</a:p>
          <a:p>
            <a:pPr eaLnBrk="1" fontAlgn="t" hangingPunct="1"/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Switchport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port-security maximum </a:t>
            </a:r>
            <a:r>
              <a:rPr lang="en-US" sz="1600" b="1" i="1" dirty="0">
                <a:latin typeface="Courier New" panose="02070309020205020404" pitchFamily="49" charset="0"/>
                <a:cs typeface="Courier New" panose="02070309020205020404" pitchFamily="49" charset="0"/>
              </a:rPr>
              <a:t>#</a:t>
            </a: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port-security interface </a:t>
            </a:r>
            <a:r>
              <a:rPr lang="en-US" sz="1600" i="1" dirty="0">
                <a:latin typeface="Courier New" panose="02070309020205020404" pitchFamily="49" charset="0"/>
                <a:cs typeface="Courier New" panose="02070309020205020404" pitchFamily="49" charset="0"/>
              </a:rPr>
              <a:t>interface-id</a:t>
            </a:r>
            <a:endParaRPr lang="en-US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eaLnBrk="1" fontAlgn="t" hangingPunct="1"/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port-security address</a:t>
            </a:r>
          </a:p>
          <a:p>
            <a:pPr eaLnBrk="1" fontAlgn="t" hangingPunct="1"/>
            <a:r>
              <a:rPr lang="en-US" sz="1600" dirty="0"/>
              <a:t>Secure-shutdown</a:t>
            </a:r>
          </a:p>
        </p:txBody>
      </p:sp>
    </p:spTree>
    <p:extLst>
      <p:ext uri="{BB962C8B-B14F-4D97-AF65-F5344CB8AC3E}">
        <p14:creationId xmlns:p14="http://schemas.microsoft.com/office/powerpoint/2010/main" val="1606104559"/>
      </p:ext>
    </p:extLst>
  </p:cSld>
  <p:clrMapOvr>
    <a:masterClrMapping/>
  </p:clrMapOvr>
  <p:transition spd="med"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2468</TotalTime>
  <Words>1221</Words>
  <Application>Microsoft Office PowerPoint</Application>
  <PresentationFormat>On-screen Show (4:3)</PresentationFormat>
  <Paragraphs>219</Paragraphs>
  <Slides>38</Slides>
  <Notes>35</Notes>
  <HiddenSlides>2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ＭＳ Ｐゴシック</vt:lpstr>
      <vt:lpstr>Arial</vt:lpstr>
      <vt:lpstr>Calibri</vt:lpstr>
      <vt:lpstr>Courier New</vt:lpstr>
      <vt:lpstr>News Gothic MT</vt:lpstr>
      <vt:lpstr>Times New Roman</vt:lpstr>
      <vt:lpstr>Wingdings</vt:lpstr>
      <vt:lpstr>Wingdings 2</vt:lpstr>
      <vt:lpstr>Breeze</vt:lpstr>
      <vt:lpstr>Switch Configuration Lecture 5</vt:lpstr>
      <vt:lpstr>Objectives</vt:lpstr>
      <vt:lpstr>5.1 Basic Switch Configuration</vt:lpstr>
      <vt:lpstr>Switch Boot Sequence</vt:lpstr>
      <vt:lpstr> Switch Boot Sequence (cont.)</vt:lpstr>
      <vt:lpstr>Recovering From a System Crash</vt:lpstr>
      <vt:lpstr>Switch LED Indicators</vt:lpstr>
      <vt:lpstr> Preparing for Basic Switch Management</vt:lpstr>
      <vt:lpstr>Configuring Switch Management Access</vt:lpstr>
      <vt:lpstr>Configuring Switch Management Access (cont.)</vt:lpstr>
      <vt:lpstr> Configuring Switch Management Access (cont.)</vt:lpstr>
      <vt:lpstr>Configure Switch Ports Duplex Communication</vt:lpstr>
      <vt:lpstr>Configure Switch Ports at the Physical Layer</vt:lpstr>
      <vt:lpstr>Configure Switch Ports Auto-MDIX</vt:lpstr>
      <vt:lpstr>Configure Switch Ports Auto-MDIX (cont.)</vt:lpstr>
      <vt:lpstr>Configure Switch Ports Auto-MDIX (cont.)</vt:lpstr>
      <vt:lpstr> Verifying Switch Port Configuration</vt:lpstr>
      <vt:lpstr> Network Access Layer Issue</vt:lpstr>
      <vt:lpstr> Network Access Layer Issue (cont.)</vt:lpstr>
      <vt:lpstr>Troubleshooting Network Access Layer Issues</vt:lpstr>
      <vt:lpstr>5.2 Switch Security: Management and Implementation</vt:lpstr>
      <vt:lpstr>Secure Remote Access SSH Operation</vt:lpstr>
      <vt:lpstr>Secure Remote Access Configuring SSH</vt:lpstr>
      <vt:lpstr>Secure Remote Access Verifying SSH</vt:lpstr>
      <vt:lpstr>Secure Remote Access Verifying SSH (cont.)</vt:lpstr>
      <vt:lpstr>Switch Port Security Secure Unused Ports</vt:lpstr>
      <vt:lpstr>Switch Port Security Port Security: Operation</vt:lpstr>
      <vt:lpstr>Switch Port Security Port Security: Violation Modes</vt:lpstr>
      <vt:lpstr>Switch Port Security Port Security: Violation Modes (cont.)</vt:lpstr>
      <vt:lpstr>Switch Port Security Port Security: Configuring</vt:lpstr>
      <vt:lpstr>Switch Port Security Port Security: Verifying</vt:lpstr>
      <vt:lpstr>Switch Port Security Port Security: Verifying (cont.)</vt:lpstr>
      <vt:lpstr>Switch Port Security Ports in Error Disabled State</vt:lpstr>
      <vt:lpstr>Switch Port Security Ports in Error Disabled State (cont.)</vt:lpstr>
      <vt:lpstr>5.3 Summary</vt:lpstr>
      <vt:lpstr> Summary</vt:lpstr>
      <vt:lpstr>Section 5.1 Terms and Commands</vt:lpstr>
      <vt:lpstr>Section 5.2 Terms and Commands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177</cp:revision>
  <dcterms:created xsi:type="dcterms:W3CDTF">2011-10-03T10:20:59Z</dcterms:created>
  <dcterms:modified xsi:type="dcterms:W3CDTF">2017-10-18T14:18:15Z</dcterms:modified>
</cp:coreProperties>
</file>