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custom-properties+xml" PartName="/docProps/custom.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custom-properties" Target="docProps/custom.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8" roundtripDataSignature="AMtx7mgjW2lfbAYxsLE7zSWXb2i2vrvoT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8D0FBEDF-201B-4174-8689-35867C3CBAAD}">
  <a:tblStyle styleId="{8D0FBEDF-201B-4174-8689-35867C3CBAAD}"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 styleId="{81A4308E-9DF0-4FA8-B306-A39B352E1846}" styleName="Table_1">
    <a:wholeTbl>
      <a:tcTxStyle b="off" i="off">
        <a:font>
          <a:latin typeface="Calibri"/>
          <a:ea typeface="Calibri"/>
          <a:cs typeface="Calibri"/>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8EBF5"/>
          </a:solidFill>
        </a:fill>
      </a:tcStyle>
    </a:wholeTbl>
    <a:band1H>
      <a:tcTxStyle/>
      <a:tcStyle>
        <a:fill>
          <a:solidFill>
            <a:srgbClr val="CDD4EA"/>
          </a:solidFill>
        </a:fill>
      </a:tcStyle>
    </a:band1H>
    <a:band2H>
      <a:tcTxStyle/>
    </a:band2H>
    <a:band1V>
      <a:tcTxStyle/>
      <a:tcStyle>
        <a:fill>
          <a:solidFill>
            <a:srgbClr val="CDD4EA"/>
          </a:solidFill>
        </a:fill>
      </a:tcStyle>
    </a:band1V>
    <a:band2V>
      <a:tcTxStyle/>
    </a:band2V>
    <a:lastCol>
      <a:tcTxStyle b="on" i="off">
        <a:font>
          <a:latin typeface="Calibri"/>
          <a:ea typeface="Calibri"/>
          <a:cs typeface="Calibri"/>
        </a:font>
        <a:schemeClr val="lt1"/>
      </a:tcTxStyle>
      <a:tcStyle>
        <a:fill>
          <a:solidFill>
            <a:schemeClr val="accent1"/>
          </a:solidFill>
        </a:fill>
      </a:tcStyle>
    </a:lastCol>
    <a:firstCol>
      <a:tcTxStyle b="on" i="off">
        <a:font>
          <a:latin typeface="Calibri"/>
          <a:ea typeface="Calibri"/>
          <a:cs typeface="Calibri"/>
        </a:font>
        <a:schemeClr val="lt1"/>
      </a:tcTxStyle>
      <a:tcStyle>
        <a:fill>
          <a:solidFill>
            <a:schemeClr val="accent1"/>
          </a:solidFill>
        </a:fill>
      </a:tcStyle>
    </a:firstCol>
    <a:lastRow>
      <a:tcTxStyle b="on" i="off">
        <a:font>
          <a:latin typeface="Calibri"/>
          <a:ea typeface="Calibri"/>
          <a:cs typeface="Calibri"/>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Calibri"/>
          <a:ea typeface="Calibri"/>
          <a:cs typeface="Calibri"/>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18" Type="http://customschemas.google.com/relationships/presentationmetadata" Target="meta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 name="Shape 83"/>
        <p:cNvGrpSpPr/>
        <p:nvPr/>
      </p:nvGrpSpPr>
      <p:grpSpPr>
        <a:xfrm>
          <a:off x="0" y="0"/>
          <a:ext cx="0" cy="0"/>
          <a:chOff x="0" y="0"/>
          <a:chExt cx="0" cy="0"/>
        </a:xfrm>
      </p:grpSpPr>
      <p:sp>
        <p:nvSpPr>
          <p:cNvPr id="84" name="Google Shape;84;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0" name="Google Shape;90;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1" name="Shape 11"/>
        <p:cNvGrpSpPr/>
        <p:nvPr/>
      </p:nvGrpSpPr>
      <p:grpSpPr>
        <a:xfrm>
          <a:off x="0" y="0"/>
          <a:ext cx="0" cy="0"/>
          <a:chOff x="0" y="0"/>
          <a:chExt cx="0" cy="0"/>
        </a:xfrm>
      </p:grpSpPr>
      <p:sp>
        <p:nvSpPr>
          <p:cNvPr id="12" name="Google Shape;12;p1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1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4" name="Google Shape;14;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mono_image bckgrnd 2">
  <p:cSld name="logo mono_image bckgrnd 2">
    <p:spTree>
      <p:nvGrpSpPr>
        <p:cNvPr id="17" name="Shape 17"/>
        <p:cNvGrpSpPr/>
        <p:nvPr/>
      </p:nvGrpSpPr>
      <p:grpSpPr>
        <a:xfrm>
          <a:off x="0" y="0"/>
          <a:ext cx="0" cy="0"/>
          <a:chOff x="0" y="0"/>
          <a:chExt cx="0" cy="0"/>
        </a:xfrm>
      </p:grpSpPr>
      <p:sp>
        <p:nvSpPr>
          <p:cNvPr id="18" name="Google Shape;18;p15"/>
          <p:cNvSpPr/>
          <p:nvPr>
            <p:ph idx="2" type="pic"/>
          </p:nvPr>
        </p:nvSpPr>
        <p:spPr>
          <a:xfrm>
            <a:off x="0" y="0"/>
            <a:ext cx="12192000" cy="6858000"/>
          </a:xfrm>
          <a:prstGeom prst="rect">
            <a:avLst/>
          </a:prstGeom>
          <a:noFill/>
          <a:ln>
            <a:noFill/>
          </a:ln>
        </p:spPr>
      </p:sp>
      <p:pic>
        <p:nvPicPr>
          <p:cNvPr descr="A picture containing screenshot, white, design&#10;&#10;Description automatically generated" id="19" name="Google Shape;19;p15"/>
          <p:cNvPicPr preferRelativeResize="0"/>
          <p:nvPr/>
        </p:nvPicPr>
        <p:blipFill rotWithShape="1">
          <a:blip r:embed="rId2">
            <a:alphaModFix/>
          </a:blip>
          <a:srcRect b="0" l="0" r="0" t="0"/>
          <a:stretch/>
        </p:blipFill>
        <p:spPr>
          <a:xfrm>
            <a:off x="0" y="0"/>
            <a:ext cx="12192000" cy="6858000"/>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0" name="Shape 20"/>
        <p:cNvGrpSpPr/>
        <p:nvPr/>
      </p:nvGrpSpPr>
      <p:grpSpPr>
        <a:xfrm>
          <a:off x="0" y="0"/>
          <a:ext cx="0" cy="0"/>
          <a:chOff x="0" y="0"/>
          <a:chExt cx="0" cy="0"/>
        </a:xfrm>
      </p:grpSpPr>
      <p:sp>
        <p:nvSpPr>
          <p:cNvPr id="21" name="Google Shape;21;p16"/>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16"/>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23" name="Google Shape;23;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6" name="Shape 26"/>
        <p:cNvGrpSpPr/>
        <p:nvPr/>
      </p:nvGrpSpPr>
      <p:grpSpPr>
        <a:xfrm>
          <a:off x="0" y="0"/>
          <a:ext cx="0" cy="0"/>
          <a:chOff x="0" y="0"/>
          <a:chExt cx="0" cy="0"/>
        </a:xfrm>
      </p:grpSpPr>
      <p:sp>
        <p:nvSpPr>
          <p:cNvPr id="27" name="Google Shape;27;p17"/>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 name="Google Shape;28;p17"/>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29" name="Google Shape;29;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2" name="Shape 32"/>
        <p:cNvGrpSpPr/>
        <p:nvPr/>
      </p:nvGrpSpPr>
      <p:grpSpPr>
        <a:xfrm>
          <a:off x="0" y="0"/>
          <a:ext cx="0" cy="0"/>
          <a:chOff x="0" y="0"/>
          <a:chExt cx="0" cy="0"/>
        </a:xfrm>
      </p:grpSpPr>
      <p:sp>
        <p:nvSpPr>
          <p:cNvPr id="33" name="Google Shape;33;p1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4" name="Google Shape;34;p18"/>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5" name="Google Shape;35;p18"/>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 name="Google Shape;36;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9" name="Shape 39"/>
        <p:cNvGrpSpPr/>
        <p:nvPr/>
      </p:nvGrpSpPr>
      <p:grpSpPr>
        <a:xfrm>
          <a:off x="0" y="0"/>
          <a:ext cx="0" cy="0"/>
          <a:chOff x="0" y="0"/>
          <a:chExt cx="0" cy="0"/>
        </a:xfrm>
      </p:grpSpPr>
      <p:sp>
        <p:nvSpPr>
          <p:cNvPr id="40" name="Google Shape;40;p19"/>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 name="Google Shape;41;p19"/>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2" name="Google Shape;42;p19"/>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3" name="Google Shape;43;p19"/>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4" name="Google Shape;44;p19"/>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5" name="Google Shape;45;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8" name="Shape 48"/>
        <p:cNvGrpSpPr/>
        <p:nvPr/>
      </p:nvGrpSpPr>
      <p:grpSpPr>
        <a:xfrm>
          <a:off x="0" y="0"/>
          <a:ext cx="0" cy="0"/>
          <a:chOff x="0" y="0"/>
          <a:chExt cx="0" cy="0"/>
        </a:xfrm>
      </p:grpSpPr>
      <p:sp>
        <p:nvSpPr>
          <p:cNvPr id="49" name="Google Shape;49;p2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0" name="Google Shape;50;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3" name="Shape 53"/>
        <p:cNvGrpSpPr/>
        <p:nvPr/>
      </p:nvGrpSpPr>
      <p:grpSpPr>
        <a:xfrm>
          <a:off x="0" y="0"/>
          <a:ext cx="0" cy="0"/>
          <a:chOff x="0" y="0"/>
          <a:chExt cx="0" cy="0"/>
        </a:xfrm>
      </p:grpSpPr>
      <p:sp>
        <p:nvSpPr>
          <p:cNvPr id="54" name="Google Shape;54;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7" name="Shape 57"/>
        <p:cNvGrpSpPr/>
        <p:nvPr/>
      </p:nvGrpSpPr>
      <p:grpSpPr>
        <a:xfrm>
          <a:off x="0" y="0"/>
          <a:ext cx="0" cy="0"/>
          <a:chOff x="0" y="0"/>
          <a:chExt cx="0" cy="0"/>
        </a:xfrm>
      </p:grpSpPr>
      <p:sp>
        <p:nvSpPr>
          <p:cNvPr id="58" name="Google Shape;58;p22"/>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9" name="Google Shape;59;p22"/>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0" name="Google Shape;60;p22"/>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1" name="Google Shape;61;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4" name="Shape 64"/>
        <p:cNvGrpSpPr/>
        <p:nvPr/>
      </p:nvGrpSpPr>
      <p:grpSpPr>
        <a:xfrm>
          <a:off x="0" y="0"/>
          <a:ext cx="0" cy="0"/>
          <a:chOff x="0" y="0"/>
          <a:chExt cx="0" cy="0"/>
        </a:xfrm>
      </p:grpSpPr>
      <p:sp>
        <p:nvSpPr>
          <p:cNvPr id="65" name="Google Shape;65;p23"/>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6" name="Google Shape;66;p23"/>
          <p:cNvSpPr/>
          <p:nvPr>
            <p:ph idx="2" type="pic"/>
          </p:nvPr>
        </p:nvSpPr>
        <p:spPr>
          <a:xfrm>
            <a:off x="5183188" y="987425"/>
            <a:ext cx="6172200" cy="4873625"/>
          </a:xfrm>
          <a:prstGeom prst="rect">
            <a:avLst/>
          </a:prstGeom>
          <a:noFill/>
          <a:ln>
            <a:noFill/>
          </a:ln>
        </p:spPr>
      </p:sp>
      <p:sp>
        <p:nvSpPr>
          <p:cNvPr id="67" name="Google Shape;67;p23"/>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8" name="Google Shape;68;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1" name="Shape 71"/>
        <p:cNvGrpSpPr/>
        <p:nvPr/>
      </p:nvGrpSpPr>
      <p:grpSpPr>
        <a:xfrm>
          <a:off x="0" y="0"/>
          <a:ext cx="0" cy="0"/>
          <a:chOff x="0" y="0"/>
          <a:chExt cx="0" cy="0"/>
        </a:xfrm>
      </p:grpSpPr>
      <p:sp>
        <p:nvSpPr>
          <p:cNvPr id="72" name="Google Shape;72;p2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3" name="Google Shape;73;p24"/>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4" name="Google Shape;74;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7" name="Shape 77"/>
        <p:cNvGrpSpPr/>
        <p:nvPr/>
      </p:nvGrpSpPr>
      <p:grpSpPr>
        <a:xfrm>
          <a:off x="0" y="0"/>
          <a:ext cx="0" cy="0"/>
          <a:chOff x="0" y="0"/>
          <a:chExt cx="0" cy="0"/>
        </a:xfrm>
      </p:grpSpPr>
      <p:sp>
        <p:nvSpPr>
          <p:cNvPr id="78" name="Google Shape;78;p25"/>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9" name="Google Shape;79;p25"/>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0" name="Google Shape;80;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1.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8" name="Google Shape;8;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1" Type="http://schemas.openxmlformats.org/officeDocument/2006/relationships/hyperlink" Target="https://moresteam.com/toolbox/fishbone-diagram?utm_source=chatgpt.com" TargetMode="External"/><Relationship Id="rId10" Type="http://schemas.openxmlformats.org/officeDocument/2006/relationships/hyperlink" Target="https://asq.org/quality-resources/seven-basic-quality-tools?utm_source=chatgpt.com" TargetMode="External"/><Relationship Id="rId12" Type="http://schemas.openxmlformats.org/officeDocument/2006/relationships/hyperlink" Target="https://moresteam.com/toolbox/fishbone-diagram?utm_source=chatgpt.com" TargetMode="External"/><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hyperlink" Target="https://www.mindtools.com?utm_source=chatgpt.com" TargetMode="External"/><Relationship Id="rId4" Type="http://schemas.openxmlformats.org/officeDocument/2006/relationships/hyperlink" Target="https://www.mindtools.com?utm_source=chatgpt.com" TargetMode="External"/><Relationship Id="rId9" Type="http://schemas.openxmlformats.org/officeDocument/2006/relationships/hyperlink" Target="https://asq.org/quality-resources/seven-basic-quality-tools?utm_source=chatgpt.com" TargetMode="External"/><Relationship Id="rId5" Type="http://schemas.openxmlformats.org/officeDocument/2006/relationships/hyperlink" Target="https://www.hull.ac.uk?utm_source=chatgpt.com" TargetMode="External"/><Relationship Id="rId6" Type="http://schemas.openxmlformats.org/officeDocument/2006/relationships/hyperlink" Target="https://www.hull.ac.uk?utm_source=chatgpt.com" TargetMode="External"/><Relationship Id="rId7" Type="http://schemas.openxmlformats.org/officeDocument/2006/relationships/hyperlink" Target="https://asq.org/quality-resources/fishbone?utm_source=chatgpt.com" TargetMode="External"/><Relationship Id="rId8" Type="http://schemas.openxmlformats.org/officeDocument/2006/relationships/hyperlink" Target="https://asq.org/quality-resources/fishbone?utm_source=chatgpt.com"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 name="Shape 86"/>
        <p:cNvGrpSpPr/>
        <p:nvPr/>
      </p:nvGrpSpPr>
      <p:grpSpPr>
        <a:xfrm>
          <a:off x="0" y="0"/>
          <a:ext cx="0" cy="0"/>
          <a:chOff x="0" y="0"/>
          <a:chExt cx="0" cy="0"/>
        </a:xfrm>
      </p:grpSpPr>
      <p:sp>
        <p:nvSpPr>
          <p:cNvPr id="87" name="Google Shape;87;p1"/>
          <p:cNvSpPr txBox="1"/>
          <p:nvPr/>
        </p:nvSpPr>
        <p:spPr>
          <a:xfrm>
            <a:off x="708804" y="862642"/>
            <a:ext cx="10774500" cy="48948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0" lang="en-GB" sz="3200" u="none" cap="none" strike="noStrike">
                <a:solidFill>
                  <a:schemeClr val="dk1"/>
                </a:solidFill>
                <a:latin typeface="Arial"/>
                <a:ea typeface="Arial"/>
                <a:cs typeface="Arial"/>
                <a:sym typeface="Arial"/>
              </a:rPr>
              <a:t>Student Name:</a:t>
            </a:r>
            <a:r>
              <a:rPr b="1" lang="en-GB" sz="3200">
                <a:solidFill>
                  <a:schemeClr val="dk1"/>
                </a:solidFill>
              </a:rPr>
              <a:t> Nicusor </a:t>
            </a:r>
            <a:r>
              <a:rPr b="1" lang="en-GB" sz="3200">
                <a:solidFill>
                  <a:schemeClr val="dk1"/>
                </a:solidFill>
              </a:rPr>
              <a:t>laurențiu</a:t>
            </a:r>
            <a:r>
              <a:rPr b="1" lang="en-GB" sz="3200">
                <a:solidFill>
                  <a:schemeClr val="dk1"/>
                </a:solidFill>
              </a:rPr>
              <a:t> beliciu</a:t>
            </a:r>
            <a:endParaRPr/>
          </a:p>
          <a:p>
            <a:pPr indent="0" lvl="0" marL="0" marR="0" rtl="0" algn="l">
              <a:spcBef>
                <a:spcPts val="0"/>
              </a:spcBef>
              <a:spcAft>
                <a:spcPts val="0"/>
              </a:spcAft>
              <a:buNone/>
            </a:pPr>
            <a:r>
              <a:t/>
            </a:r>
            <a:endParaRPr sz="1600">
              <a:solidFill>
                <a:schemeClr val="dk1"/>
              </a:solidFill>
              <a:latin typeface="Arial"/>
              <a:ea typeface="Arial"/>
              <a:cs typeface="Arial"/>
              <a:sym typeface="Arial"/>
            </a:endParaRPr>
          </a:p>
          <a:p>
            <a:pPr indent="0" lvl="0" marL="0" marR="0" rtl="0" algn="l">
              <a:spcBef>
                <a:spcPts val="0"/>
              </a:spcBef>
              <a:spcAft>
                <a:spcPts val="0"/>
              </a:spcAft>
              <a:buNone/>
            </a:pPr>
            <a:r>
              <a:rPr b="1" lang="en-GB" sz="3200">
                <a:solidFill>
                  <a:schemeClr val="dk1"/>
                </a:solidFill>
                <a:latin typeface="Arial"/>
                <a:ea typeface="Arial"/>
                <a:cs typeface="Arial"/>
                <a:sym typeface="Arial"/>
              </a:rPr>
              <a:t>Student ID:		</a:t>
            </a:r>
            <a:r>
              <a:rPr lang="en-GB" sz="3200">
                <a:solidFill>
                  <a:schemeClr val="dk1"/>
                </a:solidFill>
              </a:rPr>
              <a:t>2520244</a:t>
            </a:r>
            <a:endParaRPr/>
          </a:p>
          <a:p>
            <a:pPr indent="0" lvl="0" marL="0" marR="0" rtl="0" algn="l">
              <a:spcBef>
                <a:spcPts val="0"/>
              </a:spcBef>
              <a:spcAft>
                <a:spcPts val="0"/>
              </a:spcAft>
              <a:buNone/>
            </a:pPr>
            <a:r>
              <a:t/>
            </a:r>
            <a:endParaRPr sz="1600">
              <a:solidFill>
                <a:schemeClr val="dk1"/>
              </a:solidFill>
              <a:latin typeface="Arial"/>
              <a:ea typeface="Arial"/>
              <a:cs typeface="Arial"/>
              <a:sym typeface="Arial"/>
            </a:endParaRPr>
          </a:p>
          <a:p>
            <a:pPr indent="0" lvl="0" marL="0" marR="0" rtl="0" algn="l">
              <a:spcBef>
                <a:spcPts val="0"/>
              </a:spcBef>
              <a:spcAft>
                <a:spcPts val="0"/>
              </a:spcAft>
              <a:buNone/>
            </a:pPr>
            <a:r>
              <a:rPr b="1" lang="en-GB" sz="3200">
                <a:solidFill>
                  <a:schemeClr val="dk1"/>
                </a:solidFill>
                <a:latin typeface="Arial"/>
                <a:ea typeface="Arial"/>
                <a:cs typeface="Arial"/>
                <a:sym typeface="Arial"/>
              </a:rPr>
              <a:t>Lecturer’s Name:	</a:t>
            </a:r>
            <a:r>
              <a:rPr lang="en-GB" sz="3200">
                <a:solidFill>
                  <a:schemeClr val="dk1"/>
                </a:solidFill>
              </a:rPr>
              <a:t>Dr Fa Wang</a:t>
            </a:r>
            <a:endParaRPr/>
          </a:p>
          <a:p>
            <a:pPr indent="0" lvl="0" marL="0" marR="0" rtl="0" algn="l">
              <a:spcBef>
                <a:spcPts val="0"/>
              </a:spcBef>
              <a:spcAft>
                <a:spcPts val="0"/>
              </a:spcAft>
              <a:buNone/>
            </a:pPr>
            <a:r>
              <a:t/>
            </a:r>
            <a:endParaRPr sz="3200">
              <a:solidFill>
                <a:schemeClr val="dk1"/>
              </a:solidFill>
              <a:latin typeface="Arial"/>
              <a:ea typeface="Arial"/>
              <a:cs typeface="Arial"/>
              <a:sym typeface="Arial"/>
            </a:endParaRPr>
          </a:p>
          <a:p>
            <a:pPr indent="0" lvl="0" marL="0" marR="0" rtl="0" algn="l">
              <a:spcBef>
                <a:spcPts val="0"/>
              </a:spcBef>
              <a:spcAft>
                <a:spcPts val="0"/>
              </a:spcAft>
              <a:buNone/>
            </a:pPr>
            <a:r>
              <a:rPr b="1" lang="en-GB" sz="3200">
                <a:solidFill>
                  <a:schemeClr val="dk1"/>
                </a:solidFill>
                <a:latin typeface="Arial"/>
                <a:ea typeface="Arial"/>
                <a:cs typeface="Arial"/>
                <a:sym typeface="Arial"/>
              </a:rPr>
              <a:t>Module Code: </a:t>
            </a:r>
            <a:r>
              <a:rPr b="1" lang="en-GB" sz="2800">
                <a:solidFill>
                  <a:schemeClr val="dk1"/>
                </a:solidFill>
                <a:latin typeface="Arial"/>
                <a:ea typeface="Arial"/>
                <a:cs typeface="Arial"/>
                <a:sym typeface="Arial"/>
              </a:rPr>
              <a:t>	</a:t>
            </a:r>
            <a:r>
              <a:rPr lang="en-GB" sz="2800">
                <a:solidFill>
                  <a:schemeClr val="dk1"/>
                </a:solidFill>
                <a:latin typeface="Arial"/>
                <a:ea typeface="Arial"/>
                <a:cs typeface="Arial"/>
                <a:sym typeface="Arial"/>
              </a:rPr>
              <a:t>LCLM 4004</a:t>
            </a:r>
            <a:endParaRPr/>
          </a:p>
          <a:p>
            <a:pPr indent="0" lvl="0" marL="0" marR="0" rtl="0" algn="l">
              <a:spcBef>
                <a:spcPts val="0"/>
              </a:spcBef>
              <a:spcAft>
                <a:spcPts val="0"/>
              </a:spcAft>
              <a:buNone/>
            </a:pPr>
            <a:r>
              <a:t/>
            </a:r>
            <a:endParaRPr sz="2800">
              <a:solidFill>
                <a:schemeClr val="dk1"/>
              </a:solidFill>
              <a:latin typeface="Arial"/>
              <a:ea typeface="Arial"/>
              <a:cs typeface="Arial"/>
              <a:sym typeface="Arial"/>
            </a:endParaRPr>
          </a:p>
          <a:p>
            <a:pPr indent="0" lvl="0" marL="0" marR="0" rtl="0" algn="l">
              <a:spcBef>
                <a:spcPts val="0"/>
              </a:spcBef>
              <a:spcAft>
                <a:spcPts val="0"/>
              </a:spcAft>
              <a:buNone/>
            </a:pPr>
            <a:r>
              <a:rPr b="1" lang="en-GB" sz="3200">
                <a:solidFill>
                  <a:schemeClr val="dk1"/>
                </a:solidFill>
                <a:latin typeface="Arial"/>
                <a:ea typeface="Arial"/>
                <a:cs typeface="Arial"/>
                <a:sym typeface="Arial"/>
              </a:rPr>
              <a:t>Module Name: </a:t>
            </a:r>
            <a:r>
              <a:rPr b="1" lang="en-GB" sz="2800">
                <a:solidFill>
                  <a:schemeClr val="dk1"/>
                </a:solidFill>
                <a:latin typeface="Arial"/>
                <a:ea typeface="Arial"/>
                <a:cs typeface="Arial"/>
                <a:sym typeface="Arial"/>
              </a:rPr>
              <a:t>	</a:t>
            </a:r>
            <a:r>
              <a:rPr lang="en-GB" sz="2800">
                <a:solidFill>
                  <a:schemeClr val="dk1"/>
                </a:solidFill>
                <a:latin typeface="Arial"/>
                <a:ea typeface="Arial"/>
                <a:cs typeface="Arial"/>
                <a:sym typeface="Arial"/>
              </a:rPr>
              <a:t>Problem Solving and Decision-Making</a:t>
            </a:r>
            <a:endParaRPr/>
          </a:p>
          <a:p>
            <a:pPr indent="0" lvl="0" marL="0" marR="0" rtl="0" algn="l">
              <a:spcBef>
                <a:spcPts val="0"/>
              </a:spcBef>
              <a:spcAft>
                <a:spcPts val="0"/>
              </a:spcAft>
              <a:buNone/>
            </a:pPr>
            <a:r>
              <a:t/>
            </a:r>
            <a:endParaRPr sz="2800">
              <a:solidFill>
                <a:schemeClr val="dk1"/>
              </a:solidFill>
              <a:latin typeface="Arial"/>
              <a:ea typeface="Arial"/>
              <a:cs typeface="Arial"/>
              <a:sym typeface="Arial"/>
            </a:endParaRPr>
          </a:p>
          <a:p>
            <a:pPr indent="0" lvl="0" marL="0" marR="0" rtl="0" algn="l">
              <a:spcBef>
                <a:spcPts val="0"/>
              </a:spcBef>
              <a:spcAft>
                <a:spcPts val="0"/>
              </a:spcAft>
              <a:buNone/>
            </a:pPr>
            <a:r>
              <a:rPr b="1" lang="en-GB" sz="3200">
                <a:solidFill>
                  <a:schemeClr val="dk1"/>
                </a:solidFill>
                <a:latin typeface="Arial"/>
                <a:ea typeface="Arial"/>
                <a:cs typeface="Arial"/>
                <a:sym typeface="Arial"/>
              </a:rPr>
              <a:t>Component 1: </a:t>
            </a:r>
            <a:r>
              <a:rPr b="1" lang="en-GB" sz="2800">
                <a:solidFill>
                  <a:schemeClr val="dk1"/>
                </a:solidFill>
                <a:latin typeface="Arial"/>
                <a:ea typeface="Arial"/>
                <a:cs typeface="Arial"/>
                <a:sym typeface="Arial"/>
              </a:rPr>
              <a:t>	</a:t>
            </a:r>
            <a:r>
              <a:rPr lang="en-GB" sz="2800">
                <a:solidFill>
                  <a:schemeClr val="dk1"/>
                </a:solidFill>
                <a:latin typeface="Arial"/>
                <a:ea typeface="Arial"/>
                <a:cs typeface="Arial"/>
                <a:sym typeface="Arial"/>
              </a:rPr>
              <a:t>Basil’s Bakery</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2"/>
          <p:cNvSpPr txBox="1"/>
          <p:nvPr>
            <p:ph type="title"/>
          </p:nvPr>
        </p:nvSpPr>
        <p:spPr>
          <a:xfrm>
            <a:off x="526211" y="227104"/>
            <a:ext cx="11326483" cy="747682"/>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3200"/>
              <a:buFont typeface="Arial"/>
              <a:buNone/>
            </a:pPr>
            <a:r>
              <a:rPr b="1" lang="en-GB" sz="3200" u="sng">
                <a:latin typeface="Arial"/>
                <a:ea typeface="Arial"/>
                <a:cs typeface="Arial"/>
                <a:sym typeface="Arial"/>
              </a:rPr>
              <a:t>Provide an Overview of your presentation. </a:t>
            </a:r>
            <a:br>
              <a:rPr b="1" lang="en-GB" sz="3200">
                <a:latin typeface="Arial"/>
                <a:ea typeface="Arial"/>
                <a:cs typeface="Arial"/>
                <a:sym typeface="Arial"/>
              </a:rPr>
            </a:br>
            <a:r>
              <a:rPr lang="en-GB" sz="3200">
                <a:latin typeface="Arial"/>
                <a:ea typeface="Arial"/>
                <a:cs typeface="Arial"/>
                <a:sym typeface="Arial"/>
              </a:rPr>
              <a:t>(approx. 30 seconds)</a:t>
            </a:r>
            <a:endParaRPr/>
          </a:p>
        </p:txBody>
      </p:sp>
      <p:sp>
        <p:nvSpPr>
          <p:cNvPr id="93" name="Google Shape;93;p2"/>
          <p:cNvSpPr txBox="1"/>
          <p:nvPr>
            <p:ph idx="1" type="body"/>
          </p:nvPr>
        </p:nvSpPr>
        <p:spPr>
          <a:xfrm>
            <a:off x="526211" y="1265268"/>
            <a:ext cx="11102197" cy="5451893"/>
          </a:xfrm>
          <a:prstGeom prst="rect">
            <a:avLst/>
          </a:prstGeom>
          <a:noFill/>
          <a:ln>
            <a:noFill/>
          </a:ln>
        </p:spPr>
        <p:txBody>
          <a:bodyPr anchorCtr="0" anchor="t" bIns="45700" lIns="91425" spcFirstLastPara="1" rIns="91425" wrap="square" tIns="45700">
            <a:normAutofit fontScale="92500" lnSpcReduction="20000"/>
          </a:bodyPr>
          <a:lstStyle/>
          <a:p>
            <a:pPr indent="-215265" lvl="0" marL="228600" rtl="0" algn="l">
              <a:lnSpc>
                <a:spcPct val="90000"/>
              </a:lnSpc>
              <a:spcBef>
                <a:spcPts val="0"/>
              </a:spcBef>
              <a:spcAft>
                <a:spcPts val="0"/>
              </a:spcAft>
              <a:buClr>
                <a:schemeClr val="dk1"/>
              </a:buClr>
              <a:buSzPct val="100000"/>
              <a:buChar char="•"/>
            </a:pPr>
            <a:r>
              <a:rPr lang="en-GB">
                <a:latin typeface="Arial"/>
                <a:ea typeface="Arial"/>
                <a:cs typeface="Arial"/>
                <a:sym typeface="Arial"/>
              </a:rPr>
              <a:t>For example:</a:t>
            </a:r>
            <a:endParaRPr/>
          </a:p>
          <a:p>
            <a:pPr indent="-171450" lvl="0" marL="228600" rtl="0" algn="l">
              <a:lnSpc>
                <a:spcPct val="90000"/>
              </a:lnSpc>
              <a:spcBef>
                <a:spcPts val="1000"/>
              </a:spcBef>
              <a:spcAft>
                <a:spcPts val="0"/>
              </a:spcAft>
              <a:buClr>
                <a:schemeClr val="dk1"/>
              </a:buClr>
              <a:buSzPct val="100000"/>
              <a:buNone/>
            </a:pPr>
            <a:r>
              <a:t/>
            </a:r>
            <a:endParaRPr sz="900">
              <a:latin typeface="Arial"/>
              <a:ea typeface="Arial"/>
              <a:cs typeface="Arial"/>
              <a:sym typeface="Arial"/>
            </a:endParaRPr>
          </a:p>
          <a:p>
            <a:pPr indent="-215265" lvl="0" marL="228600" rtl="0" algn="l">
              <a:lnSpc>
                <a:spcPct val="120000"/>
              </a:lnSpc>
              <a:spcBef>
                <a:spcPts val="1000"/>
              </a:spcBef>
              <a:spcAft>
                <a:spcPts val="0"/>
              </a:spcAft>
              <a:buClr>
                <a:schemeClr val="dk1"/>
              </a:buClr>
              <a:buSzPct val="100000"/>
              <a:buChar char="•"/>
            </a:pPr>
            <a:r>
              <a:rPr lang="en-GB">
                <a:latin typeface="Arial"/>
                <a:ea typeface="Arial"/>
                <a:cs typeface="Arial"/>
                <a:sym typeface="Arial"/>
              </a:rPr>
              <a:t>Good morning/afternoon. My name is nicusor laurentiu beliciu</a:t>
            </a:r>
            <a:endParaRPr/>
          </a:p>
          <a:p>
            <a:pPr indent="0" lvl="0" marL="0" rtl="0" algn="l">
              <a:lnSpc>
                <a:spcPct val="120000"/>
              </a:lnSpc>
              <a:spcBef>
                <a:spcPts val="1000"/>
              </a:spcBef>
              <a:spcAft>
                <a:spcPts val="0"/>
              </a:spcAft>
              <a:buClr>
                <a:schemeClr val="dk1"/>
              </a:buClr>
              <a:buSzPct val="100000"/>
              <a:buNone/>
            </a:pPr>
            <a:r>
              <a:t/>
            </a:r>
            <a:endParaRPr sz="900">
              <a:latin typeface="Arial"/>
              <a:ea typeface="Arial"/>
              <a:cs typeface="Arial"/>
              <a:sym typeface="Arial"/>
            </a:endParaRPr>
          </a:p>
          <a:p>
            <a:pPr indent="-215265" lvl="0" marL="228600" rtl="0" algn="l">
              <a:lnSpc>
                <a:spcPct val="120000"/>
              </a:lnSpc>
              <a:spcBef>
                <a:spcPts val="1000"/>
              </a:spcBef>
              <a:spcAft>
                <a:spcPts val="0"/>
              </a:spcAft>
              <a:buClr>
                <a:schemeClr val="dk1"/>
              </a:buClr>
              <a:buSzPct val="100000"/>
              <a:buChar char="•"/>
            </a:pPr>
            <a:r>
              <a:rPr lang="en-GB">
                <a:latin typeface="Arial"/>
                <a:ea typeface="Arial"/>
                <a:cs typeface="Arial"/>
                <a:sym typeface="Arial"/>
              </a:rPr>
              <a:t>In my presentation I will:</a:t>
            </a:r>
            <a:endParaRPr/>
          </a:p>
          <a:p>
            <a:pPr indent="-217170" lvl="1" marL="685800" rtl="0" algn="l">
              <a:lnSpc>
                <a:spcPct val="120000"/>
              </a:lnSpc>
              <a:spcBef>
                <a:spcPts val="500"/>
              </a:spcBef>
              <a:spcAft>
                <a:spcPts val="0"/>
              </a:spcAft>
              <a:buClr>
                <a:schemeClr val="dk1"/>
              </a:buClr>
              <a:buSzPct val="100000"/>
              <a:buChar char="•"/>
            </a:pPr>
            <a:r>
              <a:rPr lang="en-GB">
                <a:latin typeface="Arial"/>
                <a:ea typeface="Arial"/>
                <a:cs typeface="Arial"/>
                <a:sym typeface="Arial"/>
              </a:rPr>
              <a:t>Provide an overview of Basil’s Bakery and the nature and scope of the problems they are encountering.</a:t>
            </a:r>
            <a:endParaRPr/>
          </a:p>
          <a:p>
            <a:pPr indent="-217170" lvl="1" marL="685800" rtl="0" algn="l">
              <a:lnSpc>
                <a:spcPct val="120000"/>
              </a:lnSpc>
              <a:spcBef>
                <a:spcPts val="500"/>
              </a:spcBef>
              <a:spcAft>
                <a:spcPts val="0"/>
              </a:spcAft>
              <a:buClr>
                <a:schemeClr val="dk1"/>
              </a:buClr>
              <a:buSzPct val="100000"/>
              <a:buChar char="•"/>
            </a:pPr>
            <a:r>
              <a:rPr lang="en-GB">
                <a:latin typeface="Arial"/>
                <a:ea typeface="Arial"/>
                <a:cs typeface="Arial"/>
                <a:sym typeface="Arial"/>
              </a:rPr>
              <a:t>Provide a critique and application of the PESTEL framework.</a:t>
            </a:r>
            <a:endParaRPr/>
          </a:p>
          <a:p>
            <a:pPr indent="-217170" lvl="1" marL="685800" rtl="0" algn="l">
              <a:lnSpc>
                <a:spcPct val="120000"/>
              </a:lnSpc>
              <a:spcBef>
                <a:spcPts val="500"/>
              </a:spcBef>
              <a:spcAft>
                <a:spcPts val="0"/>
              </a:spcAft>
              <a:buClr>
                <a:schemeClr val="dk1"/>
              </a:buClr>
              <a:buSzPct val="100000"/>
              <a:buChar char="•"/>
            </a:pPr>
            <a:r>
              <a:rPr lang="en-GB">
                <a:latin typeface="Arial"/>
                <a:ea typeface="Arial"/>
                <a:cs typeface="Arial"/>
                <a:sym typeface="Arial"/>
              </a:rPr>
              <a:t>Provide a critique and application of the Cause-and-Effect model.</a:t>
            </a:r>
            <a:endParaRPr/>
          </a:p>
          <a:p>
            <a:pPr indent="-217170" lvl="1" marL="685800" rtl="0" algn="l">
              <a:lnSpc>
                <a:spcPct val="120000"/>
              </a:lnSpc>
              <a:spcBef>
                <a:spcPts val="500"/>
              </a:spcBef>
              <a:spcAft>
                <a:spcPts val="0"/>
              </a:spcAft>
              <a:buClr>
                <a:schemeClr val="dk1"/>
              </a:buClr>
              <a:buSzPct val="100000"/>
              <a:buChar char="•"/>
            </a:pPr>
            <a:r>
              <a:rPr lang="en-GB">
                <a:latin typeface="Arial"/>
                <a:ea typeface="Arial"/>
                <a:cs typeface="Arial"/>
                <a:sym typeface="Arial"/>
              </a:rPr>
              <a:t>And, finally, provide a summary of the key findings.</a:t>
            </a:r>
            <a:endParaRPr/>
          </a:p>
          <a:p>
            <a:pPr indent="-50800" lvl="0" marL="228600" rtl="0" algn="l">
              <a:lnSpc>
                <a:spcPct val="90000"/>
              </a:lnSpc>
              <a:spcBef>
                <a:spcPts val="1000"/>
              </a:spcBef>
              <a:spcAft>
                <a:spcPts val="0"/>
              </a:spcAft>
              <a:buClr>
                <a:schemeClr val="dk1"/>
              </a:buClr>
              <a:buSzPct val="100000"/>
              <a:buNone/>
            </a:pPr>
            <a:r>
              <a:t/>
            </a:r>
            <a:endParaRPr>
              <a:latin typeface="Arial"/>
              <a:ea typeface="Arial"/>
              <a:cs typeface="Arial"/>
              <a:sym typeface="Arial"/>
            </a:endParaRPr>
          </a:p>
          <a:p>
            <a:pPr indent="-50800" lvl="0" marL="228600" rtl="0" algn="l">
              <a:lnSpc>
                <a:spcPct val="90000"/>
              </a:lnSpc>
              <a:spcBef>
                <a:spcPts val="1000"/>
              </a:spcBef>
              <a:spcAft>
                <a:spcPts val="0"/>
              </a:spcAft>
              <a:buClr>
                <a:schemeClr val="dk1"/>
              </a:buClr>
              <a:buSzPct val="100000"/>
              <a:buNone/>
            </a:pPr>
            <a:r>
              <a:t/>
            </a:r>
            <a:endParaRPr>
              <a:latin typeface="Arial"/>
              <a:ea typeface="Arial"/>
              <a:cs typeface="Arial"/>
              <a:sym typeface="Arial"/>
            </a:endParaRPr>
          </a:p>
          <a:p>
            <a:pPr indent="-50800" lvl="0" marL="228600" rtl="0" algn="l">
              <a:lnSpc>
                <a:spcPct val="90000"/>
              </a:lnSpc>
              <a:spcBef>
                <a:spcPts val="1000"/>
              </a:spcBef>
              <a:spcAft>
                <a:spcPts val="0"/>
              </a:spcAft>
              <a:buClr>
                <a:schemeClr val="dk1"/>
              </a:buClr>
              <a:buSzPct val="100000"/>
              <a:buNone/>
            </a:pPr>
            <a:r>
              <a:t/>
            </a:r>
            <a:endParaRPr/>
          </a:p>
          <a:p>
            <a:pPr indent="-50800" lvl="0" marL="228600" rtl="0" algn="l">
              <a:lnSpc>
                <a:spcPct val="90000"/>
              </a:lnSpc>
              <a:spcBef>
                <a:spcPts val="1000"/>
              </a:spcBef>
              <a:spcAft>
                <a:spcPts val="0"/>
              </a:spcAft>
              <a:buClr>
                <a:schemeClr val="dk1"/>
              </a:buClr>
              <a:buSzPct val="100000"/>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3"/>
          <p:cNvSpPr txBox="1"/>
          <p:nvPr>
            <p:ph type="title"/>
          </p:nvPr>
        </p:nvSpPr>
        <p:spPr>
          <a:xfrm>
            <a:off x="491706" y="408257"/>
            <a:ext cx="11179834"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GB" sz="3200" u="sng">
                <a:latin typeface="Arial"/>
                <a:ea typeface="Arial"/>
                <a:cs typeface="Arial"/>
                <a:sym typeface="Arial"/>
              </a:rPr>
              <a:t>Provide an overview of Basil’s Bakery. </a:t>
            </a:r>
            <a:br>
              <a:rPr b="1" lang="en-GB" sz="3200">
                <a:latin typeface="Arial"/>
                <a:ea typeface="Arial"/>
                <a:cs typeface="Arial"/>
                <a:sym typeface="Arial"/>
              </a:rPr>
            </a:br>
            <a:endParaRPr sz="3200"/>
          </a:p>
        </p:txBody>
      </p:sp>
      <p:sp>
        <p:nvSpPr>
          <p:cNvPr id="99" name="Google Shape;99;p3"/>
          <p:cNvSpPr txBox="1"/>
          <p:nvPr>
            <p:ph idx="1" type="body"/>
          </p:nvPr>
        </p:nvSpPr>
        <p:spPr>
          <a:xfrm>
            <a:off x="1167775" y="1578400"/>
            <a:ext cx="10351200" cy="67010100"/>
          </a:xfrm>
          <a:prstGeom prst="rect">
            <a:avLst/>
          </a:prstGeom>
          <a:noFill/>
          <a:ln>
            <a:noFill/>
          </a:ln>
        </p:spPr>
        <p:txBody>
          <a:bodyPr anchorCtr="0" anchor="t" bIns="45700" lIns="91425" spcFirstLastPara="1" rIns="91425" wrap="square" tIns="45700">
            <a:noAutofit/>
          </a:bodyPr>
          <a:lstStyle/>
          <a:p>
            <a:pPr indent="-382466" lvl="0" marL="457200" rtl="0" algn="l">
              <a:spcBef>
                <a:spcPts val="0"/>
              </a:spcBef>
              <a:spcAft>
                <a:spcPts val="0"/>
              </a:spcAft>
              <a:buSzPts val="2423"/>
              <a:buChar char="•"/>
            </a:pPr>
            <a:r>
              <a:rPr lang="en-GB" sz="2423"/>
              <a:t>The bakery aims to provide fresh, high-quality products to its customers but It also serves </a:t>
            </a:r>
            <a:r>
              <a:rPr lang="en-GB" sz="2423"/>
              <a:t>a lot</a:t>
            </a:r>
            <a:r>
              <a:rPr lang="en-GB" sz="2423"/>
              <a:t> of customers, such as local residents, families, workers, and visitors also the business operates within the food and beverage industry.                                                    </a:t>
            </a:r>
            <a:endParaRPr sz="2423"/>
          </a:p>
          <a:p>
            <a:pPr indent="-382466" lvl="0" marL="457200" rtl="0" algn="l">
              <a:spcBef>
                <a:spcPts val="0"/>
              </a:spcBef>
              <a:spcAft>
                <a:spcPts val="0"/>
              </a:spcAft>
              <a:buSzPts val="2423"/>
              <a:buChar char="•"/>
            </a:pPr>
            <a:r>
              <a:rPr lang="en-GB" sz="2423"/>
              <a:t>In their products they have included bread, cakes, pastries, cookies, and other confectionery items.  </a:t>
            </a:r>
            <a:endParaRPr sz="2423"/>
          </a:p>
          <a:p>
            <a:pPr indent="-382466" lvl="0" marL="457200" rtl="0" algn="l">
              <a:spcBef>
                <a:spcPts val="0"/>
              </a:spcBef>
              <a:spcAft>
                <a:spcPts val="0"/>
              </a:spcAft>
              <a:buSzPts val="2423"/>
              <a:buChar char="•"/>
            </a:pPr>
            <a:r>
              <a:rPr lang="en-GB" sz="2423"/>
              <a:t>Basil's Bakery competes with other bakeries, cafés, supermarkets, and food retailers.</a:t>
            </a:r>
            <a:endParaRPr sz="2423"/>
          </a:p>
          <a:p>
            <a:pPr indent="-382466" lvl="0" marL="457200" rtl="0" algn="l">
              <a:spcBef>
                <a:spcPts val="0"/>
              </a:spcBef>
              <a:spcAft>
                <a:spcPts val="0"/>
              </a:spcAft>
              <a:buSzPts val="2423"/>
              <a:buChar char="•"/>
            </a:pPr>
            <a:r>
              <a:rPr lang="en-GB" sz="2423"/>
              <a:t>Customers satisfaction and product quality are important priorities for the business.</a:t>
            </a:r>
            <a:endParaRPr sz="2423"/>
          </a:p>
          <a:p>
            <a:pPr indent="-382466" lvl="0" marL="457200" rtl="0" algn="l">
              <a:spcBef>
                <a:spcPts val="0"/>
              </a:spcBef>
              <a:spcAft>
                <a:spcPts val="0"/>
              </a:spcAft>
              <a:buSzPts val="2423"/>
              <a:buChar char="•"/>
            </a:pPr>
            <a:r>
              <a:rPr lang="en-GB" sz="2423"/>
              <a:t>External factors such as ingredient costs, economic conditions, government regulations, and consumer trends can affect the business.                   </a:t>
            </a:r>
            <a:endParaRPr sz="2423"/>
          </a:p>
          <a:p>
            <a:pPr indent="-382466" lvl="0" marL="457200" rtl="0" algn="l">
              <a:spcBef>
                <a:spcPts val="0"/>
              </a:spcBef>
              <a:spcAft>
                <a:spcPts val="0"/>
              </a:spcAft>
              <a:buSzPts val="2423"/>
              <a:buChar char="•"/>
            </a:pPr>
            <a:r>
              <a:rPr lang="en-GB" sz="2423"/>
              <a:t>The bakery's goal is to maintain a strong reputation and attract </a:t>
            </a:r>
            <a:r>
              <a:rPr lang="en-GB" sz="2423"/>
              <a:t>repetitive</a:t>
            </a:r>
            <a:r>
              <a:rPr lang="en-GB" sz="2423"/>
              <a:t> customers through quality products and good service.</a:t>
            </a:r>
            <a:endParaRPr sz="2423"/>
          </a:p>
          <a:p>
            <a:pPr indent="0" lvl="0" marL="228600" rtl="0" algn="l">
              <a:spcBef>
                <a:spcPts val="0"/>
              </a:spcBef>
              <a:spcAft>
                <a:spcPts val="0"/>
              </a:spcAft>
              <a:buClr>
                <a:schemeClr val="dk1"/>
              </a:buClr>
              <a:buSzPts val="1100"/>
              <a:buFont typeface="Arial"/>
              <a:buNone/>
            </a:pPr>
            <a:r>
              <a:t/>
            </a:r>
            <a:endParaRPr sz="100"/>
          </a:p>
          <a:p>
            <a:pPr indent="0" lvl="0" marL="0" rtl="0" algn="l">
              <a:spcBef>
                <a:spcPts val="1000"/>
              </a:spcBef>
              <a:spcAft>
                <a:spcPts val="0"/>
              </a:spcAft>
              <a:buNone/>
            </a:pPr>
            <a:r>
              <a:t/>
            </a:r>
            <a:endParaRPr sz="2000"/>
          </a:p>
          <a:p>
            <a:pPr indent="0" lvl="0" marL="0" rtl="0" algn="l">
              <a:lnSpc>
                <a:spcPct val="90000"/>
              </a:lnSpc>
              <a:spcBef>
                <a:spcPts val="1000"/>
              </a:spcBef>
              <a:spcAft>
                <a:spcPts val="0"/>
              </a:spcAft>
              <a:buClr>
                <a:schemeClr val="dk1"/>
              </a:buClr>
              <a:buSzPts val="2800"/>
              <a:buNone/>
            </a:pPr>
            <a:r>
              <a:t/>
            </a:r>
            <a:endParaRPr>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4"/>
          <p:cNvSpPr txBox="1"/>
          <p:nvPr>
            <p:ph type="title"/>
          </p:nvPr>
        </p:nvSpPr>
        <p:spPr>
          <a:xfrm>
            <a:off x="506083" y="104833"/>
            <a:ext cx="11179834"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2900"/>
              <a:buFont typeface="Arial"/>
              <a:buNone/>
            </a:pPr>
            <a:r>
              <a:rPr b="1" lang="en-GB" sz="2900" u="sng">
                <a:latin typeface="Arial"/>
                <a:ea typeface="Arial"/>
                <a:cs typeface="Arial"/>
                <a:sym typeface="Arial"/>
              </a:rPr>
              <a:t>Provide an insight into the problems Basil’s Bakery are facing. </a:t>
            </a:r>
            <a:r>
              <a:rPr lang="en-GB" sz="2900">
                <a:latin typeface="Arial"/>
                <a:ea typeface="Arial"/>
                <a:cs typeface="Arial"/>
                <a:sym typeface="Arial"/>
              </a:rPr>
              <a:t>(approx. 1 minute)</a:t>
            </a:r>
            <a:endParaRPr sz="2900"/>
          </a:p>
        </p:txBody>
      </p:sp>
      <p:sp>
        <p:nvSpPr>
          <p:cNvPr id="105" name="Google Shape;105;p4"/>
          <p:cNvSpPr txBox="1"/>
          <p:nvPr>
            <p:ph idx="1" type="body"/>
          </p:nvPr>
        </p:nvSpPr>
        <p:spPr>
          <a:xfrm>
            <a:off x="78000" y="1050825"/>
            <a:ext cx="12036000" cy="5676300"/>
          </a:xfrm>
          <a:prstGeom prst="rect">
            <a:avLst/>
          </a:prstGeom>
          <a:noFill/>
          <a:ln>
            <a:noFill/>
          </a:ln>
        </p:spPr>
        <p:txBody>
          <a:bodyPr anchorCtr="0" anchor="t" bIns="45700" lIns="91425" spcFirstLastPara="1" rIns="91425" wrap="square" tIns="45700">
            <a:normAutofit fontScale="32500"/>
          </a:bodyPr>
          <a:lstStyle/>
          <a:p>
            <a:pPr indent="-175768" lvl="0" marL="228600" rtl="0" algn="l">
              <a:lnSpc>
                <a:spcPct val="90000"/>
              </a:lnSpc>
              <a:spcBef>
                <a:spcPts val="1000"/>
              </a:spcBef>
              <a:spcAft>
                <a:spcPts val="0"/>
              </a:spcAft>
              <a:buClr>
                <a:schemeClr val="dk1"/>
              </a:buClr>
              <a:buSzPts val="293"/>
              <a:buNone/>
            </a:pPr>
            <a:r>
              <a:rPr b="1" lang="en-GB" sz="5193">
                <a:latin typeface="Arial"/>
                <a:ea typeface="Arial"/>
                <a:cs typeface="Arial"/>
                <a:sym typeface="Arial"/>
              </a:rPr>
              <a:t>Root </a:t>
            </a:r>
            <a:r>
              <a:rPr b="1" lang="en-GB" sz="5193">
                <a:latin typeface="Arial"/>
                <a:ea typeface="Arial"/>
                <a:cs typeface="Arial"/>
                <a:sym typeface="Arial"/>
              </a:rPr>
              <a:t>problem</a:t>
            </a:r>
            <a:r>
              <a:rPr b="1" lang="en-GB" sz="5193">
                <a:latin typeface="Arial"/>
                <a:ea typeface="Arial"/>
                <a:cs typeface="Arial"/>
                <a:sym typeface="Arial"/>
              </a:rPr>
              <a:t> </a:t>
            </a:r>
            <a:r>
              <a:rPr lang="en-GB" sz="5193">
                <a:latin typeface="Arial"/>
                <a:ea typeface="Arial"/>
                <a:cs typeface="Arial"/>
                <a:sym typeface="Arial"/>
              </a:rPr>
              <a:t>is that</a:t>
            </a:r>
            <a:r>
              <a:rPr b="1" lang="en-GB" sz="5193">
                <a:latin typeface="Arial"/>
                <a:ea typeface="Arial"/>
                <a:cs typeface="Arial"/>
                <a:sym typeface="Arial"/>
              </a:rPr>
              <a:t> </a:t>
            </a:r>
            <a:r>
              <a:rPr lang="en-GB" sz="5193">
                <a:latin typeface="Arial"/>
                <a:ea typeface="Arial"/>
                <a:cs typeface="Arial"/>
                <a:sym typeface="Arial"/>
              </a:rPr>
              <a:t>Basil's Bakery is experiencing </a:t>
            </a:r>
            <a:r>
              <a:rPr b="1" lang="en-GB" sz="5193">
                <a:latin typeface="Arial"/>
                <a:ea typeface="Arial"/>
                <a:cs typeface="Arial"/>
                <a:sym typeface="Arial"/>
              </a:rPr>
              <a:t>sales stagnation</a:t>
            </a:r>
            <a:r>
              <a:rPr lang="en-GB" sz="5193">
                <a:latin typeface="Arial"/>
                <a:ea typeface="Arial"/>
                <a:cs typeface="Arial"/>
                <a:sym typeface="Arial"/>
              </a:rPr>
              <a:t>, whereby revenue growth has plateaued and the business is no longer achieving significant increases in sales performance.</a:t>
            </a:r>
            <a:endParaRPr sz="5193">
              <a:latin typeface="Arial"/>
              <a:ea typeface="Arial"/>
              <a:cs typeface="Arial"/>
              <a:sym typeface="Arial"/>
            </a:endParaRPr>
          </a:p>
          <a:p>
            <a:pPr indent="-175768" lvl="0" marL="228600" rtl="0" algn="l">
              <a:spcBef>
                <a:spcPts val="1000"/>
              </a:spcBef>
              <a:spcAft>
                <a:spcPts val="0"/>
              </a:spcAft>
              <a:buNone/>
            </a:pPr>
            <a:r>
              <a:rPr lang="en-GB" sz="4833">
                <a:latin typeface="Arial"/>
                <a:ea typeface="Arial"/>
                <a:cs typeface="Arial"/>
                <a:sym typeface="Arial"/>
              </a:rPr>
              <a:t>Sales stagnation represents a critical challenge as it restricts the organisation's capacity to achieve sustainable growth and long-term profitability.</a:t>
            </a:r>
            <a:endParaRPr sz="4833">
              <a:latin typeface="Arial"/>
              <a:ea typeface="Arial"/>
              <a:cs typeface="Arial"/>
              <a:sym typeface="Arial"/>
            </a:endParaRPr>
          </a:p>
          <a:p>
            <a:pPr indent="-175768" lvl="0" marL="228600" rtl="0" algn="l">
              <a:spcBef>
                <a:spcPts val="1000"/>
              </a:spcBef>
              <a:spcAft>
                <a:spcPts val="0"/>
              </a:spcAft>
              <a:buNone/>
            </a:pPr>
            <a:r>
              <a:rPr lang="en-GB" sz="4833">
                <a:latin typeface="Arial"/>
                <a:ea typeface="Arial"/>
                <a:cs typeface="Arial"/>
                <a:sym typeface="Arial"/>
              </a:rPr>
              <a:t>One contributing factor may be the </a:t>
            </a:r>
            <a:r>
              <a:rPr b="1" lang="en-GB" sz="4833">
                <a:latin typeface="Arial"/>
                <a:ea typeface="Arial"/>
                <a:cs typeface="Arial"/>
                <a:sym typeface="Arial"/>
              </a:rPr>
              <a:t>intensification of market competition</a:t>
            </a:r>
            <a:r>
              <a:rPr lang="en-GB" sz="4833">
                <a:latin typeface="Arial"/>
                <a:ea typeface="Arial"/>
                <a:cs typeface="Arial"/>
                <a:sym typeface="Arial"/>
              </a:rPr>
              <a:t>, with supermarkets, cafés, and independent bakeries offering comparable products, thereby increasing competitive pressure.</a:t>
            </a:r>
            <a:endParaRPr sz="4833">
              <a:latin typeface="Arial"/>
              <a:ea typeface="Arial"/>
              <a:cs typeface="Arial"/>
              <a:sym typeface="Arial"/>
            </a:endParaRPr>
          </a:p>
          <a:p>
            <a:pPr indent="-175768" lvl="0" marL="228600" rtl="0" algn="l">
              <a:spcBef>
                <a:spcPts val="1000"/>
              </a:spcBef>
              <a:spcAft>
                <a:spcPts val="0"/>
              </a:spcAft>
              <a:buNone/>
            </a:pPr>
            <a:r>
              <a:rPr lang="en-GB" sz="4833">
                <a:latin typeface="Arial"/>
                <a:ea typeface="Arial"/>
                <a:cs typeface="Arial"/>
                <a:sym typeface="Arial"/>
              </a:rPr>
              <a:t>Evolving </a:t>
            </a:r>
            <a:r>
              <a:rPr b="1" lang="en-GB" sz="4833">
                <a:latin typeface="Arial"/>
                <a:ea typeface="Arial"/>
                <a:cs typeface="Arial"/>
                <a:sym typeface="Arial"/>
              </a:rPr>
              <a:t>consumer preferences and purchasing behaviours</a:t>
            </a:r>
            <a:r>
              <a:rPr lang="en-GB" sz="4833">
                <a:latin typeface="Arial"/>
                <a:ea typeface="Arial"/>
                <a:cs typeface="Arial"/>
                <a:sym typeface="Arial"/>
              </a:rPr>
              <a:t> may also be influencing demand, particularly if customers are seeking healthier alternatives, greater convenience, or more innovative product offerings.</a:t>
            </a:r>
            <a:endParaRPr sz="4833">
              <a:latin typeface="Arial"/>
              <a:ea typeface="Arial"/>
              <a:cs typeface="Arial"/>
              <a:sym typeface="Arial"/>
            </a:endParaRPr>
          </a:p>
          <a:p>
            <a:pPr indent="0" lvl="0" marL="0" rtl="0" algn="l">
              <a:lnSpc>
                <a:spcPct val="115000"/>
              </a:lnSpc>
              <a:spcBef>
                <a:spcPts val="1200"/>
              </a:spcBef>
              <a:spcAft>
                <a:spcPts val="0"/>
              </a:spcAft>
              <a:buClr>
                <a:schemeClr val="dk1"/>
              </a:buClr>
              <a:buSzPts val="358"/>
              <a:buFont typeface="Arial"/>
              <a:buNone/>
            </a:pPr>
            <a:r>
              <a:rPr lang="en-GB" sz="5444">
                <a:latin typeface="Arial"/>
                <a:ea typeface="Arial"/>
                <a:cs typeface="Arial"/>
                <a:sym typeface="Arial"/>
              </a:rPr>
              <a:t>The stagnation in sales at Basil's Bakery is likely the result of multiple interconnected internal and external factors that are negatively affecting business performance. These contributing issues include:</a:t>
            </a:r>
            <a:endParaRPr sz="5444">
              <a:latin typeface="Arial"/>
              <a:ea typeface="Arial"/>
              <a:cs typeface="Arial"/>
              <a:sym typeface="Arial"/>
            </a:endParaRPr>
          </a:p>
          <a:p>
            <a:pPr indent="-316188" lvl="0" marL="457200" rtl="0" algn="l">
              <a:lnSpc>
                <a:spcPct val="115000"/>
              </a:lnSpc>
              <a:spcBef>
                <a:spcPts val="1200"/>
              </a:spcBef>
              <a:spcAft>
                <a:spcPts val="0"/>
              </a:spcAft>
              <a:buSzPct val="100000"/>
              <a:buChar char="●"/>
            </a:pPr>
            <a:r>
              <a:rPr b="1" lang="en-GB" sz="4244">
                <a:latin typeface="Arial"/>
                <a:ea typeface="Arial"/>
                <a:cs typeface="Arial"/>
                <a:sym typeface="Arial"/>
              </a:rPr>
              <a:t>Increasing Competitive Pressure</a:t>
            </a:r>
            <a:endParaRPr b="1" sz="4244">
              <a:latin typeface="Arial"/>
              <a:ea typeface="Arial"/>
              <a:cs typeface="Arial"/>
              <a:sym typeface="Arial"/>
            </a:endParaRPr>
          </a:p>
          <a:p>
            <a:pPr indent="-316188" lvl="1" marL="914400" rtl="0" algn="l">
              <a:lnSpc>
                <a:spcPct val="115000"/>
              </a:lnSpc>
              <a:spcBef>
                <a:spcPts val="0"/>
              </a:spcBef>
              <a:spcAft>
                <a:spcPts val="0"/>
              </a:spcAft>
              <a:buSzPct val="100000"/>
              <a:buChar char="○"/>
            </a:pPr>
            <a:r>
              <a:rPr lang="en-GB" sz="4244">
                <a:latin typeface="Arial"/>
                <a:ea typeface="Arial"/>
                <a:cs typeface="Arial"/>
                <a:sym typeface="Arial"/>
              </a:rPr>
              <a:t>The bakery operates within a highly competitive market, facing competition from supermarkets, chain cafés, and other independent bakeries. This intensifies the challenge of attracting and retaining customers.</a:t>
            </a:r>
            <a:endParaRPr sz="4244">
              <a:latin typeface="Arial"/>
              <a:ea typeface="Arial"/>
              <a:cs typeface="Arial"/>
              <a:sym typeface="Arial"/>
            </a:endParaRPr>
          </a:p>
          <a:p>
            <a:pPr indent="-316188" lvl="0" marL="457200" rtl="0" algn="l">
              <a:lnSpc>
                <a:spcPct val="115000"/>
              </a:lnSpc>
              <a:spcBef>
                <a:spcPts val="0"/>
              </a:spcBef>
              <a:spcAft>
                <a:spcPts val="0"/>
              </a:spcAft>
              <a:buSzPct val="100000"/>
              <a:buChar char="●"/>
            </a:pPr>
            <a:r>
              <a:rPr b="1" lang="en-GB" sz="4244">
                <a:latin typeface="Arial"/>
                <a:ea typeface="Arial"/>
                <a:cs typeface="Arial"/>
                <a:sym typeface="Arial"/>
              </a:rPr>
              <a:t>Changing Consumer Preferences</a:t>
            </a:r>
            <a:endParaRPr b="1" sz="4244">
              <a:latin typeface="Arial"/>
              <a:ea typeface="Arial"/>
              <a:cs typeface="Arial"/>
              <a:sym typeface="Arial"/>
            </a:endParaRPr>
          </a:p>
          <a:p>
            <a:pPr indent="-316188" lvl="1" marL="914400" rtl="0" algn="l">
              <a:lnSpc>
                <a:spcPct val="115000"/>
              </a:lnSpc>
              <a:spcBef>
                <a:spcPts val="0"/>
              </a:spcBef>
              <a:spcAft>
                <a:spcPts val="0"/>
              </a:spcAft>
              <a:buSzPct val="100000"/>
              <a:buChar char="○"/>
            </a:pPr>
            <a:r>
              <a:rPr lang="en-GB" sz="4244">
                <a:latin typeface="Arial"/>
                <a:ea typeface="Arial"/>
                <a:cs typeface="Arial"/>
                <a:sym typeface="Arial"/>
              </a:rPr>
              <a:t>Consumer tastes and purchasing behaviours are continuously evolving. Increased demand for healthier products, dietary alternatives, and convenient purchasing options may reduce demand for traditional bakery products if the business fails to adapt.</a:t>
            </a:r>
            <a:endParaRPr sz="4244">
              <a:latin typeface="Arial"/>
              <a:ea typeface="Arial"/>
              <a:cs typeface="Arial"/>
              <a:sym typeface="Arial"/>
            </a:endParaRPr>
          </a:p>
          <a:p>
            <a:pPr indent="0" lvl="0" marL="0" rtl="0" algn="l">
              <a:spcBef>
                <a:spcPts val="1200"/>
              </a:spcBef>
              <a:spcAft>
                <a:spcPts val="0"/>
              </a:spcAft>
              <a:buNone/>
            </a:pPr>
            <a:r>
              <a:t/>
            </a:r>
            <a:endParaRPr sz="985">
              <a:latin typeface="Arial"/>
              <a:ea typeface="Arial"/>
              <a:cs typeface="Arial"/>
              <a:sym typeface="Arial"/>
            </a:endParaRPr>
          </a:p>
          <a:p>
            <a:pPr indent="-175768" lvl="0" marL="228600" rtl="0" algn="l">
              <a:lnSpc>
                <a:spcPct val="90000"/>
              </a:lnSpc>
              <a:spcBef>
                <a:spcPts val="1000"/>
              </a:spcBef>
              <a:spcAft>
                <a:spcPts val="0"/>
              </a:spcAft>
              <a:buClr>
                <a:schemeClr val="dk1"/>
              </a:buClr>
              <a:buSzPct val="100000"/>
              <a:buNone/>
            </a:pPr>
            <a:r>
              <a:t/>
            </a:r>
            <a:endParaRPr sz="900">
              <a:latin typeface="Arial"/>
              <a:ea typeface="Arial"/>
              <a:cs typeface="Arial"/>
              <a:sym typeface="Arial"/>
            </a:endParaRPr>
          </a:p>
          <a:p>
            <a:pPr indent="0" lvl="0" marL="0" rtl="0" algn="l">
              <a:spcBef>
                <a:spcPts val="1000"/>
              </a:spcBef>
              <a:spcAft>
                <a:spcPts val="0"/>
              </a:spcAft>
              <a:buNone/>
            </a:pPr>
            <a:r>
              <a:t/>
            </a:r>
            <a:endParaRPr sz="8200">
              <a:solidFill>
                <a:srgbClr val="FF0000"/>
              </a:solidFill>
              <a:latin typeface="Arial"/>
              <a:ea typeface="Arial"/>
              <a:cs typeface="Arial"/>
              <a:sym typeface="Arial"/>
            </a:endParaRPr>
          </a:p>
        </p:txBody>
      </p:sp>
      <p:graphicFrame>
        <p:nvGraphicFramePr>
          <p:cNvPr id="106" name="Google Shape;106;p4"/>
          <p:cNvGraphicFramePr/>
          <p:nvPr/>
        </p:nvGraphicFramePr>
        <p:xfrm>
          <a:off x="-353675" y="5307950"/>
          <a:ext cx="3000000" cy="3000000"/>
        </p:xfrm>
        <a:graphic>
          <a:graphicData uri="http://schemas.openxmlformats.org/drawingml/2006/table">
            <a:tbl>
              <a:tblPr>
                <a:noFill/>
                <a:tableStyleId>{8D0FBEDF-201B-4174-8689-35867C3CBAAD}</a:tableStyleId>
              </a:tblPr>
              <a:tblGrid>
                <a:gridCol w="2133600"/>
              </a:tblGrid>
              <a:tr h="200025">
                <a:tc>
                  <a:txBody>
                    <a:bodyPr/>
                    <a:lstStyle/>
                    <a:p>
                      <a:pPr indent="0" lvl="0" marL="0" rtl="0" algn="l">
                        <a:spcBef>
                          <a:spcPts val="0"/>
                        </a:spcBef>
                        <a:spcAft>
                          <a:spcPts val="0"/>
                        </a:spcAft>
                        <a:buNone/>
                      </a:pPr>
                      <a:r>
                        <a:t/>
                      </a:r>
                      <a:endParaRPr b="1" sz="1100"/>
                    </a:p>
                  </a:txBody>
                  <a:tcPr marT="91425" marB="91425" marR="91425" marL="91425"/>
                </a:tc>
              </a:tr>
            </a:tbl>
          </a:graphicData>
        </a:graphic>
      </p:graphicFrame>
      <p:graphicFrame>
        <p:nvGraphicFramePr>
          <p:cNvPr id="107" name="Google Shape;107;p4"/>
          <p:cNvGraphicFramePr/>
          <p:nvPr/>
        </p:nvGraphicFramePr>
        <p:xfrm>
          <a:off x="-506075" y="4908050"/>
          <a:ext cx="3000000" cy="3000000"/>
        </p:xfrm>
        <a:graphic>
          <a:graphicData uri="http://schemas.openxmlformats.org/drawingml/2006/table">
            <a:tbl>
              <a:tblPr>
                <a:noFill/>
                <a:tableStyleId>{8D0FBEDF-201B-4174-8689-35867C3CBAAD}</a:tableStyleId>
              </a:tblPr>
              <a:tblGrid>
                <a:gridCol w="533400"/>
              </a:tblGrid>
              <a:tr h="1325575">
                <a:tc>
                  <a:txBody>
                    <a:bodyPr/>
                    <a:lstStyle/>
                    <a:p>
                      <a:pPr indent="0" lvl="0" marL="0" rtl="0" algn="l">
                        <a:spcBef>
                          <a:spcPts val="0"/>
                        </a:spcBef>
                        <a:spcAft>
                          <a:spcPts val="0"/>
                        </a:spcAft>
                        <a:buNone/>
                      </a:pPr>
                      <a:r>
                        <a:t/>
                      </a:r>
                      <a:endParaRPr/>
                    </a:p>
                  </a:txBody>
                  <a:tcPr marT="91425" marB="91425" marR="91425" marL="91425"/>
                </a:tc>
              </a:tr>
            </a:tbl>
          </a:graphicData>
        </a:graphic>
      </p:graphicFrame>
      <p:graphicFrame>
        <p:nvGraphicFramePr>
          <p:cNvPr id="108" name="Google Shape;108;p4"/>
          <p:cNvGraphicFramePr/>
          <p:nvPr/>
        </p:nvGraphicFramePr>
        <p:xfrm>
          <a:off x="-353675" y="5574525"/>
          <a:ext cx="3000000" cy="3000000"/>
        </p:xfrm>
        <a:graphic>
          <a:graphicData uri="http://schemas.openxmlformats.org/drawingml/2006/table">
            <a:tbl>
              <a:tblPr>
                <a:noFill/>
                <a:tableStyleId>{8D0FBEDF-201B-4174-8689-35867C3CBAAD}</a:tableStyleId>
              </a:tblPr>
              <a:tblGrid>
                <a:gridCol w="295275"/>
              </a:tblGrid>
              <a:tr h="200025">
                <a:tc>
                  <a:txBody>
                    <a:bodyPr/>
                    <a:lstStyle/>
                    <a:p>
                      <a:pPr indent="0" lvl="0" marL="0" rtl="0" algn="l">
                        <a:spcBef>
                          <a:spcPts val="0"/>
                        </a:spcBef>
                        <a:spcAft>
                          <a:spcPts val="0"/>
                        </a:spcAft>
                        <a:buNone/>
                      </a:pPr>
                      <a:r>
                        <a:t/>
                      </a:r>
                      <a:endParaRPr/>
                    </a:p>
                  </a:txBody>
                  <a:tcPr marT="91425" marB="91425" marR="91425" marL="91425"/>
                </a:tc>
              </a:tr>
            </a:tbl>
          </a:graphicData>
        </a:graphic>
      </p:graphicFrame>
      <p:graphicFrame>
        <p:nvGraphicFramePr>
          <p:cNvPr id="109" name="Google Shape;109;p4"/>
          <p:cNvGraphicFramePr/>
          <p:nvPr/>
        </p:nvGraphicFramePr>
        <p:xfrm>
          <a:off x="755250" y="5935163"/>
          <a:ext cx="3000000" cy="3000000"/>
        </p:xfrm>
        <a:graphic>
          <a:graphicData uri="http://schemas.openxmlformats.org/drawingml/2006/table">
            <a:tbl>
              <a:tblPr>
                <a:noFill/>
                <a:tableStyleId>{8D0FBEDF-201B-4174-8689-35867C3CBAAD}</a:tableStyleId>
              </a:tblPr>
              <a:tblGrid>
                <a:gridCol w="11232800"/>
              </a:tblGrid>
              <a:tr h="346750">
                <a:tc>
                  <a:txBody>
                    <a:bodyPr/>
                    <a:lstStyle/>
                    <a:p>
                      <a:pPr indent="0" lvl="0" marL="0" rtl="0" algn="l">
                        <a:spcBef>
                          <a:spcPts val="0"/>
                        </a:spcBef>
                        <a:spcAft>
                          <a:spcPts val="0"/>
                        </a:spcAft>
                        <a:buNone/>
                      </a:pPr>
                      <a:r>
                        <a:t/>
                      </a:r>
                      <a:endParaRPr sz="1500"/>
                    </a:p>
                  </a:txBody>
                  <a:tcPr marT="91425" marB="91425" marR="91425" marL="91425"/>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5"/>
          <p:cNvSpPr txBox="1"/>
          <p:nvPr>
            <p:ph type="title"/>
          </p:nvPr>
        </p:nvSpPr>
        <p:spPr>
          <a:xfrm>
            <a:off x="838200" y="24435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GB" sz="3200" u="sng">
                <a:latin typeface="Arial"/>
                <a:ea typeface="Arial"/>
                <a:cs typeface="Arial"/>
                <a:sym typeface="Arial"/>
              </a:rPr>
              <a:t>Provide a critique of the PESTEL Framework </a:t>
            </a:r>
            <a:br>
              <a:rPr b="1" lang="en-GB" sz="3200">
                <a:latin typeface="Arial"/>
                <a:ea typeface="Arial"/>
                <a:cs typeface="Arial"/>
                <a:sym typeface="Arial"/>
              </a:rPr>
            </a:br>
            <a:r>
              <a:rPr lang="en-GB" sz="3200">
                <a:latin typeface="Arial"/>
                <a:ea typeface="Arial"/>
                <a:cs typeface="Arial"/>
                <a:sym typeface="Arial"/>
              </a:rPr>
              <a:t>(approx. 1 minute).</a:t>
            </a:r>
            <a:endParaRPr/>
          </a:p>
        </p:txBody>
      </p:sp>
      <p:sp>
        <p:nvSpPr>
          <p:cNvPr id="115" name="Google Shape;115;p5"/>
          <p:cNvSpPr txBox="1"/>
          <p:nvPr>
            <p:ph idx="1" type="body"/>
          </p:nvPr>
        </p:nvSpPr>
        <p:spPr>
          <a:xfrm>
            <a:off x="0" y="1356000"/>
            <a:ext cx="12118200" cy="5261100"/>
          </a:xfrm>
          <a:prstGeom prst="rect">
            <a:avLst/>
          </a:prstGeom>
          <a:noFill/>
          <a:ln>
            <a:noFill/>
          </a:ln>
        </p:spPr>
        <p:txBody>
          <a:bodyPr anchorCtr="0" anchor="t" bIns="45700" lIns="91425" spcFirstLastPara="1" rIns="91425" wrap="square" tIns="45700">
            <a:normAutofit fontScale="25000" lnSpcReduction="20000"/>
          </a:bodyPr>
          <a:lstStyle/>
          <a:p>
            <a:pPr indent="-237392" lvl="0" marL="228600" rtl="0" algn="l">
              <a:lnSpc>
                <a:spcPct val="100000"/>
              </a:lnSpc>
              <a:spcBef>
                <a:spcPts val="0"/>
              </a:spcBef>
              <a:spcAft>
                <a:spcPts val="0"/>
              </a:spcAft>
              <a:buSzPct val="96183"/>
              <a:buChar char="•"/>
            </a:pPr>
            <a:r>
              <a:rPr lang="en-GB" sz="8062"/>
              <a:t>For example</a:t>
            </a:r>
            <a:endParaRPr sz="8369"/>
          </a:p>
          <a:p>
            <a:pPr indent="0" lvl="0" marL="0" rtl="0" algn="l">
              <a:lnSpc>
                <a:spcPct val="100000"/>
              </a:lnSpc>
              <a:spcBef>
                <a:spcPts val="500"/>
              </a:spcBef>
              <a:spcAft>
                <a:spcPts val="0"/>
              </a:spcAft>
              <a:buNone/>
            </a:pPr>
            <a:r>
              <a:rPr lang="en-GB" sz="7681">
                <a:latin typeface="Arial"/>
                <a:ea typeface="Arial"/>
                <a:cs typeface="Arial"/>
                <a:sym typeface="Arial"/>
              </a:rPr>
              <a:t>PESTEL Framework is</a:t>
            </a:r>
            <a:r>
              <a:rPr lang="en-GB" sz="7395">
                <a:latin typeface="Arial"/>
                <a:ea typeface="Arial"/>
                <a:cs typeface="Arial"/>
                <a:sym typeface="Arial"/>
              </a:rPr>
              <a:t> </a:t>
            </a:r>
            <a:r>
              <a:rPr lang="en-GB" sz="7490">
                <a:latin typeface="Arial"/>
                <a:ea typeface="Arial"/>
                <a:cs typeface="Arial"/>
                <a:sym typeface="Arial"/>
              </a:rPr>
              <a:t>a strategic analysis tool used by businesses to examine the </a:t>
            </a:r>
            <a:r>
              <a:rPr b="1" lang="en-GB" sz="7490">
                <a:latin typeface="Arial"/>
                <a:ea typeface="Arial"/>
                <a:cs typeface="Arial"/>
                <a:sym typeface="Arial"/>
              </a:rPr>
              <a:t>external factors</a:t>
            </a:r>
            <a:r>
              <a:rPr lang="en-GB" sz="7490">
                <a:latin typeface="Arial"/>
                <a:ea typeface="Arial"/>
                <a:cs typeface="Arial"/>
                <a:sym typeface="Arial"/>
              </a:rPr>
              <a:t> that may influence their operations, performance, and decision-making. It helps organisations identify opportunities and threats within their external environment and supports strategic planning</a:t>
            </a:r>
            <a:r>
              <a:rPr lang="en-GB" sz="7776">
                <a:latin typeface="Arial"/>
                <a:ea typeface="Arial"/>
                <a:cs typeface="Arial"/>
                <a:sym typeface="Arial"/>
              </a:rPr>
              <a:t>.</a:t>
            </a:r>
            <a:endParaRPr sz="9076"/>
          </a:p>
          <a:p>
            <a:pPr indent="0" lvl="0" marL="0" rtl="0" algn="l">
              <a:lnSpc>
                <a:spcPct val="100000"/>
              </a:lnSpc>
              <a:spcBef>
                <a:spcPts val="500"/>
              </a:spcBef>
              <a:spcAft>
                <a:spcPts val="0"/>
              </a:spcAft>
              <a:buNone/>
            </a:pPr>
            <a:r>
              <a:rPr lang="en-GB" sz="7681">
                <a:latin typeface="Arial"/>
                <a:ea typeface="Arial"/>
                <a:cs typeface="Arial"/>
                <a:sym typeface="Arial"/>
              </a:rPr>
              <a:t>Why is it used?</a:t>
            </a:r>
            <a:r>
              <a:rPr lang="en-GB" sz="7469">
                <a:latin typeface="Arial"/>
                <a:ea typeface="Arial"/>
                <a:cs typeface="Arial"/>
                <a:sym typeface="Arial"/>
              </a:rPr>
              <a:t>is used to help businesses understand and analyse the </a:t>
            </a:r>
            <a:r>
              <a:rPr b="1" lang="en-GB" sz="7469">
                <a:latin typeface="Arial"/>
                <a:ea typeface="Arial"/>
                <a:cs typeface="Arial"/>
                <a:sym typeface="Arial"/>
              </a:rPr>
              <a:t>external environment</a:t>
            </a:r>
            <a:r>
              <a:rPr lang="en-GB" sz="7469">
                <a:latin typeface="Arial"/>
                <a:ea typeface="Arial"/>
                <a:cs typeface="Arial"/>
                <a:sym typeface="Arial"/>
              </a:rPr>
              <a:t> in which they operate. It enables organisations to identify factors outside their control that could impact their performance, profitability, and future growth.</a:t>
            </a:r>
            <a:endParaRPr sz="8769"/>
          </a:p>
          <a:p>
            <a:pPr indent="0" lvl="0" marL="0" rtl="0" algn="l">
              <a:lnSpc>
                <a:spcPct val="100000"/>
              </a:lnSpc>
              <a:spcBef>
                <a:spcPts val="500"/>
              </a:spcBef>
              <a:spcAft>
                <a:spcPts val="0"/>
              </a:spcAft>
              <a:buNone/>
            </a:pPr>
            <a:r>
              <a:rPr lang="en-GB" sz="7681">
                <a:latin typeface="Arial"/>
                <a:ea typeface="Arial"/>
                <a:cs typeface="Arial"/>
                <a:sym typeface="Arial"/>
              </a:rPr>
              <a:t>Where/how is it used?</a:t>
            </a:r>
            <a:r>
              <a:rPr b="1" lang="en-GB" sz="7581">
                <a:latin typeface="Arial"/>
                <a:ea typeface="Arial"/>
                <a:cs typeface="Arial"/>
                <a:sym typeface="Arial"/>
              </a:rPr>
              <a:t>Business strategy and planning</a:t>
            </a:r>
            <a:r>
              <a:rPr lang="en-GB" sz="7581">
                <a:latin typeface="Arial"/>
                <a:ea typeface="Arial"/>
                <a:cs typeface="Arial"/>
                <a:sym typeface="Arial"/>
              </a:rPr>
              <a:t> to analyse the external environment before making strategic decisions.</a:t>
            </a:r>
            <a:r>
              <a:rPr b="1" lang="en-GB" sz="7581">
                <a:latin typeface="Arial"/>
                <a:ea typeface="Arial"/>
                <a:cs typeface="Arial"/>
                <a:sym typeface="Arial"/>
              </a:rPr>
              <a:t>Marketing planning</a:t>
            </a:r>
            <a:r>
              <a:rPr lang="en-GB" sz="7581">
                <a:latin typeface="Arial"/>
                <a:ea typeface="Arial"/>
                <a:cs typeface="Arial"/>
                <a:sym typeface="Arial"/>
              </a:rPr>
              <a:t> to understand market trends and customer behaviour.</a:t>
            </a:r>
            <a:endParaRPr sz="7681">
              <a:latin typeface="Arial"/>
              <a:ea typeface="Arial"/>
              <a:cs typeface="Arial"/>
              <a:sym typeface="Arial"/>
            </a:endParaRPr>
          </a:p>
          <a:p>
            <a:pPr indent="0" lvl="0" marL="0" rtl="0" algn="l">
              <a:lnSpc>
                <a:spcPct val="100000"/>
              </a:lnSpc>
              <a:spcBef>
                <a:spcPts val="500"/>
              </a:spcBef>
              <a:spcAft>
                <a:spcPts val="0"/>
              </a:spcAft>
              <a:buNone/>
            </a:pPr>
            <a:r>
              <a:rPr lang="en-GB" sz="7421">
                <a:latin typeface="Arial"/>
                <a:ea typeface="Arial"/>
                <a:cs typeface="Arial"/>
                <a:sym typeface="Arial"/>
              </a:rPr>
              <a:t>What are the benefits of this framework</a:t>
            </a:r>
            <a:r>
              <a:rPr lang="en-GB" sz="8694">
                <a:latin typeface="Arial"/>
                <a:ea typeface="Arial"/>
                <a:cs typeface="Arial"/>
                <a:sym typeface="Arial"/>
              </a:rPr>
              <a:t>?</a:t>
            </a:r>
            <a:endParaRPr sz="7107">
              <a:latin typeface="Arial"/>
              <a:ea typeface="Arial"/>
              <a:cs typeface="Arial"/>
              <a:sym typeface="Arial"/>
            </a:endParaRPr>
          </a:p>
          <a:p>
            <a:pPr indent="0" lvl="0" marL="0" rtl="0" algn="l">
              <a:lnSpc>
                <a:spcPct val="115000"/>
              </a:lnSpc>
              <a:spcBef>
                <a:spcPts val="0"/>
              </a:spcBef>
              <a:spcAft>
                <a:spcPts val="0"/>
              </a:spcAft>
              <a:buNone/>
            </a:pPr>
            <a:r>
              <a:rPr b="1" lang="en-GB" sz="7107">
                <a:latin typeface="Arial"/>
                <a:ea typeface="Arial"/>
                <a:cs typeface="Arial"/>
                <a:sym typeface="Arial"/>
              </a:rPr>
              <a:t>Identifies opportunities and threats </a:t>
            </a:r>
            <a:r>
              <a:rPr lang="en-GB" sz="7107">
                <a:latin typeface="Arial"/>
                <a:ea typeface="Arial"/>
                <a:cs typeface="Arial"/>
                <a:sym typeface="Arial"/>
              </a:rPr>
              <a:t>Organisations can recognise potential opportunities for growth while also identifying external risks that may negatively impact performance.</a:t>
            </a:r>
            <a:endParaRPr sz="7107">
              <a:latin typeface="Arial"/>
              <a:ea typeface="Arial"/>
              <a:cs typeface="Arial"/>
              <a:sym typeface="Arial"/>
            </a:endParaRPr>
          </a:p>
          <a:p>
            <a:pPr indent="0" lvl="0" marL="0" rtl="0" algn="l">
              <a:lnSpc>
                <a:spcPct val="115000"/>
              </a:lnSpc>
              <a:spcBef>
                <a:spcPts val="0"/>
              </a:spcBef>
              <a:spcAft>
                <a:spcPts val="0"/>
              </a:spcAft>
              <a:buNone/>
            </a:pPr>
            <a:r>
              <a:rPr b="1" lang="en-GB" sz="7107">
                <a:latin typeface="Arial"/>
                <a:ea typeface="Arial"/>
                <a:cs typeface="Arial"/>
                <a:sym typeface="Arial"/>
              </a:rPr>
              <a:t>Supports strategic decision-making </a:t>
            </a:r>
            <a:r>
              <a:rPr lang="en-GB" sz="7107">
                <a:latin typeface="Arial"/>
                <a:ea typeface="Arial"/>
                <a:cs typeface="Arial"/>
                <a:sym typeface="Arial"/>
              </a:rPr>
              <a:t>Managers can make more informed decisions by considering external influences before implementing business strategies.</a:t>
            </a:r>
            <a:endParaRPr sz="8807">
              <a:latin typeface="Arial"/>
              <a:ea typeface="Arial"/>
              <a:cs typeface="Arial"/>
              <a:sym typeface="Arial"/>
            </a:endParaRPr>
          </a:p>
          <a:p>
            <a:pPr indent="0" lvl="0" marL="0" rtl="0" algn="l">
              <a:lnSpc>
                <a:spcPct val="100000"/>
              </a:lnSpc>
              <a:spcBef>
                <a:spcPts val="500"/>
              </a:spcBef>
              <a:spcAft>
                <a:spcPts val="0"/>
              </a:spcAft>
              <a:buNone/>
            </a:pPr>
            <a:r>
              <a:rPr lang="en-GB" sz="7431">
                <a:latin typeface="Arial"/>
                <a:ea typeface="Arial"/>
                <a:cs typeface="Arial"/>
                <a:sym typeface="Arial"/>
              </a:rPr>
              <a:t>What are the criticisms of this framework?                                                                                                                                                                                            </a:t>
            </a:r>
            <a:r>
              <a:rPr lang="en-GB" sz="7191">
                <a:latin typeface="Arial"/>
                <a:ea typeface="Arial"/>
                <a:cs typeface="Arial"/>
                <a:sym typeface="Arial"/>
              </a:rPr>
              <a:t>PESTEL examines external factors but does not consider internal factors such as organisational resources, capabilities, employee performance, or management effectiveness. Therefore, it does not provide a complete picture of business performance.</a:t>
            </a:r>
            <a:endParaRPr sz="7191">
              <a:latin typeface="Arial"/>
              <a:ea typeface="Arial"/>
              <a:cs typeface="Arial"/>
              <a:sym typeface="Arial"/>
            </a:endParaRPr>
          </a:p>
          <a:p>
            <a:pPr indent="0" lvl="0" marL="0" rtl="0" algn="l">
              <a:lnSpc>
                <a:spcPct val="115000"/>
              </a:lnSpc>
              <a:spcBef>
                <a:spcPts val="0"/>
              </a:spcBef>
              <a:spcAft>
                <a:spcPts val="0"/>
              </a:spcAft>
              <a:buNone/>
            </a:pPr>
            <a:r>
              <a:rPr b="1" lang="en-GB" sz="7191">
                <a:latin typeface="Arial"/>
                <a:ea typeface="Arial"/>
                <a:cs typeface="Arial"/>
                <a:sym typeface="Arial"/>
              </a:rPr>
              <a:t>Can be time-consuming </a:t>
            </a:r>
            <a:r>
              <a:rPr lang="en-GB" sz="7191">
                <a:latin typeface="Arial"/>
                <a:ea typeface="Arial"/>
                <a:cs typeface="Arial"/>
                <a:sym typeface="Arial"/>
              </a:rPr>
              <a:t>Collecting and analysing information across all six PESTEL categories can require significant time and resources, particularly for larger organisations.</a:t>
            </a:r>
            <a:endParaRPr sz="7191">
              <a:latin typeface="Arial"/>
              <a:ea typeface="Arial"/>
              <a:cs typeface="Arial"/>
              <a:sym typeface="Arial"/>
            </a:endParaRPr>
          </a:p>
          <a:p>
            <a:pPr indent="0" lvl="0" marL="228600" rtl="0" algn="l">
              <a:lnSpc>
                <a:spcPct val="100000"/>
              </a:lnSpc>
              <a:spcBef>
                <a:spcPts val="0"/>
              </a:spcBef>
              <a:spcAft>
                <a:spcPts val="0"/>
              </a:spcAft>
              <a:buNone/>
            </a:pPr>
            <a:r>
              <a:t/>
            </a:r>
            <a:endParaRPr>
              <a:latin typeface="Arial"/>
              <a:ea typeface="Arial"/>
              <a:cs typeface="Arial"/>
              <a:sym typeface="Arial"/>
            </a:endParaRPr>
          </a:p>
          <a:p>
            <a:pPr indent="0" lvl="1" marL="457200" rtl="0" algn="l">
              <a:lnSpc>
                <a:spcPct val="100000"/>
              </a:lnSpc>
              <a:spcBef>
                <a:spcPts val="500"/>
              </a:spcBef>
              <a:spcAft>
                <a:spcPts val="0"/>
              </a:spcAft>
              <a:buClr>
                <a:schemeClr val="dk1"/>
              </a:buClr>
              <a:buSzPct val="60265"/>
              <a:buNone/>
            </a:pPr>
            <a:r>
              <a:t/>
            </a:r>
            <a:endParaRPr sz="4646">
              <a:latin typeface="Arial"/>
              <a:ea typeface="Arial"/>
              <a:cs typeface="Arial"/>
              <a:sym typeface="Arial"/>
            </a:endParaRPr>
          </a:p>
          <a:p>
            <a:pPr indent="0" lvl="0" marL="685800" rtl="0" algn="l">
              <a:lnSpc>
                <a:spcPct val="100000"/>
              </a:lnSpc>
              <a:spcBef>
                <a:spcPts val="500"/>
              </a:spcBef>
              <a:spcAft>
                <a:spcPts val="0"/>
              </a:spcAft>
              <a:buNone/>
            </a:pPr>
            <a:r>
              <a:t/>
            </a:r>
            <a:endParaRPr sz="7446"/>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6"/>
          <p:cNvSpPr txBox="1"/>
          <p:nvPr>
            <p:ph type="title"/>
          </p:nvPr>
        </p:nvSpPr>
        <p:spPr>
          <a:xfrm>
            <a:off x="682304" y="489116"/>
            <a:ext cx="10827390" cy="1179002"/>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90000"/>
              </a:lnSpc>
              <a:spcBef>
                <a:spcPts val="0"/>
              </a:spcBef>
              <a:spcAft>
                <a:spcPts val="0"/>
              </a:spcAft>
              <a:buClr>
                <a:schemeClr val="dk1"/>
              </a:buClr>
              <a:buSzPct val="100000"/>
              <a:buFont typeface="Arial"/>
              <a:buNone/>
            </a:pPr>
            <a:br>
              <a:rPr b="1" lang="en-GB" u="sng">
                <a:latin typeface="Arial"/>
                <a:ea typeface="Arial"/>
                <a:cs typeface="Arial"/>
                <a:sym typeface="Arial"/>
              </a:rPr>
            </a:br>
            <a:br>
              <a:rPr b="1" lang="en-GB" u="sng">
                <a:latin typeface="Arial"/>
                <a:ea typeface="Arial"/>
                <a:cs typeface="Arial"/>
                <a:sym typeface="Arial"/>
              </a:rPr>
            </a:br>
            <a:r>
              <a:rPr b="1" lang="en-GB" sz="3300">
                <a:latin typeface="Arial"/>
                <a:ea typeface="Arial"/>
                <a:cs typeface="Arial"/>
                <a:sym typeface="Arial"/>
              </a:rPr>
              <a:t>Provide an application and discuss the information </a:t>
            </a:r>
            <a:r>
              <a:rPr b="1" lang="en-GB" sz="3300" u="sng">
                <a:latin typeface="Arial"/>
                <a:ea typeface="Arial"/>
                <a:cs typeface="Arial"/>
                <a:sym typeface="Arial"/>
              </a:rPr>
              <a:t>provided in your PESTEL Framework </a:t>
            </a:r>
            <a:br>
              <a:rPr b="1" lang="en-GB" sz="3300">
                <a:latin typeface="Arial"/>
                <a:ea typeface="Arial"/>
                <a:cs typeface="Arial"/>
                <a:sym typeface="Arial"/>
              </a:rPr>
            </a:br>
            <a:r>
              <a:rPr lang="en-GB" sz="3300">
                <a:latin typeface="Arial"/>
                <a:ea typeface="Arial"/>
                <a:cs typeface="Arial"/>
                <a:sym typeface="Arial"/>
              </a:rPr>
              <a:t>(approx. 1 minute 30 seconds).</a:t>
            </a:r>
            <a:br>
              <a:rPr b="1" lang="en-GB" u="sng"/>
            </a:br>
            <a:br>
              <a:rPr b="1" lang="en-GB">
                <a:latin typeface="Arial"/>
                <a:ea typeface="Arial"/>
                <a:cs typeface="Arial"/>
                <a:sym typeface="Arial"/>
              </a:rPr>
            </a:br>
            <a:endParaRPr/>
          </a:p>
        </p:txBody>
      </p:sp>
      <p:sp>
        <p:nvSpPr>
          <p:cNvPr id="121" name="Google Shape;121;p6"/>
          <p:cNvSpPr txBox="1"/>
          <p:nvPr>
            <p:ph idx="1" type="body"/>
          </p:nvPr>
        </p:nvSpPr>
        <p:spPr>
          <a:xfrm>
            <a:off x="682304" y="1763353"/>
            <a:ext cx="10827392" cy="4974328"/>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0"/>
              </a:spcAft>
              <a:buClr>
                <a:schemeClr val="dk1"/>
              </a:buClr>
              <a:buSzPts val="2800"/>
              <a:buNone/>
            </a:pPr>
            <a:r>
              <a:t/>
            </a:r>
            <a:endParaRPr>
              <a:latin typeface="Arial"/>
              <a:ea typeface="Arial"/>
              <a:cs typeface="Arial"/>
              <a:sym typeface="Arial"/>
            </a:endParaRPr>
          </a:p>
          <a:p>
            <a:pPr indent="-228600" lvl="0" marL="228600" rtl="0" algn="l">
              <a:lnSpc>
                <a:spcPct val="90000"/>
              </a:lnSpc>
              <a:spcBef>
                <a:spcPts val="1000"/>
              </a:spcBef>
              <a:spcAft>
                <a:spcPts val="0"/>
              </a:spcAft>
              <a:buClr>
                <a:schemeClr val="dk1"/>
              </a:buClr>
              <a:buSzPts val="2800"/>
              <a:buChar char="•"/>
            </a:pPr>
            <a:r>
              <a:rPr lang="en-GB">
                <a:latin typeface="Arial"/>
                <a:ea typeface="Arial"/>
                <a:cs typeface="Arial"/>
                <a:sym typeface="Arial"/>
              </a:rPr>
              <a:t>Here is the tabular PESTLE analysis of </a:t>
            </a:r>
            <a:r>
              <a:rPr b="1" lang="en-GB" sz="2800">
                <a:latin typeface="Arial"/>
                <a:ea typeface="Arial"/>
                <a:cs typeface="Arial"/>
                <a:sym typeface="Arial"/>
              </a:rPr>
              <a:t>Olive Tree Bistro.</a:t>
            </a:r>
            <a:endParaRPr>
              <a:latin typeface="Arial"/>
              <a:ea typeface="Arial"/>
              <a:cs typeface="Arial"/>
              <a:sym typeface="Arial"/>
            </a:endParaRPr>
          </a:p>
          <a:p>
            <a:pPr indent="-50800" lvl="0" marL="228600" rtl="0" algn="l">
              <a:lnSpc>
                <a:spcPct val="90000"/>
              </a:lnSpc>
              <a:spcBef>
                <a:spcPts val="1000"/>
              </a:spcBef>
              <a:spcAft>
                <a:spcPts val="0"/>
              </a:spcAft>
              <a:buClr>
                <a:schemeClr val="dk1"/>
              </a:buClr>
              <a:buSzPts val="2800"/>
              <a:buNone/>
            </a:pPr>
            <a:r>
              <a:t/>
            </a:r>
            <a:endParaRPr>
              <a:latin typeface="Arial"/>
              <a:ea typeface="Arial"/>
              <a:cs typeface="Arial"/>
              <a:sym typeface="Arial"/>
            </a:endParaRPr>
          </a:p>
          <a:p>
            <a:pPr indent="-50800" lvl="0" marL="228600" rtl="0" algn="l">
              <a:lnSpc>
                <a:spcPct val="90000"/>
              </a:lnSpc>
              <a:spcBef>
                <a:spcPts val="1000"/>
              </a:spcBef>
              <a:spcAft>
                <a:spcPts val="0"/>
              </a:spcAft>
              <a:buClr>
                <a:schemeClr val="dk1"/>
              </a:buClr>
              <a:buSzPts val="2800"/>
              <a:buNone/>
            </a:pPr>
            <a:r>
              <a:t/>
            </a:r>
            <a:endParaRPr>
              <a:latin typeface="Arial"/>
              <a:ea typeface="Arial"/>
              <a:cs typeface="Arial"/>
              <a:sym typeface="Arial"/>
            </a:endParaRPr>
          </a:p>
          <a:p>
            <a:pPr indent="-50800" lvl="0" marL="228600" rtl="0" algn="l">
              <a:lnSpc>
                <a:spcPct val="90000"/>
              </a:lnSpc>
              <a:spcBef>
                <a:spcPts val="1000"/>
              </a:spcBef>
              <a:spcAft>
                <a:spcPts val="0"/>
              </a:spcAft>
              <a:buClr>
                <a:schemeClr val="dk1"/>
              </a:buClr>
              <a:buSzPts val="2800"/>
              <a:buNone/>
            </a:pPr>
            <a:r>
              <a:t/>
            </a:r>
            <a:endParaRPr>
              <a:latin typeface="Arial"/>
              <a:ea typeface="Arial"/>
              <a:cs typeface="Arial"/>
              <a:sym typeface="Arial"/>
            </a:endParaRPr>
          </a:p>
          <a:p>
            <a:pPr indent="-50800" lvl="0" marL="228600" rtl="0" algn="l">
              <a:lnSpc>
                <a:spcPct val="90000"/>
              </a:lnSpc>
              <a:spcBef>
                <a:spcPts val="1000"/>
              </a:spcBef>
              <a:spcAft>
                <a:spcPts val="0"/>
              </a:spcAft>
              <a:buClr>
                <a:schemeClr val="dk1"/>
              </a:buClr>
              <a:buSzPts val="2800"/>
              <a:buNone/>
            </a:pPr>
            <a:r>
              <a:t/>
            </a:r>
            <a:endParaRPr>
              <a:latin typeface="Arial"/>
              <a:ea typeface="Arial"/>
              <a:cs typeface="Arial"/>
              <a:sym typeface="Arial"/>
            </a:endParaRPr>
          </a:p>
          <a:p>
            <a:pPr indent="-50800" lvl="0" marL="228600" rtl="0" algn="l">
              <a:lnSpc>
                <a:spcPct val="90000"/>
              </a:lnSpc>
              <a:spcBef>
                <a:spcPts val="1000"/>
              </a:spcBef>
              <a:spcAft>
                <a:spcPts val="0"/>
              </a:spcAft>
              <a:buClr>
                <a:schemeClr val="dk1"/>
              </a:buClr>
              <a:buSzPts val="2800"/>
              <a:buNone/>
            </a:pPr>
            <a:r>
              <a:t/>
            </a:r>
            <a:endParaRPr>
              <a:latin typeface="Arial"/>
              <a:ea typeface="Arial"/>
              <a:cs typeface="Arial"/>
              <a:sym typeface="Arial"/>
            </a:endParaRPr>
          </a:p>
          <a:p>
            <a:pPr indent="-228600" lvl="0" marL="228600" rtl="0" algn="l">
              <a:lnSpc>
                <a:spcPct val="90000"/>
              </a:lnSpc>
              <a:spcBef>
                <a:spcPts val="1000"/>
              </a:spcBef>
              <a:spcAft>
                <a:spcPts val="0"/>
              </a:spcAft>
              <a:buClr>
                <a:srgbClr val="FF0000"/>
              </a:buClr>
              <a:buSzPts val="1800"/>
              <a:buChar char="•"/>
            </a:pPr>
            <a:r>
              <a:rPr b="1" lang="en-GB" sz="1800">
                <a:solidFill>
                  <a:srgbClr val="FF0000"/>
                </a:solidFill>
                <a:latin typeface="Arial"/>
                <a:ea typeface="Arial"/>
                <a:cs typeface="Arial"/>
                <a:sym typeface="Arial"/>
              </a:rPr>
              <a:t>Ensure that you reference all the sources you have used in this discussion on this slide.</a:t>
            </a:r>
            <a:endParaRPr/>
          </a:p>
          <a:p>
            <a:pPr indent="-50800" lvl="0" marL="228600" rtl="0" algn="l">
              <a:lnSpc>
                <a:spcPct val="90000"/>
              </a:lnSpc>
              <a:spcBef>
                <a:spcPts val="1000"/>
              </a:spcBef>
              <a:spcAft>
                <a:spcPts val="0"/>
              </a:spcAft>
              <a:buClr>
                <a:schemeClr val="dk1"/>
              </a:buClr>
              <a:buSzPts val="2800"/>
              <a:buNone/>
            </a:pPr>
            <a:r>
              <a:t/>
            </a:r>
            <a:endParaRPr>
              <a:latin typeface="Arial"/>
              <a:ea typeface="Arial"/>
              <a:cs typeface="Arial"/>
              <a:sym typeface="Arial"/>
            </a:endParaRPr>
          </a:p>
          <a:p>
            <a:pPr indent="-50800" lvl="0" marL="228600" rtl="0" algn="l">
              <a:lnSpc>
                <a:spcPct val="90000"/>
              </a:lnSpc>
              <a:spcBef>
                <a:spcPts val="1000"/>
              </a:spcBef>
              <a:spcAft>
                <a:spcPts val="0"/>
              </a:spcAft>
              <a:buClr>
                <a:schemeClr val="dk1"/>
              </a:buClr>
              <a:buSzPts val="2800"/>
              <a:buNone/>
            </a:pPr>
            <a:r>
              <a:t/>
            </a:r>
            <a:endParaRPr>
              <a:latin typeface="Arial"/>
              <a:ea typeface="Arial"/>
              <a:cs typeface="Arial"/>
              <a:sym typeface="Arial"/>
            </a:endParaRPr>
          </a:p>
          <a:p>
            <a:pPr indent="0" lvl="0" marL="0" rtl="0" algn="l">
              <a:lnSpc>
                <a:spcPct val="90000"/>
              </a:lnSpc>
              <a:spcBef>
                <a:spcPts val="1000"/>
              </a:spcBef>
              <a:spcAft>
                <a:spcPts val="0"/>
              </a:spcAft>
              <a:buClr>
                <a:schemeClr val="dk1"/>
              </a:buClr>
              <a:buSzPts val="2800"/>
              <a:buNone/>
            </a:pPr>
            <a:r>
              <a:t/>
            </a:r>
            <a:endParaRPr>
              <a:latin typeface="Arial"/>
              <a:ea typeface="Arial"/>
              <a:cs typeface="Arial"/>
              <a:sym typeface="Arial"/>
            </a:endParaRPr>
          </a:p>
          <a:p>
            <a:pPr indent="-50800" lvl="0" marL="228600" rtl="0" algn="l">
              <a:lnSpc>
                <a:spcPct val="90000"/>
              </a:lnSpc>
              <a:spcBef>
                <a:spcPts val="1000"/>
              </a:spcBef>
              <a:spcAft>
                <a:spcPts val="0"/>
              </a:spcAft>
              <a:buClr>
                <a:schemeClr val="dk1"/>
              </a:buClr>
              <a:buSzPts val="2800"/>
              <a:buNone/>
            </a:pPr>
            <a:r>
              <a:t/>
            </a:r>
            <a:endParaRPr>
              <a:latin typeface="Arial"/>
              <a:ea typeface="Arial"/>
              <a:cs typeface="Arial"/>
              <a:sym typeface="Arial"/>
            </a:endParaRPr>
          </a:p>
          <a:p>
            <a:pPr indent="-50800" lvl="0" marL="228600" rtl="0" algn="l">
              <a:lnSpc>
                <a:spcPct val="90000"/>
              </a:lnSpc>
              <a:spcBef>
                <a:spcPts val="1000"/>
              </a:spcBef>
              <a:spcAft>
                <a:spcPts val="0"/>
              </a:spcAft>
              <a:buClr>
                <a:schemeClr val="dk1"/>
              </a:buClr>
              <a:buSzPts val="2800"/>
              <a:buNone/>
            </a:pPr>
            <a:r>
              <a:t/>
            </a:r>
            <a:endParaRPr>
              <a:latin typeface="Arial"/>
              <a:ea typeface="Arial"/>
              <a:cs typeface="Arial"/>
              <a:sym typeface="Arial"/>
            </a:endParaRPr>
          </a:p>
          <a:p>
            <a:pPr indent="-50800" lvl="0" marL="228600" rtl="0" algn="l">
              <a:lnSpc>
                <a:spcPct val="90000"/>
              </a:lnSpc>
              <a:spcBef>
                <a:spcPts val="1000"/>
              </a:spcBef>
              <a:spcAft>
                <a:spcPts val="0"/>
              </a:spcAft>
              <a:buClr>
                <a:schemeClr val="dk1"/>
              </a:buClr>
              <a:buSzPts val="2800"/>
              <a:buNone/>
            </a:pPr>
            <a:r>
              <a:t/>
            </a:r>
            <a:endParaRPr>
              <a:latin typeface="Arial"/>
              <a:ea typeface="Arial"/>
              <a:cs typeface="Arial"/>
              <a:sym typeface="Arial"/>
            </a:endParaRPr>
          </a:p>
          <a:p>
            <a:pPr indent="-50800" lvl="0" marL="228600" rtl="0" algn="l">
              <a:lnSpc>
                <a:spcPct val="90000"/>
              </a:lnSpc>
              <a:spcBef>
                <a:spcPts val="1000"/>
              </a:spcBef>
              <a:spcAft>
                <a:spcPts val="0"/>
              </a:spcAft>
              <a:buClr>
                <a:schemeClr val="dk1"/>
              </a:buClr>
              <a:buSzPts val="2800"/>
              <a:buNone/>
            </a:pPr>
            <a:r>
              <a:t/>
            </a:r>
            <a:endParaRPr/>
          </a:p>
        </p:txBody>
      </p:sp>
      <p:graphicFrame>
        <p:nvGraphicFramePr>
          <p:cNvPr id="122" name="Google Shape;122;p6"/>
          <p:cNvGraphicFramePr/>
          <p:nvPr/>
        </p:nvGraphicFramePr>
        <p:xfrm>
          <a:off x="682304" y="2132013"/>
          <a:ext cx="3000000" cy="3000000"/>
        </p:xfrm>
        <a:graphic>
          <a:graphicData uri="http://schemas.openxmlformats.org/drawingml/2006/table">
            <a:tbl>
              <a:tblPr bandRow="1" firstRow="1">
                <a:noFill/>
                <a:tableStyleId>{81A4308E-9DF0-4FA8-B306-A39B352E1846}</a:tableStyleId>
              </a:tblPr>
              <a:tblGrid>
                <a:gridCol w="1878800"/>
                <a:gridCol w="1916175"/>
                <a:gridCol w="1806675"/>
                <a:gridCol w="1961800"/>
                <a:gridCol w="1715425"/>
                <a:gridCol w="1888800"/>
              </a:tblGrid>
              <a:tr h="1694500">
                <a:tc>
                  <a:txBody>
                    <a:bodyPr/>
                    <a:lstStyle/>
                    <a:p>
                      <a:pPr indent="0" lvl="0" marL="0" marR="0" rtl="0" algn="l">
                        <a:spcBef>
                          <a:spcPts val="0"/>
                        </a:spcBef>
                        <a:spcAft>
                          <a:spcPts val="0"/>
                        </a:spcAft>
                        <a:buNone/>
                      </a:pPr>
                      <a:r>
                        <a:t/>
                      </a:r>
                      <a:endParaRPr sz="1600"/>
                    </a:p>
                    <a:p>
                      <a:pPr indent="0" lvl="0" marL="0" marR="0" rtl="0" algn="ctr">
                        <a:spcBef>
                          <a:spcPts val="0"/>
                        </a:spcBef>
                        <a:spcAft>
                          <a:spcPts val="0"/>
                        </a:spcAft>
                        <a:buNone/>
                      </a:pPr>
                      <a:r>
                        <a:rPr lang="en-GB" sz="2400">
                          <a:solidFill>
                            <a:schemeClr val="dk1"/>
                          </a:solidFill>
                        </a:rPr>
                        <a:t>Political  Factors</a:t>
                      </a:r>
                      <a:endParaRPr/>
                    </a:p>
                  </a:txBody>
                  <a:tcPr marT="45725" marB="45725" marR="91450" marL="91450">
                    <a:solidFill>
                      <a:schemeClr val="lt1"/>
                    </a:solidFill>
                  </a:tcPr>
                </a:tc>
                <a:tc>
                  <a:txBody>
                    <a:bodyPr/>
                    <a:lstStyle/>
                    <a:p>
                      <a:pPr indent="0" lvl="0" marL="0" marR="0" rtl="0" algn="l">
                        <a:spcBef>
                          <a:spcPts val="0"/>
                        </a:spcBef>
                        <a:spcAft>
                          <a:spcPts val="0"/>
                        </a:spcAft>
                        <a:buNone/>
                      </a:pPr>
                      <a:r>
                        <a:t/>
                      </a:r>
                      <a:endParaRPr sz="1600"/>
                    </a:p>
                    <a:p>
                      <a:pPr indent="0" lvl="0" marL="0" marR="0" rtl="0" algn="ctr">
                        <a:spcBef>
                          <a:spcPts val="0"/>
                        </a:spcBef>
                        <a:spcAft>
                          <a:spcPts val="0"/>
                        </a:spcAft>
                        <a:buNone/>
                      </a:pPr>
                      <a:r>
                        <a:rPr lang="en-GB" sz="2400">
                          <a:solidFill>
                            <a:schemeClr val="dk1"/>
                          </a:solidFill>
                        </a:rPr>
                        <a:t>Economic Factors</a:t>
                      </a:r>
                      <a:endParaRPr/>
                    </a:p>
                  </a:txBody>
                  <a:tcPr marT="45725" marB="45725" marR="91450" marL="91450">
                    <a:solidFill>
                      <a:schemeClr val="lt1"/>
                    </a:solidFill>
                  </a:tcPr>
                </a:tc>
                <a:tc>
                  <a:txBody>
                    <a:bodyPr/>
                    <a:lstStyle/>
                    <a:p>
                      <a:pPr indent="0" lvl="0" marL="0" marR="0" rtl="0" algn="l">
                        <a:spcBef>
                          <a:spcPts val="0"/>
                        </a:spcBef>
                        <a:spcAft>
                          <a:spcPts val="0"/>
                        </a:spcAft>
                        <a:buNone/>
                      </a:pPr>
                      <a:r>
                        <a:t/>
                      </a:r>
                      <a:endParaRPr sz="1600"/>
                    </a:p>
                    <a:p>
                      <a:pPr indent="0" lvl="0" marL="0" marR="0" rtl="0" algn="ctr">
                        <a:spcBef>
                          <a:spcPts val="0"/>
                        </a:spcBef>
                        <a:spcAft>
                          <a:spcPts val="0"/>
                        </a:spcAft>
                        <a:buNone/>
                      </a:pPr>
                      <a:r>
                        <a:rPr lang="en-GB" sz="2400">
                          <a:solidFill>
                            <a:schemeClr val="dk1"/>
                          </a:solidFill>
                        </a:rPr>
                        <a:t>Social Factors</a:t>
                      </a:r>
                      <a:endParaRPr/>
                    </a:p>
                  </a:txBody>
                  <a:tcPr marT="45725" marB="45725" marR="91450" marL="91450">
                    <a:solidFill>
                      <a:schemeClr val="lt1"/>
                    </a:solidFill>
                  </a:tcPr>
                </a:tc>
                <a:tc>
                  <a:txBody>
                    <a:bodyPr/>
                    <a:lstStyle/>
                    <a:p>
                      <a:pPr indent="0" lvl="0" marL="0" marR="0" rtl="0" algn="l">
                        <a:spcBef>
                          <a:spcPts val="0"/>
                        </a:spcBef>
                        <a:spcAft>
                          <a:spcPts val="0"/>
                        </a:spcAft>
                        <a:buNone/>
                      </a:pPr>
                      <a:r>
                        <a:t/>
                      </a:r>
                      <a:endParaRPr sz="1600"/>
                    </a:p>
                    <a:p>
                      <a:pPr indent="0" lvl="0" marL="0" marR="0" rtl="0" algn="ctr">
                        <a:spcBef>
                          <a:spcPts val="0"/>
                        </a:spcBef>
                        <a:spcAft>
                          <a:spcPts val="0"/>
                        </a:spcAft>
                        <a:buNone/>
                      </a:pPr>
                      <a:r>
                        <a:rPr lang="en-GB" sz="2400">
                          <a:solidFill>
                            <a:schemeClr val="dk1"/>
                          </a:solidFill>
                        </a:rPr>
                        <a:t>Technological </a:t>
                      </a:r>
                      <a:endParaRPr/>
                    </a:p>
                    <a:p>
                      <a:pPr indent="0" lvl="0" marL="0" marR="0" rtl="0" algn="ctr">
                        <a:spcBef>
                          <a:spcPts val="0"/>
                        </a:spcBef>
                        <a:spcAft>
                          <a:spcPts val="0"/>
                        </a:spcAft>
                        <a:buNone/>
                      </a:pPr>
                      <a:r>
                        <a:rPr lang="en-GB" sz="2400">
                          <a:solidFill>
                            <a:schemeClr val="dk1"/>
                          </a:solidFill>
                        </a:rPr>
                        <a:t>Factors</a:t>
                      </a:r>
                      <a:endParaRPr/>
                    </a:p>
                  </a:txBody>
                  <a:tcPr marT="45725" marB="45725" marR="91450" marL="91450">
                    <a:solidFill>
                      <a:schemeClr val="lt1"/>
                    </a:solidFill>
                  </a:tcPr>
                </a:tc>
                <a:tc>
                  <a:txBody>
                    <a:bodyPr/>
                    <a:lstStyle/>
                    <a:p>
                      <a:pPr indent="0" lvl="0" marL="0" marR="0" rtl="0" algn="l">
                        <a:spcBef>
                          <a:spcPts val="0"/>
                        </a:spcBef>
                        <a:spcAft>
                          <a:spcPts val="0"/>
                        </a:spcAft>
                        <a:buNone/>
                      </a:pPr>
                      <a:r>
                        <a:t/>
                      </a:r>
                      <a:endParaRPr sz="1600"/>
                    </a:p>
                    <a:p>
                      <a:pPr indent="0" lvl="0" marL="0" marR="0" rtl="0" algn="ctr">
                        <a:spcBef>
                          <a:spcPts val="0"/>
                        </a:spcBef>
                        <a:spcAft>
                          <a:spcPts val="0"/>
                        </a:spcAft>
                        <a:buNone/>
                      </a:pPr>
                      <a:r>
                        <a:rPr lang="en-GB" sz="2400">
                          <a:solidFill>
                            <a:schemeClr val="dk1"/>
                          </a:solidFill>
                        </a:rPr>
                        <a:t>Legal Factors</a:t>
                      </a:r>
                      <a:endParaRPr/>
                    </a:p>
                  </a:txBody>
                  <a:tcPr marT="45725" marB="45725" marR="91450" marL="91450">
                    <a:solidFill>
                      <a:schemeClr val="lt1"/>
                    </a:solidFill>
                  </a:tcPr>
                </a:tc>
                <a:tc>
                  <a:txBody>
                    <a:bodyPr/>
                    <a:lstStyle/>
                    <a:p>
                      <a:pPr indent="0" lvl="0" marL="0" marR="0" rtl="0" algn="l">
                        <a:spcBef>
                          <a:spcPts val="0"/>
                        </a:spcBef>
                        <a:spcAft>
                          <a:spcPts val="0"/>
                        </a:spcAft>
                        <a:buNone/>
                      </a:pPr>
                      <a:r>
                        <a:t/>
                      </a:r>
                      <a:endParaRPr sz="1600"/>
                    </a:p>
                    <a:p>
                      <a:pPr indent="0" lvl="0" marL="0" marR="0" rtl="0" algn="ctr">
                        <a:spcBef>
                          <a:spcPts val="0"/>
                        </a:spcBef>
                        <a:spcAft>
                          <a:spcPts val="0"/>
                        </a:spcAft>
                        <a:buNone/>
                      </a:pPr>
                      <a:r>
                        <a:rPr lang="en-GB" sz="2100">
                          <a:solidFill>
                            <a:schemeClr val="dk1"/>
                          </a:solidFill>
                        </a:rPr>
                        <a:t>Environmental Factors</a:t>
                      </a:r>
                      <a:endParaRPr/>
                    </a:p>
                  </a:txBody>
                  <a:tcPr marT="45725" marB="45725" marR="91450" marL="91450">
                    <a:solidFill>
                      <a:schemeClr val="lt1"/>
                    </a:solidFill>
                  </a:tcPr>
                </a:tc>
              </a:tr>
              <a:tr h="2384900">
                <a:tc>
                  <a:txBody>
                    <a:bodyPr/>
                    <a:lstStyle/>
                    <a:p>
                      <a:pPr indent="-285750" lvl="0" marL="285750" marR="0" rtl="0" algn="l">
                        <a:spcBef>
                          <a:spcPts val="0"/>
                        </a:spcBef>
                        <a:spcAft>
                          <a:spcPts val="0"/>
                        </a:spcAft>
                        <a:buClr>
                          <a:schemeClr val="dk1"/>
                        </a:buClr>
                        <a:buSzPts val="1400"/>
                        <a:buFont typeface="Noto Sans Symbols"/>
                        <a:buChar char="▪"/>
                      </a:pPr>
                      <a:r>
                        <a:rPr b="1" lang="en-GB" sz="1400"/>
                        <a:t>Sub factor </a:t>
                      </a:r>
                      <a:r>
                        <a:rPr b="1" lang="en-GB"/>
                        <a:t>1 Changes</a:t>
                      </a:r>
                      <a:r>
                        <a:rPr b="1" lang="en-GB" sz="1400"/>
                        <a:t> in government taxation policies affecting business costs.</a:t>
                      </a:r>
                      <a:endParaRPr b="1" sz="1400"/>
                    </a:p>
                    <a:p>
                      <a:pPr indent="0" lvl="0" marL="457200" marR="0" rtl="0" algn="l">
                        <a:spcBef>
                          <a:spcPts val="0"/>
                        </a:spcBef>
                        <a:spcAft>
                          <a:spcPts val="0"/>
                        </a:spcAft>
                        <a:buNone/>
                      </a:pPr>
                      <a:r>
                        <a:t/>
                      </a:r>
                      <a:endParaRPr b="1"/>
                    </a:p>
                    <a:p>
                      <a:pPr indent="-285750" lvl="0" marL="285750" marR="0" rtl="0" algn="l">
                        <a:spcBef>
                          <a:spcPts val="0"/>
                        </a:spcBef>
                        <a:spcAft>
                          <a:spcPts val="0"/>
                        </a:spcAft>
                        <a:buClr>
                          <a:schemeClr val="dk1"/>
                        </a:buClr>
                        <a:buSzPts val="1400"/>
                        <a:buFont typeface="Noto Sans Symbols"/>
                        <a:buChar char="▪"/>
                      </a:pPr>
                      <a:r>
                        <a:rPr b="1" lang="en-GB" sz="1400"/>
                        <a:t>Sub factor 2 </a:t>
                      </a:r>
                      <a:r>
                        <a:rPr b="1" lang="en-GB"/>
                        <a:t>Government support schemes or grants for small businesses.</a:t>
                      </a:r>
                      <a:endParaRPr/>
                    </a:p>
                  </a:txBody>
                  <a:tcPr marT="45725" marB="45725" marR="91450" marL="91450">
                    <a:solidFill>
                      <a:schemeClr val="lt1"/>
                    </a:solidFill>
                  </a:tcPr>
                </a:tc>
                <a:tc>
                  <a:txBody>
                    <a:bodyPr/>
                    <a:lstStyle/>
                    <a:p>
                      <a:pPr indent="-285750" lvl="0" marL="285750" marR="0" rtl="0" algn="l">
                        <a:spcBef>
                          <a:spcPts val="0"/>
                        </a:spcBef>
                        <a:spcAft>
                          <a:spcPts val="0"/>
                        </a:spcAft>
                        <a:buClr>
                          <a:schemeClr val="dk1"/>
                        </a:buClr>
                        <a:buSzPts val="1400"/>
                        <a:buFont typeface="Noto Sans Symbols"/>
                        <a:buChar char="▪"/>
                      </a:pPr>
                      <a:r>
                        <a:rPr b="1" lang="en-GB" sz="1400"/>
                        <a:t>Sub factor </a:t>
                      </a:r>
                      <a:r>
                        <a:rPr b="1" lang="en-GB"/>
                        <a:t>1 inflation</a:t>
                      </a:r>
                      <a:r>
                        <a:rPr b="1" lang="en-GB" sz="1400"/>
                        <a:t> increasing the cost of ingredients, energy, and transportation.</a:t>
                      </a:r>
                      <a:endParaRPr b="1" sz="1400"/>
                    </a:p>
                    <a:p>
                      <a:pPr indent="0" lvl="0" marL="457200" marR="0" rtl="0" algn="l">
                        <a:spcBef>
                          <a:spcPts val="0"/>
                        </a:spcBef>
                        <a:spcAft>
                          <a:spcPts val="0"/>
                        </a:spcAft>
                        <a:buNone/>
                      </a:pPr>
                      <a:r>
                        <a:t/>
                      </a:r>
                      <a:endParaRPr b="1"/>
                    </a:p>
                    <a:p>
                      <a:pPr indent="-285750" lvl="0" marL="285750" marR="0" rtl="0" algn="l">
                        <a:spcBef>
                          <a:spcPts val="0"/>
                        </a:spcBef>
                        <a:spcAft>
                          <a:spcPts val="0"/>
                        </a:spcAft>
                        <a:buClr>
                          <a:schemeClr val="dk1"/>
                        </a:buClr>
                        <a:buSzPts val="1400"/>
                        <a:buFont typeface="Noto Sans Symbols"/>
                        <a:buChar char="▪"/>
                      </a:pPr>
                      <a:r>
                        <a:rPr b="1" lang="en-GB" sz="1400"/>
                        <a:t>Sub factor 2</a:t>
                      </a:r>
                      <a:endParaRPr b="1" sz="1400"/>
                    </a:p>
                    <a:p>
                      <a:pPr indent="0" lvl="0" marL="457200" marR="0" rtl="0" algn="l">
                        <a:spcBef>
                          <a:spcPts val="0"/>
                        </a:spcBef>
                        <a:spcAft>
                          <a:spcPts val="0"/>
                        </a:spcAft>
                        <a:buNone/>
                      </a:pPr>
                      <a:r>
                        <a:rPr b="1" lang="en-GB"/>
                        <a:t>Reduced consumer spending due to the cost-of-living crisis.</a:t>
                      </a:r>
                      <a:endParaRPr b="1"/>
                    </a:p>
                    <a:p>
                      <a:pPr indent="0" lvl="0" marL="0" marR="0" rtl="0" algn="l">
                        <a:spcBef>
                          <a:spcPts val="0"/>
                        </a:spcBef>
                        <a:spcAft>
                          <a:spcPts val="0"/>
                        </a:spcAft>
                        <a:buNone/>
                      </a:pPr>
                      <a:r>
                        <a:t/>
                      </a:r>
                      <a:endParaRPr b="1" sz="1400"/>
                    </a:p>
                  </a:txBody>
                  <a:tcPr marT="45725" marB="45725" marR="91450" marL="91450">
                    <a:solidFill>
                      <a:schemeClr val="lt1"/>
                    </a:solidFill>
                  </a:tcPr>
                </a:tc>
                <a:tc>
                  <a:txBody>
                    <a:bodyPr/>
                    <a:lstStyle/>
                    <a:p>
                      <a:pPr indent="-285750" lvl="0" marL="285750" marR="0" rtl="0" algn="l">
                        <a:spcBef>
                          <a:spcPts val="0"/>
                        </a:spcBef>
                        <a:spcAft>
                          <a:spcPts val="0"/>
                        </a:spcAft>
                        <a:buClr>
                          <a:schemeClr val="dk1"/>
                        </a:buClr>
                        <a:buSzPts val="1400"/>
                        <a:buFont typeface="Noto Sans Symbols"/>
                        <a:buChar char="▪"/>
                      </a:pPr>
                      <a:r>
                        <a:rPr b="1" lang="en-GB" sz="1400"/>
                        <a:t>Sub factor </a:t>
                      </a:r>
                      <a:r>
                        <a:rPr b="1" lang="en-GB"/>
                        <a:t>1 growing consumer demand for healthier food options </a:t>
                      </a:r>
                      <a:endParaRPr b="1"/>
                    </a:p>
                    <a:p>
                      <a:pPr indent="0" lvl="0" marL="457200" marR="0" rtl="0" algn="l">
                        <a:spcBef>
                          <a:spcPts val="0"/>
                        </a:spcBef>
                        <a:spcAft>
                          <a:spcPts val="0"/>
                        </a:spcAft>
                        <a:buNone/>
                      </a:pPr>
                      <a:r>
                        <a:t/>
                      </a:r>
                      <a:endParaRPr b="1"/>
                    </a:p>
                    <a:p>
                      <a:pPr indent="-285750" lvl="0" marL="285750" marR="0" rtl="0" algn="l">
                        <a:spcBef>
                          <a:spcPts val="0"/>
                        </a:spcBef>
                        <a:spcAft>
                          <a:spcPts val="0"/>
                        </a:spcAft>
                        <a:buClr>
                          <a:schemeClr val="dk1"/>
                        </a:buClr>
                        <a:buSzPts val="1400"/>
                        <a:buFont typeface="Noto Sans Symbols"/>
                        <a:buChar char="▪"/>
                      </a:pPr>
                      <a:r>
                        <a:rPr b="1" lang="en-GB" sz="1400"/>
                        <a:t>Sub factor 2 changing lifestyles leading to demand for </a:t>
                      </a:r>
                      <a:r>
                        <a:rPr b="1" lang="en-GB"/>
                        <a:t>convenience</a:t>
                      </a:r>
                      <a:r>
                        <a:rPr b="1" lang="en-GB" sz="1400"/>
                        <a:t> and </a:t>
                      </a:r>
                      <a:r>
                        <a:rPr b="1" lang="en-GB"/>
                        <a:t>takeaway</a:t>
                      </a:r>
                      <a:r>
                        <a:rPr b="1" lang="en-GB"/>
                        <a:t> products</a:t>
                      </a:r>
                      <a:endParaRPr/>
                    </a:p>
                    <a:p>
                      <a:pPr indent="0" lvl="0" marL="0" marR="0" rtl="0" algn="l">
                        <a:spcBef>
                          <a:spcPts val="0"/>
                        </a:spcBef>
                        <a:spcAft>
                          <a:spcPts val="0"/>
                        </a:spcAft>
                        <a:buNone/>
                      </a:pPr>
                      <a:r>
                        <a:t/>
                      </a:r>
                      <a:endParaRPr b="1" sz="1400"/>
                    </a:p>
                  </a:txBody>
                  <a:tcPr marT="45725" marB="45725" marR="91450" marL="91450">
                    <a:solidFill>
                      <a:schemeClr val="lt1"/>
                    </a:solidFill>
                  </a:tcPr>
                </a:tc>
                <a:tc>
                  <a:txBody>
                    <a:bodyPr/>
                    <a:lstStyle/>
                    <a:p>
                      <a:pPr indent="-285750" lvl="0" marL="285750" marR="0" rtl="0" algn="l">
                        <a:spcBef>
                          <a:spcPts val="0"/>
                        </a:spcBef>
                        <a:spcAft>
                          <a:spcPts val="0"/>
                        </a:spcAft>
                        <a:buClr>
                          <a:schemeClr val="dk1"/>
                        </a:buClr>
                        <a:buSzPts val="1400"/>
                        <a:buFont typeface="Noto Sans Symbols"/>
                        <a:buChar char="▪"/>
                      </a:pPr>
                      <a:r>
                        <a:rPr b="1" lang="en-GB" sz="1400"/>
                        <a:t>Sub factor 1 Growth of online ordering and delivery platforms.</a:t>
                      </a:r>
                      <a:endParaRPr b="1" sz="1400"/>
                    </a:p>
                    <a:p>
                      <a:pPr indent="0" lvl="0" marL="457200" marR="0" rtl="0" algn="l">
                        <a:spcBef>
                          <a:spcPts val="0"/>
                        </a:spcBef>
                        <a:spcAft>
                          <a:spcPts val="0"/>
                        </a:spcAft>
                        <a:buNone/>
                      </a:pPr>
                      <a:r>
                        <a:t/>
                      </a:r>
                      <a:endParaRPr b="1"/>
                    </a:p>
                    <a:p>
                      <a:pPr indent="-285750" lvl="0" marL="285750" marR="0" rtl="0" algn="l">
                        <a:spcBef>
                          <a:spcPts val="0"/>
                        </a:spcBef>
                        <a:spcAft>
                          <a:spcPts val="0"/>
                        </a:spcAft>
                        <a:buClr>
                          <a:schemeClr val="dk1"/>
                        </a:buClr>
                        <a:buSzPts val="1400"/>
                        <a:buFont typeface="Noto Sans Symbols"/>
                        <a:buChar char="▪"/>
                      </a:pPr>
                      <a:r>
                        <a:rPr b="1" lang="en-GB" sz="1400"/>
                        <a:t>Sub factor </a:t>
                      </a:r>
                      <a:r>
                        <a:rPr b="1" lang="en-GB"/>
                        <a:t>2 </a:t>
                      </a:r>
                      <a:endParaRPr b="1"/>
                    </a:p>
                    <a:p>
                      <a:pPr indent="0" lvl="0" marL="0" marR="0" rtl="0" algn="l">
                        <a:spcBef>
                          <a:spcPts val="0"/>
                        </a:spcBef>
                        <a:spcAft>
                          <a:spcPts val="0"/>
                        </a:spcAft>
                        <a:buNone/>
                      </a:pPr>
                      <a:r>
                        <a:rPr b="1" lang="en-GB"/>
                        <a:t>Increased use of social media and digital marketing.</a:t>
                      </a:r>
                      <a:endParaRPr b="1"/>
                    </a:p>
                    <a:p>
                      <a:pPr indent="0" lvl="0" marL="0" marR="0" rtl="0" algn="l">
                        <a:spcBef>
                          <a:spcPts val="0"/>
                        </a:spcBef>
                        <a:spcAft>
                          <a:spcPts val="0"/>
                        </a:spcAft>
                        <a:buNone/>
                      </a:pPr>
                      <a:r>
                        <a:t/>
                      </a:r>
                      <a:endParaRPr b="1" sz="1400"/>
                    </a:p>
                  </a:txBody>
                  <a:tcPr marT="45725" marB="45725" marR="91450" marL="91450">
                    <a:solidFill>
                      <a:schemeClr val="lt1"/>
                    </a:solidFill>
                  </a:tcPr>
                </a:tc>
                <a:tc>
                  <a:txBody>
                    <a:bodyPr/>
                    <a:lstStyle/>
                    <a:p>
                      <a:pPr indent="-285750" lvl="0" marL="285750" marR="0" rtl="0" algn="l">
                        <a:spcBef>
                          <a:spcPts val="0"/>
                        </a:spcBef>
                        <a:spcAft>
                          <a:spcPts val="0"/>
                        </a:spcAft>
                        <a:buClr>
                          <a:schemeClr val="dk1"/>
                        </a:buClr>
                        <a:buSzPts val="1400"/>
                        <a:buFont typeface="Noto Sans Symbols"/>
                        <a:buChar char="▪"/>
                      </a:pPr>
                      <a:r>
                        <a:rPr b="1" lang="en-GB" sz="1400"/>
                        <a:t>Sub factor </a:t>
                      </a:r>
                      <a:r>
                        <a:rPr b="1" lang="en-GB"/>
                        <a:t>1 </a:t>
                      </a:r>
                      <a:endParaRPr b="1"/>
                    </a:p>
                    <a:p>
                      <a:pPr indent="0" lvl="0" marL="457200" marR="0" rtl="0" algn="l">
                        <a:spcBef>
                          <a:spcPts val="0"/>
                        </a:spcBef>
                        <a:spcAft>
                          <a:spcPts val="0"/>
                        </a:spcAft>
                        <a:buNone/>
                      </a:pPr>
                      <a:r>
                        <a:rPr b="1" lang="en-GB"/>
                        <a:t>Food safety and hygiene regulations.</a:t>
                      </a:r>
                      <a:endParaRPr b="1"/>
                    </a:p>
                    <a:p>
                      <a:pPr indent="0" lvl="0" marL="457200" marR="0" rtl="0" algn="l">
                        <a:spcBef>
                          <a:spcPts val="0"/>
                        </a:spcBef>
                        <a:spcAft>
                          <a:spcPts val="0"/>
                        </a:spcAft>
                        <a:buNone/>
                      </a:pPr>
                      <a:r>
                        <a:t/>
                      </a:r>
                      <a:endParaRPr b="1"/>
                    </a:p>
                    <a:p>
                      <a:pPr indent="0" lvl="0" marL="457200" marR="0" rtl="0" algn="l">
                        <a:spcBef>
                          <a:spcPts val="0"/>
                        </a:spcBef>
                        <a:spcAft>
                          <a:spcPts val="0"/>
                        </a:spcAft>
                        <a:buNone/>
                      </a:pPr>
                      <a:r>
                        <a:rPr b="1" lang="en-GB" sz="1400"/>
                        <a:t>Sub factor 2</a:t>
                      </a:r>
                      <a:endParaRPr b="1" sz="1400"/>
                    </a:p>
                    <a:p>
                      <a:pPr indent="0" lvl="0" marL="457200" marR="0" rtl="0" algn="l">
                        <a:spcBef>
                          <a:spcPts val="0"/>
                        </a:spcBef>
                        <a:spcAft>
                          <a:spcPts val="0"/>
                        </a:spcAft>
                        <a:buNone/>
                      </a:pPr>
                      <a:r>
                        <a:rPr b="1" lang="en-GB"/>
                        <a:t>Employment laws, including minimum wage requirements.</a:t>
                      </a:r>
                      <a:endParaRPr b="1"/>
                    </a:p>
                    <a:p>
                      <a:pPr indent="0" lvl="0" marL="0" marR="0" rtl="0" algn="l">
                        <a:spcBef>
                          <a:spcPts val="0"/>
                        </a:spcBef>
                        <a:spcAft>
                          <a:spcPts val="0"/>
                        </a:spcAft>
                        <a:buNone/>
                      </a:pPr>
                      <a:r>
                        <a:t/>
                      </a:r>
                      <a:endParaRPr b="1" sz="1400"/>
                    </a:p>
                  </a:txBody>
                  <a:tcPr marT="45725" marB="45725" marR="91450" marL="91450">
                    <a:solidFill>
                      <a:schemeClr val="lt1"/>
                    </a:solidFill>
                  </a:tcPr>
                </a:tc>
                <a:tc>
                  <a:txBody>
                    <a:bodyPr/>
                    <a:lstStyle/>
                    <a:p>
                      <a:pPr indent="-285750" lvl="0" marL="285750" marR="0" rtl="0" algn="l">
                        <a:spcBef>
                          <a:spcPts val="0"/>
                        </a:spcBef>
                        <a:spcAft>
                          <a:spcPts val="0"/>
                        </a:spcAft>
                        <a:buClr>
                          <a:schemeClr val="dk1"/>
                        </a:buClr>
                        <a:buSzPts val="1400"/>
                        <a:buFont typeface="Noto Sans Symbols"/>
                        <a:buChar char="▪"/>
                      </a:pPr>
                      <a:r>
                        <a:rPr b="1" lang="en-GB" sz="1400"/>
                        <a:t>Sub factor </a:t>
                      </a:r>
                      <a:r>
                        <a:rPr b="1" lang="en-GB"/>
                        <a:t>1 Pressure to reduce packaging waste and improve sustainability.</a:t>
                      </a:r>
                      <a:endParaRPr b="1" sz="1400"/>
                    </a:p>
                    <a:p>
                      <a:pPr indent="0" lvl="0" marL="457200" marR="0" rtl="0" algn="l">
                        <a:spcBef>
                          <a:spcPts val="0"/>
                        </a:spcBef>
                        <a:spcAft>
                          <a:spcPts val="0"/>
                        </a:spcAft>
                        <a:buNone/>
                      </a:pPr>
                      <a:r>
                        <a:t/>
                      </a:r>
                      <a:endParaRPr b="1"/>
                    </a:p>
                    <a:p>
                      <a:pPr indent="-285750" lvl="0" marL="285750" marR="0" rtl="0" algn="l">
                        <a:spcBef>
                          <a:spcPts val="0"/>
                        </a:spcBef>
                        <a:spcAft>
                          <a:spcPts val="0"/>
                        </a:spcAft>
                        <a:buClr>
                          <a:schemeClr val="dk1"/>
                        </a:buClr>
                        <a:buSzPts val="1400"/>
                        <a:buFont typeface="Noto Sans Symbols"/>
                        <a:buChar char="▪"/>
                      </a:pPr>
                      <a:r>
                        <a:rPr b="1" lang="en-GB" sz="1400"/>
                        <a:t>Sub factor </a:t>
                      </a:r>
                      <a:r>
                        <a:rPr b="1" lang="en-GB"/>
                        <a:t>2 </a:t>
                      </a:r>
                      <a:endParaRPr b="1"/>
                    </a:p>
                    <a:p>
                      <a:pPr indent="-285750" lvl="0" marL="285750" marR="0" rtl="0" algn="l">
                        <a:spcBef>
                          <a:spcPts val="0"/>
                        </a:spcBef>
                        <a:spcAft>
                          <a:spcPts val="0"/>
                        </a:spcAft>
                        <a:buSzPts val="1400"/>
                        <a:buChar char="▪"/>
                      </a:pPr>
                      <a:r>
                        <a:rPr b="1" lang="en-GB"/>
                        <a:t>Rising concerns about carbon</a:t>
                      </a:r>
                      <a:endParaRPr b="1"/>
                    </a:p>
                    <a:p>
                      <a:pPr indent="-285750" lvl="0" marL="285750" marR="0" rtl="0" algn="l">
                        <a:spcBef>
                          <a:spcPts val="0"/>
                        </a:spcBef>
                        <a:spcAft>
                          <a:spcPts val="0"/>
                        </a:spcAft>
                        <a:buSzPts val="1400"/>
                        <a:buChar char="▪"/>
                      </a:pPr>
                      <a:r>
                        <a:rPr b="1" lang="en-GB"/>
                        <a:t>Emissions and environmentally</a:t>
                      </a:r>
                      <a:endParaRPr b="1"/>
                    </a:p>
                    <a:p>
                      <a:pPr indent="-285750" lvl="0" marL="285750" marR="0" rtl="0" algn="l">
                        <a:spcBef>
                          <a:spcPts val="0"/>
                        </a:spcBef>
                        <a:spcAft>
                          <a:spcPts val="0"/>
                        </a:spcAft>
                        <a:buSzPts val="1400"/>
                        <a:buChar char="▪"/>
                      </a:pPr>
                      <a:r>
                        <a:rPr b="1" lang="en-GB"/>
                        <a:t>Friendly sourcing</a:t>
                      </a:r>
                      <a:endParaRPr b="1"/>
                    </a:p>
                    <a:p>
                      <a:pPr indent="0" lvl="0" marL="0" marR="0" rtl="0" algn="l">
                        <a:spcBef>
                          <a:spcPts val="0"/>
                        </a:spcBef>
                        <a:spcAft>
                          <a:spcPts val="0"/>
                        </a:spcAft>
                        <a:buNone/>
                      </a:pPr>
                      <a:r>
                        <a:t/>
                      </a:r>
                      <a:endParaRPr b="1" sz="1400"/>
                    </a:p>
                  </a:txBody>
                  <a:tcPr marT="45725" marB="45725" marR="91450" marL="91450">
                    <a:solidFill>
                      <a:schemeClr val="lt1"/>
                    </a:solidFill>
                  </a:tcPr>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7"/>
          <p:cNvSpPr txBox="1"/>
          <p:nvPr>
            <p:ph type="title"/>
          </p:nvPr>
        </p:nvSpPr>
        <p:spPr>
          <a:xfrm>
            <a:off x="838200" y="218476"/>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GB" sz="3200" u="sng">
                <a:latin typeface="Arial"/>
                <a:ea typeface="Arial"/>
                <a:cs typeface="Arial"/>
                <a:sym typeface="Arial"/>
              </a:rPr>
              <a:t>Provide a critique of the Cause-and-Effect model </a:t>
            </a:r>
            <a:r>
              <a:rPr lang="en-GB" sz="3200">
                <a:latin typeface="Arial"/>
                <a:ea typeface="Arial"/>
                <a:cs typeface="Arial"/>
                <a:sym typeface="Arial"/>
              </a:rPr>
              <a:t>(approx. 1 minute).</a:t>
            </a:r>
            <a:endParaRPr/>
          </a:p>
        </p:txBody>
      </p:sp>
      <p:sp>
        <p:nvSpPr>
          <p:cNvPr id="128" name="Google Shape;128;p7"/>
          <p:cNvSpPr txBox="1"/>
          <p:nvPr>
            <p:ph idx="1" type="body"/>
          </p:nvPr>
        </p:nvSpPr>
        <p:spPr>
          <a:xfrm>
            <a:off x="365425" y="1696275"/>
            <a:ext cx="11726700" cy="4999500"/>
          </a:xfrm>
          <a:prstGeom prst="rect">
            <a:avLst/>
          </a:prstGeom>
          <a:noFill/>
          <a:ln>
            <a:noFill/>
          </a:ln>
        </p:spPr>
        <p:txBody>
          <a:bodyPr anchorCtr="0" anchor="t" bIns="45700" lIns="91425" spcFirstLastPara="1" rIns="91425" wrap="square" tIns="45700">
            <a:normAutofit fontScale="92500" lnSpcReduction="20000"/>
          </a:bodyPr>
          <a:lstStyle/>
          <a:p>
            <a:pPr indent="-215265" lvl="0" marL="228600" rtl="0" algn="l">
              <a:lnSpc>
                <a:spcPct val="100000"/>
              </a:lnSpc>
              <a:spcBef>
                <a:spcPts val="0"/>
              </a:spcBef>
              <a:spcAft>
                <a:spcPts val="0"/>
              </a:spcAft>
              <a:buClr>
                <a:schemeClr val="dk1"/>
              </a:buClr>
              <a:buSzPct val="100000"/>
              <a:buChar char="•"/>
            </a:pPr>
            <a:r>
              <a:rPr lang="en-GB">
                <a:latin typeface="Arial"/>
                <a:ea typeface="Arial"/>
                <a:cs typeface="Arial"/>
                <a:sym typeface="Arial"/>
              </a:rPr>
              <a:t>For example, discuss:</a:t>
            </a:r>
            <a:endParaRPr/>
          </a:p>
          <a:p>
            <a:pPr indent="-215265" lvl="1" marL="685800" rtl="0" algn="l">
              <a:lnSpc>
                <a:spcPct val="100000"/>
              </a:lnSpc>
              <a:spcBef>
                <a:spcPts val="500"/>
              </a:spcBef>
              <a:spcAft>
                <a:spcPts val="0"/>
              </a:spcAft>
              <a:buClr>
                <a:schemeClr val="dk1"/>
              </a:buClr>
              <a:buSzPct val="100000"/>
              <a:buChar char="•"/>
            </a:pPr>
            <a:r>
              <a:rPr lang="en-GB" sz="2800">
                <a:latin typeface="Arial"/>
                <a:ea typeface="Arial"/>
                <a:cs typeface="Arial"/>
                <a:sym typeface="Arial"/>
              </a:rPr>
              <a:t>Cause-and-Effect Model is </a:t>
            </a:r>
            <a:r>
              <a:rPr lang="en-GB" sz="2800">
                <a:latin typeface="Arial"/>
                <a:ea typeface="Arial"/>
                <a:cs typeface="Arial"/>
                <a:sym typeface="Arial"/>
              </a:rPr>
              <a:t>a problem-solving tool used to identify the possible causes of a specific issue or outcome. It visually shows the relationship between a problem the effect and the factors that may be causing it.</a:t>
            </a:r>
            <a:endParaRPr/>
          </a:p>
          <a:p>
            <a:pPr indent="-215265" lvl="1" marL="685800" rtl="0" algn="l">
              <a:lnSpc>
                <a:spcPct val="100000"/>
              </a:lnSpc>
              <a:spcBef>
                <a:spcPts val="500"/>
              </a:spcBef>
              <a:spcAft>
                <a:spcPts val="0"/>
              </a:spcAft>
              <a:buClr>
                <a:schemeClr val="dk1"/>
              </a:buClr>
              <a:buSzPct val="100000"/>
              <a:buChar char="•"/>
            </a:pPr>
            <a:r>
              <a:rPr lang="en-GB" sz="2800">
                <a:latin typeface="Arial"/>
                <a:ea typeface="Arial"/>
                <a:cs typeface="Arial"/>
                <a:sym typeface="Arial"/>
              </a:rPr>
              <a:t>Why is it used? Identify root causes of problems.</a:t>
            </a:r>
            <a:endParaRPr sz="2800">
              <a:latin typeface="Arial"/>
              <a:ea typeface="Arial"/>
              <a:cs typeface="Arial"/>
              <a:sym typeface="Arial"/>
            </a:endParaRPr>
          </a:p>
          <a:p>
            <a:pPr indent="-278765" lvl="1" marL="685800" rtl="0" algn="l">
              <a:lnSpc>
                <a:spcPct val="100000"/>
              </a:lnSpc>
              <a:spcBef>
                <a:spcPts val="500"/>
              </a:spcBef>
              <a:spcAft>
                <a:spcPts val="0"/>
              </a:spcAft>
              <a:buSzPct val="100000"/>
              <a:buChar char="•"/>
            </a:pPr>
            <a:r>
              <a:rPr lang="en-GB" sz="2800">
                <a:latin typeface="Arial"/>
                <a:ea typeface="Arial"/>
                <a:cs typeface="Arial"/>
                <a:sym typeface="Arial"/>
              </a:rPr>
              <a:t>Organise possible reasons for business issues.</a:t>
            </a:r>
            <a:endParaRPr sz="2800">
              <a:latin typeface="Arial"/>
              <a:ea typeface="Arial"/>
              <a:cs typeface="Arial"/>
              <a:sym typeface="Arial"/>
            </a:endParaRPr>
          </a:p>
          <a:p>
            <a:pPr indent="-215265" lvl="1" marL="685800" rtl="0" algn="l">
              <a:lnSpc>
                <a:spcPct val="100000"/>
              </a:lnSpc>
              <a:spcBef>
                <a:spcPts val="500"/>
              </a:spcBef>
              <a:spcAft>
                <a:spcPts val="0"/>
              </a:spcAft>
              <a:buClr>
                <a:schemeClr val="dk1"/>
              </a:buClr>
              <a:buSzPct val="100000"/>
              <a:buChar char="•"/>
            </a:pPr>
            <a:r>
              <a:rPr lang="en-GB" sz="2800">
                <a:latin typeface="Arial"/>
                <a:ea typeface="Arial"/>
                <a:cs typeface="Arial"/>
                <a:sym typeface="Arial"/>
              </a:rPr>
              <a:t>Where/how is it used? Quality management</a:t>
            </a:r>
            <a:endParaRPr sz="2800">
              <a:latin typeface="Arial"/>
              <a:ea typeface="Arial"/>
              <a:cs typeface="Arial"/>
              <a:sym typeface="Arial"/>
            </a:endParaRPr>
          </a:p>
          <a:p>
            <a:pPr indent="-278765" lvl="1" marL="685800" rtl="0" algn="l">
              <a:lnSpc>
                <a:spcPct val="100000"/>
              </a:lnSpc>
              <a:spcBef>
                <a:spcPts val="500"/>
              </a:spcBef>
              <a:spcAft>
                <a:spcPts val="0"/>
              </a:spcAft>
              <a:buSzPct val="100000"/>
              <a:buChar char="•"/>
            </a:pPr>
            <a:r>
              <a:rPr lang="en-GB" sz="2800">
                <a:latin typeface="Arial"/>
                <a:ea typeface="Arial"/>
                <a:cs typeface="Arial"/>
                <a:sym typeface="Arial"/>
              </a:rPr>
              <a:t>Operations management</a:t>
            </a:r>
            <a:endParaRPr sz="2800">
              <a:latin typeface="Arial"/>
              <a:ea typeface="Arial"/>
              <a:cs typeface="Arial"/>
              <a:sym typeface="Arial"/>
            </a:endParaRPr>
          </a:p>
          <a:p>
            <a:pPr indent="-215265" lvl="1" marL="685800" rtl="0" algn="l">
              <a:lnSpc>
                <a:spcPct val="100000"/>
              </a:lnSpc>
              <a:spcBef>
                <a:spcPts val="500"/>
              </a:spcBef>
              <a:spcAft>
                <a:spcPts val="0"/>
              </a:spcAft>
              <a:buClr>
                <a:schemeClr val="dk1"/>
              </a:buClr>
              <a:buSzPct val="100000"/>
              <a:buChar char="•"/>
            </a:pPr>
            <a:r>
              <a:rPr lang="en-GB" sz="2800">
                <a:latin typeface="Arial"/>
                <a:ea typeface="Arial"/>
                <a:cs typeface="Arial"/>
                <a:sym typeface="Arial"/>
              </a:rPr>
              <a:t>What are the benefits of this model? Helps identify root causes</a:t>
            </a:r>
            <a:endParaRPr sz="2800">
              <a:latin typeface="Arial"/>
              <a:ea typeface="Arial"/>
              <a:cs typeface="Arial"/>
              <a:sym typeface="Arial"/>
            </a:endParaRPr>
          </a:p>
          <a:p>
            <a:pPr indent="-215265" lvl="1" marL="685800" rtl="0" algn="l">
              <a:lnSpc>
                <a:spcPct val="100000"/>
              </a:lnSpc>
              <a:spcBef>
                <a:spcPts val="500"/>
              </a:spcBef>
              <a:spcAft>
                <a:spcPts val="0"/>
              </a:spcAft>
              <a:buSzPct val="100000"/>
              <a:buFont typeface="Arial"/>
              <a:buChar char="•"/>
            </a:pPr>
            <a:r>
              <a:rPr lang="en-GB" sz="2800">
                <a:latin typeface="Arial"/>
                <a:ea typeface="Arial"/>
                <a:cs typeface="Arial"/>
                <a:sym typeface="Arial"/>
              </a:rPr>
              <a:t>Encourages teamwork</a:t>
            </a:r>
            <a:endParaRPr sz="2800">
              <a:latin typeface="Arial"/>
              <a:ea typeface="Arial"/>
              <a:cs typeface="Arial"/>
              <a:sym typeface="Arial"/>
            </a:endParaRPr>
          </a:p>
          <a:p>
            <a:pPr indent="-215265" lvl="1" marL="685800" rtl="0" algn="l">
              <a:lnSpc>
                <a:spcPct val="100000"/>
              </a:lnSpc>
              <a:spcBef>
                <a:spcPts val="500"/>
              </a:spcBef>
              <a:spcAft>
                <a:spcPts val="0"/>
              </a:spcAft>
              <a:buClr>
                <a:schemeClr val="dk1"/>
              </a:buClr>
              <a:buSzPct val="100000"/>
              <a:buChar char="•"/>
            </a:pPr>
            <a:r>
              <a:rPr lang="en-GB" sz="2800">
                <a:latin typeface="Arial"/>
                <a:ea typeface="Arial"/>
                <a:cs typeface="Arial"/>
                <a:sym typeface="Arial"/>
              </a:rPr>
              <a:t>What are the criticisms of this model? Does not prove causation</a:t>
            </a:r>
            <a:endParaRPr sz="2800">
              <a:latin typeface="Arial"/>
              <a:ea typeface="Arial"/>
              <a:cs typeface="Arial"/>
              <a:sym typeface="Arial"/>
            </a:endParaRPr>
          </a:p>
          <a:p>
            <a:pPr indent="-215265" lvl="1" marL="685800" rtl="0" algn="l">
              <a:lnSpc>
                <a:spcPct val="100000"/>
              </a:lnSpc>
              <a:spcBef>
                <a:spcPts val="500"/>
              </a:spcBef>
              <a:spcAft>
                <a:spcPts val="0"/>
              </a:spcAft>
              <a:buSzPct val="100000"/>
              <a:buFont typeface="Arial"/>
              <a:buChar char="•"/>
            </a:pPr>
            <a:r>
              <a:rPr lang="en-GB" sz="2800">
                <a:latin typeface="Arial"/>
                <a:ea typeface="Arial"/>
                <a:cs typeface="Arial"/>
                <a:sym typeface="Arial"/>
              </a:rPr>
              <a:t>Time-consuming</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8"/>
          <p:cNvSpPr/>
          <p:nvPr>
            <p:ph idx="2" type="pic"/>
          </p:nvPr>
        </p:nvSpPr>
        <p:spPr>
          <a:xfrm>
            <a:off x="388466" y="1028763"/>
            <a:ext cx="11585447" cy="4496781"/>
          </a:xfrm>
          <a:prstGeom prst="rect">
            <a:avLst/>
          </a:prstGeom>
          <a:noFill/>
          <a:ln cap="flat" cmpd="sng" w="38100">
            <a:solidFill>
              <a:schemeClr val="dk1"/>
            </a:solidFill>
            <a:prstDash val="solid"/>
            <a:round/>
            <a:headEnd len="sm" w="sm" type="none"/>
            <a:tailEnd len="sm" w="sm" type="none"/>
          </a:ln>
        </p:spPr>
      </p:sp>
      <p:cxnSp>
        <p:nvCxnSpPr>
          <p:cNvPr id="134" name="Google Shape;134;p8"/>
          <p:cNvCxnSpPr/>
          <p:nvPr/>
        </p:nvCxnSpPr>
        <p:spPr>
          <a:xfrm>
            <a:off x="701977" y="3417569"/>
            <a:ext cx="8615759" cy="22861"/>
          </a:xfrm>
          <a:prstGeom prst="straightConnector1">
            <a:avLst/>
          </a:prstGeom>
          <a:noFill/>
          <a:ln cap="flat" cmpd="sng" w="57150">
            <a:solidFill>
              <a:schemeClr val="dk1"/>
            </a:solidFill>
            <a:prstDash val="solid"/>
            <a:miter lim="8000"/>
            <a:headEnd len="sm" w="sm" type="none"/>
            <a:tailEnd len="sm" w="sm" type="none"/>
          </a:ln>
        </p:spPr>
      </p:cxnSp>
      <p:cxnSp>
        <p:nvCxnSpPr>
          <p:cNvPr id="135" name="Google Shape;135;p8"/>
          <p:cNvCxnSpPr/>
          <p:nvPr/>
        </p:nvCxnSpPr>
        <p:spPr>
          <a:xfrm rot="10800000">
            <a:off x="1744458" y="1936353"/>
            <a:ext cx="1466092" cy="1453896"/>
          </a:xfrm>
          <a:prstGeom prst="straightConnector1">
            <a:avLst/>
          </a:prstGeom>
          <a:noFill/>
          <a:ln cap="flat" cmpd="sng" w="57150">
            <a:solidFill>
              <a:srgbClr val="FFC000"/>
            </a:solidFill>
            <a:prstDash val="solid"/>
            <a:miter lim="8000"/>
            <a:headEnd len="sm" w="sm" type="none"/>
            <a:tailEnd len="sm" w="sm" type="none"/>
          </a:ln>
        </p:spPr>
      </p:cxnSp>
      <p:cxnSp>
        <p:nvCxnSpPr>
          <p:cNvPr id="136" name="Google Shape;136;p8"/>
          <p:cNvCxnSpPr/>
          <p:nvPr/>
        </p:nvCxnSpPr>
        <p:spPr>
          <a:xfrm flipH="1">
            <a:off x="1736841" y="3456320"/>
            <a:ext cx="1481326" cy="1460754"/>
          </a:xfrm>
          <a:prstGeom prst="straightConnector1">
            <a:avLst/>
          </a:prstGeom>
          <a:noFill/>
          <a:ln cap="flat" cmpd="sng" w="57150">
            <a:solidFill>
              <a:srgbClr val="7030A0"/>
            </a:solidFill>
            <a:prstDash val="solid"/>
            <a:miter lim="8000"/>
            <a:headEnd len="sm" w="sm" type="none"/>
            <a:tailEnd len="sm" w="sm" type="none"/>
          </a:ln>
        </p:spPr>
      </p:cxnSp>
      <p:cxnSp>
        <p:nvCxnSpPr>
          <p:cNvPr id="137" name="Google Shape;137;p8"/>
          <p:cNvCxnSpPr/>
          <p:nvPr/>
        </p:nvCxnSpPr>
        <p:spPr>
          <a:xfrm rot="10800000">
            <a:off x="4610100" y="1967102"/>
            <a:ext cx="1485900" cy="1442466"/>
          </a:xfrm>
          <a:prstGeom prst="straightConnector1">
            <a:avLst/>
          </a:prstGeom>
          <a:noFill/>
          <a:ln cap="flat" cmpd="sng" w="57150">
            <a:solidFill>
              <a:srgbClr val="FF0000"/>
            </a:solidFill>
            <a:prstDash val="solid"/>
            <a:miter lim="8000"/>
            <a:headEnd len="sm" w="sm" type="none"/>
            <a:tailEnd len="sm" w="sm" type="none"/>
          </a:ln>
        </p:spPr>
      </p:cxnSp>
      <p:cxnSp>
        <p:nvCxnSpPr>
          <p:cNvPr id="138" name="Google Shape;138;p8"/>
          <p:cNvCxnSpPr/>
          <p:nvPr/>
        </p:nvCxnSpPr>
        <p:spPr>
          <a:xfrm flipH="1">
            <a:off x="4578912" y="3445002"/>
            <a:ext cx="1485900" cy="1440180"/>
          </a:xfrm>
          <a:prstGeom prst="straightConnector1">
            <a:avLst/>
          </a:prstGeom>
          <a:noFill/>
          <a:ln cap="flat" cmpd="sng" w="57150">
            <a:solidFill>
              <a:srgbClr val="00B0F0"/>
            </a:solidFill>
            <a:prstDash val="solid"/>
            <a:miter lim="8000"/>
            <a:headEnd len="sm" w="sm" type="none"/>
            <a:tailEnd len="sm" w="sm" type="none"/>
          </a:ln>
        </p:spPr>
      </p:cxnSp>
      <p:cxnSp>
        <p:nvCxnSpPr>
          <p:cNvPr id="139" name="Google Shape;139;p8"/>
          <p:cNvCxnSpPr>
            <a:endCxn id="140" idx="2"/>
          </p:cNvCxnSpPr>
          <p:nvPr/>
        </p:nvCxnSpPr>
        <p:spPr>
          <a:xfrm rot="10800000">
            <a:off x="7481250" y="1976409"/>
            <a:ext cx="1524300" cy="1441200"/>
          </a:xfrm>
          <a:prstGeom prst="straightConnector1">
            <a:avLst/>
          </a:prstGeom>
          <a:noFill/>
          <a:ln cap="flat" cmpd="sng" w="57150">
            <a:solidFill>
              <a:srgbClr val="C00000"/>
            </a:solidFill>
            <a:prstDash val="solid"/>
            <a:miter lim="8000"/>
            <a:headEnd len="sm" w="sm" type="none"/>
            <a:tailEnd len="sm" w="sm" type="none"/>
          </a:ln>
        </p:spPr>
      </p:cxnSp>
      <p:cxnSp>
        <p:nvCxnSpPr>
          <p:cNvPr id="141" name="Google Shape;141;p8"/>
          <p:cNvCxnSpPr/>
          <p:nvPr/>
        </p:nvCxnSpPr>
        <p:spPr>
          <a:xfrm flipH="1">
            <a:off x="7481251" y="3458662"/>
            <a:ext cx="1501135" cy="1440180"/>
          </a:xfrm>
          <a:prstGeom prst="straightConnector1">
            <a:avLst/>
          </a:prstGeom>
          <a:noFill/>
          <a:ln cap="flat" cmpd="sng" w="57150">
            <a:solidFill>
              <a:srgbClr val="00B050"/>
            </a:solidFill>
            <a:prstDash val="solid"/>
            <a:miter lim="8000"/>
            <a:headEnd len="sm" w="sm" type="none"/>
            <a:tailEnd len="sm" w="sm" type="none"/>
          </a:ln>
        </p:spPr>
      </p:cxnSp>
      <p:sp>
        <p:nvSpPr>
          <p:cNvPr id="142" name="Google Shape;142;p8"/>
          <p:cNvSpPr txBox="1"/>
          <p:nvPr/>
        </p:nvSpPr>
        <p:spPr>
          <a:xfrm>
            <a:off x="608512" y="1484101"/>
            <a:ext cx="2129680" cy="461665"/>
          </a:xfrm>
          <a:prstGeom prst="rect">
            <a:avLst/>
          </a:prstGeom>
          <a:noFill/>
          <a:ln cap="flat" cmpd="sng" w="57150">
            <a:solidFill>
              <a:srgbClr val="FFC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FFC000"/>
                </a:solidFill>
                <a:latin typeface="Arial"/>
                <a:ea typeface="Arial"/>
                <a:cs typeface="Arial"/>
                <a:sym typeface="Arial"/>
              </a:rPr>
              <a:t>Methods</a:t>
            </a:r>
            <a:endParaRPr/>
          </a:p>
        </p:txBody>
      </p:sp>
      <p:sp>
        <p:nvSpPr>
          <p:cNvPr id="143" name="Google Shape;143;p8"/>
          <p:cNvSpPr txBox="1"/>
          <p:nvPr/>
        </p:nvSpPr>
        <p:spPr>
          <a:xfrm>
            <a:off x="3545260" y="1505437"/>
            <a:ext cx="2129680" cy="461665"/>
          </a:xfrm>
          <a:prstGeom prst="rect">
            <a:avLst/>
          </a:prstGeom>
          <a:noFill/>
          <a:ln cap="flat" cmpd="sng" w="57150">
            <a:solidFill>
              <a:srgbClr val="FF0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FF0000"/>
                </a:solidFill>
                <a:latin typeface="Arial"/>
                <a:ea typeface="Arial"/>
                <a:cs typeface="Arial"/>
                <a:sym typeface="Arial"/>
              </a:rPr>
              <a:t>Machines</a:t>
            </a:r>
            <a:endParaRPr/>
          </a:p>
        </p:txBody>
      </p:sp>
      <p:sp>
        <p:nvSpPr>
          <p:cNvPr id="140" name="Google Shape;140;p8"/>
          <p:cNvSpPr txBox="1"/>
          <p:nvPr/>
        </p:nvSpPr>
        <p:spPr>
          <a:xfrm>
            <a:off x="6405359" y="1514744"/>
            <a:ext cx="2151782" cy="461665"/>
          </a:xfrm>
          <a:prstGeom prst="rect">
            <a:avLst/>
          </a:prstGeom>
          <a:noFill/>
          <a:ln cap="flat" cmpd="sng" w="57150">
            <a:solidFill>
              <a:srgbClr val="C00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C00000"/>
                </a:solidFill>
                <a:latin typeface="Arial"/>
                <a:ea typeface="Arial"/>
                <a:cs typeface="Arial"/>
                <a:sym typeface="Arial"/>
              </a:rPr>
              <a:t>People</a:t>
            </a:r>
            <a:endParaRPr/>
          </a:p>
        </p:txBody>
      </p:sp>
      <p:sp>
        <p:nvSpPr>
          <p:cNvPr id="144" name="Google Shape;144;p8"/>
          <p:cNvSpPr txBox="1"/>
          <p:nvPr/>
        </p:nvSpPr>
        <p:spPr>
          <a:xfrm>
            <a:off x="587172" y="4912234"/>
            <a:ext cx="2151020" cy="461665"/>
          </a:xfrm>
          <a:prstGeom prst="rect">
            <a:avLst/>
          </a:prstGeom>
          <a:noFill/>
          <a:ln cap="flat" cmpd="sng" w="57150">
            <a:solidFill>
              <a:srgbClr val="7030A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7030A0"/>
                </a:solidFill>
                <a:latin typeface="Arial"/>
                <a:ea typeface="Arial"/>
                <a:cs typeface="Arial"/>
                <a:sym typeface="Arial"/>
              </a:rPr>
              <a:t>Materials</a:t>
            </a:r>
            <a:endParaRPr/>
          </a:p>
        </p:txBody>
      </p:sp>
      <p:sp>
        <p:nvSpPr>
          <p:cNvPr id="145" name="Google Shape;145;p8"/>
          <p:cNvSpPr txBox="1"/>
          <p:nvPr/>
        </p:nvSpPr>
        <p:spPr>
          <a:xfrm>
            <a:off x="3503402" y="4921646"/>
            <a:ext cx="2151020" cy="461665"/>
          </a:xfrm>
          <a:prstGeom prst="rect">
            <a:avLst/>
          </a:prstGeom>
          <a:noFill/>
          <a:ln cap="flat" cmpd="sng" w="57150">
            <a:solidFill>
              <a:srgbClr val="00B0F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00B0F0"/>
                </a:solidFill>
                <a:latin typeface="Arial"/>
                <a:ea typeface="Arial"/>
                <a:cs typeface="Arial"/>
                <a:sym typeface="Arial"/>
              </a:rPr>
              <a:t>Measurement</a:t>
            </a:r>
            <a:endParaRPr/>
          </a:p>
        </p:txBody>
      </p:sp>
      <p:sp>
        <p:nvSpPr>
          <p:cNvPr id="146" name="Google Shape;146;p8"/>
          <p:cNvSpPr txBox="1"/>
          <p:nvPr/>
        </p:nvSpPr>
        <p:spPr>
          <a:xfrm>
            <a:off x="6385494" y="4917074"/>
            <a:ext cx="2191513" cy="461665"/>
          </a:xfrm>
          <a:prstGeom prst="rect">
            <a:avLst/>
          </a:prstGeom>
          <a:noFill/>
          <a:ln cap="flat" cmpd="sng" w="57150">
            <a:solidFill>
              <a:srgbClr val="00B05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00B050"/>
                </a:solidFill>
                <a:latin typeface="Arial"/>
                <a:ea typeface="Arial"/>
                <a:cs typeface="Arial"/>
                <a:sym typeface="Arial"/>
              </a:rPr>
              <a:t>Environment</a:t>
            </a:r>
            <a:endParaRPr/>
          </a:p>
        </p:txBody>
      </p:sp>
      <p:sp>
        <p:nvSpPr>
          <p:cNvPr id="147" name="Google Shape;147;p8"/>
          <p:cNvSpPr txBox="1"/>
          <p:nvPr/>
        </p:nvSpPr>
        <p:spPr>
          <a:xfrm>
            <a:off x="9424002" y="3186737"/>
            <a:ext cx="2167200" cy="554100"/>
          </a:xfrm>
          <a:prstGeom prst="rect">
            <a:avLst/>
          </a:prstGeom>
          <a:noFill/>
          <a:ln cap="flat" cmpd="sng" w="5715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500">
                <a:solidFill>
                  <a:schemeClr val="dk1"/>
                </a:solidFill>
              </a:rPr>
              <a:t>Declining</a:t>
            </a:r>
            <a:r>
              <a:rPr b="1" lang="en-GB" sz="1500">
                <a:solidFill>
                  <a:schemeClr val="dk1"/>
                </a:solidFill>
              </a:rPr>
              <a:t> sales and customer satisfaction</a:t>
            </a:r>
            <a:endParaRPr sz="1700"/>
          </a:p>
        </p:txBody>
      </p:sp>
      <p:sp>
        <p:nvSpPr>
          <p:cNvPr id="148" name="Google Shape;148;p8"/>
          <p:cNvSpPr txBox="1"/>
          <p:nvPr/>
        </p:nvSpPr>
        <p:spPr>
          <a:xfrm>
            <a:off x="6397588" y="4454917"/>
            <a:ext cx="2207700" cy="3387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600">
                <a:solidFill>
                  <a:schemeClr val="dk1"/>
                </a:solidFill>
              </a:rPr>
              <a:t>Rising energy cost</a:t>
            </a:r>
            <a:r>
              <a:rPr lang="en-GB" sz="1200">
                <a:solidFill>
                  <a:schemeClr val="dk1"/>
                </a:solidFill>
              </a:rPr>
              <a:t>s</a:t>
            </a:r>
            <a:endParaRPr/>
          </a:p>
        </p:txBody>
      </p:sp>
      <p:sp>
        <p:nvSpPr>
          <p:cNvPr id="149" name="Google Shape;149;p8"/>
          <p:cNvSpPr txBox="1"/>
          <p:nvPr/>
        </p:nvSpPr>
        <p:spPr>
          <a:xfrm>
            <a:off x="6369428" y="3530778"/>
            <a:ext cx="2207700" cy="7389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a:solidFill>
                  <a:schemeClr val="dk1"/>
                </a:solidFill>
              </a:rPr>
              <a:t>Strong competition changing customer preferences </a:t>
            </a:r>
            <a:endParaRPr sz="1600"/>
          </a:p>
        </p:txBody>
      </p:sp>
      <p:sp>
        <p:nvSpPr>
          <p:cNvPr id="150" name="Google Shape;150;p8"/>
          <p:cNvSpPr txBox="1"/>
          <p:nvPr/>
        </p:nvSpPr>
        <p:spPr>
          <a:xfrm>
            <a:off x="6405359" y="2241614"/>
            <a:ext cx="2207700" cy="7389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a:solidFill>
                  <a:schemeClr val="dk1"/>
                </a:solidFill>
              </a:rPr>
              <a:t>People related causes include </a:t>
            </a:r>
            <a:r>
              <a:rPr lang="en-GB">
                <a:solidFill>
                  <a:schemeClr val="dk1"/>
                </a:solidFill>
              </a:rPr>
              <a:t>insufficient</a:t>
            </a:r>
            <a:r>
              <a:rPr lang="en-GB">
                <a:solidFill>
                  <a:schemeClr val="dk1"/>
                </a:solidFill>
              </a:rPr>
              <a:t> staff </a:t>
            </a:r>
            <a:r>
              <a:rPr lang="en-GB">
                <a:solidFill>
                  <a:schemeClr val="dk1"/>
                </a:solidFill>
              </a:rPr>
              <a:t>training</a:t>
            </a:r>
            <a:r>
              <a:rPr lang="en-GB">
                <a:solidFill>
                  <a:schemeClr val="dk1"/>
                </a:solidFill>
              </a:rPr>
              <a:t> </a:t>
            </a:r>
            <a:endParaRPr sz="1600"/>
          </a:p>
        </p:txBody>
      </p:sp>
      <p:sp>
        <p:nvSpPr>
          <p:cNvPr id="151" name="Google Shape;151;p8"/>
          <p:cNvSpPr txBox="1"/>
          <p:nvPr/>
        </p:nvSpPr>
        <p:spPr>
          <a:xfrm>
            <a:off x="6603784" y="3060609"/>
            <a:ext cx="2207700" cy="3231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500">
                <a:solidFill>
                  <a:schemeClr val="dk1"/>
                </a:solidFill>
              </a:rPr>
              <a:t>Poor customer service</a:t>
            </a:r>
            <a:r>
              <a:rPr lang="en-GB" sz="1200">
                <a:solidFill>
                  <a:schemeClr val="dk1"/>
                </a:solidFill>
              </a:rPr>
              <a:t> </a:t>
            </a:r>
            <a:endParaRPr/>
          </a:p>
        </p:txBody>
      </p:sp>
      <p:sp>
        <p:nvSpPr>
          <p:cNvPr id="152" name="Google Shape;152;p8"/>
          <p:cNvSpPr txBox="1"/>
          <p:nvPr/>
        </p:nvSpPr>
        <p:spPr>
          <a:xfrm>
            <a:off x="3506303" y="4416742"/>
            <a:ext cx="2207700" cy="3231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500">
                <a:solidFill>
                  <a:schemeClr val="dk1"/>
                </a:solidFill>
              </a:rPr>
              <a:t>Poor monitoring</a:t>
            </a:r>
            <a:r>
              <a:rPr lang="en-GB" sz="1200">
                <a:solidFill>
                  <a:schemeClr val="dk1"/>
                </a:solidFill>
              </a:rPr>
              <a:t> </a:t>
            </a:r>
            <a:endParaRPr/>
          </a:p>
        </p:txBody>
      </p:sp>
      <p:sp>
        <p:nvSpPr>
          <p:cNvPr id="153" name="Google Shape;153;p8"/>
          <p:cNvSpPr txBox="1"/>
          <p:nvPr/>
        </p:nvSpPr>
        <p:spPr>
          <a:xfrm>
            <a:off x="3519910" y="3774701"/>
            <a:ext cx="2207700" cy="5541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500">
                <a:solidFill>
                  <a:schemeClr val="dk1"/>
                </a:solidFill>
              </a:rPr>
              <a:t>Inaccurate sales forecasting</a:t>
            </a:r>
            <a:endParaRPr sz="1700"/>
          </a:p>
        </p:txBody>
      </p:sp>
      <p:sp>
        <p:nvSpPr>
          <p:cNvPr id="154" name="Google Shape;154;p8"/>
          <p:cNvSpPr txBox="1"/>
          <p:nvPr/>
        </p:nvSpPr>
        <p:spPr>
          <a:xfrm>
            <a:off x="614996" y="4389626"/>
            <a:ext cx="2207700" cy="3231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500">
                <a:solidFill>
                  <a:schemeClr val="dk1"/>
                </a:solidFill>
              </a:rPr>
              <a:t>Delays from suppliers</a:t>
            </a:r>
            <a:r>
              <a:rPr lang="en-GB" sz="1200">
                <a:solidFill>
                  <a:schemeClr val="dk1"/>
                </a:solidFill>
              </a:rPr>
              <a:t> </a:t>
            </a:r>
            <a:endParaRPr/>
          </a:p>
        </p:txBody>
      </p:sp>
      <p:sp>
        <p:nvSpPr>
          <p:cNvPr id="155" name="Google Shape;155;p8"/>
          <p:cNvSpPr txBox="1"/>
          <p:nvPr/>
        </p:nvSpPr>
        <p:spPr>
          <a:xfrm>
            <a:off x="615096" y="3860453"/>
            <a:ext cx="2207700" cy="3231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500">
                <a:solidFill>
                  <a:schemeClr val="dk1"/>
                </a:solidFill>
              </a:rPr>
              <a:t>Low quality </a:t>
            </a:r>
            <a:r>
              <a:rPr lang="en-GB" sz="1500">
                <a:solidFill>
                  <a:schemeClr val="dk1"/>
                </a:solidFill>
              </a:rPr>
              <a:t>ingredients</a:t>
            </a:r>
            <a:r>
              <a:rPr lang="en-GB" sz="1200">
                <a:solidFill>
                  <a:schemeClr val="dk1"/>
                </a:solidFill>
              </a:rPr>
              <a:t> </a:t>
            </a:r>
            <a:endParaRPr/>
          </a:p>
        </p:txBody>
      </p:sp>
      <p:sp>
        <p:nvSpPr>
          <p:cNvPr id="156" name="Google Shape;156;p8"/>
          <p:cNvSpPr txBox="1"/>
          <p:nvPr/>
        </p:nvSpPr>
        <p:spPr>
          <a:xfrm>
            <a:off x="3492003" y="2178258"/>
            <a:ext cx="2207700" cy="5232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a:solidFill>
                  <a:schemeClr val="dk1"/>
                </a:solidFill>
              </a:rPr>
              <a:t>Outdated ovens or equipment breakdowns </a:t>
            </a:r>
            <a:endParaRPr sz="1600"/>
          </a:p>
        </p:txBody>
      </p:sp>
      <p:sp>
        <p:nvSpPr>
          <p:cNvPr id="157" name="Google Shape;157;p8"/>
          <p:cNvSpPr txBox="1"/>
          <p:nvPr/>
        </p:nvSpPr>
        <p:spPr>
          <a:xfrm>
            <a:off x="3519909" y="2814220"/>
            <a:ext cx="2207700" cy="3231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500"/>
              <a:t>Can reduce productivity</a:t>
            </a:r>
            <a:endParaRPr sz="1500"/>
          </a:p>
        </p:txBody>
      </p:sp>
      <p:sp>
        <p:nvSpPr>
          <p:cNvPr id="158" name="Google Shape;158;p8"/>
          <p:cNvSpPr txBox="1"/>
          <p:nvPr/>
        </p:nvSpPr>
        <p:spPr>
          <a:xfrm>
            <a:off x="569550" y="2177475"/>
            <a:ext cx="2570400" cy="5541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300">
                <a:solidFill>
                  <a:schemeClr val="dk1"/>
                </a:solidFill>
              </a:rPr>
              <a:t>I</a:t>
            </a:r>
            <a:r>
              <a:rPr lang="en-GB" sz="1500">
                <a:solidFill>
                  <a:schemeClr val="dk1"/>
                </a:solidFill>
              </a:rPr>
              <a:t>ssues</a:t>
            </a:r>
            <a:r>
              <a:rPr lang="en-GB" sz="1500">
                <a:solidFill>
                  <a:schemeClr val="dk1"/>
                </a:solidFill>
              </a:rPr>
              <a:t> may include </a:t>
            </a:r>
            <a:r>
              <a:rPr lang="en-GB" sz="1500">
                <a:solidFill>
                  <a:schemeClr val="dk1"/>
                </a:solidFill>
              </a:rPr>
              <a:t>inefficient</a:t>
            </a:r>
            <a:r>
              <a:rPr lang="en-GB" sz="1500">
                <a:solidFill>
                  <a:schemeClr val="dk1"/>
                </a:solidFill>
              </a:rPr>
              <a:t> baking </a:t>
            </a:r>
            <a:r>
              <a:rPr lang="en-GB" sz="1500">
                <a:solidFill>
                  <a:schemeClr val="dk1"/>
                </a:solidFill>
              </a:rPr>
              <a:t>processes</a:t>
            </a:r>
            <a:endParaRPr sz="1700"/>
          </a:p>
        </p:txBody>
      </p:sp>
      <p:sp>
        <p:nvSpPr>
          <p:cNvPr id="159" name="Google Shape;159;p8"/>
          <p:cNvSpPr txBox="1"/>
          <p:nvPr/>
        </p:nvSpPr>
        <p:spPr>
          <a:xfrm>
            <a:off x="523800" y="2841978"/>
            <a:ext cx="2760300" cy="3231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500">
                <a:solidFill>
                  <a:schemeClr val="dk1"/>
                </a:solidFill>
              </a:rPr>
              <a:t>Poor stock management</a:t>
            </a:r>
            <a:r>
              <a:rPr lang="en-GB" sz="1200">
                <a:solidFill>
                  <a:schemeClr val="dk1"/>
                </a:solidFill>
              </a:rPr>
              <a:t> </a:t>
            </a:r>
            <a:endParaRPr/>
          </a:p>
        </p:txBody>
      </p:sp>
      <p:sp>
        <p:nvSpPr>
          <p:cNvPr id="160" name="Google Shape;160;p8"/>
          <p:cNvSpPr txBox="1"/>
          <p:nvPr/>
        </p:nvSpPr>
        <p:spPr>
          <a:xfrm>
            <a:off x="388465" y="94505"/>
            <a:ext cx="11585447" cy="954107"/>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800" u="sng">
                <a:solidFill>
                  <a:schemeClr val="dk1"/>
                </a:solidFill>
                <a:latin typeface="Arial"/>
                <a:ea typeface="Arial"/>
                <a:cs typeface="Arial"/>
                <a:sym typeface="Arial"/>
              </a:rPr>
              <a:t>Provide an application and discuss the information provided in your Cause-and-Effect diagram </a:t>
            </a:r>
            <a:r>
              <a:rPr lang="en-GB" sz="2800">
                <a:solidFill>
                  <a:schemeClr val="dk1"/>
                </a:solidFill>
                <a:latin typeface="Arial"/>
                <a:ea typeface="Arial"/>
                <a:cs typeface="Arial"/>
                <a:sym typeface="Arial"/>
              </a:rPr>
              <a:t>(approx. 1 minute 30 seconds).</a:t>
            </a:r>
            <a:endParaRPr/>
          </a:p>
        </p:txBody>
      </p:sp>
      <p:sp>
        <p:nvSpPr>
          <p:cNvPr id="161" name="Google Shape;161;p8"/>
          <p:cNvSpPr txBox="1"/>
          <p:nvPr/>
        </p:nvSpPr>
        <p:spPr>
          <a:xfrm>
            <a:off x="1932318" y="5874927"/>
            <a:ext cx="10041596" cy="369332"/>
          </a:xfrm>
          <a:prstGeom prst="rect">
            <a:avLst/>
          </a:prstGeom>
          <a:noFill/>
          <a:ln>
            <a:noFill/>
          </a:ln>
        </p:spPr>
        <p:txBody>
          <a:bodyPr anchorCtr="0" anchor="t" bIns="45700" lIns="91425" spcFirstLastPara="1" rIns="91425" wrap="square" tIns="45700">
            <a:spAutoFit/>
          </a:bodyPr>
          <a:lstStyle/>
          <a:p>
            <a:pPr indent="0" lvl="0" marL="457200" marR="0" rtl="0" algn="l">
              <a:spcBef>
                <a:spcPts val="0"/>
              </a:spcBef>
              <a:spcAft>
                <a:spcPts val="0"/>
              </a:spcAft>
              <a:buNone/>
            </a:pPr>
            <a:r>
              <a:t/>
            </a:r>
            <a:endParaRPr sz="1800">
              <a:solidFill>
                <a:schemeClr val="dk1"/>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5" name="Shape 165"/>
        <p:cNvGrpSpPr/>
        <p:nvPr/>
      </p:nvGrpSpPr>
      <p:grpSpPr>
        <a:xfrm>
          <a:off x="0" y="0"/>
          <a:ext cx="0" cy="0"/>
          <a:chOff x="0" y="0"/>
          <a:chExt cx="0" cy="0"/>
        </a:xfrm>
      </p:grpSpPr>
      <p:sp>
        <p:nvSpPr>
          <p:cNvPr id="166" name="Google Shape;166;p9"/>
          <p:cNvSpPr txBox="1"/>
          <p:nvPr>
            <p:ph type="title"/>
          </p:nvPr>
        </p:nvSpPr>
        <p:spPr>
          <a:xfrm>
            <a:off x="838200" y="563533"/>
            <a:ext cx="10515600" cy="930275"/>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3200"/>
              <a:buFont typeface="Arial"/>
              <a:buNone/>
            </a:pPr>
            <a:r>
              <a:rPr b="1" lang="en-GB" sz="3200" u="sng">
                <a:latin typeface="Arial"/>
                <a:ea typeface="Arial"/>
                <a:cs typeface="Arial"/>
                <a:sym typeface="Arial"/>
              </a:rPr>
              <a:t>Provide a summary of your Key Findings </a:t>
            </a:r>
            <a:br>
              <a:rPr b="1" lang="en-GB" sz="3200">
                <a:latin typeface="Arial"/>
                <a:ea typeface="Arial"/>
                <a:cs typeface="Arial"/>
                <a:sym typeface="Arial"/>
              </a:rPr>
            </a:br>
            <a:r>
              <a:rPr lang="en-GB" sz="3200">
                <a:latin typeface="Arial"/>
                <a:ea typeface="Arial"/>
                <a:cs typeface="Arial"/>
                <a:sym typeface="Arial"/>
              </a:rPr>
              <a:t>(approx. 30 seconds)</a:t>
            </a:r>
            <a:endParaRPr/>
          </a:p>
        </p:txBody>
      </p:sp>
      <p:sp>
        <p:nvSpPr>
          <p:cNvPr id="167" name="Google Shape;167;p9"/>
          <p:cNvSpPr txBox="1"/>
          <p:nvPr>
            <p:ph idx="1" type="body"/>
          </p:nvPr>
        </p:nvSpPr>
        <p:spPr>
          <a:xfrm>
            <a:off x="0" y="1787900"/>
            <a:ext cx="12052800" cy="4842600"/>
          </a:xfrm>
          <a:prstGeom prst="rect">
            <a:avLst/>
          </a:prstGeom>
          <a:noFill/>
          <a:ln>
            <a:noFill/>
          </a:ln>
        </p:spPr>
        <p:txBody>
          <a:bodyPr anchorCtr="0" anchor="t" bIns="45700" lIns="91425" spcFirstLastPara="1" rIns="91425" wrap="square" tIns="45700">
            <a:normAutofit fontScale="92500" lnSpcReduction="20000"/>
          </a:bodyPr>
          <a:lstStyle/>
          <a:p>
            <a:pPr indent="-215265" lvl="0" marL="228600" rtl="0" algn="l">
              <a:lnSpc>
                <a:spcPct val="90000"/>
              </a:lnSpc>
              <a:spcBef>
                <a:spcPts val="0"/>
              </a:spcBef>
              <a:spcAft>
                <a:spcPts val="0"/>
              </a:spcAft>
              <a:buClr>
                <a:schemeClr val="dk1"/>
              </a:buClr>
              <a:buSzPct val="100000"/>
              <a:buChar char="•"/>
            </a:pPr>
            <a:r>
              <a:rPr lang="en-GB">
                <a:latin typeface="Arial"/>
                <a:ea typeface="Arial"/>
                <a:cs typeface="Arial"/>
                <a:sym typeface="Arial"/>
              </a:rPr>
              <a:t>Detail and discuss the key findings from your presentation:</a:t>
            </a:r>
            <a:endParaRPr/>
          </a:p>
          <a:p>
            <a:pPr indent="-165100" lvl="0" marL="228600" rtl="0" algn="l">
              <a:lnSpc>
                <a:spcPct val="90000"/>
              </a:lnSpc>
              <a:spcBef>
                <a:spcPts val="1000"/>
              </a:spcBef>
              <a:spcAft>
                <a:spcPts val="0"/>
              </a:spcAft>
              <a:buClr>
                <a:schemeClr val="dk1"/>
              </a:buClr>
              <a:buSzPct val="100000"/>
              <a:buNone/>
            </a:pPr>
            <a:r>
              <a:t/>
            </a:r>
            <a:endParaRPr sz="1000">
              <a:latin typeface="Arial"/>
              <a:ea typeface="Arial"/>
              <a:cs typeface="Arial"/>
              <a:sym typeface="Arial"/>
            </a:endParaRPr>
          </a:p>
          <a:p>
            <a:pPr indent="-217170" lvl="2" marL="1143000" rtl="0" algn="l">
              <a:lnSpc>
                <a:spcPct val="90000"/>
              </a:lnSpc>
              <a:spcBef>
                <a:spcPts val="500"/>
              </a:spcBef>
              <a:spcAft>
                <a:spcPts val="0"/>
              </a:spcAft>
              <a:buClr>
                <a:schemeClr val="dk1"/>
              </a:buClr>
              <a:buSzPct val="100000"/>
              <a:buChar char="•"/>
            </a:pPr>
            <a:r>
              <a:rPr b="1" lang="en-GB" sz="2400">
                <a:latin typeface="Arial"/>
                <a:ea typeface="Arial"/>
                <a:cs typeface="Arial"/>
                <a:sym typeface="Arial"/>
              </a:rPr>
              <a:t>Key Finding 1</a:t>
            </a:r>
            <a:r>
              <a:rPr lang="en-GB" sz="2400">
                <a:latin typeface="Arial"/>
                <a:ea typeface="Arial"/>
                <a:cs typeface="Arial"/>
                <a:sym typeface="Arial"/>
              </a:rPr>
              <a:t>: </a:t>
            </a:r>
            <a:r>
              <a:rPr lang="en-GB" sz="2400">
                <a:latin typeface="Arial"/>
                <a:ea typeface="Arial"/>
                <a:cs typeface="Arial"/>
                <a:sym typeface="Arial"/>
              </a:rPr>
              <a:t>basil's</a:t>
            </a:r>
            <a:r>
              <a:rPr lang="en-GB" sz="2400">
                <a:latin typeface="Arial"/>
                <a:ea typeface="Arial"/>
                <a:cs typeface="Arial"/>
                <a:sym typeface="Arial"/>
              </a:rPr>
              <a:t> bakery faces challenges from rising </a:t>
            </a:r>
            <a:r>
              <a:rPr lang="en-GB" sz="2400">
                <a:latin typeface="Arial"/>
                <a:ea typeface="Arial"/>
                <a:cs typeface="Arial"/>
                <a:sym typeface="Arial"/>
              </a:rPr>
              <a:t>ingredient and energy costs which reduce profit margins</a:t>
            </a:r>
            <a:endParaRPr/>
          </a:p>
          <a:p>
            <a:pPr indent="-50800" lvl="0" marL="228600" rtl="0" algn="l">
              <a:lnSpc>
                <a:spcPct val="90000"/>
              </a:lnSpc>
              <a:spcBef>
                <a:spcPts val="1000"/>
              </a:spcBef>
              <a:spcAft>
                <a:spcPts val="0"/>
              </a:spcAft>
              <a:buClr>
                <a:schemeClr val="dk1"/>
              </a:buClr>
              <a:buSzPct val="100000"/>
              <a:buNone/>
            </a:pPr>
            <a:r>
              <a:t/>
            </a:r>
            <a:endParaRPr>
              <a:latin typeface="Arial"/>
              <a:ea typeface="Arial"/>
              <a:cs typeface="Arial"/>
              <a:sym typeface="Arial"/>
            </a:endParaRPr>
          </a:p>
          <a:p>
            <a:pPr indent="-217170" lvl="2" marL="1143000" rtl="0" algn="l">
              <a:lnSpc>
                <a:spcPct val="90000"/>
              </a:lnSpc>
              <a:spcBef>
                <a:spcPts val="500"/>
              </a:spcBef>
              <a:spcAft>
                <a:spcPts val="0"/>
              </a:spcAft>
              <a:buClr>
                <a:schemeClr val="dk1"/>
              </a:buClr>
              <a:buSzPct val="100000"/>
              <a:buChar char="•"/>
            </a:pPr>
            <a:r>
              <a:rPr b="1" lang="en-GB" sz="2400">
                <a:latin typeface="Arial"/>
                <a:ea typeface="Arial"/>
                <a:cs typeface="Arial"/>
                <a:sym typeface="Arial"/>
              </a:rPr>
              <a:t>Key Finding 2</a:t>
            </a:r>
            <a:r>
              <a:rPr lang="en-GB" sz="2400">
                <a:latin typeface="Arial"/>
                <a:ea typeface="Arial"/>
                <a:cs typeface="Arial"/>
                <a:sym typeface="Arial"/>
              </a:rPr>
              <a:t>:customer </a:t>
            </a:r>
            <a:r>
              <a:rPr lang="en-GB" sz="2400">
                <a:latin typeface="Arial"/>
                <a:ea typeface="Arial"/>
                <a:cs typeface="Arial"/>
                <a:sym typeface="Arial"/>
              </a:rPr>
              <a:t>satisfaction</a:t>
            </a:r>
            <a:r>
              <a:rPr lang="en-GB" sz="2400">
                <a:latin typeface="Arial"/>
                <a:ea typeface="Arial"/>
                <a:cs typeface="Arial"/>
                <a:sym typeface="Arial"/>
              </a:rPr>
              <a:t> depends heavily on product quality staff service and </a:t>
            </a:r>
            <a:r>
              <a:rPr lang="en-GB" sz="2400">
                <a:latin typeface="Arial"/>
                <a:ea typeface="Arial"/>
                <a:cs typeface="Arial"/>
                <a:sym typeface="Arial"/>
              </a:rPr>
              <a:t>efficient</a:t>
            </a:r>
            <a:r>
              <a:rPr lang="en-GB" sz="2400">
                <a:latin typeface="Arial"/>
                <a:ea typeface="Arial"/>
                <a:cs typeface="Arial"/>
                <a:sym typeface="Arial"/>
              </a:rPr>
              <a:t> operations  </a:t>
            </a:r>
            <a:endParaRPr/>
          </a:p>
          <a:p>
            <a:pPr indent="-50800" lvl="0" marL="228600" rtl="0" algn="l">
              <a:lnSpc>
                <a:spcPct val="90000"/>
              </a:lnSpc>
              <a:spcBef>
                <a:spcPts val="1000"/>
              </a:spcBef>
              <a:spcAft>
                <a:spcPts val="0"/>
              </a:spcAft>
              <a:buClr>
                <a:schemeClr val="dk1"/>
              </a:buClr>
              <a:buSzPct val="100000"/>
              <a:buNone/>
            </a:pPr>
            <a:r>
              <a:t/>
            </a:r>
            <a:endParaRPr>
              <a:latin typeface="Arial"/>
              <a:ea typeface="Arial"/>
              <a:cs typeface="Arial"/>
              <a:sym typeface="Arial"/>
            </a:endParaRPr>
          </a:p>
          <a:p>
            <a:pPr indent="-217170" lvl="2" marL="1143000" rtl="0" algn="l">
              <a:lnSpc>
                <a:spcPct val="90000"/>
              </a:lnSpc>
              <a:spcBef>
                <a:spcPts val="500"/>
              </a:spcBef>
              <a:spcAft>
                <a:spcPts val="0"/>
              </a:spcAft>
              <a:buClr>
                <a:schemeClr val="dk1"/>
              </a:buClr>
              <a:buSzPct val="100000"/>
              <a:buChar char="•"/>
            </a:pPr>
            <a:r>
              <a:rPr b="1" lang="en-GB" sz="2400">
                <a:latin typeface="Arial"/>
                <a:ea typeface="Arial"/>
                <a:cs typeface="Arial"/>
                <a:sym typeface="Arial"/>
              </a:rPr>
              <a:t>Key Finding 3</a:t>
            </a:r>
            <a:r>
              <a:rPr lang="en-GB" sz="2400">
                <a:latin typeface="Arial"/>
                <a:ea typeface="Arial"/>
                <a:cs typeface="Arial"/>
                <a:sym typeface="Arial"/>
              </a:rPr>
              <a:t>: several factor contributing to </a:t>
            </a:r>
            <a:r>
              <a:rPr lang="en-GB" sz="2400">
                <a:latin typeface="Arial"/>
                <a:ea typeface="Arial"/>
                <a:cs typeface="Arial"/>
                <a:sym typeface="Arial"/>
              </a:rPr>
              <a:t>operational</a:t>
            </a:r>
            <a:r>
              <a:rPr lang="en-GB" sz="2400">
                <a:latin typeface="Arial"/>
                <a:ea typeface="Arial"/>
                <a:cs typeface="Arial"/>
                <a:sym typeface="Arial"/>
              </a:rPr>
              <a:t> challenges</a:t>
            </a:r>
            <a:endParaRPr sz="2400">
              <a:latin typeface="Arial"/>
              <a:ea typeface="Arial"/>
              <a:cs typeface="Arial"/>
              <a:sym typeface="Arial"/>
            </a:endParaRPr>
          </a:p>
          <a:p>
            <a:pPr indent="-217170" lvl="2" marL="1143000" rtl="0" algn="l">
              <a:lnSpc>
                <a:spcPct val="90000"/>
              </a:lnSpc>
              <a:spcBef>
                <a:spcPts val="500"/>
              </a:spcBef>
              <a:spcAft>
                <a:spcPts val="0"/>
              </a:spcAft>
              <a:buSzPct val="100000"/>
              <a:buFont typeface="Arial"/>
              <a:buChar char="•"/>
            </a:pPr>
            <a:r>
              <a:rPr lang="en-GB" sz="2400">
                <a:latin typeface="Arial"/>
                <a:ea typeface="Arial"/>
                <a:cs typeface="Arial"/>
                <a:sym typeface="Arial"/>
              </a:rPr>
              <a:t>Including staff </a:t>
            </a:r>
            <a:r>
              <a:rPr lang="en-GB" sz="2400">
                <a:latin typeface="Arial"/>
                <a:ea typeface="Arial"/>
                <a:cs typeface="Arial"/>
                <a:sym typeface="Arial"/>
              </a:rPr>
              <a:t>training</a:t>
            </a:r>
            <a:r>
              <a:rPr lang="en-GB" sz="2400">
                <a:latin typeface="Arial"/>
                <a:ea typeface="Arial"/>
                <a:cs typeface="Arial"/>
                <a:sym typeface="Arial"/>
              </a:rPr>
              <a:t> equipment reliability supplier issues and process </a:t>
            </a:r>
            <a:r>
              <a:rPr lang="en-GB" sz="2400">
                <a:latin typeface="Arial"/>
                <a:ea typeface="Arial"/>
                <a:cs typeface="Arial"/>
                <a:sym typeface="Arial"/>
              </a:rPr>
              <a:t>inefficiencies</a:t>
            </a:r>
            <a:r>
              <a:rPr lang="en-GB" sz="2400">
                <a:latin typeface="Arial"/>
                <a:ea typeface="Arial"/>
                <a:cs typeface="Arial"/>
                <a:sym typeface="Arial"/>
              </a:rPr>
              <a:t> these </a:t>
            </a:r>
            <a:r>
              <a:rPr lang="en-GB" sz="2400">
                <a:latin typeface="Arial"/>
                <a:ea typeface="Arial"/>
                <a:cs typeface="Arial"/>
                <a:sym typeface="Arial"/>
              </a:rPr>
              <a:t>factors</a:t>
            </a:r>
            <a:r>
              <a:rPr lang="en-GB" sz="2400">
                <a:latin typeface="Arial"/>
                <a:ea typeface="Arial"/>
                <a:cs typeface="Arial"/>
                <a:sym typeface="Arial"/>
              </a:rPr>
              <a:t> can negatively impact product quality and customer satisfaction</a:t>
            </a:r>
            <a:endParaRPr sz="2400">
              <a:latin typeface="Arial"/>
              <a:ea typeface="Arial"/>
              <a:cs typeface="Arial"/>
              <a:sym typeface="Arial"/>
            </a:endParaRPr>
          </a:p>
          <a:p>
            <a:pPr indent="0" lvl="0" marL="0" rtl="0" algn="l">
              <a:lnSpc>
                <a:spcPct val="90000"/>
              </a:lnSpc>
              <a:spcBef>
                <a:spcPts val="1000"/>
              </a:spcBef>
              <a:spcAft>
                <a:spcPts val="0"/>
              </a:spcAft>
              <a:buClr>
                <a:schemeClr val="dk1"/>
              </a:buClr>
              <a:buSzPct val="100000"/>
              <a:buNone/>
            </a:pPr>
            <a:r>
              <a:t/>
            </a:r>
            <a:endParaRPr>
              <a:latin typeface="Arial"/>
              <a:ea typeface="Arial"/>
              <a:cs typeface="Arial"/>
              <a:sym typeface="Arial"/>
            </a:endParaRPr>
          </a:p>
          <a:p>
            <a:pPr indent="-217170" lvl="2" marL="1143000" rtl="0" algn="l">
              <a:lnSpc>
                <a:spcPct val="90000"/>
              </a:lnSpc>
              <a:spcBef>
                <a:spcPts val="500"/>
              </a:spcBef>
              <a:spcAft>
                <a:spcPts val="0"/>
              </a:spcAft>
              <a:buClr>
                <a:schemeClr val="dk1"/>
              </a:buClr>
              <a:buSzPct val="100000"/>
              <a:buChar char="•"/>
            </a:pPr>
            <a:r>
              <a:rPr b="1" lang="en-GB" sz="2400">
                <a:latin typeface="Arial"/>
                <a:ea typeface="Arial"/>
                <a:cs typeface="Arial"/>
                <a:sym typeface="Arial"/>
              </a:rPr>
              <a:t>Key Finding 4</a:t>
            </a:r>
            <a:r>
              <a:rPr lang="en-GB" sz="2400">
                <a:latin typeface="Arial"/>
                <a:ea typeface="Arial"/>
                <a:cs typeface="Arial"/>
                <a:sym typeface="Arial"/>
              </a:rPr>
              <a:t>:that effective communication and collaboration are critical to achieving successful outcomes within a university environment. The analysis showed that unclear communication between students, lecturers, or project teams can lead to misunderstandings, missed deadlines, and lower-quality work.</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10"/>
          <p:cNvSpPr txBox="1"/>
          <p:nvPr>
            <p:ph type="title"/>
          </p:nvPr>
        </p:nvSpPr>
        <p:spPr>
          <a:xfrm>
            <a:off x="838200" y="365125"/>
            <a:ext cx="10515600" cy="796925"/>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Arial"/>
              <a:buNone/>
            </a:pPr>
            <a:r>
              <a:rPr b="1" lang="en-GB">
                <a:latin typeface="Arial"/>
                <a:ea typeface="Arial"/>
                <a:cs typeface="Arial"/>
                <a:sym typeface="Arial"/>
              </a:rPr>
              <a:t>Reference List:</a:t>
            </a:r>
            <a:endParaRPr/>
          </a:p>
        </p:txBody>
      </p:sp>
      <p:sp>
        <p:nvSpPr>
          <p:cNvPr id="173" name="Google Shape;173;p10"/>
          <p:cNvSpPr txBox="1"/>
          <p:nvPr>
            <p:ph idx="1" type="body"/>
          </p:nvPr>
        </p:nvSpPr>
        <p:spPr>
          <a:xfrm>
            <a:off x="119550" y="1290225"/>
            <a:ext cx="11985600" cy="5340000"/>
          </a:xfrm>
          <a:prstGeom prst="rect">
            <a:avLst/>
          </a:prstGeom>
          <a:noFill/>
          <a:ln>
            <a:noFill/>
          </a:ln>
        </p:spPr>
        <p:txBody>
          <a:bodyPr anchorCtr="0" anchor="t" bIns="45700" lIns="91425" spcFirstLastPara="1" rIns="91425" wrap="square" tIns="45700">
            <a:noAutofit/>
          </a:bodyPr>
          <a:lstStyle/>
          <a:p>
            <a:pPr indent="0" lvl="0" marL="0" rtl="0" algn="l">
              <a:lnSpc>
                <a:spcPct val="105000"/>
              </a:lnSpc>
              <a:spcBef>
                <a:spcPts val="1200"/>
              </a:spcBef>
              <a:spcAft>
                <a:spcPts val="0"/>
              </a:spcAft>
              <a:buClr>
                <a:schemeClr val="dk1"/>
              </a:buClr>
              <a:buSzPts val="1018"/>
              <a:buFont typeface="Arial"/>
              <a:buNone/>
            </a:pPr>
            <a:r>
              <a:rPr lang="en-GB" sz="1765">
                <a:latin typeface="Arial"/>
                <a:ea typeface="Arial"/>
                <a:cs typeface="Arial"/>
                <a:sym typeface="Arial"/>
              </a:rPr>
              <a:t>Cottrell, S. (2019) </a:t>
            </a:r>
            <a:r>
              <a:rPr i="1" lang="en-GB" sz="1765">
                <a:latin typeface="Arial"/>
                <a:ea typeface="Arial"/>
                <a:cs typeface="Arial"/>
                <a:sym typeface="Arial"/>
              </a:rPr>
              <a:t>The Study Skills Handbook</a:t>
            </a:r>
            <a:r>
              <a:rPr lang="en-GB" sz="1765">
                <a:latin typeface="Arial"/>
                <a:ea typeface="Arial"/>
                <a:cs typeface="Arial"/>
                <a:sym typeface="Arial"/>
              </a:rPr>
              <a:t>. 5th edn. London: Red Globe Press.</a:t>
            </a:r>
            <a:endParaRPr sz="1765">
              <a:latin typeface="Arial"/>
              <a:ea typeface="Arial"/>
              <a:cs typeface="Arial"/>
              <a:sym typeface="Arial"/>
            </a:endParaRPr>
          </a:p>
          <a:p>
            <a:pPr indent="0" lvl="0" marL="0" rtl="0" algn="l">
              <a:lnSpc>
                <a:spcPct val="105000"/>
              </a:lnSpc>
              <a:spcBef>
                <a:spcPts val="1200"/>
              </a:spcBef>
              <a:spcAft>
                <a:spcPts val="0"/>
              </a:spcAft>
              <a:buSzPts val="1018"/>
              <a:buNone/>
            </a:pPr>
            <a:r>
              <a:rPr lang="en-GB" sz="1765">
                <a:latin typeface="Arial"/>
                <a:ea typeface="Arial"/>
                <a:cs typeface="Arial"/>
                <a:sym typeface="Arial"/>
              </a:rPr>
              <a:t>Mind Tools (2025) </a:t>
            </a:r>
            <a:r>
              <a:rPr i="1" lang="en-GB" sz="1765">
                <a:latin typeface="Arial"/>
                <a:ea typeface="Arial"/>
                <a:cs typeface="Arial"/>
                <a:sym typeface="Arial"/>
              </a:rPr>
              <a:t>Cause and Effect Analysis (Fishbone Diagram)</a:t>
            </a:r>
            <a:r>
              <a:rPr lang="en-GB" sz="1765">
                <a:latin typeface="Arial"/>
                <a:ea typeface="Arial"/>
                <a:cs typeface="Arial"/>
                <a:sym typeface="Arial"/>
              </a:rPr>
              <a:t>. Available at:</a:t>
            </a:r>
            <a:r>
              <a:rPr lang="en-GB" sz="1765">
                <a:uFill>
                  <a:noFill/>
                </a:uFill>
                <a:latin typeface="Arial"/>
                <a:ea typeface="Arial"/>
                <a:cs typeface="Arial"/>
                <a:sym typeface="Arial"/>
                <a:hlinkClick r:id="rId3"/>
              </a:rPr>
              <a:t> </a:t>
            </a:r>
            <a:r>
              <a:rPr lang="en-GB" sz="1765" u="sng">
                <a:solidFill>
                  <a:schemeClr val="hlink"/>
                </a:solidFill>
                <a:latin typeface="Arial"/>
                <a:ea typeface="Arial"/>
                <a:cs typeface="Arial"/>
                <a:sym typeface="Arial"/>
                <a:hlinkClick r:id="rId4"/>
              </a:rPr>
              <a:t>Mind Tools</a:t>
            </a:r>
            <a:r>
              <a:rPr lang="en-GB" sz="1765">
                <a:latin typeface="Arial"/>
                <a:ea typeface="Arial"/>
                <a:cs typeface="Arial"/>
                <a:sym typeface="Arial"/>
              </a:rPr>
              <a:t> (Accessed: 16 June 2026).</a:t>
            </a:r>
            <a:endParaRPr sz="1765">
              <a:latin typeface="Arial"/>
              <a:ea typeface="Arial"/>
              <a:cs typeface="Arial"/>
              <a:sym typeface="Arial"/>
            </a:endParaRPr>
          </a:p>
          <a:p>
            <a:pPr indent="0" lvl="0" marL="0" rtl="0" algn="l">
              <a:lnSpc>
                <a:spcPct val="105000"/>
              </a:lnSpc>
              <a:spcBef>
                <a:spcPts val="1200"/>
              </a:spcBef>
              <a:spcAft>
                <a:spcPts val="0"/>
              </a:spcAft>
              <a:buClr>
                <a:schemeClr val="dk1"/>
              </a:buClr>
              <a:buSzPts val="1018"/>
              <a:buFont typeface="Arial"/>
              <a:buNone/>
            </a:pPr>
            <a:r>
              <a:t/>
            </a:r>
            <a:endParaRPr sz="1765">
              <a:latin typeface="Arial"/>
              <a:ea typeface="Arial"/>
              <a:cs typeface="Arial"/>
              <a:sym typeface="Arial"/>
            </a:endParaRPr>
          </a:p>
          <a:p>
            <a:pPr indent="0" lvl="0" marL="0" rtl="0" algn="l">
              <a:lnSpc>
                <a:spcPct val="105000"/>
              </a:lnSpc>
              <a:spcBef>
                <a:spcPts val="1200"/>
              </a:spcBef>
              <a:spcAft>
                <a:spcPts val="0"/>
              </a:spcAft>
              <a:buClr>
                <a:schemeClr val="dk1"/>
              </a:buClr>
              <a:buSzPts val="1018"/>
              <a:buFont typeface="Arial"/>
              <a:buNone/>
            </a:pPr>
            <a:r>
              <a:rPr lang="en-GB" sz="1765">
                <a:latin typeface="Arial"/>
                <a:ea typeface="Arial"/>
                <a:cs typeface="Arial"/>
                <a:sym typeface="Arial"/>
              </a:rPr>
              <a:t>Robbins, S.P. and Judge, T.A. (2022) </a:t>
            </a:r>
            <a:r>
              <a:rPr i="1" lang="en-GB" sz="1765">
                <a:latin typeface="Arial"/>
                <a:ea typeface="Arial"/>
                <a:cs typeface="Arial"/>
                <a:sym typeface="Arial"/>
              </a:rPr>
              <a:t>Organizational Behavior</a:t>
            </a:r>
            <a:r>
              <a:rPr lang="en-GB" sz="1765">
                <a:latin typeface="Arial"/>
                <a:ea typeface="Arial"/>
                <a:cs typeface="Arial"/>
                <a:sym typeface="Arial"/>
              </a:rPr>
              <a:t>. 19th edn. Harlow: Pearson.</a:t>
            </a:r>
            <a:endParaRPr sz="1765">
              <a:latin typeface="Arial"/>
              <a:ea typeface="Arial"/>
              <a:cs typeface="Arial"/>
              <a:sym typeface="Arial"/>
            </a:endParaRPr>
          </a:p>
          <a:p>
            <a:pPr indent="0" lvl="0" marL="0" rtl="0" algn="l">
              <a:lnSpc>
                <a:spcPct val="105000"/>
              </a:lnSpc>
              <a:spcBef>
                <a:spcPts val="1200"/>
              </a:spcBef>
              <a:spcAft>
                <a:spcPts val="0"/>
              </a:spcAft>
              <a:buSzPts val="1018"/>
              <a:buNone/>
            </a:pPr>
            <a:r>
              <a:rPr lang="en-GB" sz="1765">
                <a:latin typeface="Arial"/>
                <a:ea typeface="Arial"/>
                <a:cs typeface="Arial"/>
                <a:sym typeface="Arial"/>
              </a:rPr>
              <a:t>University of Hull (2025) </a:t>
            </a:r>
            <a:r>
              <a:rPr i="1" lang="en-GB" sz="1765">
                <a:latin typeface="Arial"/>
                <a:ea typeface="Arial"/>
                <a:cs typeface="Arial"/>
                <a:sym typeface="Arial"/>
              </a:rPr>
              <a:t>Harvard Referencing Guide</a:t>
            </a:r>
            <a:r>
              <a:rPr lang="en-GB" sz="1765">
                <a:latin typeface="Arial"/>
                <a:ea typeface="Arial"/>
                <a:cs typeface="Arial"/>
                <a:sym typeface="Arial"/>
              </a:rPr>
              <a:t>. Available at:</a:t>
            </a:r>
            <a:r>
              <a:rPr lang="en-GB" sz="1765">
                <a:uFill>
                  <a:noFill/>
                </a:uFill>
                <a:latin typeface="Arial"/>
                <a:ea typeface="Arial"/>
                <a:cs typeface="Arial"/>
                <a:sym typeface="Arial"/>
                <a:hlinkClick r:id="rId5"/>
              </a:rPr>
              <a:t> </a:t>
            </a:r>
            <a:r>
              <a:rPr lang="en-GB" sz="1765" u="sng">
                <a:solidFill>
                  <a:schemeClr val="hlink"/>
                </a:solidFill>
                <a:latin typeface="Arial"/>
                <a:ea typeface="Arial"/>
                <a:cs typeface="Arial"/>
                <a:sym typeface="Arial"/>
                <a:hlinkClick r:id="rId6"/>
              </a:rPr>
              <a:t>University of Hull</a:t>
            </a:r>
            <a:r>
              <a:rPr lang="en-GB" sz="1765">
                <a:latin typeface="Arial"/>
                <a:ea typeface="Arial"/>
                <a:cs typeface="Arial"/>
                <a:sym typeface="Arial"/>
              </a:rPr>
              <a:t> (Accessed: 16 June 2026).</a:t>
            </a:r>
            <a:endParaRPr sz="1765">
              <a:latin typeface="Arial"/>
              <a:ea typeface="Arial"/>
              <a:cs typeface="Arial"/>
              <a:sym typeface="Arial"/>
            </a:endParaRPr>
          </a:p>
          <a:p>
            <a:pPr indent="0" lvl="0" marL="0" rtl="0" algn="l">
              <a:lnSpc>
                <a:spcPct val="105000"/>
              </a:lnSpc>
              <a:spcBef>
                <a:spcPts val="1200"/>
              </a:spcBef>
              <a:spcAft>
                <a:spcPts val="0"/>
              </a:spcAft>
              <a:buClr>
                <a:schemeClr val="dk1"/>
              </a:buClr>
              <a:buSzPts val="1018"/>
              <a:buFont typeface="Arial"/>
              <a:buNone/>
            </a:pPr>
            <a:r>
              <a:t/>
            </a:r>
            <a:endParaRPr sz="1765">
              <a:latin typeface="Arial"/>
              <a:ea typeface="Arial"/>
              <a:cs typeface="Arial"/>
              <a:sym typeface="Arial"/>
            </a:endParaRPr>
          </a:p>
          <a:p>
            <a:pPr indent="0" lvl="0" marL="0" rtl="0" algn="just">
              <a:lnSpc>
                <a:spcPct val="80000"/>
              </a:lnSpc>
              <a:spcBef>
                <a:spcPts val="1200"/>
              </a:spcBef>
              <a:spcAft>
                <a:spcPts val="0"/>
              </a:spcAft>
              <a:buSzPts val="1018"/>
              <a:buNone/>
            </a:pPr>
            <a:r>
              <a:rPr lang="en-GB" sz="1303">
                <a:latin typeface="Arial"/>
                <a:ea typeface="Arial"/>
                <a:cs typeface="Arial"/>
                <a:sym typeface="Arial"/>
              </a:rPr>
              <a:t>A</a:t>
            </a:r>
            <a:r>
              <a:rPr lang="en-GB" sz="1673">
                <a:latin typeface="Arial"/>
                <a:ea typeface="Arial"/>
                <a:cs typeface="Arial"/>
                <a:sym typeface="Arial"/>
              </a:rPr>
              <a:t>merican Society for Quality (2024) </a:t>
            </a:r>
            <a:r>
              <a:rPr i="1" lang="en-GB" sz="1673">
                <a:latin typeface="Arial"/>
                <a:ea typeface="Arial"/>
                <a:cs typeface="Arial"/>
                <a:sym typeface="Arial"/>
              </a:rPr>
              <a:t>What is a Fishbone Diagram? Ishikawa Cause &amp; Effect Diagram</a:t>
            </a:r>
            <a:r>
              <a:rPr lang="en-GB" sz="1673">
                <a:latin typeface="Arial"/>
                <a:ea typeface="Arial"/>
                <a:cs typeface="Arial"/>
                <a:sym typeface="Arial"/>
              </a:rPr>
              <a:t>. Available at:</a:t>
            </a:r>
            <a:r>
              <a:rPr lang="en-GB" sz="1673">
                <a:uFill>
                  <a:noFill/>
                </a:uFill>
                <a:latin typeface="Arial"/>
                <a:ea typeface="Arial"/>
                <a:cs typeface="Arial"/>
                <a:sym typeface="Arial"/>
                <a:hlinkClick r:id="rId7"/>
              </a:rPr>
              <a:t> </a:t>
            </a:r>
            <a:r>
              <a:rPr lang="en-GB" sz="1673" u="sng">
                <a:solidFill>
                  <a:schemeClr val="hlink"/>
                </a:solidFill>
                <a:latin typeface="Arial"/>
                <a:ea typeface="Arial"/>
                <a:cs typeface="Arial"/>
                <a:sym typeface="Arial"/>
                <a:hlinkClick r:id="rId8"/>
              </a:rPr>
              <a:t>American Society for Quality (ASQ) Fishbone Diagram Guide</a:t>
            </a:r>
            <a:r>
              <a:rPr lang="en-GB" sz="1673">
                <a:latin typeface="Arial"/>
                <a:ea typeface="Arial"/>
                <a:cs typeface="Arial"/>
                <a:sym typeface="Arial"/>
              </a:rPr>
              <a:t> (Accessed: 16 June 2026).</a:t>
            </a:r>
            <a:endParaRPr sz="1673">
              <a:latin typeface="Arial"/>
              <a:ea typeface="Arial"/>
              <a:cs typeface="Arial"/>
              <a:sym typeface="Arial"/>
            </a:endParaRPr>
          </a:p>
          <a:p>
            <a:pPr indent="0" lvl="0" marL="0" rtl="0" algn="just">
              <a:lnSpc>
                <a:spcPct val="80000"/>
              </a:lnSpc>
              <a:spcBef>
                <a:spcPts val="0"/>
              </a:spcBef>
              <a:spcAft>
                <a:spcPts val="0"/>
              </a:spcAft>
              <a:buSzPts val="1018"/>
              <a:buNone/>
            </a:pPr>
            <a:r>
              <a:t/>
            </a:r>
            <a:endParaRPr sz="1673">
              <a:latin typeface="Arial"/>
              <a:ea typeface="Arial"/>
              <a:cs typeface="Arial"/>
              <a:sym typeface="Arial"/>
            </a:endParaRPr>
          </a:p>
          <a:p>
            <a:pPr indent="0" lvl="0" marL="0" rtl="0" algn="just">
              <a:lnSpc>
                <a:spcPct val="80000"/>
              </a:lnSpc>
              <a:spcBef>
                <a:spcPts val="0"/>
              </a:spcBef>
              <a:spcAft>
                <a:spcPts val="0"/>
              </a:spcAft>
              <a:buSzPts val="1018"/>
              <a:buNone/>
            </a:pPr>
            <a:r>
              <a:t/>
            </a:r>
            <a:endParaRPr sz="1673">
              <a:latin typeface="Arial"/>
              <a:ea typeface="Arial"/>
              <a:cs typeface="Arial"/>
              <a:sym typeface="Arial"/>
            </a:endParaRPr>
          </a:p>
          <a:p>
            <a:pPr indent="0" lvl="0" marL="0" rtl="0" algn="just">
              <a:lnSpc>
                <a:spcPct val="80000"/>
              </a:lnSpc>
              <a:spcBef>
                <a:spcPts val="0"/>
              </a:spcBef>
              <a:spcAft>
                <a:spcPts val="0"/>
              </a:spcAft>
              <a:buSzPts val="1018"/>
              <a:buNone/>
            </a:pPr>
            <a:r>
              <a:rPr lang="en-GB" sz="1673">
                <a:latin typeface="Arial"/>
                <a:ea typeface="Arial"/>
                <a:cs typeface="Arial"/>
                <a:sym typeface="Arial"/>
              </a:rPr>
              <a:t>American Society for Quality (2025) </a:t>
            </a:r>
            <a:r>
              <a:rPr i="1" lang="en-GB" sz="1673">
                <a:latin typeface="Arial"/>
                <a:ea typeface="Arial"/>
                <a:cs typeface="Arial"/>
                <a:sym typeface="Arial"/>
              </a:rPr>
              <a:t>Seven Basic Quality Tools</a:t>
            </a:r>
            <a:r>
              <a:rPr lang="en-GB" sz="1673">
                <a:latin typeface="Arial"/>
                <a:ea typeface="Arial"/>
                <a:cs typeface="Arial"/>
                <a:sym typeface="Arial"/>
              </a:rPr>
              <a:t>. Available at:</a:t>
            </a:r>
            <a:r>
              <a:rPr lang="en-GB" sz="1673">
                <a:uFill>
                  <a:noFill/>
                </a:uFill>
                <a:latin typeface="Arial"/>
                <a:ea typeface="Arial"/>
                <a:cs typeface="Arial"/>
                <a:sym typeface="Arial"/>
                <a:hlinkClick r:id="rId9"/>
              </a:rPr>
              <a:t> </a:t>
            </a:r>
            <a:r>
              <a:rPr lang="en-GB" sz="1673" u="sng">
                <a:solidFill>
                  <a:schemeClr val="hlink"/>
                </a:solidFill>
                <a:latin typeface="Arial"/>
                <a:ea typeface="Arial"/>
                <a:cs typeface="Arial"/>
                <a:sym typeface="Arial"/>
                <a:hlinkClick r:id="rId10"/>
              </a:rPr>
              <a:t>American Society for Quality (ASQ) Seven Basic Quality Tools</a:t>
            </a:r>
            <a:r>
              <a:rPr lang="en-GB" sz="1673">
                <a:latin typeface="Arial"/>
                <a:ea typeface="Arial"/>
                <a:cs typeface="Arial"/>
                <a:sym typeface="Arial"/>
              </a:rPr>
              <a:t> (Accessed: 16 June 2026).</a:t>
            </a:r>
            <a:endParaRPr sz="1673">
              <a:latin typeface="Arial"/>
              <a:ea typeface="Arial"/>
              <a:cs typeface="Arial"/>
              <a:sym typeface="Arial"/>
            </a:endParaRPr>
          </a:p>
          <a:p>
            <a:pPr indent="0" lvl="0" marL="0" rtl="0" algn="just">
              <a:lnSpc>
                <a:spcPct val="80000"/>
              </a:lnSpc>
              <a:spcBef>
                <a:spcPts val="0"/>
              </a:spcBef>
              <a:spcAft>
                <a:spcPts val="0"/>
              </a:spcAft>
              <a:buSzPts val="1018"/>
              <a:buNone/>
            </a:pPr>
            <a:r>
              <a:t/>
            </a:r>
            <a:endParaRPr sz="1673">
              <a:latin typeface="Arial"/>
              <a:ea typeface="Arial"/>
              <a:cs typeface="Arial"/>
              <a:sym typeface="Arial"/>
            </a:endParaRPr>
          </a:p>
          <a:p>
            <a:pPr indent="0" lvl="0" marL="0" rtl="0" algn="l">
              <a:lnSpc>
                <a:spcPct val="105000"/>
              </a:lnSpc>
              <a:spcBef>
                <a:spcPts val="1200"/>
              </a:spcBef>
              <a:spcAft>
                <a:spcPts val="0"/>
              </a:spcAft>
              <a:buSzPts val="1018"/>
              <a:buNone/>
            </a:pPr>
            <a:r>
              <a:rPr lang="en-GB" sz="1673">
                <a:latin typeface="Arial"/>
                <a:ea typeface="Arial"/>
                <a:cs typeface="Arial"/>
                <a:sym typeface="Arial"/>
              </a:rPr>
              <a:t>MoreSteam (2026) </a:t>
            </a:r>
            <a:r>
              <a:rPr i="1" lang="en-GB" sz="1673">
                <a:latin typeface="Arial"/>
                <a:ea typeface="Arial"/>
                <a:cs typeface="Arial"/>
                <a:sym typeface="Arial"/>
              </a:rPr>
              <a:t>Fishbone (Ishikawa) Diagram</a:t>
            </a:r>
            <a:r>
              <a:rPr lang="en-GB" sz="1673">
                <a:latin typeface="Arial"/>
                <a:ea typeface="Arial"/>
                <a:cs typeface="Arial"/>
                <a:sym typeface="Arial"/>
              </a:rPr>
              <a:t>. Available at:</a:t>
            </a:r>
            <a:r>
              <a:rPr lang="en-GB" sz="1673">
                <a:uFill>
                  <a:noFill/>
                </a:uFill>
                <a:latin typeface="Arial"/>
                <a:ea typeface="Arial"/>
                <a:cs typeface="Arial"/>
                <a:sym typeface="Arial"/>
                <a:hlinkClick r:id="rId11"/>
              </a:rPr>
              <a:t> </a:t>
            </a:r>
            <a:r>
              <a:rPr lang="en-GB" sz="1673" u="sng">
                <a:solidFill>
                  <a:schemeClr val="hlink"/>
                </a:solidFill>
                <a:latin typeface="Arial"/>
                <a:ea typeface="Arial"/>
                <a:cs typeface="Arial"/>
                <a:sym typeface="Arial"/>
                <a:hlinkClick r:id="rId12"/>
              </a:rPr>
              <a:t>MoreSteam Fishbone Diagram Guide</a:t>
            </a:r>
            <a:r>
              <a:rPr lang="en-GB" sz="1673">
                <a:latin typeface="Arial"/>
                <a:ea typeface="Arial"/>
                <a:cs typeface="Arial"/>
                <a:sym typeface="Arial"/>
              </a:rPr>
              <a:t> (Accessed: 16 June 2026).</a:t>
            </a:r>
            <a:endParaRPr sz="2043">
              <a:latin typeface="Arial"/>
              <a:ea typeface="Arial"/>
              <a:cs typeface="Arial"/>
              <a:sym typeface="Arial"/>
            </a:endParaRPr>
          </a:p>
          <a:p>
            <a:pPr indent="0" lvl="0" marL="0" rtl="0" algn="l">
              <a:lnSpc>
                <a:spcPct val="105000"/>
              </a:lnSpc>
              <a:spcBef>
                <a:spcPts val="1200"/>
              </a:spcBef>
              <a:spcAft>
                <a:spcPts val="0"/>
              </a:spcAft>
              <a:buSzPts val="1018"/>
              <a:buNone/>
            </a:pPr>
            <a:r>
              <a:t/>
            </a:r>
            <a:endParaRPr sz="1680">
              <a:latin typeface="Arial"/>
              <a:ea typeface="Arial"/>
              <a:cs typeface="Arial"/>
              <a:sym typeface="Arial"/>
            </a:endParaRPr>
          </a:p>
          <a:p>
            <a:pPr indent="0" lvl="0" marL="0" rtl="0" algn="just">
              <a:lnSpc>
                <a:spcPct val="80000"/>
              </a:lnSpc>
              <a:spcBef>
                <a:spcPts val="1200"/>
              </a:spcBef>
              <a:spcAft>
                <a:spcPts val="0"/>
              </a:spcAft>
              <a:buClr>
                <a:schemeClr val="dk1"/>
              </a:buClr>
              <a:buSzPts val="1480"/>
              <a:buNone/>
            </a:pPr>
            <a:r>
              <a:t/>
            </a:r>
            <a:endParaRPr sz="1480">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7" name="Shape 177"/>
        <p:cNvGrpSpPr/>
        <p:nvPr/>
      </p:nvGrpSpPr>
      <p:grpSpPr>
        <a:xfrm>
          <a:off x="0" y="0"/>
          <a:ext cx="0" cy="0"/>
          <a:chOff x="0" y="0"/>
          <a:chExt cx="0" cy="0"/>
        </a:xfrm>
      </p:grpSpPr>
      <p:sp>
        <p:nvSpPr>
          <p:cNvPr id="178" name="Google Shape;178;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Arial"/>
              <a:buNone/>
            </a:pPr>
            <a:br>
              <a:rPr b="1" lang="en-GB">
                <a:latin typeface="Arial"/>
                <a:ea typeface="Arial"/>
                <a:cs typeface="Arial"/>
                <a:sym typeface="Arial"/>
              </a:rPr>
            </a:br>
            <a:endParaRPr b="1">
              <a:latin typeface="Arial"/>
              <a:ea typeface="Arial"/>
              <a:cs typeface="Arial"/>
              <a:sym typeface="Arial"/>
            </a:endParaRPr>
          </a:p>
        </p:txBody>
      </p:sp>
      <p:sp>
        <p:nvSpPr>
          <p:cNvPr id="179" name="Google Shape;179;p11"/>
          <p:cNvSpPr txBox="1"/>
          <p:nvPr>
            <p:ph idx="1" type="body"/>
          </p:nvPr>
        </p:nvSpPr>
        <p:spPr>
          <a:xfrm>
            <a:off x="838200" y="2424023"/>
            <a:ext cx="10515600" cy="1570007"/>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0"/>
              </a:spcAft>
              <a:buClr>
                <a:schemeClr val="dk1"/>
              </a:buClr>
              <a:buSzPts val="2800"/>
              <a:buNone/>
            </a:pPr>
            <a:r>
              <a:t/>
            </a:r>
            <a:endParaRPr>
              <a:latin typeface="Arial"/>
              <a:ea typeface="Arial"/>
              <a:cs typeface="Arial"/>
              <a:sym typeface="Arial"/>
            </a:endParaRPr>
          </a:p>
          <a:p>
            <a:pPr indent="0" lvl="0" marL="0" rtl="0" algn="ctr">
              <a:lnSpc>
                <a:spcPct val="90000"/>
              </a:lnSpc>
              <a:spcBef>
                <a:spcPts val="1000"/>
              </a:spcBef>
              <a:spcAft>
                <a:spcPts val="0"/>
              </a:spcAft>
              <a:buClr>
                <a:schemeClr val="dk1"/>
              </a:buClr>
              <a:buSzPts val="4800"/>
              <a:buNone/>
            </a:pPr>
            <a:r>
              <a:rPr b="1" lang="en-GB" sz="4800">
                <a:latin typeface="Arial"/>
                <a:ea typeface="Arial"/>
                <a:cs typeface="Arial"/>
                <a:sym typeface="Arial"/>
              </a:rPr>
              <a:t>Thank you for listening</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p12"/>
          <p:cNvSpPr txBox="1"/>
          <p:nvPr>
            <p:ph idx="1" type="body"/>
          </p:nvPr>
        </p:nvSpPr>
        <p:spPr>
          <a:xfrm>
            <a:off x="769121" y="1495426"/>
            <a:ext cx="10584679" cy="4681537"/>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0"/>
              </a:spcAft>
              <a:buClr>
                <a:schemeClr val="dk1"/>
              </a:buClr>
              <a:buSzPts val="2800"/>
              <a:buNone/>
            </a:pPr>
            <a:r>
              <a:t/>
            </a:r>
            <a:endParaRPr>
              <a:latin typeface="Arial"/>
              <a:ea typeface="Arial"/>
              <a:cs typeface="Arial"/>
              <a:sym typeface="Arial"/>
            </a:endParaRPr>
          </a:p>
          <a:p>
            <a:pPr indent="0" lvl="0" marL="0" rtl="0" algn="ctr">
              <a:lnSpc>
                <a:spcPct val="90000"/>
              </a:lnSpc>
              <a:spcBef>
                <a:spcPts val="1000"/>
              </a:spcBef>
              <a:spcAft>
                <a:spcPts val="0"/>
              </a:spcAft>
              <a:buClr>
                <a:schemeClr val="dk1"/>
              </a:buClr>
              <a:buSzPts val="4800"/>
              <a:buNone/>
            </a:pPr>
            <a:r>
              <a:t/>
            </a:r>
            <a:endParaRPr sz="4800">
              <a:latin typeface="Arial"/>
              <a:ea typeface="Arial"/>
              <a:cs typeface="Arial"/>
              <a:sym typeface="Arial"/>
            </a:endParaRPr>
          </a:p>
        </p:txBody>
      </p:sp>
      <p:pic>
        <p:nvPicPr>
          <p:cNvPr descr="Questions &amp; Answers on Collaboration ..." id="185" name="Google Shape;185;p12"/>
          <p:cNvPicPr preferRelativeResize="0"/>
          <p:nvPr/>
        </p:nvPicPr>
        <p:blipFill rotWithShape="1">
          <a:blip r:embed="rId3">
            <a:alphaModFix/>
          </a:blip>
          <a:srcRect b="0" l="0" r="0" t="0"/>
          <a:stretch/>
        </p:blipFill>
        <p:spPr>
          <a:xfrm>
            <a:off x="2885871" y="2087592"/>
            <a:ext cx="6551427" cy="2737628"/>
          </a:xfrm>
          <a:prstGeom prst="rect">
            <a:avLst/>
          </a:prstGeom>
          <a:noFill/>
          <a:ln cap="flat" cmpd="sng" w="57150">
            <a:solidFill>
              <a:schemeClr val="dk1"/>
            </a:solidFill>
            <a:prstDash val="solid"/>
            <a:round/>
            <a:headEnd len="sm" w="sm" type="none"/>
            <a:tailEnd len="sm" w="sm" type="none"/>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2024-01-29T11:42:05Z</dcterms:created>
  <dc:creator>Olu Adegbite</dc:creato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