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122A4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FFFFFF"/>
                </a:solidFill>
                <a:latin typeface="Arial"/>
              </a:rPr>
              <a:t>Basils Bakery: Sales Stagnation Analysis</a:t>
            </a:r>
          </a:p>
          <a:p>
            <a:pPr>
              <a:lnSpc>
                <a:spcPct val="150000"/>
              </a:lnSpc>
              <a:defRPr sz="100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LCLM4004 Problem Solving and Decision Making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188720"/>
            <a:ext cx="484632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4" name="TextBox 3"/>
          <p:cNvSpPr txBox="1"/>
          <p:nvPr/>
        </p:nvSpPr>
        <p:spPr>
          <a:xfrm>
            <a:off x="1005840" y="1508760"/>
            <a:ext cx="4297680" cy="3657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  <a:defRPr sz="22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Muhammed Mahee</a:t>
            </a:r>
          </a:p>
          <a:p>
            <a:pPr>
              <a:lnSpc>
                <a:spcPct val="150000"/>
              </a:lnSpc>
              <a:spcAft>
                <a:spcPts val="1000"/>
              </a:spcAft>
              <a:defRPr sz="1700" b="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Student number: 2514842</a:t>
            </a:r>
          </a:p>
          <a:p>
            <a:pPr>
              <a:lnSpc>
                <a:spcPct val="150000"/>
              </a:lnSpc>
              <a:spcAft>
                <a:spcPts val="1000"/>
              </a:spcAft>
              <a:defRPr sz="1700" b="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Module code: LCLM4004</a:t>
            </a:r>
          </a:p>
          <a:p>
            <a:pPr>
              <a:lnSpc>
                <a:spcPct val="150000"/>
              </a:lnSpc>
              <a:spcAft>
                <a:spcPts val="1000"/>
              </a:spcAft>
              <a:defRPr sz="1700" b="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Module: Problem Solving and Decision Making</a:t>
            </a:r>
          </a:p>
          <a:p>
            <a:pPr>
              <a:lnSpc>
                <a:spcPct val="150000"/>
              </a:lnSpc>
              <a:spcAft>
                <a:spcPts val="1000"/>
              </a:spcAft>
              <a:defRPr sz="1700" b="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Lecturer: Fa Wang</a:t>
            </a:r>
          </a:p>
          <a:p>
            <a:pPr>
              <a:lnSpc>
                <a:spcPct val="150000"/>
              </a:lnSpc>
              <a:spcAft>
                <a:spcPts val="1000"/>
              </a:spcAft>
              <a:defRPr sz="1700" b="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July 2026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0" y="1188720"/>
            <a:ext cx="5394960" cy="4480560"/>
          </a:xfrm>
          <a:prstGeom prst="roundRect">
            <a:avLst/>
          </a:prstGeom>
          <a:solidFill>
            <a:srgbClr val="2563EB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6" name="TextBox 5"/>
          <p:cNvSpPr txBox="1"/>
          <p:nvPr/>
        </p:nvSpPr>
        <p:spPr>
          <a:xfrm>
            <a:off x="6309360" y="1600200"/>
            <a:ext cx="4572000" cy="34747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2300" b="1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Deck flow</a:t>
            </a:r>
          </a:p>
          <a:p>
            <a:pPr>
              <a:lnSpc>
                <a:spcPct val="150000"/>
              </a:lnSpc>
              <a:defRPr sz="1800" b="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Context</a:t>
            </a:r>
          </a:p>
          <a:p>
            <a:pPr>
              <a:lnSpc>
                <a:spcPct val="150000"/>
              </a:lnSpc>
              <a:defRPr sz="1800" b="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Problem scope</a:t>
            </a:r>
          </a:p>
          <a:p>
            <a:pPr>
              <a:lnSpc>
                <a:spcPct val="150000"/>
              </a:lnSpc>
              <a:defRPr sz="1800" b="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PESTEL</a:t>
            </a:r>
          </a:p>
          <a:p>
            <a:pPr>
              <a:lnSpc>
                <a:spcPct val="150000"/>
              </a:lnSpc>
              <a:defRPr sz="1800" b="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Fishbone</a:t>
            </a:r>
          </a:p>
          <a:p>
            <a:pPr>
              <a:lnSpc>
                <a:spcPct val="150000"/>
              </a:lnSpc>
              <a:defRPr sz="1800" b="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Key findings</a:t>
            </a:r>
          </a:p>
          <a:p>
            <a:pPr>
              <a:lnSpc>
                <a:spcPct val="150000"/>
              </a:lnSpc>
              <a:defRPr sz="1800" b="0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References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Source: Birmingham City University assessment brief (2026).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Case context and presentation focus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234440"/>
            <a:ext cx="64008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Basils Bakery is an independent artisan bakery in a Coventry retail park, established in 2015.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Sales rose in the early years, dropped in 2020, and then recovered only partly.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From 2023 to 2025, sales stayed about 25% below the 2019 level.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This presentation examines why sales stagnated and applies PESTEL and Fishbone to diagnose the problem.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589520" y="1325880"/>
            <a:ext cx="3840480" cy="3474720"/>
          </a:xfrm>
          <a:prstGeom prst="roundRect">
            <a:avLst/>
          </a:prstGeom>
          <a:solidFill>
            <a:srgbClr val="EDF2F7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5" name="TextBox 4"/>
          <p:cNvSpPr txBox="1"/>
          <p:nvPr/>
        </p:nvSpPr>
        <p:spPr>
          <a:xfrm>
            <a:off x="7818120" y="1645920"/>
            <a:ext cx="320040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Lower footfall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Empty retail units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Retail staff redundancies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Hybrid working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No delivery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Weak pre-order process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500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Higher overheads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Source: Birmingham City University assessment brief (2026).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Nature and scope of the problem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234440"/>
            <a:ext cx="3154680" cy="1325880"/>
          </a:xfrm>
          <a:prstGeom prst="roundRect">
            <a:avLst/>
          </a:prstGeom>
          <a:solidFill>
            <a:srgbClr val="F0F4F8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4" name="TextBox 3"/>
          <p:cNvSpPr txBox="1"/>
          <p:nvPr/>
        </p:nvSpPr>
        <p:spPr>
          <a:xfrm>
            <a:off x="868680" y="1417320"/>
            <a:ext cx="283464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28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25%</a:t>
            </a:r>
          </a:p>
          <a:p>
            <a:pPr algn="ctr">
              <a:lnSpc>
                <a:spcPct val="150000"/>
              </a:lnSpc>
              <a:defRPr sz="12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Sales below 2019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80559" y="1234440"/>
            <a:ext cx="3154680" cy="1325880"/>
          </a:xfrm>
          <a:prstGeom prst="roundRect">
            <a:avLst/>
          </a:prstGeom>
          <a:solidFill>
            <a:srgbClr val="F0F4F8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6" name="TextBox 5"/>
          <p:cNvSpPr txBox="1"/>
          <p:nvPr/>
        </p:nvSpPr>
        <p:spPr>
          <a:xfrm>
            <a:off x="4617720" y="1417320"/>
            <a:ext cx="283464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28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2023–25</a:t>
            </a:r>
          </a:p>
          <a:p>
            <a:pPr algn="ctr">
              <a:lnSpc>
                <a:spcPct val="150000"/>
              </a:lnSpc>
              <a:defRPr sz="12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Stagnation period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0" y="1234440"/>
            <a:ext cx="3154680" cy="1325880"/>
          </a:xfrm>
          <a:prstGeom prst="roundRect">
            <a:avLst/>
          </a:prstGeom>
          <a:solidFill>
            <a:srgbClr val="F0F4F8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8" name="TextBox 7"/>
          <p:cNvSpPr txBox="1"/>
          <p:nvPr/>
        </p:nvSpPr>
        <p:spPr>
          <a:xfrm>
            <a:off x="8366760" y="1417320"/>
            <a:ext cx="283464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28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2-way</a:t>
            </a:r>
          </a:p>
          <a:p>
            <a:pPr algn="ctr">
              <a:lnSpc>
                <a:spcPct val="150000"/>
              </a:lnSpc>
              <a:defRPr sz="12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Demand and cost pressure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60" y="2880360"/>
            <a:ext cx="1060704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7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The issue is strategic, not temporary, because sales have remained weak for several years.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7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Demand has fallen because the location attracts fewer shoppers and workers than before.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7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Internal service gaps also reduce sales, especially the lack of delivery and slower ordering during busy periods.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7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At the same time, rising rent, utilities, rates, insurance and ingredient costs reduce profitability.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Sources: BCU case study (2026); BRC footfall update (2026); CIPD hybrid working update (2026).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PESTEL: purpose, value and limitation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234440"/>
            <a:ext cx="338328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4" name="TextBox 3"/>
          <p:cNvSpPr txBox="1"/>
          <p:nvPr/>
        </p:nvSpPr>
        <p:spPr>
          <a:xfrm>
            <a:off x="777240" y="1371600"/>
            <a:ext cx="30175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600" b="1">
                <a:solidFill>
                  <a:srgbClr val="2B6CB0"/>
                </a:solidFill>
                <a:latin typeface="Aptos"/>
              </a:defRPr>
            </a:pPr>
            <a:r>
              <a:rPr>
                <a:latin typeface="Arial"/>
              </a:rPr>
              <a:t>Political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External factor affecting business strategy.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234440"/>
            <a:ext cx="338328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6" name="TextBox 5"/>
          <p:cNvSpPr txBox="1"/>
          <p:nvPr/>
        </p:nvSpPr>
        <p:spPr>
          <a:xfrm>
            <a:off x="4572000" y="1371600"/>
            <a:ext cx="30175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600" b="1">
                <a:solidFill>
                  <a:srgbClr val="2B6CB0"/>
                </a:solidFill>
                <a:latin typeface="Aptos"/>
              </a:defRPr>
            </a:pPr>
            <a:r>
              <a:rPr>
                <a:latin typeface="Arial"/>
              </a:rPr>
              <a:t>Economic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External factor affecting business strategy.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0" y="1234440"/>
            <a:ext cx="338328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8" name="TextBox 7"/>
          <p:cNvSpPr txBox="1"/>
          <p:nvPr/>
        </p:nvSpPr>
        <p:spPr>
          <a:xfrm>
            <a:off x="8366760" y="1371600"/>
            <a:ext cx="30175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600" b="1">
                <a:solidFill>
                  <a:srgbClr val="2B6CB0"/>
                </a:solidFill>
                <a:latin typeface="Aptos"/>
              </a:defRPr>
            </a:pPr>
            <a:r>
              <a:rPr>
                <a:latin typeface="Arial"/>
              </a:rPr>
              <a:t>Social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External factor affecting business strategy.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2880360"/>
            <a:ext cx="338328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0" name="TextBox 9"/>
          <p:cNvSpPr txBox="1"/>
          <p:nvPr/>
        </p:nvSpPr>
        <p:spPr>
          <a:xfrm>
            <a:off x="777240" y="3017520"/>
            <a:ext cx="30175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600" b="1">
                <a:solidFill>
                  <a:srgbClr val="2B6CB0"/>
                </a:solidFill>
                <a:latin typeface="Aptos"/>
              </a:defRPr>
            </a:pPr>
            <a:r>
              <a:rPr>
                <a:latin typeface="Arial"/>
              </a:rPr>
              <a:t>Technological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External factor affecting business strategy.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434840" y="2880360"/>
            <a:ext cx="338328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2" name="TextBox 11"/>
          <p:cNvSpPr txBox="1"/>
          <p:nvPr/>
        </p:nvSpPr>
        <p:spPr>
          <a:xfrm>
            <a:off x="4572000" y="3017520"/>
            <a:ext cx="30175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600" b="1">
                <a:solidFill>
                  <a:srgbClr val="2B6CB0"/>
                </a:solidFill>
                <a:latin typeface="Aptos"/>
              </a:defRPr>
            </a:pPr>
            <a:r>
              <a:rPr>
                <a:latin typeface="Arial"/>
              </a:rPr>
              <a:t>Environmental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External factor affecting business strategy.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229600" y="2880360"/>
            <a:ext cx="338328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4" name="TextBox 13"/>
          <p:cNvSpPr txBox="1"/>
          <p:nvPr/>
        </p:nvSpPr>
        <p:spPr>
          <a:xfrm>
            <a:off x="8366760" y="3017520"/>
            <a:ext cx="30175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600" b="1">
                <a:solidFill>
                  <a:srgbClr val="2B6CB0"/>
                </a:solidFill>
                <a:latin typeface="Aptos"/>
              </a:defRPr>
            </a:pPr>
            <a:r>
              <a:rPr>
                <a:latin typeface="Arial"/>
              </a:rPr>
              <a:t>Legal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External factor affecting business strategy.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31520" y="4846320"/>
            <a:ext cx="10972800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4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PESTEL is useful because it structures the external environment into six clear categories.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4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It helps Basil link falling sales to wider trends such as weaker footfall, changing lifestyles and cost pressures.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4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Its limitation is that it shows external influences, but not the detailed internal root causes.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Sources: BCU brief (2026); supporting literature on PESTEL in business analysis.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Applied PESTEL for Basils Bakery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097280"/>
            <a:ext cx="5303520" cy="1234440"/>
          </a:xfrm>
          <a:prstGeom prst="roundRect">
            <a:avLst/>
          </a:prstGeom>
          <a:solidFill>
            <a:srgbClr val="F5F7FA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4" name="TextBox 3"/>
          <p:cNvSpPr txBox="1"/>
          <p:nvPr/>
        </p:nvSpPr>
        <p:spPr>
          <a:xfrm>
            <a:off x="777240" y="1207007"/>
            <a:ext cx="493776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Political/Legal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Rates, regulation and labour-related obligations can raise pressure on a small bakery.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63640" y="1097280"/>
            <a:ext cx="5303520" cy="1234440"/>
          </a:xfrm>
          <a:prstGeom prst="roundRect">
            <a:avLst/>
          </a:prstGeom>
          <a:solidFill>
            <a:srgbClr val="F5F7FA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6" name="TextBox 5"/>
          <p:cNvSpPr txBox="1"/>
          <p:nvPr/>
        </p:nvSpPr>
        <p:spPr>
          <a:xfrm>
            <a:off x="6400800" y="1207007"/>
            <a:ext cx="493776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Economic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UK total footfall fell 0.8% in 2025 and retail park footfall fell 2.5% in December year on year.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2606039"/>
            <a:ext cx="5303520" cy="1234440"/>
          </a:xfrm>
          <a:prstGeom prst="roundRect">
            <a:avLst/>
          </a:prstGeom>
          <a:solidFill>
            <a:srgbClr val="F5F7FA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8" name="TextBox 7"/>
          <p:cNvSpPr txBox="1"/>
          <p:nvPr/>
        </p:nvSpPr>
        <p:spPr>
          <a:xfrm>
            <a:off x="777240" y="2715768"/>
            <a:ext cx="493776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Social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Hybrid working and changing shopping habits reduce repeat lunchtime and convenience visits.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63640" y="2606039"/>
            <a:ext cx="5303520" cy="1234440"/>
          </a:xfrm>
          <a:prstGeom prst="roundRect">
            <a:avLst/>
          </a:prstGeom>
          <a:solidFill>
            <a:srgbClr val="F5F7FA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0" name="TextBox 9"/>
          <p:cNvSpPr txBox="1"/>
          <p:nvPr/>
        </p:nvSpPr>
        <p:spPr>
          <a:xfrm>
            <a:off x="6400800" y="2715768"/>
            <a:ext cx="493776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Technological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Customers expect delivery, online ordering and smoother pre-order systems.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0080" y="4114800"/>
            <a:ext cx="5303520" cy="1234440"/>
          </a:xfrm>
          <a:prstGeom prst="roundRect">
            <a:avLst/>
          </a:prstGeom>
          <a:solidFill>
            <a:srgbClr val="F5F7FA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2" name="TextBox 11"/>
          <p:cNvSpPr txBox="1"/>
          <p:nvPr/>
        </p:nvSpPr>
        <p:spPr>
          <a:xfrm>
            <a:off x="777240" y="4224528"/>
            <a:ext cx="493776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Environmental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Organic ingredients are more exposed to crop and supply volatility.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63640" y="4114800"/>
            <a:ext cx="5303520" cy="1234440"/>
          </a:xfrm>
          <a:prstGeom prst="roundRect">
            <a:avLst/>
          </a:prstGeom>
          <a:solidFill>
            <a:srgbClr val="F5F7FA"/>
          </a:solidFill>
          <a:ln>
            <a:solidFill>
              <a:srgbClr val="D69E2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4" name="TextBox 13"/>
          <p:cNvSpPr txBox="1"/>
          <p:nvPr/>
        </p:nvSpPr>
        <p:spPr>
          <a:xfrm>
            <a:off x="6400800" y="4224528"/>
            <a:ext cx="493776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Implication</a:t>
            </a:r>
          </a:p>
          <a:p>
            <a:pPr>
              <a:lnSpc>
                <a:spcPct val="150000"/>
              </a:lnSpc>
              <a:defRPr sz="11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Sales stagnation comes from several external pressures working together.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Sources: BCU case study (2026); British Retail Consortium (2026); CIPD (2026).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Fishbone: root-cause tool</a:t>
            </a:r>
          </a:p>
        </p:txBody>
      </p:sp>
      <p:cxnSp>
        <p:nvCxnSpPr>
          <p:cNvPr id="3" name="Connector 2"/>
          <p:cNvCxnSpPr/>
          <p:nvPr/>
        </p:nvCxnSpPr>
        <p:spPr>
          <a:xfrm>
            <a:off x="2834640" y="3246120"/>
            <a:ext cx="5394960" cy="0"/>
          </a:xfrm>
          <a:prstGeom prst="line">
            <a:avLst/>
          </a:prstGeom>
          <a:ln w="28575">
            <a:solidFill>
              <a:srgbClr val="2D374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hevron 3"/>
          <p:cNvSpPr/>
          <p:nvPr/>
        </p:nvSpPr>
        <p:spPr>
          <a:xfrm>
            <a:off x="8229600" y="2788920"/>
            <a:ext cx="2743200" cy="914400"/>
          </a:xfrm>
          <a:prstGeom prst="chevron">
            <a:avLst/>
          </a:prstGeom>
          <a:solidFill>
            <a:srgbClr val="C0392B"/>
          </a:solidFill>
          <a:ln>
            <a:solidFill>
              <a:srgbClr val="C0392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5" name="TextBox 4"/>
          <p:cNvSpPr txBox="1"/>
          <p:nvPr/>
        </p:nvSpPr>
        <p:spPr>
          <a:xfrm>
            <a:off x="8503920" y="2926080"/>
            <a:ext cx="2103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2000" b="1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Stagnant sales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097280" y="1554480"/>
            <a:ext cx="1645920" cy="640080"/>
          </a:xfrm>
          <a:prstGeom prst="roundRect">
            <a:avLst/>
          </a:prstGeom>
          <a:solidFill>
            <a:srgbClr val="EBF8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7" name="TextBox 6"/>
          <p:cNvSpPr txBox="1"/>
          <p:nvPr/>
        </p:nvSpPr>
        <p:spPr>
          <a:xfrm>
            <a:off x="1143000" y="1682495"/>
            <a:ext cx="15087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Customer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108960" y="1554480"/>
            <a:ext cx="1645920" cy="640080"/>
          </a:xfrm>
          <a:prstGeom prst="roundRect">
            <a:avLst/>
          </a:prstGeom>
          <a:solidFill>
            <a:srgbClr val="EBF8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9" name="TextBox 8"/>
          <p:cNvSpPr txBox="1"/>
          <p:nvPr/>
        </p:nvSpPr>
        <p:spPr>
          <a:xfrm>
            <a:off x="3154679" y="1682495"/>
            <a:ext cx="15087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Location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120640" y="1554480"/>
            <a:ext cx="1645920" cy="640080"/>
          </a:xfrm>
          <a:prstGeom prst="roundRect">
            <a:avLst/>
          </a:prstGeom>
          <a:solidFill>
            <a:srgbClr val="EBF8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1" name="TextBox 10"/>
          <p:cNvSpPr txBox="1"/>
          <p:nvPr/>
        </p:nvSpPr>
        <p:spPr>
          <a:xfrm>
            <a:off x="5166359" y="1682495"/>
            <a:ext cx="15087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Process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1097280" y="4114800"/>
            <a:ext cx="1645920" cy="640080"/>
          </a:xfrm>
          <a:prstGeom prst="roundRect">
            <a:avLst/>
          </a:prstGeom>
          <a:solidFill>
            <a:srgbClr val="EBF8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3" name="TextBox 12"/>
          <p:cNvSpPr txBox="1"/>
          <p:nvPr/>
        </p:nvSpPr>
        <p:spPr>
          <a:xfrm>
            <a:off x="1143000" y="4242816"/>
            <a:ext cx="15087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Cost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108960" y="4114800"/>
            <a:ext cx="1645920" cy="640080"/>
          </a:xfrm>
          <a:prstGeom prst="roundRect">
            <a:avLst/>
          </a:prstGeom>
          <a:solidFill>
            <a:srgbClr val="EBF8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5" name="TextBox 14"/>
          <p:cNvSpPr txBox="1"/>
          <p:nvPr/>
        </p:nvSpPr>
        <p:spPr>
          <a:xfrm>
            <a:off x="3154679" y="4242816"/>
            <a:ext cx="15087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Product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120640" y="4114800"/>
            <a:ext cx="1645920" cy="640080"/>
          </a:xfrm>
          <a:prstGeom prst="roundRect">
            <a:avLst/>
          </a:prstGeom>
          <a:solidFill>
            <a:srgbClr val="EBF8FF"/>
          </a:solidFill>
          <a:ln>
            <a:solidFill>
              <a:srgbClr val="2B6C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7" name="TextBox 16"/>
          <p:cNvSpPr txBox="1"/>
          <p:nvPr/>
        </p:nvSpPr>
        <p:spPr>
          <a:xfrm>
            <a:off x="5166359" y="4242816"/>
            <a:ext cx="15087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Technology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5212080"/>
            <a:ext cx="1097280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4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Fishbone analysis groups possible causes of a problem into categories to find root causes.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4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It fits this case because Basil’s problem includes multiple linked issues rather than one single cause.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4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Its limitation is that it is qualitative, so judgement is needed when prioritising causes.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Sources: BCU brief (2026); fishbone literature on diagnosing sales decline (2024).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Applied Fishbone for Basils Bakery</a:t>
            </a:r>
          </a:p>
        </p:txBody>
      </p:sp>
      <p:sp>
        <p:nvSpPr>
          <p:cNvPr id="3" name="Chevron 2"/>
          <p:cNvSpPr/>
          <p:nvPr/>
        </p:nvSpPr>
        <p:spPr>
          <a:xfrm>
            <a:off x="9326880" y="2743200"/>
            <a:ext cx="1828800" cy="822960"/>
          </a:xfrm>
          <a:prstGeom prst="chevron">
            <a:avLst/>
          </a:prstGeom>
          <a:solidFill>
            <a:srgbClr val="C0392B"/>
          </a:solidFill>
          <a:ln>
            <a:solidFill>
              <a:srgbClr val="C0392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4" name="TextBox 3"/>
          <p:cNvSpPr txBox="1"/>
          <p:nvPr/>
        </p:nvSpPr>
        <p:spPr>
          <a:xfrm>
            <a:off x="9464040" y="2889504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400" b="1">
                <a:solidFill>
                  <a:srgbClr val="FFFFFF"/>
                </a:solidFill>
                <a:latin typeface="Aptos"/>
              </a:defRPr>
            </a:pPr>
            <a:r>
              <a:rPr>
                <a:latin typeface="Arial"/>
              </a:rPr>
              <a:t>Sales stagnation</a:t>
            </a:r>
          </a:p>
        </p:txBody>
      </p:sp>
      <p:cxnSp>
        <p:nvCxnSpPr>
          <p:cNvPr id="5" name="Connector 4"/>
          <p:cNvCxnSpPr/>
          <p:nvPr/>
        </p:nvCxnSpPr>
        <p:spPr>
          <a:xfrm>
            <a:off x="2834640" y="3154680"/>
            <a:ext cx="6492240" cy="0"/>
          </a:xfrm>
          <a:prstGeom prst="line">
            <a:avLst/>
          </a:prstGeom>
          <a:ln w="28575">
            <a:solidFill>
              <a:srgbClr val="2D374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640080" y="914400"/>
            <a:ext cx="1965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7" name="TextBox 6"/>
          <p:cNvSpPr txBox="1"/>
          <p:nvPr/>
        </p:nvSpPr>
        <p:spPr>
          <a:xfrm>
            <a:off x="713231" y="987552"/>
            <a:ext cx="17830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People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Retail redundancies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More home working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743200" y="914400"/>
            <a:ext cx="1965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9" name="TextBox 8"/>
          <p:cNvSpPr txBox="1"/>
          <p:nvPr/>
        </p:nvSpPr>
        <p:spPr>
          <a:xfrm>
            <a:off x="2816352" y="987552"/>
            <a:ext cx="17830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Place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Quieter retail park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Empty units nearby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846320" y="914400"/>
            <a:ext cx="1965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1" name="TextBox 10"/>
          <p:cNvSpPr txBox="1"/>
          <p:nvPr/>
        </p:nvSpPr>
        <p:spPr>
          <a:xfrm>
            <a:off x="4919472" y="987552"/>
            <a:ext cx="17830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Process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Long waits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Calls missed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4023360"/>
            <a:ext cx="1965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3" name="TextBox 12"/>
          <p:cNvSpPr txBox="1"/>
          <p:nvPr/>
        </p:nvSpPr>
        <p:spPr>
          <a:xfrm>
            <a:off x="713231" y="4096512"/>
            <a:ext cx="17830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Technology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No delivery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No digital pre-order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743200" y="4023360"/>
            <a:ext cx="1965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5" name="TextBox 14"/>
          <p:cNvSpPr txBox="1"/>
          <p:nvPr/>
        </p:nvSpPr>
        <p:spPr>
          <a:xfrm>
            <a:off x="2816352" y="4096512"/>
            <a:ext cx="17830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Finance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Higher overheads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Volatile ingredient costs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846320" y="4023360"/>
            <a:ext cx="1965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3197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</a:p>
        </p:txBody>
      </p:sp>
      <p:sp>
        <p:nvSpPr>
          <p:cNvPr id="17" name="TextBox 16"/>
          <p:cNvSpPr txBox="1"/>
          <p:nvPr/>
        </p:nvSpPr>
        <p:spPr>
          <a:xfrm>
            <a:off x="4919472" y="4096512"/>
            <a:ext cx="17830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1300" b="1">
                <a:solidFill>
                  <a:srgbClr val="122A42"/>
                </a:solidFill>
                <a:latin typeface="Aptos"/>
              </a:defRPr>
            </a:pPr>
            <a:r>
              <a:rPr>
                <a:latin typeface="Arial"/>
              </a:rPr>
              <a:t>Market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Changed habits</a:t>
            </a:r>
          </a:p>
          <a:p>
            <a:pPr>
              <a:lnSpc>
                <a:spcPct val="150000"/>
              </a:lnSpc>
              <a:defRPr sz="105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Convenience expectations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Sources: BCU case study (2026); CIPD (2026); fishbone sales-decline literature (2024).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Key findings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25880"/>
            <a:ext cx="1078992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The sales problem is multi-causal: weaker local demand and internal service gaps are both important.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PESTEL shows that footfall decline and flexible working have reduced the customer base around the bakery.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Fishbone shows that delivery, pre-ordering and waiting-time issues make the business less convenient for customers.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The current format is therefore less aligned with post-pandemic customer behaviour and local market conditions.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8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Future decisions should focus on convenience, efficiency and adaptation rather than product quality alone.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Sources: BCU brief (2026); British Retail Consortium (2026); CIPD (2026).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22860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sz="2400" b="1">
                <a:solidFill>
                  <a:srgbClr val="122A42"/>
                </a:solidFill>
                <a:latin typeface="Arial"/>
              </a:rPr>
              <a:t>Reference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097280"/>
            <a:ext cx="1097280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defRPr sz="16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Birmingham City University (2026) LCLM4004 Problem Solving and Decision Making: Component 1 Re-assessment Specification.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6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British Retail Consortium (2026) Footfall falters as shoppers hold out for sales.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6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CIPD (2026) An update on flexible and hybrid working practices.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6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Perdana, A. and Putro, U. (n.d.) PESTEL analysis on small business strategy.</a:t>
            </a:r>
          </a:p>
          <a:p>
            <a:pPr>
              <a:lnSpc>
                <a:spcPct val="150000"/>
              </a:lnSpc>
              <a:spcAft>
                <a:spcPts val="800"/>
              </a:spcAft>
              <a:defRPr sz="1600">
                <a:solidFill>
                  <a:srgbClr val="2D3748"/>
                </a:solidFill>
                <a:latin typeface="Aptos"/>
              </a:defRPr>
            </a:pPr>
            <a:r>
              <a:rPr>
                <a:latin typeface="Arial"/>
              </a:rPr>
              <a:t>Analysis of forecasting using linear regression method and fishbone model against sales level decline (2024).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480" y="6355080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defRPr sz="800">
                <a:solidFill>
                  <a:srgbClr val="718096"/>
                </a:solidFill>
                <a:latin typeface="Aptos"/>
              </a:defRPr>
            </a:pPr>
            <a:r>
              <a:rPr>
                <a:latin typeface="Arial"/>
              </a:rPr>
              <a:t>References included to match the brief requirement for source acknowledgement on slides and full list at the end.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