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58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rnie bowers" userId="42690874053e85b0" providerId="LiveId" clId="{E11FE499-D4DE-4F35-B7E2-FDA359E39A46}"/>
    <pc:docChg chg="custSel addSld modSld sldOrd">
      <pc:chgData name="bernie bowers" userId="42690874053e85b0" providerId="LiveId" clId="{E11FE499-D4DE-4F35-B7E2-FDA359E39A46}" dt="2023-09-28T09:12:37.078" v="581"/>
      <pc:docMkLst>
        <pc:docMk/>
      </pc:docMkLst>
      <pc:sldChg chg="addSp delSp modSp mod ord">
        <pc:chgData name="bernie bowers" userId="42690874053e85b0" providerId="LiveId" clId="{E11FE499-D4DE-4F35-B7E2-FDA359E39A46}" dt="2023-09-28T09:12:37.078" v="581"/>
        <pc:sldMkLst>
          <pc:docMk/>
          <pc:sldMk cId="1648007766" sldId="256"/>
        </pc:sldMkLst>
        <pc:spChg chg="mod">
          <ac:chgData name="bernie bowers" userId="42690874053e85b0" providerId="LiveId" clId="{E11FE499-D4DE-4F35-B7E2-FDA359E39A46}" dt="2023-09-26T00:19:31.275" v="238" actId="207"/>
          <ac:spMkLst>
            <pc:docMk/>
            <pc:sldMk cId="1648007766" sldId="256"/>
            <ac:spMk id="2" creationId="{393A0A6F-2387-6CC5-EE80-9F8AED52D263}"/>
          </ac:spMkLst>
        </pc:spChg>
        <pc:spChg chg="mod">
          <ac:chgData name="bernie bowers" userId="42690874053e85b0" providerId="LiveId" clId="{E11FE499-D4DE-4F35-B7E2-FDA359E39A46}" dt="2023-09-26T00:10:37.159" v="122" actId="14100"/>
          <ac:spMkLst>
            <pc:docMk/>
            <pc:sldMk cId="1648007766" sldId="256"/>
            <ac:spMk id="3" creationId="{D8C55EF6-BA36-9881-C171-F95B6F1A6469}"/>
          </ac:spMkLst>
        </pc:spChg>
        <pc:spChg chg="add mod ord">
          <ac:chgData name="bernie bowers" userId="42690874053e85b0" providerId="LiveId" clId="{E11FE499-D4DE-4F35-B7E2-FDA359E39A46}" dt="2023-09-26T00:15:47.544" v="187" actId="207"/>
          <ac:spMkLst>
            <pc:docMk/>
            <pc:sldMk cId="1648007766" sldId="256"/>
            <ac:spMk id="4" creationId="{33251116-1D9F-02FC-3022-D67DC07EC8D7}"/>
          </ac:spMkLst>
        </pc:spChg>
        <pc:spChg chg="add mod ord">
          <ac:chgData name="bernie bowers" userId="42690874053e85b0" providerId="LiveId" clId="{E11FE499-D4DE-4F35-B7E2-FDA359E39A46}" dt="2023-09-26T00:16:08.611" v="188" actId="207"/>
          <ac:spMkLst>
            <pc:docMk/>
            <pc:sldMk cId="1648007766" sldId="256"/>
            <ac:spMk id="5" creationId="{6CC71DEC-B66F-D10C-4E88-F772382AE4DF}"/>
          </ac:spMkLst>
        </pc:spChg>
        <pc:spChg chg="mod ord">
          <ac:chgData name="bernie bowers" userId="42690874053e85b0" providerId="LiveId" clId="{E11FE499-D4DE-4F35-B7E2-FDA359E39A46}" dt="2023-09-26T00:12:53.299" v="175" actId="688"/>
          <ac:spMkLst>
            <pc:docMk/>
            <pc:sldMk cId="1648007766" sldId="256"/>
            <ac:spMk id="25" creationId="{BBB103C3-A2CF-8E36-C3A9-D9F7B6BDE176}"/>
          </ac:spMkLst>
        </pc:spChg>
        <pc:spChg chg="del">
          <ac:chgData name="bernie bowers" userId="42690874053e85b0" providerId="LiveId" clId="{E11FE499-D4DE-4F35-B7E2-FDA359E39A46}" dt="2023-09-26T00:07:06.580" v="109" actId="478"/>
          <ac:spMkLst>
            <pc:docMk/>
            <pc:sldMk cId="1648007766" sldId="256"/>
            <ac:spMk id="26" creationId="{BBEA0142-D619-188C-80CC-C42B8E03CB32}"/>
          </ac:spMkLst>
        </pc:spChg>
        <pc:spChg chg="mod">
          <ac:chgData name="bernie bowers" userId="42690874053e85b0" providerId="LiveId" clId="{E11FE499-D4DE-4F35-B7E2-FDA359E39A46}" dt="2023-09-26T00:13:26.703" v="177" actId="14100"/>
          <ac:spMkLst>
            <pc:docMk/>
            <pc:sldMk cId="1648007766" sldId="256"/>
            <ac:spMk id="27" creationId="{A064A293-680F-1134-C59B-8F4B128BA7F3}"/>
          </ac:spMkLst>
        </pc:spChg>
        <pc:spChg chg="del">
          <ac:chgData name="bernie bowers" userId="42690874053e85b0" providerId="LiveId" clId="{E11FE499-D4DE-4F35-B7E2-FDA359E39A46}" dt="2023-09-26T00:07:02.649" v="108" actId="478"/>
          <ac:spMkLst>
            <pc:docMk/>
            <pc:sldMk cId="1648007766" sldId="256"/>
            <ac:spMk id="29" creationId="{143DDB4F-C243-B458-BA54-9B61ADF32989}"/>
          </ac:spMkLst>
        </pc:spChg>
        <pc:spChg chg="del">
          <ac:chgData name="bernie bowers" userId="42690874053e85b0" providerId="LiveId" clId="{E11FE499-D4DE-4F35-B7E2-FDA359E39A46}" dt="2023-09-26T00:10:41.490" v="123" actId="478"/>
          <ac:spMkLst>
            <pc:docMk/>
            <pc:sldMk cId="1648007766" sldId="256"/>
            <ac:spMk id="31" creationId="{B8577A87-99B0-67AD-40E2-64212A9B8204}"/>
          </ac:spMkLst>
        </pc:spChg>
        <pc:spChg chg="mod">
          <ac:chgData name="bernie bowers" userId="42690874053e85b0" providerId="LiveId" clId="{E11FE499-D4DE-4F35-B7E2-FDA359E39A46}" dt="2023-09-26T00:09:27.121" v="116" actId="14100"/>
          <ac:spMkLst>
            <pc:docMk/>
            <pc:sldMk cId="1648007766" sldId="256"/>
            <ac:spMk id="32" creationId="{25C65B58-0C66-4E9D-0CAC-DFFEF65E5A77}"/>
          </ac:spMkLst>
        </pc:spChg>
      </pc:sldChg>
      <pc:sldChg chg="addSp modSp new mod">
        <pc:chgData name="bernie bowers" userId="42690874053e85b0" providerId="LiveId" clId="{E11FE499-D4DE-4F35-B7E2-FDA359E39A46}" dt="2023-09-26T16:03:10.365" v="579"/>
        <pc:sldMkLst>
          <pc:docMk/>
          <pc:sldMk cId="1470156593" sldId="257"/>
        </pc:sldMkLst>
        <pc:spChg chg="add mod">
          <ac:chgData name="bernie bowers" userId="42690874053e85b0" providerId="LiveId" clId="{E11FE499-D4DE-4F35-B7E2-FDA359E39A46}" dt="2023-09-26T16:03:10.365" v="579"/>
          <ac:spMkLst>
            <pc:docMk/>
            <pc:sldMk cId="1470156593" sldId="257"/>
            <ac:spMk id="3" creationId="{48627C70-2CBE-D705-2F8E-70FD730F81B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09C39-AABD-F390-7F9F-A5147774D1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117DD4-E29C-C2D4-C097-23C80D06D8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55F018-4E3D-66B7-8AC3-8848977B3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30B70-BE8C-4224-BB00-BE175BE8D99F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482A42-5745-E2B4-C0D3-FE2B2A9DC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EBFF7A-9EC6-45B2-6D18-5D4EF6E45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6F7251-1077-4D17-A659-C5ACA644A8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3291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FB44A-C578-795E-A19D-2A26A637F9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91FCAC-A9BD-3AC0-D0CB-D8EFB70805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A64B0B-D2D0-1BB1-61B5-41BA1704D2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30B70-BE8C-4224-BB00-BE175BE8D99F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3E5971-1AB1-6E49-C579-0C9A200BA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6F2951-D54A-205F-8944-B9722019CF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6F7251-1077-4D17-A659-C5ACA644A8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84124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EE907-3904-7297-2BC7-3ABC8B7F3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BCC1CF-7870-E834-E4FF-8D170943B8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840D1F-F4AB-9860-1345-C5C2361BD5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30B70-BE8C-4224-BB00-BE175BE8D99F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647EDD-A766-DF65-B9C6-0405320745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F4F534-BC49-3592-23C5-E8F684329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6F7251-1077-4D17-A659-C5ACA644A8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7801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74B83-DD90-D5FB-F735-793B605BD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EF9640-A677-1987-9B4C-BDA5B89B1B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3C32DC-2665-28B0-F9BC-976ACF6F8A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DDA426-14F9-4E2D-892E-354DDB92CC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30B70-BE8C-4224-BB00-BE175BE8D99F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D46B83-5BC0-CE48-9B34-035623083F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D4F522-B848-42A3-BA11-9751541118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6F7251-1077-4D17-A659-C5ACA644A8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4248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63976-ECBA-B0F2-DA21-75488E694E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C6C00C-2487-43CB-0CC3-359AE289A7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E79991-C24B-B7A4-3B33-5C31B16B2A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D9E5D13-56C8-B453-B0C8-885D94E3F9A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5D362D-FB06-BD40-F3C6-0FCA26151E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DD6E026-42E9-DE51-4121-5C1CDE29BA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30B70-BE8C-4224-BB00-BE175BE8D99F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4DB37-2F6D-1C05-BB01-F81835ED2E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A6654E5-5B5D-4BF7-EA74-58DB73281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6F7251-1077-4D17-A659-C5ACA644A8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35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76930-8F48-40F6-D956-BE60A985D0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7A26F1-6112-CDC6-22C2-BE2D2E9D7E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30B70-BE8C-4224-BB00-BE175BE8D99F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9D9961-F259-9A91-4BBC-6A98E1D964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BDCA1A-EE02-2B78-7614-8A4C686FC8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6F7251-1077-4D17-A659-C5ACA644A8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6199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2D54B6D-2207-9F60-02D5-D587FE517C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30B70-BE8C-4224-BB00-BE175BE8D99F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9BBF58D-FFA9-D182-1379-B6C60C7431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9D6EC0-6448-B3F0-8694-B7197411FB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6F7251-1077-4D17-A659-C5ACA644A8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6678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062127-3445-8209-0278-0C7830D246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183672-B78C-FBE4-DE2E-3F2184C714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43BAB0-2038-A24B-B0C0-8ADE757142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D44F5A-9EB9-2B37-746C-C361E84EDD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30B70-BE8C-4224-BB00-BE175BE8D99F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C90D15-8F2D-F87A-52D5-D5CBB699FE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AD51D6-D1A0-C74C-27D6-1580D733D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6F7251-1077-4D17-A659-C5ACA644A8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3025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7AD97-944E-9D59-5CE9-7D99125458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D59D40B-69F2-06E1-7DC8-C8303C6EAC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A58E2A-5DA5-FA6F-DFB6-C8D069060E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9B2A10-3B42-E80B-E313-54385EF7F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30B70-BE8C-4224-BB00-BE175BE8D99F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D179C1-B716-195D-AA7A-8AE4507B3B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7702B-CDA8-C8FF-A0A4-452E0B1B52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6F7251-1077-4D17-A659-C5ACA644A8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3394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98BB1A-C498-9768-C0B9-49EDF62218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FE32C3-14C4-36A3-2CE5-CD1D132B87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1BAB79-BAB9-7909-39E9-8D22E7F9D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30B70-BE8C-4224-BB00-BE175BE8D99F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EA35B0-683F-1BF3-921A-E21A498F8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F4A523-9793-2102-7831-605C87D0B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6F7251-1077-4D17-A659-C5ACA644A8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111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759775D-D47B-F08E-5F83-303FA0D1810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021EDB-4161-74C8-5D20-A1A99DE7E5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FF9DB8-16AE-828C-5E8D-09915A0EBA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30B70-BE8C-4224-BB00-BE175BE8D99F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5A2C29-C28C-F8B6-D160-D0390DAF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F13164-0079-07C3-9F03-005D37C3F9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6F7251-1077-4D17-A659-C5ACA644A8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20363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E4B9A2B-C178-3945-FD41-C6DD458866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16F898-1742-8352-32AB-84AA1E3949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F554EB-967F-160D-2FCF-60457E71CA6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430B70-BE8C-4224-BB00-BE175BE8D99F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1B2CEC-70D4-44FD-C926-F1A26C507A8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7D2F01-C68E-7BC5-49F1-6D6BA9A2C81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6F7251-1077-4D17-A659-C5ACA644A8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23910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26634/jsch.10.3.3129" TargetMode="External"/><Relationship Id="rId3" Type="http://schemas.openxmlformats.org/officeDocument/2006/relationships/hyperlink" Target="https://www.emerald.com/insight/search?q=Wendelien%20van%20Eerde" TargetMode="External"/><Relationship Id="rId7" Type="http://schemas.openxmlformats.org/officeDocument/2006/relationships/hyperlink" Target="https://doi.org/10.1108/00483480710726136" TargetMode="External"/><Relationship Id="rId2" Type="http://schemas.openxmlformats.org/officeDocument/2006/relationships/hyperlink" Target="https://www.emerald.com/insight/search?q=Brigitte%20J.C.%20Claessen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emerald.com/insight/publication/issn/0048-3486" TargetMode="External"/><Relationship Id="rId5" Type="http://schemas.openxmlformats.org/officeDocument/2006/relationships/hyperlink" Target="https://www.emerald.com/insight/search?q=Robert%20A.%20Roe" TargetMode="External"/><Relationship Id="rId10" Type="http://schemas.openxmlformats.org/officeDocument/2006/relationships/hyperlink" Target="https://medium.com/innerscorelearningskillstest/the-power-of-organizational-skills-in-learning-73a7c7f42f59" TargetMode="External"/><Relationship Id="rId4" Type="http://schemas.openxmlformats.org/officeDocument/2006/relationships/hyperlink" Target="https://www.emerald.com/insight/search?q=Christel%20G.%20Rutte" TargetMode="External"/><Relationship Id="rId9" Type="http://schemas.openxmlformats.org/officeDocument/2006/relationships/hyperlink" Target="http://ebookcentral.proquest.com/lib/trinity/detail.action?docID=471432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rrow: Right 31">
            <a:extLst>
              <a:ext uri="{FF2B5EF4-FFF2-40B4-BE49-F238E27FC236}">
                <a16:creationId xmlns:a16="http://schemas.microsoft.com/office/drawing/2014/main" id="{25C65B58-0C66-4E9D-0CAC-DFFEF65E5A77}"/>
              </a:ext>
            </a:extLst>
          </p:cNvPr>
          <p:cNvSpPr/>
          <p:nvPr/>
        </p:nvSpPr>
        <p:spPr>
          <a:xfrm>
            <a:off x="4333169" y="1866861"/>
            <a:ext cx="2753431" cy="1340675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3A0A6F-2387-6CC5-EE80-9F8AED52D2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39721" y="483420"/>
            <a:ext cx="7225349" cy="569519"/>
          </a:xfrm>
        </p:spPr>
        <p:txBody>
          <a:bodyPr>
            <a:normAutofit fontScale="90000"/>
          </a:bodyPr>
          <a:lstStyle/>
          <a:p>
            <a:r>
              <a:rPr lang="en-GB" sz="4000" b="1" u="sng" dirty="0">
                <a:solidFill>
                  <a:srgbClr val="00B0F0"/>
                </a:solidFill>
                <a:latin typeface="Bradley Hand ITC" panose="03070402050302030203" pitchFamily="66" charset="0"/>
              </a:rPr>
              <a:t>Skills </a:t>
            </a:r>
            <a:r>
              <a:rPr lang="en-GB" sz="4000" b="1" u="sng" dirty="0">
                <a:solidFill>
                  <a:srgbClr val="00B0F0"/>
                </a:solidFill>
              </a:rPr>
              <a:t>&amp;</a:t>
            </a:r>
            <a:r>
              <a:rPr lang="en-GB" sz="4000" b="1" u="sng" dirty="0">
                <a:solidFill>
                  <a:srgbClr val="00B0F0"/>
                </a:solidFill>
                <a:latin typeface="Bradley Hand ITC" panose="03070402050302030203" pitchFamily="66" charset="0"/>
              </a:rPr>
              <a:t> qualities required for academic success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C55EF6-BA36-9881-C171-F95B6F1A64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3296" y="753036"/>
            <a:ext cx="3800765" cy="2783540"/>
          </a:xfr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25000" lnSpcReduction="20000"/>
          </a:bodyPr>
          <a:lstStyle/>
          <a:p>
            <a:pPr algn="l"/>
            <a:r>
              <a:rPr lang="en-GB" sz="11200" b="1" u="sng" dirty="0">
                <a:latin typeface="Bradley Hand ITC" panose="03070402050302030203" pitchFamily="66" charset="0"/>
              </a:rPr>
              <a:t>Organisational skills</a:t>
            </a:r>
          </a:p>
          <a:p>
            <a:pPr algn="l"/>
            <a:r>
              <a:rPr lang="en-GB" sz="112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Keeps you on top of things</a:t>
            </a:r>
          </a:p>
          <a:p>
            <a:pPr algn="l"/>
            <a:r>
              <a:rPr lang="en-GB" sz="112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Sets you up for success</a:t>
            </a:r>
          </a:p>
          <a:p>
            <a:pPr algn="l"/>
            <a:r>
              <a:rPr lang="en-GB" sz="112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Keeps you organised</a:t>
            </a:r>
          </a:p>
          <a:p>
            <a:pPr algn="l"/>
            <a:r>
              <a:rPr lang="en-GB" sz="112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Helps you stay focused</a:t>
            </a:r>
          </a:p>
          <a:p>
            <a:pPr algn="l"/>
            <a:r>
              <a:rPr lang="en-GB" sz="112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Saves you time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D631546-EB8E-AB84-D8D2-4B2EB612B788}"/>
              </a:ext>
            </a:extLst>
          </p:cNvPr>
          <p:cNvSpPr txBox="1"/>
          <p:nvPr/>
        </p:nvSpPr>
        <p:spPr>
          <a:xfrm>
            <a:off x="10058400" y="152746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B38DE7A-85D9-3009-8042-35EA9777141B}"/>
              </a:ext>
            </a:extLst>
          </p:cNvPr>
          <p:cNvCxnSpPr/>
          <p:nvPr/>
        </p:nvCxnSpPr>
        <p:spPr>
          <a:xfrm flipV="1">
            <a:off x="5850082" y="3029803"/>
            <a:ext cx="4808" cy="136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3">
            <a:extLst>
              <a:ext uri="{FF2B5EF4-FFF2-40B4-BE49-F238E27FC236}">
                <a16:creationId xmlns:a16="http://schemas.microsoft.com/office/drawing/2014/main" id="{33251116-1D9F-02FC-3022-D67DC07EC8D7}"/>
              </a:ext>
            </a:extLst>
          </p:cNvPr>
          <p:cNvSpPr/>
          <p:nvPr/>
        </p:nvSpPr>
        <p:spPr>
          <a:xfrm>
            <a:off x="1734673" y="3926566"/>
            <a:ext cx="5204010" cy="286596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CC71DEC-B66F-D10C-4E88-F772382AE4DF}"/>
              </a:ext>
            </a:extLst>
          </p:cNvPr>
          <p:cNvSpPr/>
          <p:nvPr/>
        </p:nvSpPr>
        <p:spPr>
          <a:xfrm>
            <a:off x="7397899" y="1632096"/>
            <a:ext cx="4258157" cy="401603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BB103C3-A2CF-8E36-C3A9-D9F7B6BDE176}"/>
              </a:ext>
            </a:extLst>
          </p:cNvPr>
          <p:cNvSpPr txBox="1"/>
          <p:nvPr/>
        </p:nvSpPr>
        <p:spPr>
          <a:xfrm>
            <a:off x="7545816" y="1677815"/>
            <a:ext cx="444288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latin typeface="Bradley Hand ITC" panose="03070402050302030203" pitchFamily="66" charset="0"/>
              </a:rPr>
              <a:t>Time management</a:t>
            </a:r>
          </a:p>
          <a:p>
            <a:r>
              <a:rPr lang="en-GB" sz="2800" dirty="0">
                <a:latin typeface="+mj-lt"/>
                <a:ea typeface="Calibri Light" panose="020F0302020204030204" pitchFamily="34" charset="0"/>
                <a:cs typeface="Calibri Light" panose="020F0302020204030204" pitchFamily="34" charset="0"/>
              </a:rPr>
              <a:t>Look at short term goals (</a:t>
            </a:r>
            <a:r>
              <a:rPr lang="en-GB" sz="2800" dirty="0" err="1">
                <a:latin typeface="+mj-lt"/>
                <a:ea typeface="Calibri Light" panose="020F0302020204030204" pitchFamily="34" charset="0"/>
                <a:cs typeface="Calibri Light" panose="020F0302020204030204" pitchFamily="34" charset="0"/>
              </a:rPr>
              <a:t>Lakein</a:t>
            </a:r>
            <a:r>
              <a:rPr lang="en-GB" sz="2800" dirty="0">
                <a:latin typeface="+mj-lt"/>
                <a:ea typeface="Calibri Light" panose="020F0302020204030204" pitchFamily="34" charset="0"/>
                <a:cs typeface="Calibri Light" panose="020F0302020204030204" pitchFamily="34" charset="0"/>
              </a:rPr>
              <a:t> 1973)</a:t>
            </a:r>
          </a:p>
          <a:p>
            <a:r>
              <a:rPr lang="en-GB" sz="2800" dirty="0">
                <a:latin typeface="+mj-lt"/>
                <a:ea typeface="Calibri Light" panose="020F0302020204030204" pitchFamily="34" charset="0"/>
                <a:cs typeface="Calibri Light" panose="020F0302020204030204" pitchFamily="34" charset="0"/>
              </a:rPr>
              <a:t>Be more productive</a:t>
            </a:r>
          </a:p>
          <a:p>
            <a:r>
              <a:rPr lang="en-GB" sz="2800" dirty="0">
                <a:latin typeface="+mj-lt"/>
                <a:ea typeface="Calibri Light" panose="020F0302020204030204" pitchFamily="34" charset="0"/>
                <a:cs typeface="Calibri Light" panose="020F0302020204030204" pitchFamily="34" charset="0"/>
              </a:rPr>
              <a:t>Demonstrates structure</a:t>
            </a:r>
          </a:p>
          <a:p>
            <a:r>
              <a:rPr lang="en-GB" sz="2800" dirty="0">
                <a:latin typeface="+mj-lt"/>
                <a:ea typeface="Calibri Light" panose="020F0302020204030204" pitchFamily="34" charset="0"/>
                <a:cs typeface="Calibri Light" panose="020F0302020204030204" pitchFamily="34" charset="0"/>
              </a:rPr>
              <a:t>Make to do lists </a:t>
            </a:r>
            <a:r>
              <a:rPr lang="en-US" sz="2800" i="0" dirty="0">
                <a:solidFill>
                  <a:srgbClr val="231F20"/>
                </a:solidFill>
                <a:effectLst/>
                <a:latin typeface="+mj-lt"/>
              </a:rPr>
              <a:t>(e.g.</a:t>
            </a:r>
            <a:r>
              <a:rPr lang="en-US" sz="2800" i="0" dirty="0">
                <a:effectLst/>
                <a:latin typeface="+mj-lt"/>
              </a:rPr>
              <a:t> </a:t>
            </a:r>
            <a:r>
              <a:rPr lang="en-US" sz="2800" i="0" dirty="0">
                <a:solidFill>
                  <a:srgbClr val="231F20"/>
                </a:solidFill>
                <a:effectLst/>
                <a:latin typeface="+mj-lt"/>
              </a:rPr>
              <a:t>Britton</a:t>
            </a:r>
            <a:r>
              <a:rPr lang="en-US" sz="2800" i="0" dirty="0">
                <a:effectLst/>
                <a:latin typeface="+mj-lt"/>
              </a:rPr>
              <a:t> </a:t>
            </a:r>
            <a:r>
              <a:rPr lang="en-US" sz="2800" i="0" dirty="0">
                <a:solidFill>
                  <a:srgbClr val="231F20"/>
                </a:solidFill>
                <a:effectLst/>
                <a:latin typeface="+mj-lt"/>
              </a:rPr>
              <a:t>and</a:t>
            </a:r>
            <a:r>
              <a:rPr lang="en-US" sz="2800" i="0" dirty="0">
                <a:effectLst/>
                <a:latin typeface="+mj-lt"/>
              </a:rPr>
              <a:t> </a:t>
            </a:r>
            <a:r>
              <a:rPr lang="en-US" sz="2800" i="0" dirty="0" err="1">
                <a:solidFill>
                  <a:srgbClr val="231F20"/>
                </a:solidFill>
                <a:effectLst/>
                <a:latin typeface="+mj-lt"/>
              </a:rPr>
              <a:t>Tesser</a:t>
            </a:r>
            <a:r>
              <a:rPr lang="en-US" sz="2800" i="0" dirty="0">
                <a:solidFill>
                  <a:srgbClr val="231F20"/>
                </a:solidFill>
                <a:effectLst/>
                <a:latin typeface="+mj-lt"/>
              </a:rPr>
              <a:t>,</a:t>
            </a:r>
            <a:r>
              <a:rPr lang="en-US" sz="2800" i="0" dirty="0">
                <a:effectLst/>
                <a:latin typeface="+mj-lt"/>
              </a:rPr>
              <a:t> </a:t>
            </a:r>
            <a:r>
              <a:rPr lang="en-US" sz="2800" i="0" dirty="0">
                <a:solidFill>
                  <a:srgbClr val="231F20"/>
                </a:solidFill>
                <a:effectLst/>
                <a:latin typeface="+mj-lt"/>
              </a:rPr>
              <a:t>1991;</a:t>
            </a:r>
            <a:r>
              <a:rPr lang="en-US" sz="2800" i="0" dirty="0">
                <a:effectLst/>
                <a:latin typeface="+mj-lt"/>
              </a:rPr>
              <a:t> </a:t>
            </a:r>
            <a:r>
              <a:rPr lang="en-US" sz="2800" i="0" dirty="0">
                <a:solidFill>
                  <a:srgbClr val="231F20"/>
                </a:solidFill>
                <a:effectLst/>
                <a:latin typeface="+mj-lt"/>
              </a:rPr>
              <a:t>Macan,</a:t>
            </a:r>
            <a:r>
              <a:rPr lang="en-US" sz="2800" i="0" dirty="0">
                <a:effectLst/>
                <a:latin typeface="+mj-lt"/>
              </a:rPr>
              <a:t> </a:t>
            </a:r>
            <a:r>
              <a:rPr lang="en-US" sz="2800" i="0" dirty="0">
                <a:solidFill>
                  <a:srgbClr val="231F20"/>
                </a:solidFill>
                <a:effectLst/>
                <a:latin typeface="+mj-lt"/>
              </a:rPr>
              <a:t>1994,</a:t>
            </a:r>
            <a:r>
              <a:rPr lang="en-US" sz="2800" i="0" dirty="0">
                <a:effectLst/>
                <a:latin typeface="+mj-lt"/>
              </a:rPr>
              <a:t> </a:t>
            </a:r>
            <a:r>
              <a:rPr lang="en-US" sz="2800" i="0" dirty="0">
                <a:solidFill>
                  <a:srgbClr val="231F20"/>
                </a:solidFill>
                <a:effectLst/>
                <a:latin typeface="+mj-lt"/>
              </a:rPr>
              <a:t>1996)</a:t>
            </a:r>
            <a:endParaRPr lang="en-GB" sz="2800" dirty="0">
              <a:latin typeface="+mj-lt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dirty="0">
                <a:latin typeface="+mj-lt"/>
                <a:ea typeface="Calibri Light" panose="020F0302020204030204" pitchFamily="34" charset="0"/>
                <a:cs typeface="Calibri Light" panose="020F0302020204030204" pitchFamily="34" charset="0"/>
              </a:rPr>
              <a:t>Be organised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064A293-680F-1134-C59B-8F4B128BA7F3}"/>
              </a:ext>
            </a:extLst>
          </p:cNvPr>
          <p:cNvSpPr txBox="1"/>
          <p:nvPr/>
        </p:nvSpPr>
        <p:spPr>
          <a:xfrm>
            <a:off x="1828801" y="4114875"/>
            <a:ext cx="582257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latin typeface="Bradley Hand ITC" panose="03070402050302030203" pitchFamily="66" charset="0"/>
              </a:rPr>
              <a:t>Critical thinking</a:t>
            </a:r>
          </a:p>
          <a:p>
            <a:r>
              <a:rPr lang="en-GB" sz="28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Think rationally</a:t>
            </a:r>
          </a:p>
          <a:p>
            <a:r>
              <a:rPr lang="en-GB" sz="28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Be understanding</a:t>
            </a:r>
          </a:p>
          <a:p>
            <a:r>
              <a:rPr lang="en-GB" sz="28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Question everything</a:t>
            </a:r>
          </a:p>
          <a:p>
            <a:r>
              <a:rPr lang="en-GB" sz="28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Demonstrate intellectual empathy</a:t>
            </a:r>
          </a:p>
          <a:p>
            <a:r>
              <a:rPr lang="en-GB" sz="28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Research several sources</a:t>
            </a:r>
          </a:p>
        </p:txBody>
      </p:sp>
    </p:spTree>
    <p:extLst>
      <p:ext uri="{BB962C8B-B14F-4D97-AF65-F5344CB8AC3E}">
        <p14:creationId xmlns:p14="http://schemas.microsoft.com/office/powerpoint/2010/main" val="16480077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8627C70-2CBE-D705-2F8E-70FD730F81B2}"/>
              </a:ext>
            </a:extLst>
          </p:cNvPr>
          <p:cNvSpPr txBox="1"/>
          <p:nvPr/>
        </p:nvSpPr>
        <p:spPr>
          <a:xfrm>
            <a:off x="3048778" y="197346"/>
            <a:ext cx="6097554" cy="64940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u="sng" dirty="0">
                <a:latin typeface="+mj-lt"/>
              </a:rPr>
              <a:t>Reference list</a:t>
            </a:r>
          </a:p>
          <a:p>
            <a:pPr algn="l"/>
            <a:endParaRPr lang="en-GB" sz="1600" dirty="0">
              <a:latin typeface="+mj-lt"/>
            </a:endParaRPr>
          </a:p>
          <a:p>
            <a:r>
              <a:rPr lang="en-GB" sz="1600" b="0" i="0" u="none" strike="noStrike" dirty="0" err="1">
                <a:solidFill>
                  <a:srgbClr val="0563C1"/>
                </a:solidFill>
                <a:effectLst/>
                <a:latin typeface="+mj-lt"/>
                <a:hlinkClick r:id="rId2" tooltip="Brigitte J.C. Claessen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Claessens</a:t>
            </a:r>
            <a:r>
              <a:rPr lang="en-GB" sz="1600" b="0" i="0" u="none" strike="noStrike" dirty="0">
                <a:effectLst/>
                <a:latin typeface="+mj-lt"/>
                <a:hlinkClick r:id="rId2" tooltip="Brigitte J.C. Claessen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, B.J.C.</a:t>
            </a:r>
            <a:r>
              <a:rPr lang="en-GB" sz="1600" b="0" i="0" dirty="0">
                <a:effectLst/>
                <a:latin typeface="+mj-lt"/>
              </a:rPr>
              <a:t>, </a:t>
            </a:r>
            <a:r>
              <a:rPr lang="en-GB" sz="1600" b="0" i="0" u="none" strike="noStrike" dirty="0">
                <a:solidFill>
                  <a:srgbClr val="0563C1"/>
                </a:solidFill>
                <a:effectLst/>
                <a:latin typeface="+mj-lt"/>
                <a:hlinkClick r:id="rId3" tooltip="Wendelien van Eerd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van </a:t>
            </a:r>
            <a:r>
              <a:rPr lang="en-GB" sz="1600" b="0" i="0" u="none" strike="noStrike" dirty="0" err="1">
                <a:solidFill>
                  <a:srgbClr val="0563C1"/>
                </a:solidFill>
                <a:effectLst/>
                <a:latin typeface="+mj-lt"/>
                <a:hlinkClick r:id="rId3" tooltip="Wendelien van Eerd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Eerde</a:t>
            </a:r>
            <a:r>
              <a:rPr lang="en-GB" sz="1600" b="0" i="0" u="none" strike="noStrike" dirty="0">
                <a:effectLst/>
                <a:latin typeface="+mj-lt"/>
                <a:hlinkClick r:id="rId3" tooltip="Wendelien van Eerd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, W.</a:t>
            </a:r>
            <a:r>
              <a:rPr lang="en-GB" sz="1600" b="0" i="0" dirty="0">
                <a:effectLst/>
                <a:latin typeface="+mj-lt"/>
              </a:rPr>
              <a:t>, </a:t>
            </a:r>
            <a:r>
              <a:rPr lang="en-GB" sz="1600" b="0" i="0" u="none" strike="noStrike" dirty="0">
                <a:effectLst/>
                <a:latin typeface="+mj-lt"/>
                <a:hlinkClick r:id="rId4" tooltip="Christel G. Rutt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Rutte, C.G.</a:t>
            </a:r>
            <a:r>
              <a:rPr lang="en-GB" sz="1600" b="0" i="0" dirty="0">
                <a:effectLst/>
                <a:latin typeface="+mj-lt"/>
              </a:rPr>
              <a:t> and </a:t>
            </a:r>
            <a:r>
              <a:rPr lang="en-GB" sz="1600" b="0" i="0" u="none" strike="noStrike" dirty="0">
                <a:effectLst/>
                <a:latin typeface="+mj-lt"/>
                <a:hlinkClick r:id="rId5" tooltip="Robert A. Ro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Roe, R.A.</a:t>
            </a:r>
            <a:r>
              <a:rPr lang="en-GB" sz="1600" b="0" i="0" dirty="0">
                <a:effectLst/>
                <a:latin typeface="+mj-lt"/>
              </a:rPr>
              <a:t> (2007), "A review of the time management literature", </a:t>
            </a:r>
            <a:r>
              <a:rPr lang="en-GB" sz="1600" b="0" i="1" u="none" strike="noStrike" dirty="0">
                <a:effectLst/>
                <a:latin typeface="+mj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Personnel Review</a:t>
            </a:r>
            <a:r>
              <a:rPr lang="en-GB" sz="1600" b="0" i="0" dirty="0">
                <a:effectLst/>
                <a:latin typeface="+mj-lt"/>
              </a:rPr>
              <a:t>, Vol. 36 No. 2, pp. 255-276. </a:t>
            </a:r>
            <a:r>
              <a:rPr lang="en-GB" sz="1600" b="0" i="0" u="none" strike="noStrike">
                <a:effectLst/>
                <a:latin typeface="+mj-lt"/>
                <a:hlinkClick r:id="rId7" tooltip="DOI: https://doi.org/10.1108/0048348071072613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https://doi.org/10.1108/00483480710726136</a:t>
            </a:r>
            <a:r>
              <a:rPr lang="en-GB" sz="1600" b="0" i="0" u="none" strike="noStrike">
                <a:effectLst/>
                <a:latin typeface="+mj-lt"/>
              </a:rPr>
              <a:t> accessed on 17.09.23</a:t>
            </a:r>
            <a:endParaRPr lang="en-GB" sz="1600" b="0" i="0">
              <a:effectLst/>
              <a:latin typeface="+mj-lt"/>
            </a:endParaRPr>
          </a:p>
          <a:p>
            <a:pPr algn="l"/>
            <a:endParaRPr lang="en-US" sz="1600" b="0" i="0">
              <a:effectLst/>
              <a:latin typeface="+mj-lt"/>
            </a:endParaRPr>
          </a:p>
          <a:p>
            <a:pPr algn="l"/>
            <a:endParaRPr lang="en-US" sz="1600" b="0" i="0" dirty="0">
              <a:effectLst/>
              <a:latin typeface="+mj-lt"/>
            </a:endParaRPr>
          </a:p>
          <a:p>
            <a:pPr algn="l"/>
            <a:r>
              <a:rPr lang="en-US" sz="1600" b="0" i="0" dirty="0" err="1">
                <a:effectLst/>
                <a:latin typeface="+mj-lt"/>
              </a:rPr>
              <a:t>Cyril,A.V</a:t>
            </a:r>
            <a:r>
              <a:rPr lang="en-US" sz="1600" b="0" i="0" dirty="0">
                <a:effectLst/>
                <a:latin typeface="+mj-lt"/>
              </a:rPr>
              <a:t> (2015). Time Management and Academic Achievement of Higher Secondary Students. </a:t>
            </a:r>
            <a:r>
              <a:rPr lang="en-US" sz="1600" b="0" i="1" dirty="0" err="1">
                <a:effectLst/>
                <a:latin typeface="+mj-lt"/>
              </a:rPr>
              <a:t>i</a:t>
            </a:r>
            <a:r>
              <a:rPr lang="en-US" sz="1600" b="0" i="1" dirty="0">
                <a:effectLst/>
                <a:latin typeface="+mj-lt"/>
              </a:rPr>
              <a:t>-manager’s Journal on School Educational Technology</a:t>
            </a:r>
            <a:r>
              <a:rPr lang="en-US" sz="1600" b="0" i="0" dirty="0">
                <a:effectLst/>
                <a:latin typeface="+mj-lt"/>
              </a:rPr>
              <a:t>, 10(3), 38-43. </a:t>
            </a:r>
            <a:r>
              <a:rPr lang="en-US" sz="1600" b="0" i="0" u="none" strike="noStrike" dirty="0">
                <a:effectLst/>
                <a:latin typeface="+mj-lt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https://doi.org/10.26634/jsch.10.3.3129</a:t>
            </a:r>
            <a:r>
              <a:rPr lang="en-US" sz="1600" b="0" i="0" u="none" strike="noStrike" dirty="0">
                <a:effectLst/>
                <a:latin typeface="+mj-lt"/>
              </a:rPr>
              <a:t> accessed on 17.09.23</a:t>
            </a:r>
          </a:p>
          <a:p>
            <a:pPr algn="l"/>
            <a:endParaRPr lang="en-GB" sz="1600" i="0" dirty="0">
              <a:effectLst/>
              <a:latin typeface="+mj-lt"/>
            </a:endParaRPr>
          </a:p>
          <a:p>
            <a:pPr algn="l" rtl="0" fontAlgn="base"/>
            <a:r>
              <a:rPr lang="en-US" sz="1600" b="0" i="0" dirty="0">
                <a:effectLst/>
                <a:latin typeface="+mj-lt"/>
              </a:rPr>
              <a:t>Eales-Reynolds, Lesley-Jane, et al. (2013) </a:t>
            </a:r>
            <a:r>
              <a:rPr lang="en-US" sz="1600" b="0" i="1" dirty="0">
                <a:effectLst/>
                <a:latin typeface="+mj-lt"/>
              </a:rPr>
              <a:t>Critical Thinking Skills for Education Students</a:t>
            </a:r>
            <a:r>
              <a:rPr lang="en-US" sz="1600" b="0" i="0" dirty="0">
                <a:effectLst/>
                <a:latin typeface="+mj-lt"/>
              </a:rPr>
              <a:t>, SAGE Publications, Limited.</a:t>
            </a:r>
            <a:r>
              <a:rPr lang="en-US" sz="1600" b="0" i="1" dirty="0">
                <a:effectLst/>
                <a:latin typeface="+mj-lt"/>
              </a:rPr>
              <a:t> ProQuest </a:t>
            </a:r>
            <a:r>
              <a:rPr lang="en-US" sz="1600" b="0" i="1" dirty="0" err="1">
                <a:effectLst/>
                <a:latin typeface="+mj-lt"/>
              </a:rPr>
              <a:t>Ebook</a:t>
            </a:r>
            <a:r>
              <a:rPr lang="en-US" sz="1600" b="0" i="1" dirty="0">
                <a:effectLst/>
                <a:latin typeface="+mj-lt"/>
              </a:rPr>
              <a:t> Central</a:t>
            </a:r>
            <a:r>
              <a:rPr lang="en-US" sz="1600" b="0" i="0" dirty="0">
                <a:effectLst/>
                <a:latin typeface="+mj-lt"/>
              </a:rPr>
              <a:t>, available at </a:t>
            </a:r>
            <a:r>
              <a:rPr lang="en-US" sz="1600" b="0" i="0" u="sng" strike="noStrike" dirty="0">
                <a:effectLst/>
                <a:latin typeface="+mj-lt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http://ebookcentral.proquest.com/lib/trinity/detail.action?docID=4714323</a:t>
            </a:r>
            <a:r>
              <a:rPr lang="en-US" sz="1600" b="0" i="0" dirty="0">
                <a:effectLst/>
                <a:latin typeface="+mj-lt"/>
              </a:rPr>
              <a:t>. Accessed on 25.09.23 </a:t>
            </a:r>
          </a:p>
          <a:p>
            <a:pPr algn="l"/>
            <a:endParaRPr lang="en-GB" sz="1600" dirty="0">
              <a:latin typeface="+mj-lt"/>
            </a:endParaRPr>
          </a:p>
          <a:p>
            <a:pPr algn="l"/>
            <a:r>
              <a:rPr lang="en-US" sz="1600" b="0" i="0" dirty="0">
                <a:effectLst/>
                <a:latin typeface="+mj-lt"/>
              </a:rPr>
              <a:t>FORSYTH, P., 2013. </a:t>
            </a:r>
            <a:r>
              <a:rPr lang="en-US" sz="1600" b="0" i="1" dirty="0">
                <a:effectLst/>
                <a:latin typeface="+mj-lt"/>
              </a:rPr>
              <a:t>Chapter 02: FIRST STEPS TOWARDS EFFECTIVE TIME MANAGEMENT. </a:t>
            </a:r>
            <a:r>
              <a:rPr lang="en-US" sz="1600" b="0" i="0" dirty="0">
                <a:effectLst/>
                <a:latin typeface="+mj-lt"/>
              </a:rPr>
              <a:t>3rd edition </a:t>
            </a:r>
            <a:r>
              <a:rPr lang="en-US" sz="1600" b="0" i="0" dirty="0" err="1">
                <a:effectLst/>
                <a:latin typeface="+mj-lt"/>
              </a:rPr>
              <a:t>edn</a:t>
            </a:r>
            <a:r>
              <a:rPr lang="en-US" sz="1600" b="0" i="0" dirty="0">
                <a:effectLst/>
                <a:latin typeface="+mj-lt"/>
              </a:rPr>
              <a:t>. London: Kogan Page Ltd. Accessed on 17.09.23</a:t>
            </a:r>
          </a:p>
          <a:p>
            <a:pPr algn="l" rtl="0" fontAlgn="base"/>
            <a:endParaRPr lang="en-US" sz="1600" dirty="0">
              <a:latin typeface="+mj-lt"/>
            </a:endParaRPr>
          </a:p>
          <a:p>
            <a:pPr algn="l" rtl="0" fontAlgn="base"/>
            <a:r>
              <a:rPr lang="en-US" sz="1600" b="0" i="0" dirty="0" err="1">
                <a:effectLst/>
                <a:latin typeface="+mj-lt"/>
              </a:rPr>
              <a:t>Gayethri</a:t>
            </a:r>
            <a:r>
              <a:rPr lang="en-US" sz="1600" b="0" i="0" dirty="0">
                <a:effectLst/>
                <a:latin typeface="+mj-lt"/>
              </a:rPr>
              <a:t> Mote (2021) </a:t>
            </a:r>
            <a:r>
              <a:rPr lang="en-US" sz="1600" b="0" i="1" dirty="0">
                <a:effectLst/>
                <a:latin typeface="+mj-lt"/>
              </a:rPr>
              <a:t>The</a:t>
            </a:r>
            <a:r>
              <a:rPr lang="en-US" sz="1600" i="1" dirty="0">
                <a:latin typeface="+mj-lt"/>
              </a:rPr>
              <a:t> power of organizational skills in learning </a:t>
            </a:r>
            <a:r>
              <a:rPr lang="en-US" sz="1600" dirty="0">
                <a:latin typeface="+mj-lt"/>
              </a:rPr>
              <a:t>available at </a:t>
            </a:r>
            <a:r>
              <a:rPr lang="en-US" sz="1600" dirty="0">
                <a:solidFill>
                  <a:srgbClr val="0563C1"/>
                </a:solidFill>
                <a:latin typeface="+mj-lt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Power of Organizational Skills in Learning | by </a:t>
            </a:r>
            <a:r>
              <a:rPr lang="en-US" sz="1600" dirty="0" err="1">
                <a:solidFill>
                  <a:srgbClr val="0563C1"/>
                </a:solidFill>
                <a:latin typeface="+mj-lt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Innerscore</a:t>
            </a:r>
            <a:r>
              <a:rPr lang="en-US" sz="1600" dirty="0">
                <a:solidFill>
                  <a:srgbClr val="0563C1"/>
                </a:solidFill>
                <a:latin typeface="+mj-lt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| </a:t>
            </a:r>
            <a:r>
              <a:rPr lang="en-US" sz="1600" dirty="0" err="1">
                <a:solidFill>
                  <a:srgbClr val="0563C1"/>
                </a:solidFill>
                <a:latin typeface="+mj-lt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innerscorelearningskills</a:t>
            </a:r>
            <a:r>
              <a:rPr lang="en-US" sz="1600" dirty="0">
                <a:latin typeface="+mj-lt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| Medium</a:t>
            </a:r>
            <a:r>
              <a:rPr lang="en-US" sz="1600" dirty="0">
                <a:latin typeface="+mj-lt"/>
              </a:rPr>
              <a:t> accessed on 17.09.23</a:t>
            </a:r>
            <a:endParaRPr lang="en-US" sz="1600" b="0" i="1" dirty="0">
              <a:effectLst/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4701565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336</TotalTime>
  <Words>301</Words>
  <Application>Microsoft Office PowerPoint</Application>
  <PresentationFormat>Widescreen</PresentationFormat>
  <Paragraphs>31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Bradley Hand ITC</vt:lpstr>
      <vt:lpstr>Calibri</vt:lpstr>
      <vt:lpstr>Calibri Light</vt:lpstr>
      <vt:lpstr>Office Theme</vt:lpstr>
      <vt:lpstr>Skills &amp; qualities required for academic success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Skills &amp; qualities that support academic study</dc:title>
  <dc:creator>bernie bowers</dc:creator>
  <cp:lastModifiedBy>bernie bowers</cp:lastModifiedBy>
  <cp:revision>1</cp:revision>
  <dcterms:created xsi:type="dcterms:W3CDTF">2023-09-24T17:34:51Z</dcterms:created>
  <dcterms:modified xsi:type="dcterms:W3CDTF">2023-09-28T09:12:47Z</dcterms:modified>
</cp:coreProperties>
</file>