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242"/>
    <p:restoredTop sz="94610"/>
  </p:normalViewPr>
  <p:slideViewPr>
    <p:cSldViewPr snapToGrid="0" snapToObjects="1">
      <p:cViewPr varScale="1">
        <p:scale>
          <a:sx n="111" d="100"/>
          <a:sy n="111" d="100"/>
        </p:scale>
        <p:origin x="240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6354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7ADA0A-9106-27D6-DD37-B1A9BF2FB9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BE4C55-69CC-C5F5-EFD6-75CD0323CA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7AFD57-F0A8-7F7F-71D7-79CBDDA9F8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C94880-E721-DF0F-1DAC-81FB28083CD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8413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master 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C42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23332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3" Type="http://schemas.openxmlformats.org/officeDocument/2006/relationships/slide" Target="slide3.xml"/><Relationship Id="rId7" Type="http://schemas.openxmlformats.org/officeDocument/2006/relationships/slide" Target="slide7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5" Type="http://schemas.openxmlformats.org/officeDocument/2006/relationships/slide" Target="slide5.xml"/><Relationship Id="rId10" Type="http://schemas.openxmlformats.org/officeDocument/2006/relationships/slide" Target="slide10.xml"/><Relationship Id="rId4" Type="http://schemas.openxmlformats.org/officeDocument/2006/relationships/slide" Target="slide4.xml"/><Relationship Id="rId9" Type="http://schemas.openxmlformats.org/officeDocument/2006/relationships/slide" Target="slide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53B4DB5-9D6A-4124-39B2-79D635A65417}"/>
              </a:ext>
            </a:extLst>
          </p:cNvPr>
          <p:cNvSpPr/>
          <p:nvPr/>
        </p:nvSpPr>
        <p:spPr>
          <a:xfrm>
            <a:off x="5373383" y="6154220"/>
            <a:ext cx="5804899" cy="349322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269971" y="5127903"/>
            <a:ext cx="6223638" cy="117336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280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Algorithmic Route Planning and Driver Wellbeing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5168371" y="6187123"/>
            <a:ext cx="6223638" cy="29587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A Case Study of an Amazon Delivery Station in Cardiff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8D75B1-2A97-FCD9-693A-376E44181918}"/>
              </a:ext>
            </a:extLst>
          </p:cNvPr>
          <p:cNvSpPr txBox="1"/>
          <p:nvPr/>
        </p:nvSpPr>
        <p:spPr>
          <a:xfrm>
            <a:off x="5168371" y="2274838"/>
            <a:ext cx="645466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 Developing Leadership and Management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Developing A Research Proposal 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BMWS5014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Jaliya De Silva</a:t>
            </a:r>
          </a:p>
          <a:p>
            <a:pPr algn="ctr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Alexandru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Țuțuiu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(2313069)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48E721-DA04-88B5-377E-AB8DFD0A5E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8975" y="800658"/>
            <a:ext cx="3293460" cy="109782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/>
          <p:nvPr/>
        </p:nvSpPr>
        <p:spPr>
          <a:xfrm>
            <a:off x="698086" y="894358"/>
            <a:ext cx="4129778" cy="4400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b="1" dirty="0">
                <a:solidFill>
                  <a:srgbClr val="FFD9B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endParaRPr lang="en-US" sz="27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1"/>
          <p:cNvSpPr/>
          <p:nvPr/>
        </p:nvSpPr>
        <p:spPr>
          <a:xfrm>
            <a:off x="501436" y="1485999"/>
            <a:ext cx="10950708" cy="4477643"/>
          </a:xfrm>
          <a:prstGeom prst="roundRect">
            <a:avLst>
              <a:gd name="adj" fmla="val 714"/>
            </a:avLst>
          </a:prstGeom>
          <a:solidFill>
            <a:srgbClr val="1D4241"/>
          </a:solidFill>
          <a:ln/>
        </p:spPr>
        <p:txBody>
          <a:bodyPr/>
          <a:lstStyle/>
          <a:p>
            <a:pPr marL="285750" indent="-285750">
              <a:lnSpc>
                <a:spcPct val="104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  <a:hlinkClick r:id="rId3" action="ppaction://hlinksldjump"/>
              </a:rPr>
              <a:t>Introduction</a:t>
            </a:r>
            <a:endParaRPr lang="en-US" b="1" dirty="0">
              <a:solidFill>
                <a:srgbClr val="FFD9BE"/>
              </a:solidFill>
              <a:latin typeface="Arial" panose="020B0604020202020204" pitchFamily="34" charset="0"/>
              <a:ea typeface="Quattrocento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04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FFD9BE"/>
              </a:solidFill>
              <a:latin typeface="Arial" panose="020B0604020202020204" pitchFamily="34" charset="0"/>
              <a:ea typeface="Quattrocento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04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  <a:hlinkClick r:id="rId4" action="ppaction://hlinksldjump"/>
              </a:rPr>
              <a:t>Methodology A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4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FFD9BE"/>
              </a:solidFill>
              <a:latin typeface="Arial" panose="020B0604020202020204" pitchFamily="34" charset="0"/>
              <a:ea typeface="Quattrocento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04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  <a:hlinkClick r:id="rId5" action="ppaction://hlinksldjump"/>
              </a:rPr>
              <a:t>Methodology B</a:t>
            </a:r>
            <a:endParaRPr lang="en-US" b="1" dirty="0">
              <a:solidFill>
                <a:srgbClr val="FFD9BE"/>
              </a:solidFill>
              <a:latin typeface="Arial" panose="020B0604020202020204" pitchFamily="34" charset="0"/>
              <a:ea typeface="Quattrocento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04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FFD9B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4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  <a:hlinkClick r:id="rId6" action="ppaction://hlinksldjump"/>
              </a:rPr>
              <a:t>Ethical Considerations A</a:t>
            </a:r>
            <a:endParaRPr lang="en-US" b="1" dirty="0">
              <a:solidFill>
                <a:srgbClr val="FFD9BE"/>
              </a:solidFill>
              <a:latin typeface="Arial" panose="020B0604020202020204" pitchFamily="34" charset="0"/>
              <a:ea typeface="Quattrocento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04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FFD9B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4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  <a:hlinkClick r:id="rId7" action="ppaction://hlinksldjump"/>
              </a:rPr>
              <a:t>Ethical Considerations B</a:t>
            </a:r>
            <a:endParaRPr lang="en-US" b="1" dirty="0">
              <a:solidFill>
                <a:srgbClr val="FFD9BE"/>
              </a:solidFill>
              <a:latin typeface="Arial" panose="020B0604020202020204" pitchFamily="34" charset="0"/>
              <a:ea typeface="Quattrocento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04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FFD9B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4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  <a:hlinkClick r:id="rId8" action="ppaction://hlinksldjump"/>
              </a:rPr>
              <a:t>Limitations &amp; Recommendations</a:t>
            </a:r>
            <a:endParaRPr lang="en-US" b="1" dirty="0">
              <a:solidFill>
                <a:srgbClr val="FFD9BE"/>
              </a:solidFill>
              <a:latin typeface="Arial" panose="020B0604020202020204" pitchFamily="34" charset="0"/>
              <a:ea typeface="Quattrocento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04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FFD9B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4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  <a:hlinkClick r:id="rId9" action="ppaction://hlinksldjump"/>
              </a:rPr>
              <a:t>Conclusion</a:t>
            </a:r>
            <a:endParaRPr lang="en-US" b="1" dirty="0">
              <a:solidFill>
                <a:srgbClr val="FFD9BE"/>
              </a:solidFill>
              <a:latin typeface="Arial" panose="020B0604020202020204" pitchFamily="34" charset="0"/>
              <a:ea typeface="Quattrocento" pitchFamily="34" charset="-122"/>
              <a:cs typeface="Arial" panose="020B0604020202020204" pitchFamily="34" charset="0"/>
            </a:endParaRPr>
          </a:p>
          <a:p>
            <a:pPr marL="285750" indent="-285750">
              <a:lnSpc>
                <a:spcPct val="104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FFD9B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4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  <a:hlinkClick r:id="rId10" action="ppaction://hlinksldjump"/>
              </a:rPr>
              <a:t>References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4000"/>
              </a:lnSpc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4000"/>
              </a:lnSpc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4000"/>
              </a:lnSpc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4000"/>
              </a:lnSpc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739856" y="1946870"/>
            <a:ext cx="2845820" cy="21728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33680" indent="-233680">
              <a:lnSpc>
                <a:spcPct val="117000"/>
              </a:lnSpc>
              <a:buSzPct val="100000"/>
              <a:buChar char="•"/>
            </a:pPr>
            <a:endParaRPr lang="en-US" sz="1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904E84-50CB-0889-F205-8BA2EF4A57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
            <a:extLst>
              <a:ext uri="{FF2B5EF4-FFF2-40B4-BE49-F238E27FC236}">
                <a16:creationId xmlns:a16="http://schemas.microsoft.com/office/drawing/2014/main" id="{9D198312-6918-08A9-D727-4EF6FBF741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9809" y="0"/>
            <a:ext cx="4571886" cy="6858000"/>
          </a:xfrm>
          <a:prstGeom prst="rect">
            <a:avLst/>
          </a:prstGeom>
        </p:spPr>
      </p:pic>
      <p:sp>
        <p:nvSpPr>
          <p:cNvPr id="3" name="Text 0">
            <a:extLst>
              <a:ext uri="{FF2B5EF4-FFF2-40B4-BE49-F238E27FC236}">
                <a16:creationId xmlns:a16="http://schemas.microsoft.com/office/drawing/2014/main" id="{66B88466-9874-5426-A490-7D9857563CE4}"/>
              </a:ext>
            </a:extLst>
          </p:cNvPr>
          <p:cNvSpPr/>
          <p:nvPr/>
        </p:nvSpPr>
        <p:spPr>
          <a:xfrm>
            <a:off x="698086" y="894358"/>
            <a:ext cx="4129778" cy="4400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75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Introduction</a:t>
            </a:r>
            <a:endParaRPr lang="en-US" sz="27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1">
            <a:extLst>
              <a:ext uri="{FF2B5EF4-FFF2-40B4-BE49-F238E27FC236}">
                <a16:creationId xmlns:a16="http://schemas.microsoft.com/office/drawing/2014/main" id="{C915D9AF-DF30-4D30-D35D-3D448F4063A8}"/>
              </a:ext>
            </a:extLst>
          </p:cNvPr>
          <p:cNvSpPr/>
          <p:nvPr/>
        </p:nvSpPr>
        <p:spPr>
          <a:xfrm>
            <a:off x="590337" y="1502668"/>
            <a:ext cx="3144858" cy="4460875"/>
          </a:xfrm>
          <a:prstGeom prst="roundRect">
            <a:avLst>
              <a:gd name="adj" fmla="val 714"/>
            </a:avLst>
          </a:prstGeom>
          <a:solidFill>
            <a:srgbClr val="1D4241"/>
          </a:solidFill>
          <a:ln/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CD6BBE52-646B-E4C1-2368-CDEAA94D6576}"/>
              </a:ext>
            </a:extLst>
          </p:cNvPr>
          <p:cNvSpPr/>
          <p:nvPr/>
        </p:nvSpPr>
        <p:spPr>
          <a:xfrm>
            <a:off x="739856" y="1614785"/>
            <a:ext cx="2369681" cy="2199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Background</a:t>
            </a:r>
            <a:endParaRPr lang="en-US" sz="13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FBF19F8C-1424-FC6E-AC03-770A47EA86E9}"/>
              </a:ext>
            </a:extLst>
          </p:cNvPr>
          <p:cNvSpPr/>
          <p:nvPr/>
        </p:nvSpPr>
        <p:spPr>
          <a:xfrm>
            <a:off x="739856" y="1946870"/>
            <a:ext cx="2845820" cy="21728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33680" indent="-233680">
              <a:lnSpc>
                <a:spcPct val="117000"/>
              </a:lnSpc>
              <a:buSzPct val="100000"/>
              <a:buChar char="•"/>
            </a:pPr>
            <a:r>
              <a:rPr lang="en-US" sz="11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Growth of e-commerce has increased demand for fast and efficient deliveries.</a:t>
            </a:r>
            <a:endParaRPr lang="en-US" sz="1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33680" indent="-233680">
              <a:lnSpc>
                <a:spcPct val="117000"/>
              </a:lnSpc>
              <a:buSzPct val="100000"/>
              <a:buChar char="•"/>
            </a:pPr>
            <a:r>
              <a:rPr lang="en-US" sz="11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Amazon uses algorithmic route planning to optimise delivery operations (Kellogg, Valentine and Christin, 2020)</a:t>
            </a:r>
            <a:endParaRPr lang="en-US" sz="1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33680" indent="-233680">
              <a:lnSpc>
                <a:spcPct val="117000"/>
              </a:lnSpc>
              <a:buSzPct val="100000"/>
              <a:buChar char="•"/>
            </a:pPr>
            <a:r>
              <a:rPr lang="en-US" sz="11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However, routes may not consider real-world conditions such as traffic, parking restrictions, weather and apartment deliveries (</a:t>
            </a:r>
            <a:r>
              <a:rPr lang="en-US" sz="1150" dirty="0" err="1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Savelsbergh</a:t>
            </a:r>
            <a:r>
              <a:rPr lang="en-US" sz="11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 and Van </a:t>
            </a:r>
            <a:r>
              <a:rPr lang="en-US" sz="1150" dirty="0" err="1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Woensel</a:t>
            </a:r>
            <a:r>
              <a:rPr lang="en-US" sz="11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, 2016).</a:t>
            </a:r>
            <a:endParaRPr lang="en-US" sz="1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>
            <a:extLst>
              <a:ext uri="{FF2B5EF4-FFF2-40B4-BE49-F238E27FC236}">
                <a16:creationId xmlns:a16="http://schemas.microsoft.com/office/drawing/2014/main" id="{60EEC492-A933-0995-83C8-0C9F8BDF4DC7}"/>
              </a:ext>
            </a:extLst>
          </p:cNvPr>
          <p:cNvSpPr/>
          <p:nvPr/>
        </p:nvSpPr>
        <p:spPr>
          <a:xfrm>
            <a:off x="3998713" y="1614785"/>
            <a:ext cx="2369681" cy="2199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Research</a:t>
            </a:r>
            <a:r>
              <a:rPr lang="en-US" sz="1350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 </a:t>
            </a:r>
            <a:r>
              <a:rPr lang="en-US" sz="135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Aim</a:t>
            </a:r>
            <a:endParaRPr lang="en-US" sz="13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17B07C6F-A184-CD95-2EAD-5A2B59DD4CE8}"/>
              </a:ext>
            </a:extLst>
          </p:cNvPr>
          <p:cNvSpPr/>
          <p:nvPr/>
        </p:nvSpPr>
        <p:spPr>
          <a:xfrm>
            <a:off x="3998713" y="1946870"/>
            <a:ext cx="2929360" cy="83780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lnSpc>
                <a:spcPct val="117000"/>
              </a:lnSpc>
              <a:buNone/>
            </a:pPr>
            <a:r>
              <a:rPr lang="en-US" sz="11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To investigate how algorithmic route planning influences the wellbeing, stress, concentration and job performance of Amazon delivery drivers.</a:t>
            </a:r>
            <a:endParaRPr lang="en-US" sz="1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>
            <a:extLst>
              <a:ext uri="{FF2B5EF4-FFF2-40B4-BE49-F238E27FC236}">
                <a16:creationId xmlns:a16="http://schemas.microsoft.com/office/drawing/2014/main" id="{CD7CA4B8-DC03-575A-B6BD-315E44F87479}"/>
              </a:ext>
            </a:extLst>
          </p:cNvPr>
          <p:cNvSpPr/>
          <p:nvPr/>
        </p:nvSpPr>
        <p:spPr>
          <a:xfrm>
            <a:off x="3998713" y="2896791"/>
            <a:ext cx="2369681" cy="2199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Research</a:t>
            </a:r>
            <a:r>
              <a:rPr lang="en-US" sz="1350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 </a:t>
            </a:r>
            <a:r>
              <a:rPr lang="en-US" sz="135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Questions</a:t>
            </a:r>
            <a:endParaRPr lang="en-US" sz="13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>
            <a:extLst>
              <a:ext uri="{FF2B5EF4-FFF2-40B4-BE49-F238E27FC236}">
                <a16:creationId xmlns:a16="http://schemas.microsoft.com/office/drawing/2014/main" id="{15E2980D-22C5-0198-A929-803E71FC1FE3}"/>
              </a:ext>
            </a:extLst>
          </p:cNvPr>
          <p:cNvSpPr/>
          <p:nvPr/>
        </p:nvSpPr>
        <p:spPr>
          <a:xfrm>
            <a:off x="3998713" y="3228876"/>
            <a:ext cx="2929360" cy="13350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33680" indent="-233680">
              <a:lnSpc>
                <a:spcPct val="117000"/>
              </a:lnSpc>
              <a:buSzPct val="100000"/>
              <a:buChar char="•"/>
            </a:pPr>
            <a:r>
              <a:rPr lang="en-US" sz="11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How do drivers perceive algorithm-generated routes?</a:t>
            </a:r>
            <a:endParaRPr lang="en-US" sz="1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33680" indent="-233680">
              <a:lnSpc>
                <a:spcPct val="117000"/>
              </a:lnSpc>
              <a:buSzPct val="100000"/>
              <a:buChar char="•"/>
            </a:pPr>
            <a:r>
              <a:rPr lang="en-US" sz="11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Which factors contribute to workload and stress?</a:t>
            </a:r>
            <a:endParaRPr lang="en-US" sz="1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33680" indent="-233680">
              <a:lnSpc>
                <a:spcPct val="117000"/>
              </a:lnSpc>
              <a:buSzPct val="100000"/>
              <a:buChar char="•"/>
            </a:pPr>
            <a:r>
              <a:rPr lang="en-US" sz="11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How can route planning better support driver wellbeing?</a:t>
            </a:r>
            <a:endParaRPr lang="en-US" sz="1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>
            <a:extLst>
              <a:ext uri="{FF2B5EF4-FFF2-40B4-BE49-F238E27FC236}">
                <a16:creationId xmlns:a16="http://schemas.microsoft.com/office/drawing/2014/main" id="{D1F4860D-64D1-B643-8FDE-797A35C312EF}"/>
              </a:ext>
            </a:extLst>
          </p:cNvPr>
          <p:cNvSpPr/>
          <p:nvPr/>
        </p:nvSpPr>
        <p:spPr>
          <a:xfrm>
            <a:off x="3998713" y="4676080"/>
            <a:ext cx="2369681" cy="2199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35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Importance</a:t>
            </a:r>
            <a:endParaRPr lang="en-US" sz="13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9">
            <a:extLst>
              <a:ext uri="{FF2B5EF4-FFF2-40B4-BE49-F238E27FC236}">
                <a16:creationId xmlns:a16="http://schemas.microsoft.com/office/drawing/2014/main" id="{5EA4547C-97F1-FFD4-3789-A087D02A495C}"/>
              </a:ext>
            </a:extLst>
          </p:cNvPr>
          <p:cNvSpPr/>
          <p:nvPr/>
        </p:nvSpPr>
        <p:spPr>
          <a:xfrm>
            <a:off x="3998713" y="5008165"/>
            <a:ext cx="2929360" cy="95537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Autofit/>
          </a:bodyPr>
          <a:lstStyle/>
          <a:p>
            <a:pPr marL="233680" indent="-233680">
              <a:lnSpc>
                <a:spcPct val="117000"/>
              </a:lnSpc>
              <a:buSzPct val="100000"/>
              <a:buChar char="•"/>
            </a:pPr>
            <a:r>
              <a:rPr lang="en-US" sz="11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Improves employee wellbeing (Parent-Rocheleau and Parker, 2022).</a:t>
            </a:r>
            <a:endParaRPr lang="en-US" sz="1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33680" indent="-233680">
              <a:lnSpc>
                <a:spcPct val="117000"/>
              </a:lnSpc>
              <a:buSzPct val="100000"/>
              <a:buChar char="•"/>
            </a:pPr>
            <a:r>
              <a:rPr lang="en-US" sz="11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Supports more realistic route planning (Vignola et al., 2023).</a:t>
            </a:r>
            <a:endParaRPr lang="en-US" sz="11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33680" indent="-233680">
              <a:lnSpc>
                <a:spcPct val="117000"/>
              </a:lnSpc>
              <a:buSzPct val="100000"/>
              <a:buChar char="•"/>
            </a:pPr>
            <a:r>
              <a:rPr lang="en-US" sz="11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Enhances operational efficiency within logistics.</a:t>
            </a:r>
            <a:endParaRPr lang="en-US" sz="11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4869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98086" y="842764"/>
            <a:ext cx="5303209" cy="586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65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Methodology</a:t>
            </a:r>
            <a:endParaRPr lang="en-US" sz="36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98086" y="1928019"/>
            <a:ext cx="2956347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Research</a:t>
            </a:r>
            <a:r>
              <a:rPr lang="en-US" sz="1800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 </a:t>
            </a:r>
            <a:r>
              <a:rPr lang="en-US" sz="180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Design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698086" y="2420739"/>
            <a:ext cx="5154484" cy="109706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Qualitative research (Creswell and Creswell, 2023).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Interpretivist research philosophy (Saunders, Lewis and Thornhill, 2023).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Inductive research approach (Creswell and Creswell, 2023).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98086" y="3717230"/>
            <a:ext cx="2956347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Data</a:t>
            </a:r>
            <a:r>
              <a:rPr lang="en-US" sz="1800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 </a:t>
            </a:r>
            <a:r>
              <a:rPr lang="en-US" sz="180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Collection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98086" y="4209951"/>
            <a:ext cx="5154484" cy="173543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Primary data collected through semi-structured interviews (Saunders, Lewis and Thornhill, 2023).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Interviews last approximately 30-45 minutes.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Open-ended questions encourage detailed responses.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6201910" y="1728589"/>
            <a:ext cx="5441615" cy="3526317"/>
          </a:xfrm>
          <a:prstGeom prst="roundRect">
            <a:avLst>
              <a:gd name="adj" fmla="val 698"/>
            </a:avLst>
          </a:prstGeom>
          <a:solidFill>
            <a:srgbClr val="EF9C82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6401334" y="1928019"/>
            <a:ext cx="2956347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Participants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401334" y="2420739"/>
            <a:ext cx="5042766" cy="7081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14960" indent="-314960" algn="just">
              <a:lnSpc>
                <a:spcPct val="133000"/>
              </a:lnSpc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Delivery drivers working in Amazon  Cardiff Delivery Station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98086" y="585391"/>
            <a:ext cx="5394984" cy="5280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300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Methodology </a:t>
            </a:r>
            <a:endParaRPr lang="en-US" sz="3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98086" y="1517253"/>
            <a:ext cx="2721701" cy="2640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Sampling</a:t>
            </a:r>
            <a:endParaRPr lang="en-US" sz="16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698086" y="1942802"/>
            <a:ext cx="5178792" cy="9311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4480" indent="-284480" algn="just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Purposive sampling (Saunders, Lewis and Thornhill, 2023).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4480" indent="-284480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10-15 Amazon delivery drivers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4480" indent="-284480" algn="just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Minimum six months' delivery experience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98086" y="3035498"/>
            <a:ext cx="2721701" cy="2640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Data Analysis</a:t>
            </a:r>
            <a:endParaRPr lang="en-US" sz="16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98086" y="3461048"/>
            <a:ext cx="5178792" cy="6908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7000"/>
              </a:lnSpc>
              <a:spcAft>
                <a:spcPts val="1100"/>
              </a:spcAft>
              <a:buNone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Thematic Analysis (Braun &amp; Clarke, 2006)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7000"/>
              </a:lnSpc>
              <a:buNone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Six-step analysis: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98086" y="4297263"/>
            <a:ext cx="5178792" cy="19187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4480" indent="-284480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Familiarisation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4480" indent="-284480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Coding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4480" indent="-284480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Theme development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4480" indent="-284480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Theme review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4480" indent="-284480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Defining themes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4480" indent="-284480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Report writing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6191888" y="1506413"/>
            <a:ext cx="5437349" cy="4916785"/>
          </a:xfrm>
          <a:prstGeom prst="roundRect">
            <a:avLst>
              <a:gd name="adj" fmla="val 548"/>
            </a:avLst>
          </a:prstGeom>
          <a:solidFill>
            <a:srgbClr val="1D4241"/>
          </a:solidFill>
          <a:ln/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371371" y="1517253"/>
            <a:ext cx="2721701" cy="2640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Reliability &amp; Validity</a:t>
            </a:r>
            <a:endParaRPr lang="en-US" sz="16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371371" y="1942802"/>
            <a:ext cx="5687969" cy="2727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400" b="1" dirty="0">
                <a:solidFill>
                  <a:srgbClr val="F9EEE7"/>
                </a:solidFill>
                <a:latin typeface="Arial" panose="020B0604020202020204" pitchFamily="34" charset="0"/>
                <a:ea typeface="Quattrocento Bold" pitchFamily="34" charset="-122"/>
                <a:cs typeface="Arial" panose="020B0604020202020204" pitchFamily="34" charset="0"/>
              </a:rPr>
              <a:t>Reliability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371371" y="2360910"/>
            <a:ext cx="5078385" cy="7473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284480" indent="-284480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Standard interview guide used for all participants (Saunders, Lewis and Thornhill, 2023).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4480" indent="-284480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Consistent interview procedure.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371370" y="3879156"/>
            <a:ext cx="5687969" cy="2727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7000"/>
              </a:lnSpc>
              <a:buNone/>
            </a:pPr>
            <a:r>
              <a:rPr lang="en-US" sz="1400" b="1" dirty="0">
                <a:solidFill>
                  <a:srgbClr val="F9EEE7"/>
                </a:solidFill>
                <a:latin typeface="Arial" panose="020B0604020202020204" pitchFamily="34" charset="0"/>
                <a:ea typeface="Quattrocento Bold" pitchFamily="34" charset="-122"/>
                <a:cs typeface="Arial" panose="020B0604020202020204" pitchFamily="34" charset="0"/>
              </a:rPr>
              <a:t>Validity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365089" y="4297263"/>
            <a:ext cx="5078385" cy="87471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84480" indent="-284480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Open-ended questions capture participants' real experiences (Saunders, Lewis and Thornhill, 2023).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4480" indent="-284480">
              <a:lnSpc>
                <a:spcPct val="127000"/>
              </a:lnSpc>
              <a:buSzPct val="100000"/>
              <a:buChar char="•"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Themes interpreted against existing literature.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98086" y="1862138"/>
            <a:ext cx="5346169" cy="586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65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Ethical Considerations</a:t>
            </a:r>
            <a:endParaRPr lang="en-US" sz="36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554520" y="2747962"/>
            <a:ext cx="5441615" cy="2247900"/>
          </a:xfrm>
          <a:prstGeom prst="roundRect">
            <a:avLst>
              <a:gd name="adj" fmla="val 1331"/>
            </a:avLst>
          </a:prstGeom>
          <a:solidFill>
            <a:srgbClr val="EF9C82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753944" y="2947392"/>
            <a:ext cx="2956347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Informed Consent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53944" y="3440112"/>
            <a:ext cx="5042766" cy="148599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314960" indent="-314960" algn="just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000000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Participants receive an information sheet.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 algn="just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000000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Written consent obtained before interviews </a:t>
            </a:r>
            <a:r>
              <a:rPr lang="en-US" sz="1550" dirty="0"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(Saunders, Lewis and Thornhill, 2023).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 algn="just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000000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Participation is voluntary.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 algn="just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000000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Right to withdraw at any stage.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345476" y="2947392"/>
            <a:ext cx="3623080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Confidentiality &amp; Anonymity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345476" y="3429000"/>
            <a:ext cx="5154484" cy="12964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14960" indent="-314960" algn="just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Personal information removed.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 algn="just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Participants identified using codes (P1, P2).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 algn="just">
              <a:lnSpc>
                <a:spcPct val="133000"/>
              </a:lnSpc>
              <a:buSzPct val="100000"/>
              <a:buFontTx/>
              <a:buChar char="•"/>
            </a:pPr>
            <a:r>
              <a:rPr lang="en-US" sz="15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Data stored securely using password protection </a:t>
            </a:r>
            <a:r>
              <a:rPr kumimoji="0" lang="en-US" sz="1550" b="0" i="0" u="none" strike="noStrike" kern="1200" cap="none" spc="0" normalizeH="0" baseline="0" noProof="0" dirty="0">
                <a:ln>
                  <a:noFill/>
                </a:ln>
                <a:solidFill>
                  <a:srgbClr val="F9EEE7"/>
                </a:solidFill>
                <a:effectLst/>
                <a:uLnTx/>
                <a:uFillTx/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(Saunders, Lewis and Thornhill, 2023).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98086" y="1702495"/>
            <a:ext cx="7874795" cy="586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650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Ethical Considerations </a:t>
            </a:r>
            <a:endParaRPr lang="en-US" sz="36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98086" y="2787749"/>
            <a:ext cx="2990081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Protecting Participants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698086" y="3280470"/>
            <a:ext cx="5154484" cy="173543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No pressure or coercion to participate.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Participants may skip questions they find uncomfortable.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Emotional wellbeing considered throughout interviews.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201910" y="2588320"/>
            <a:ext cx="5441615" cy="2567087"/>
          </a:xfrm>
          <a:prstGeom prst="roundRect">
            <a:avLst>
              <a:gd name="adj" fmla="val 1166"/>
            </a:avLst>
          </a:prstGeom>
          <a:solidFill>
            <a:srgbClr val="1D4241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401334" y="2787749"/>
            <a:ext cx="2956347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University Ethics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401334" y="3280470"/>
            <a:ext cx="5042766" cy="180518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Ethical approval will be obtained before data collection (Saunders, Lewis and Thornhill, 2023).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Research follows UK GDPR requirements.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University ethical guidelines will be followed.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Data securely stored and deleted after the study.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269971" y="735905"/>
            <a:ext cx="6223638" cy="117336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65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Limitations &amp; Recommendations</a:t>
            </a:r>
            <a:endParaRPr lang="en-US" sz="36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5269971" y="2407841"/>
            <a:ext cx="2956347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Limitations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5269971" y="2900561"/>
            <a:ext cx="2868541" cy="315168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Small sample (10-15 participants).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One Amazon Delivery Station only.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Limited time available.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Access to drivers may be difficult.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Self-reported responses may introduce bias (Creswell and Creswell, 2023).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3"/>
          <p:cNvSpPr/>
          <p:nvPr/>
        </p:nvSpPr>
        <p:spPr>
          <a:xfrm>
            <a:off x="8487853" y="2208411"/>
            <a:ext cx="3155673" cy="3913584"/>
          </a:xfrm>
          <a:prstGeom prst="roundRect">
            <a:avLst>
              <a:gd name="adj" fmla="val 948"/>
            </a:avLst>
          </a:prstGeom>
          <a:solidFill>
            <a:srgbClr val="EF9C82"/>
          </a:solidFill>
          <a:ln/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8687277" y="2407841"/>
            <a:ext cx="2956347" cy="2932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Recommendations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8687277" y="2900561"/>
            <a:ext cx="2756823" cy="244355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000000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Include multiple Amazon delivery stations.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000000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Increase sample size.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000000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Use mixed methods (interviews and surveys).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14960" indent="-314960">
              <a:lnSpc>
                <a:spcPct val="133000"/>
              </a:lnSpc>
              <a:buSzPct val="100000"/>
              <a:buChar char="•"/>
            </a:pPr>
            <a:r>
              <a:rPr lang="en-US" sz="1550" dirty="0">
                <a:solidFill>
                  <a:srgbClr val="000000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Conduct longitudinal studies.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98086" y="1497707"/>
            <a:ext cx="5068463" cy="5573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50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Conclusion</a:t>
            </a:r>
            <a:endParaRPr lang="en-US" sz="3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98086" y="2126952"/>
            <a:ext cx="4176707" cy="4457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800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Summary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698086" y="2842716"/>
            <a:ext cx="5307773" cy="1020961"/>
          </a:xfrm>
          <a:prstGeom prst="roundRect">
            <a:avLst>
              <a:gd name="adj" fmla="val 2784"/>
            </a:avLst>
          </a:prstGeom>
          <a:solidFill>
            <a:srgbClr val="123332"/>
          </a:solidFill>
          <a:ln w="25399">
            <a:solidFill>
              <a:srgbClr val="4A6B6A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912988" y="3057624"/>
            <a:ext cx="4877968" cy="59114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en-US" sz="14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A qualitative, interpretivist study using semi-structured interviews.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6185837" y="2842716"/>
            <a:ext cx="5307773" cy="1020961"/>
          </a:xfrm>
          <a:prstGeom prst="roundRect">
            <a:avLst>
              <a:gd name="adj" fmla="val 2784"/>
            </a:avLst>
          </a:prstGeom>
          <a:solidFill>
            <a:srgbClr val="123332"/>
          </a:solidFill>
          <a:ln w="25399">
            <a:solidFill>
              <a:srgbClr val="4A6B6A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400739" y="3057624"/>
            <a:ext cx="4877968" cy="59114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en-US" sz="14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Thematic analysis will explore drivers' experiences of algorithmic route planning.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698086" y="4043660"/>
            <a:ext cx="5307773" cy="1316534"/>
          </a:xfrm>
          <a:prstGeom prst="roundRect">
            <a:avLst>
              <a:gd name="adj" fmla="val 2159"/>
            </a:avLst>
          </a:prstGeom>
          <a:solidFill>
            <a:srgbClr val="123332"/>
          </a:solidFill>
          <a:ln w="25399">
            <a:solidFill>
              <a:srgbClr val="4A6B6A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912988" y="4258568"/>
            <a:ext cx="4877968" cy="2955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just">
              <a:lnSpc>
                <a:spcPct val="130000"/>
              </a:lnSpc>
              <a:buNone/>
            </a:pPr>
            <a:r>
              <a:rPr lang="en-US" sz="14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Ethical principles ensure participant protection.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6185837" y="4043660"/>
            <a:ext cx="5307773" cy="1316534"/>
          </a:xfrm>
          <a:prstGeom prst="roundRect">
            <a:avLst>
              <a:gd name="adj" fmla="val 2159"/>
            </a:avLst>
          </a:prstGeom>
          <a:solidFill>
            <a:srgbClr val="123332"/>
          </a:solidFill>
          <a:ln w="25399">
            <a:solidFill>
              <a:srgbClr val="4A6B6A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400739" y="4258568"/>
            <a:ext cx="4877968" cy="88671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en-US" sz="145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Findings may improve algorithmic route planning while supporting employee wellbeing and operational efficiency.</a:t>
            </a:r>
            <a:endParaRPr lang="en-US" sz="14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98086" y="699492"/>
            <a:ext cx="4536763" cy="4908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050" b="1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References</a:t>
            </a:r>
            <a:endParaRPr lang="en-US" sz="30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698086" y="1469628"/>
            <a:ext cx="10795524" cy="4688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22000"/>
              </a:lnSpc>
              <a:buNone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Braun, V. and Clarke, V. (2006) 'Using thematic analysis in psychology', </a:t>
            </a:r>
            <a:r>
              <a:rPr lang="en-US" sz="1400" i="1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Qualitative Research in Psychology</a:t>
            </a: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, 3(2), pp. 77–101.</a:t>
            </a:r>
          </a:p>
          <a:p>
            <a:pPr marL="0" indent="0" algn="l">
              <a:lnSpc>
                <a:spcPct val="122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22000"/>
              </a:lnSpc>
              <a:buNone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Creswell, J.W. and Creswell, J.D. (2023) </a:t>
            </a:r>
            <a:r>
              <a:rPr lang="en-US" sz="1400" i="1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Research Design: Qualitative, Quantitative, and Mixed Methods Approaches</a:t>
            </a: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. 6th edn. Thousand Oaks, CA: Sage.</a:t>
            </a:r>
          </a:p>
          <a:p>
            <a:pPr marL="0" indent="0" algn="l">
              <a:lnSpc>
                <a:spcPct val="122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22000"/>
              </a:lnSpc>
              <a:buNone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Kellogg, K.C., Valentine, M.A. and Christin, A. (2020) 'Algorithms at work: The new contested terrain of control', </a:t>
            </a:r>
            <a:r>
              <a:rPr lang="en-US" sz="1400" i="1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Academy of Management Annals</a:t>
            </a: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, 14(1), pp. 366–410.</a:t>
            </a:r>
          </a:p>
          <a:p>
            <a:pPr marL="0" indent="0" algn="l">
              <a:lnSpc>
                <a:spcPct val="122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22000"/>
              </a:lnSpc>
              <a:buNone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Parent-Rocheleau, X. and Parker, S.K. (2022) 'Algorithms as managers: Their effects on employees', </a:t>
            </a:r>
            <a:r>
              <a:rPr lang="en-US" sz="1400" i="1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Academy of Management Perspectives</a:t>
            </a: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, 36(3), pp. 866–884.</a:t>
            </a:r>
          </a:p>
          <a:p>
            <a:pPr marL="0" indent="0" algn="l">
              <a:lnSpc>
                <a:spcPct val="122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22000"/>
              </a:lnSpc>
              <a:buNone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Saunders, M., Lewis, P. and Thornhill, A. (2023) </a:t>
            </a:r>
            <a:r>
              <a:rPr lang="en-US" sz="1400" i="1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Research Methods for Business Students</a:t>
            </a: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. 9th edn. Harlow: Pearson.</a:t>
            </a:r>
          </a:p>
          <a:p>
            <a:pPr marL="0" indent="0" algn="l">
              <a:lnSpc>
                <a:spcPct val="122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22000"/>
              </a:lnSpc>
              <a:buNone/>
            </a:pP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Savelsbergh, M. and Van Woensel, T. (2016) '50th anniversary invited article City logistics: Challenges and opportunities', </a:t>
            </a:r>
            <a:r>
              <a:rPr lang="en-US" sz="1400" i="1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Transportation Science</a:t>
            </a:r>
            <a:r>
              <a:rPr lang="en-US" sz="14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, 50(2), pp. 579–590.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22000"/>
              </a:lnSpc>
              <a:buNone/>
            </a:pP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818</Words>
  <Application>Microsoft Macintosh PowerPoint</Application>
  <PresentationFormat>Widescreen</PresentationFormat>
  <Paragraphs>132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Alex Tutuiu</cp:lastModifiedBy>
  <cp:revision>17</cp:revision>
  <dcterms:created xsi:type="dcterms:W3CDTF">2026-06-25T20:52:39Z</dcterms:created>
  <dcterms:modified xsi:type="dcterms:W3CDTF">2026-06-26T12:54:36Z</dcterms:modified>
</cp:coreProperties>
</file>