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Lst>
  <p:sldSz cy="6858000" cx="12192000"/>
  <p:notesSz cx="6858000" cy="9144000"/>
  <p:embeddedFontLst>
    <p:embeddedFont>
      <p:font typeface="Play"/>
      <p:regular r:id="rId6"/>
      <p:bold r:id="rId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8" roundtripDataSignature="AMtx7mgGwH0732XJd6sSPo3/Ia0utTXPN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font" Target="fonts/Play-regular.fntdata"/><Relationship Id="rId7" Type="http://schemas.openxmlformats.org/officeDocument/2006/relationships/font" Target="fonts/Play-bold.fntdata"/><Relationship Id="rId8"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1" name="Shape 11"/>
        <p:cNvGrpSpPr/>
        <p:nvPr/>
      </p:nvGrpSpPr>
      <p:grpSpPr>
        <a:xfrm>
          <a:off x="0" y="0"/>
          <a:ext cx="0" cy="0"/>
          <a:chOff x="0" y="0"/>
          <a:chExt cx="0" cy="0"/>
        </a:xfrm>
      </p:grpSpPr>
      <p:sp>
        <p:nvSpPr>
          <p:cNvPr id="12" name="Google Shape;12;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 name="Google Shape;14;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7" name="Shape 17"/>
        <p:cNvGrpSpPr/>
        <p:nvPr/>
      </p:nvGrpSpPr>
      <p:grpSpPr>
        <a:xfrm>
          <a:off x="0" y="0"/>
          <a:ext cx="0" cy="0"/>
          <a:chOff x="0" y="0"/>
          <a:chExt cx="0" cy="0"/>
        </a:xfrm>
      </p:grpSpPr>
      <p:sp>
        <p:nvSpPr>
          <p:cNvPr id="18" name="Google Shape;18;p4"/>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4"/>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0" name="Google Shape;20;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5"/>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5"/>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26" name="Google Shape;26;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 name="Google Shape;33;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0"/>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10"/>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1"/>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1"/>
          <p:cNvSpPr/>
          <p:nvPr>
            <p:ph idx="2" type="pic"/>
          </p:nvPr>
        </p:nvSpPr>
        <p:spPr>
          <a:xfrm>
            <a:off x="5183188" y="987425"/>
            <a:ext cx="6172200" cy="4873625"/>
          </a:xfrm>
          <a:prstGeom prst="rect">
            <a:avLst/>
          </a:prstGeom>
          <a:noFill/>
          <a:ln>
            <a:noFill/>
          </a:ln>
        </p:spPr>
      </p:sp>
      <p:sp>
        <p:nvSpPr>
          <p:cNvPr id="64" name="Google Shape;64;p11"/>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2"/>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3"/>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3"/>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8" name="Google Shape;8;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9" name="Google Shape;9;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0" name="Google Shape;10;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Arial"/>
                <a:ea typeface="Arial"/>
                <a:cs typeface="Arial"/>
                <a:sym typeface="Arial"/>
              </a:defRPr>
            </a:lvl1pPr>
            <a:lvl2pPr indent="0" lvl="1" marL="0" marR="0" rtl="0" algn="r">
              <a:spcBef>
                <a:spcPts val="0"/>
              </a:spcBef>
              <a:buNone/>
              <a:defRPr b="0" i="0" sz="1200" u="none" cap="none" strike="noStrike">
                <a:solidFill>
                  <a:srgbClr val="757575"/>
                </a:solidFill>
                <a:latin typeface="Arial"/>
                <a:ea typeface="Arial"/>
                <a:cs typeface="Arial"/>
                <a:sym typeface="Arial"/>
              </a:defRPr>
            </a:lvl2pPr>
            <a:lvl3pPr indent="0" lvl="2" marL="0" marR="0" rtl="0" algn="r">
              <a:spcBef>
                <a:spcPts val="0"/>
              </a:spcBef>
              <a:buNone/>
              <a:defRPr b="0" i="0" sz="1200" u="none" cap="none" strike="noStrike">
                <a:solidFill>
                  <a:srgbClr val="757575"/>
                </a:solidFill>
                <a:latin typeface="Arial"/>
                <a:ea typeface="Arial"/>
                <a:cs typeface="Arial"/>
                <a:sym typeface="Arial"/>
              </a:defRPr>
            </a:lvl3pPr>
            <a:lvl4pPr indent="0" lvl="3" marL="0" marR="0" rtl="0" algn="r">
              <a:spcBef>
                <a:spcPts val="0"/>
              </a:spcBef>
              <a:buNone/>
              <a:defRPr b="0" i="0" sz="1200" u="none" cap="none" strike="noStrike">
                <a:solidFill>
                  <a:srgbClr val="757575"/>
                </a:solidFill>
                <a:latin typeface="Arial"/>
                <a:ea typeface="Arial"/>
                <a:cs typeface="Arial"/>
                <a:sym typeface="Arial"/>
              </a:defRPr>
            </a:lvl4pPr>
            <a:lvl5pPr indent="0" lvl="4" marL="0" marR="0" rtl="0" algn="r">
              <a:spcBef>
                <a:spcPts val="0"/>
              </a:spcBef>
              <a:buNone/>
              <a:defRPr b="0" i="0" sz="1200" u="none" cap="none" strike="noStrike">
                <a:solidFill>
                  <a:srgbClr val="757575"/>
                </a:solidFill>
                <a:latin typeface="Arial"/>
                <a:ea typeface="Arial"/>
                <a:cs typeface="Arial"/>
                <a:sym typeface="Arial"/>
              </a:defRPr>
            </a:lvl5pPr>
            <a:lvl6pPr indent="0" lvl="5" marL="0" marR="0" rtl="0" algn="r">
              <a:spcBef>
                <a:spcPts val="0"/>
              </a:spcBef>
              <a:buNone/>
              <a:defRPr b="0" i="0" sz="1200" u="none" cap="none" strike="noStrike">
                <a:solidFill>
                  <a:srgbClr val="757575"/>
                </a:solidFill>
                <a:latin typeface="Arial"/>
                <a:ea typeface="Arial"/>
                <a:cs typeface="Arial"/>
                <a:sym typeface="Arial"/>
              </a:defRPr>
            </a:lvl6pPr>
            <a:lvl7pPr indent="0" lvl="6" marL="0" marR="0" rtl="0" algn="r">
              <a:spcBef>
                <a:spcPts val="0"/>
              </a:spcBef>
              <a:buNone/>
              <a:defRPr b="0" i="0" sz="1200" u="none" cap="none" strike="noStrike">
                <a:solidFill>
                  <a:srgbClr val="757575"/>
                </a:solidFill>
                <a:latin typeface="Arial"/>
                <a:ea typeface="Arial"/>
                <a:cs typeface="Arial"/>
                <a:sym typeface="Arial"/>
              </a:defRPr>
            </a:lvl7pPr>
            <a:lvl8pPr indent="0" lvl="7" marL="0" marR="0" rtl="0" algn="r">
              <a:spcBef>
                <a:spcPts val="0"/>
              </a:spcBef>
              <a:buNone/>
              <a:defRPr b="0" i="0" sz="1200" u="none" cap="none" strike="noStrike">
                <a:solidFill>
                  <a:srgbClr val="757575"/>
                </a:solidFill>
                <a:latin typeface="Arial"/>
                <a:ea typeface="Arial"/>
                <a:cs typeface="Arial"/>
                <a:sym typeface="Arial"/>
              </a:defRPr>
            </a:lvl8pPr>
            <a:lvl9pPr indent="0" lvl="8" marL="0" marR="0" rtl="0" algn="r">
              <a:spcBef>
                <a:spcPts val="0"/>
              </a:spcBef>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
          <p:cNvSpPr txBox="1"/>
          <p:nvPr>
            <p:ph type="title"/>
          </p:nvPr>
        </p:nvSpPr>
        <p:spPr>
          <a:xfrm>
            <a:off x="2458" y="-3585"/>
            <a:ext cx="12188120" cy="1253272"/>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Arial"/>
              <a:buNone/>
            </a:pPr>
            <a:r>
              <a:rPr lang="en-GB" sz="2800">
                <a:latin typeface="Arial"/>
                <a:ea typeface="Arial"/>
                <a:cs typeface="Arial"/>
                <a:sym typeface="Arial"/>
              </a:rPr>
              <a:t>Language and religion as identity markers on Lampeter Graves</a:t>
            </a:r>
            <a:br>
              <a:rPr lang="en-GB" sz="2800">
                <a:latin typeface="Arial"/>
                <a:ea typeface="Arial"/>
                <a:cs typeface="Arial"/>
                <a:sym typeface="Arial"/>
              </a:rPr>
            </a:br>
            <a:r>
              <a:rPr i="1" lang="en-GB" sz="2800">
                <a:latin typeface="Arial"/>
                <a:ea typeface="Arial"/>
                <a:cs typeface="Arial"/>
                <a:sym typeface="Arial"/>
              </a:rPr>
              <a:t>Corentine Byrd</a:t>
            </a:r>
            <a:endParaRPr i="1" sz="2800">
              <a:latin typeface="Arial"/>
              <a:ea typeface="Arial"/>
              <a:cs typeface="Arial"/>
              <a:sym typeface="Arial"/>
            </a:endParaRPr>
          </a:p>
        </p:txBody>
      </p:sp>
      <p:sp>
        <p:nvSpPr>
          <p:cNvPr id="85" name="Google Shape;85;p1"/>
          <p:cNvSpPr txBox="1"/>
          <p:nvPr>
            <p:ph idx="1" type="body"/>
          </p:nvPr>
        </p:nvSpPr>
        <p:spPr>
          <a:xfrm>
            <a:off x="-965" y="1709878"/>
            <a:ext cx="5036917" cy="2730883"/>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t/>
            </a:r>
            <a:endParaRPr/>
          </a:p>
          <a:p>
            <a:pPr indent="-50800" lvl="0" marL="228600" rtl="0" algn="l">
              <a:lnSpc>
                <a:spcPct val="90000"/>
              </a:lnSpc>
              <a:spcBef>
                <a:spcPts val="1000"/>
              </a:spcBef>
              <a:spcAft>
                <a:spcPts val="0"/>
              </a:spcAft>
              <a:buClr>
                <a:schemeClr val="dk1"/>
              </a:buClr>
              <a:buSzPts val="2800"/>
              <a:buNone/>
            </a:pPr>
            <a:r>
              <a:t/>
            </a:r>
            <a:endParaRPr/>
          </a:p>
        </p:txBody>
      </p:sp>
      <p:sp>
        <p:nvSpPr>
          <p:cNvPr id="86" name="Google Shape;86;p1"/>
          <p:cNvSpPr txBox="1"/>
          <p:nvPr/>
        </p:nvSpPr>
        <p:spPr>
          <a:xfrm>
            <a:off x="327739" y="5825119"/>
            <a:ext cx="6462600" cy="1123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1500" u="none" cap="none" strike="noStrike">
                <a:solidFill>
                  <a:schemeClr val="dk1"/>
                </a:solidFill>
                <a:latin typeface="Arial"/>
                <a:ea typeface="Arial"/>
                <a:cs typeface="Arial"/>
                <a:sym typeface="Arial"/>
              </a:rPr>
              <a:t>Bibliography</a:t>
            </a:r>
            <a:endParaRPr sz="1500"/>
          </a:p>
          <a:p>
            <a:pPr indent="0" lvl="0" marL="0" marR="0" rtl="0" algn="l">
              <a:spcBef>
                <a:spcPts val="0"/>
              </a:spcBef>
              <a:spcAft>
                <a:spcPts val="0"/>
              </a:spcAft>
              <a:buNone/>
            </a:pPr>
            <a:r>
              <a:rPr lang="en-GB" sz="1300">
                <a:solidFill>
                  <a:schemeClr val="dk1"/>
                </a:solidFill>
              </a:rPr>
              <a:t>Amanik, Allan and Kami Fletcher, </a:t>
            </a:r>
            <a:r>
              <a:rPr i="1" lang="en-GB" sz="1300">
                <a:solidFill>
                  <a:schemeClr val="dk1"/>
                </a:solidFill>
              </a:rPr>
              <a:t>Till Death Do Us Part: American Ethnic Cemeteries as Borders Uncrossed </a:t>
            </a:r>
            <a:r>
              <a:rPr lang="en-GB" sz="1300">
                <a:solidFill>
                  <a:schemeClr val="dk1"/>
                </a:solidFill>
              </a:rPr>
              <a:t>(Mississippi: University of Mississippi Press, 2020)</a:t>
            </a:r>
            <a:endParaRPr sz="1300">
              <a:solidFill>
                <a:schemeClr val="dk1"/>
              </a:solidFill>
            </a:endParaRPr>
          </a:p>
          <a:p>
            <a:pPr indent="0" lvl="0" marL="0" marR="0" rtl="0" algn="l">
              <a:spcBef>
                <a:spcPts val="0"/>
              </a:spcBef>
              <a:spcAft>
                <a:spcPts val="0"/>
              </a:spcAft>
              <a:buNone/>
            </a:pPr>
            <a:r>
              <a:rPr lang="en-GB" sz="1300">
                <a:solidFill>
                  <a:schemeClr val="dk1"/>
                </a:solidFill>
              </a:rPr>
              <a:t>Pietkiewicz, Igor, ‘Burial rituals and cultural changes in the polish community – a qualitative study’, </a:t>
            </a:r>
            <a:r>
              <a:rPr i="1" lang="en-GB" sz="1300">
                <a:solidFill>
                  <a:schemeClr val="dk1"/>
                </a:solidFill>
              </a:rPr>
              <a:t>Polish Psychological Bulletin</a:t>
            </a:r>
            <a:r>
              <a:rPr lang="en-GB" sz="1300">
                <a:solidFill>
                  <a:schemeClr val="dk1"/>
                </a:solidFill>
              </a:rPr>
              <a:t>. 43(4) (2012). 288-309</a:t>
            </a:r>
            <a:endParaRPr sz="1300">
              <a:solidFill>
                <a:schemeClr val="dk1"/>
              </a:solidFill>
            </a:endParaRPr>
          </a:p>
        </p:txBody>
      </p:sp>
      <p:pic>
        <p:nvPicPr>
          <p:cNvPr descr="A grave stone in a cemetery&#10;&#10;AI-generated content may be incorrect." id="87" name="Google Shape;87;p1"/>
          <p:cNvPicPr preferRelativeResize="0"/>
          <p:nvPr/>
        </p:nvPicPr>
        <p:blipFill rotWithShape="1">
          <a:blip r:embed="rId3">
            <a:alphaModFix/>
          </a:blip>
          <a:srcRect b="13782" l="0" r="40974" t="18429"/>
          <a:stretch/>
        </p:blipFill>
        <p:spPr>
          <a:xfrm rot="5400000">
            <a:off x="-254000" y="1615153"/>
            <a:ext cx="3560842" cy="3052175"/>
          </a:xfrm>
          <a:prstGeom prst="rect">
            <a:avLst/>
          </a:prstGeom>
          <a:noFill/>
          <a:ln>
            <a:noFill/>
          </a:ln>
        </p:spPr>
      </p:pic>
      <p:pic>
        <p:nvPicPr>
          <p:cNvPr descr="A gravestone in a cemetery&#10;&#10;AI-generated content may be incorrect." id="88" name="Google Shape;88;p1"/>
          <p:cNvPicPr preferRelativeResize="0"/>
          <p:nvPr/>
        </p:nvPicPr>
        <p:blipFill rotWithShape="1">
          <a:blip r:embed="rId4">
            <a:alphaModFix/>
          </a:blip>
          <a:srcRect b="27592" l="1240" r="26164" t="24455"/>
          <a:stretch/>
        </p:blipFill>
        <p:spPr>
          <a:xfrm rot="5400000">
            <a:off x="8689423" y="2007313"/>
            <a:ext cx="4249327" cy="2105890"/>
          </a:xfrm>
          <a:prstGeom prst="rect">
            <a:avLst/>
          </a:prstGeom>
          <a:noFill/>
          <a:ln>
            <a:noFill/>
          </a:ln>
        </p:spPr>
      </p:pic>
      <p:sp>
        <p:nvSpPr>
          <p:cNvPr id="89" name="Google Shape;89;p1"/>
          <p:cNvSpPr txBox="1"/>
          <p:nvPr/>
        </p:nvSpPr>
        <p:spPr>
          <a:xfrm>
            <a:off x="327741" y="5047225"/>
            <a:ext cx="2728451"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Arial"/>
                <a:ea typeface="Arial"/>
                <a:cs typeface="Arial"/>
                <a:sym typeface="Arial"/>
              </a:rPr>
              <a:t>Fig 1: </a:t>
            </a:r>
            <a:r>
              <a:rPr lang="en-GB" sz="1800">
                <a:solidFill>
                  <a:schemeClr val="dk1"/>
                </a:solidFill>
              </a:rPr>
              <a:t>“Ś.T.P.” </a:t>
            </a:r>
            <a:r>
              <a:rPr lang="en-GB" sz="1800">
                <a:solidFill>
                  <a:schemeClr val="dk1"/>
                </a:solidFill>
                <a:latin typeface="Arial"/>
                <a:ea typeface="Arial"/>
                <a:cs typeface="Arial"/>
                <a:sym typeface="Arial"/>
              </a:rPr>
              <a:t>grave</a:t>
            </a:r>
            <a:endParaRPr/>
          </a:p>
        </p:txBody>
      </p:sp>
      <p:sp>
        <p:nvSpPr>
          <p:cNvPr id="90" name="Google Shape;90;p1"/>
          <p:cNvSpPr txBox="1"/>
          <p:nvPr/>
        </p:nvSpPr>
        <p:spPr>
          <a:xfrm>
            <a:off x="9807676" y="5391353"/>
            <a:ext cx="2228700" cy="646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Arial"/>
                <a:ea typeface="Arial"/>
                <a:cs typeface="Arial"/>
                <a:sym typeface="Arial"/>
              </a:rPr>
              <a:t>Fig 2: </a:t>
            </a:r>
            <a:r>
              <a:rPr lang="en-GB" sz="1800">
                <a:solidFill>
                  <a:schemeClr val="dk1"/>
                </a:solidFill>
              </a:rPr>
              <a:t>“IHS” christogram grave</a:t>
            </a:r>
            <a:endParaRPr/>
          </a:p>
        </p:txBody>
      </p:sp>
      <p:sp>
        <p:nvSpPr>
          <p:cNvPr id="91" name="Google Shape;91;p1"/>
          <p:cNvSpPr txBox="1"/>
          <p:nvPr/>
        </p:nvSpPr>
        <p:spPr>
          <a:xfrm>
            <a:off x="3248267" y="1100207"/>
            <a:ext cx="6317100" cy="4710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1" lang="en-GB" sz="1600">
                <a:solidFill>
                  <a:schemeClr val="dk1"/>
                </a:solidFill>
                <a:latin typeface="Arial"/>
                <a:ea typeface="Arial"/>
                <a:cs typeface="Arial"/>
                <a:sym typeface="Arial"/>
              </a:rPr>
              <a:t>Polish graves in Lampeter cemetery illustrating use of </a:t>
            </a:r>
            <a:r>
              <a:rPr b="1" i="1" lang="en-GB" sz="1600">
                <a:solidFill>
                  <a:schemeClr val="dk1"/>
                </a:solidFill>
              </a:rPr>
              <a:t>Ś</a:t>
            </a:r>
            <a:r>
              <a:rPr b="1" i="1" lang="en-GB" sz="1600">
                <a:solidFill>
                  <a:schemeClr val="dk1"/>
                </a:solidFill>
                <a:latin typeface="Arial"/>
                <a:ea typeface="Arial"/>
                <a:cs typeface="Arial"/>
                <a:sym typeface="Arial"/>
              </a:rPr>
              <a:t>.T.P</a:t>
            </a:r>
            <a:r>
              <a:rPr b="1" i="1" lang="en-GB" sz="1600">
                <a:solidFill>
                  <a:schemeClr val="dk1"/>
                </a:solidFill>
              </a:rPr>
              <a:t>, and a simple shape</a:t>
            </a:r>
            <a:r>
              <a:rPr b="1" i="1" lang="en-GB" sz="1600">
                <a:solidFill>
                  <a:schemeClr val="dk1"/>
                </a:solidFill>
                <a:latin typeface="Arial"/>
                <a:ea typeface="Arial"/>
                <a:cs typeface="Arial"/>
                <a:sym typeface="Arial"/>
              </a:rPr>
              <a:t> (fig. 1) or </a:t>
            </a:r>
            <a:r>
              <a:rPr b="1" i="1" lang="en-GB" sz="1600">
                <a:solidFill>
                  <a:schemeClr val="dk1"/>
                </a:solidFill>
              </a:rPr>
              <a:t>IH</a:t>
            </a:r>
            <a:r>
              <a:rPr b="1" i="1" lang="en-GB" sz="1600">
                <a:solidFill>
                  <a:schemeClr val="dk1"/>
                </a:solidFill>
                <a:latin typeface="Arial"/>
                <a:ea typeface="Arial"/>
                <a:cs typeface="Arial"/>
                <a:sym typeface="Arial"/>
              </a:rPr>
              <a:t>S and a cross shape (fig. 2)</a:t>
            </a:r>
            <a:endParaRPr sz="1600"/>
          </a:p>
          <a:p>
            <a:pPr indent="0" lvl="0" marL="0" marR="0" rtl="0" algn="l">
              <a:spcBef>
                <a:spcPts val="0"/>
              </a:spcBef>
              <a:spcAft>
                <a:spcPts val="0"/>
              </a:spcAft>
              <a:buNone/>
            </a:pPr>
            <a:r>
              <a:t/>
            </a:r>
            <a:endParaRPr sz="1200">
              <a:solidFill>
                <a:schemeClr val="dk1"/>
              </a:solidFill>
              <a:latin typeface="Arial"/>
              <a:ea typeface="Arial"/>
              <a:cs typeface="Arial"/>
              <a:sym typeface="Arial"/>
            </a:endParaRPr>
          </a:p>
          <a:p>
            <a:pPr indent="0" lvl="0" marL="0" marR="0" rtl="0" algn="l">
              <a:spcBef>
                <a:spcPts val="0"/>
              </a:spcBef>
              <a:spcAft>
                <a:spcPts val="0"/>
              </a:spcAft>
              <a:buNone/>
            </a:pPr>
            <a:r>
              <a:rPr lang="en-GB" sz="1600">
                <a:solidFill>
                  <a:schemeClr val="dk1"/>
                </a:solidFill>
              </a:rPr>
              <a:t>The Polish graves in Lampeter are almost all in the same area of the </a:t>
            </a:r>
            <a:r>
              <a:rPr lang="en-GB" sz="1600">
                <a:solidFill>
                  <a:schemeClr val="dk1"/>
                </a:solidFill>
              </a:rPr>
              <a:t>St Peter’s Church graveyard, forming a communal space within the greater community and therefore a physical manifestation of Polish communal identity.</a:t>
            </a:r>
            <a:r>
              <a:rPr lang="en-GB" sz="1600">
                <a:solidFill>
                  <a:schemeClr val="dk1"/>
                </a:solidFill>
              </a:rPr>
              <a:t> Both pictured graves of Polish expatriates use entirely Polish language text on their surfaces, though the engraving of symbols varies depending on which sect of Christianity the decedent followed. The IHS Christogram seen in fig. 2 is a common symbol of the Society of Jesus (Jesuits), while the S.T.P. is an acronym for “Świętej Pamięci”, translating approximately to “In Sacred Memory”. Both decedents are buried in a predominantly Polish area of the St. Peter’s Church graveyard. Fig. 2 can be inferred to be a Catholic from the Jesuit Christogram on the cross, and may be buried in the graveyard to be around the other members of the expatriate Polish community. Three factors - Polish </a:t>
            </a:r>
            <a:r>
              <a:rPr lang="en-GB" sz="1600">
                <a:solidFill>
                  <a:schemeClr val="dk1"/>
                </a:solidFill>
              </a:rPr>
              <a:t>language, faith signifiers, and loctional clustering - serve to create collective identity </a:t>
            </a:r>
            <a:endParaRPr sz="16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2025-03-16T20:59:46Z</dcterms:created>
</cp:coreProperties>
</file>