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7ED4F0-5DEE-4C97-A295-7B781CD59876}" v="1" dt="2026-02-20T22:02:00.2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94" d="100"/>
          <a:sy n="94" d="100"/>
        </p:scale>
        <p:origin x="11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ma Abdul" userId="b800fc07619a01ce" providerId="LiveId" clId="{2DB064CC-9FC1-46BC-A991-A11BDA8673A9}"/>
    <pc:docChg chg="custSel modSld">
      <pc:chgData name="Fatma Abdul" userId="b800fc07619a01ce" providerId="LiveId" clId="{2DB064CC-9FC1-46BC-A991-A11BDA8673A9}" dt="2026-02-22T20:41:26.656" v="796" actId="20577"/>
      <pc:docMkLst>
        <pc:docMk/>
      </pc:docMkLst>
      <pc:sldChg chg="modSp mod">
        <pc:chgData name="Fatma Abdul" userId="b800fc07619a01ce" providerId="LiveId" clId="{2DB064CC-9FC1-46BC-A991-A11BDA8673A9}" dt="2026-02-22T20:30:29.979" v="683" actId="20577"/>
        <pc:sldMkLst>
          <pc:docMk/>
          <pc:sldMk cId="688271287" sldId="257"/>
        </pc:sldMkLst>
        <pc:graphicFrameChg chg="mod modGraphic">
          <ac:chgData name="Fatma Abdul" userId="b800fc07619a01ce" providerId="LiveId" clId="{2DB064CC-9FC1-46BC-A991-A11BDA8673A9}" dt="2026-02-22T20:30:29.979" v="683" actId="20577"/>
          <ac:graphicFrameMkLst>
            <pc:docMk/>
            <pc:sldMk cId="688271287" sldId="257"/>
            <ac:graphicFrameMk id="28" creationId="{397D219B-438D-35EC-BE88-ACE2D893A315}"/>
          </ac:graphicFrameMkLst>
        </pc:graphicFrameChg>
      </pc:sldChg>
      <pc:sldChg chg="modSp mod">
        <pc:chgData name="Fatma Abdul" userId="b800fc07619a01ce" providerId="LiveId" clId="{2DB064CC-9FC1-46BC-A991-A11BDA8673A9}" dt="2026-02-22T20:32:09.866" v="703" actId="20577"/>
        <pc:sldMkLst>
          <pc:docMk/>
          <pc:sldMk cId="813641389" sldId="258"/>
        </pc:sldMkLst>
        <pc:spChg chg="mod">
          <ac:chgData name="Fatma Abdul" userId="b800fc07619a01ce" providerId="LiveId" clId="{2DB064CC-9FC1-46BC-A991-A11BDA8673A9}" dt="2026-02-22T20:32:09.866" v="703" actId="20577"/>
          <ac:spMkLst>
            <pc:docMk/>
            <pc:sldMk cId="813641389" sldId="258"/>
            <ac:spMk id="3" creationId="{2E895FED-6D52-184F-5F15-F039726C2ADB}"/>
          </ac:spMkLst>
        </pc:spChg>
      </pc:sldChg>
      <pc:sldChg chg="modSp mod">
        <pc:chgData name="Fatma Abdul" userId="b800fc07619a01ce" providerId="LiveId" clId="{2DB064CC-9FC1-46BC-A991-A11BDA8673A9}" dt="2026-02-22T20:32:48.715" v="711" actId="20577"/>
        <pc:sldMkLst>
          <pc:docMk/>
          <pc:sldMk cId="1112937039" sldId="259"/>
        </pc:sldMkLst>
        <pc:spChg chg="mod">
          <ac:chgData name="Fatma Abdul" userId="b800fc07619a01ce" providerId="LiveId" clId="{2DB064CC-9FC1-46BC-A991-A11BDA8673A9}" dt="2026-02-22T20:32:22.370" v="704" actId="20577"/>
          <ac:spMkLst>
            <pc:docMk/>
            <pc:sldMk cId="1112937039" sldId="259"/>
            <ac:spMk id="2" creationId="{88190BF8-63D8-1C00-32FA-BC6F112F62F1}"/>
          </ac:spMkLst>
        </pc:spChg>
        <pc:spChg chg="mod">
          <ac:chgData name="Fatma Abdul" userId="b800fc07619a01ce" providerId="LiveId" clId="{2DB064CC-9FC1-46BC-A991-A11BDA8673A9}" dt="2026-02-22T20:32:48.715" v="711" actId="20577"/>
          <ac:spMkLst>
            <pc:docMk/>
            <pc:sldMk cId="1112937039" sldId="259"/>
            <ac:spMk id="3" creationId="{5421AF7B-E443-4EC5-949C-1BC104560C7C}"/>
          </ac:spMkLst>
        </pc:spChg>
      </pc:sldChg>
      <pc:sldChg chg="delSp modSp mod">
        <pc:chgData name="Fatma Abdul" userId="b800fc07619a01ce" providerId="LiveId" clId="{2DB064CC-9FC1-46BC-A991-A11BDA8673A9}" dt="2026-02-22T20:33:40.035" v="731" actId="20577"/>
        <pc:sldMkLst>
          <pc:docMk/>
          <pc:sldMk cId="1633889176" sldId="260"/>
        </pc:sldMkLst>
        <pc:spChg chg="mod">
          <ac:chgData name="Fatma Abdul" userId="b800fc07619a01ce" providerId="LiveId" clId="{2DB064CC-9FC1-46BC-A991-A11BDA8673A9}" dt="2026-02-22T20:33:40.035" v="731" actId="20577"/>
          <ac:spMkLst>
            <pc:docMk/>
            <pc:sldMk cId="1633889176" sldId="260"/>
            <ac:spMk id="3" creationId="{369C4E66-BFAD-9058-CD7C-FD1B16C546D4}"/>
          </ac:spMkLst>
        </pc:spChg>
      </pc:sldChg>
      <pc:sldChg chg="modSp mod">
        <pc:chgData name="Fatma Abdul" userId="b800fc07619a01ce" providerId="LiveId" clId="{2DB064CC-9FC1-46BC-A991-A11BDA8673A9}" dt="2026-02-22T20:40:20.960" v="759" actId="20577"/>
        <pc:sldMkLst>
          <pc:docMk/>
          <pc:sldMk cId="2954777997" sldId="261"/>
        </pc:sldMkLst>
        <pc:spChg chg="mod">
          <ac:chgData name="Fatma Abdul" userId="b800fc07619a01ce" providerId="LiveId" clId="{2DB064CC-9FC1-46BC-A991-A11BDA8673A9}" dt="2026-02-09T20:16:41.070" v="140" actId="14100"/>
          <ac:spMkLst>
            <pc:docMk/>
            <pc:sldMk cId="2954777997" sldId="261"/>
            <ac:spMk id="2" creationId="{A71D4C6B-FA5A-629F-9376-E3FFA084E754}"/>
          </ac:spMkLst>
        </pc:spChg>
        <pc:spChg chg="mod">
          <ac:chgData name="Fatma Abdul" userId="b800fc07619a01ce" providerId="LiveId" clId="{2DB064CC-9FC1-46BC-A991-A11BDA8673A9}" dt="2026-02-22T20:40:20.960" v="759" actId="20577"/>
          <ac:spMkLst>
            <pc:docMk/>
            <pc:sldMk cId="2954777997" sldId="261"/>
            <ac:spMk id="3" creationId="{E43B1058-7A09-82C7-A0E8-FE112A65E83A}"/>
          </ac:spMkLst>
        </pc:spChg>
      </pc:sldChg>
      <pc:sldChg chg="modSp mod">
        <pc:chgData name="Fatma Abdul" userId="b800fc07619a01ce" providerId="LiveId" clId="{2DB064CC-9FC1-46BC-A991-A11BDA8673A9}" dt="2026-02-22T20:41:26.656" v="796" actId="20577"/>
        <pc:sldMkLst>
          <pc:docMk/>
          <pc:sldMk cId="883133614" sldId="262"/>
        </pc:sldMkLst>
        <pc:spChg chg="mod">
          <ac:chgData name="Fatma Abdul" userId="b800fc07619a01ce" providerId="LiveId" clId="{2DB064CC-9FC1-46BC-A991-A11BDA8673A9}" dt="2026-02-22T20:41:26.656" v="796" actId="20577"/>
          <ac:spMkLst>
            <pc:docMk/>
            <pc:sldMk cId="883133614" sldId="262"/>
            <ac:spMk id="3" creationId="{E4DEBC41-1753-6849-55EF-9CE635754D6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4E7992-F4EC-4F49-9ACE-04D4176FB30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4A2DEA7B-C6CC-4225-833D-83401BA8A4EA}">
      <dgm:prSet/>
      <dgm:spPr/>
      <dgm:t>
        <a:bodyPr/>
        <a:lstStyle/>
        <a:p>
          <a:r>
            <a:rPr lang="en-GB" dirty="0"/>
            <a:t>Hello, My Name is Atfa Xasan. Today, I am going to talk about communication as a professional skill in health and social care. In this presentation, I will explain what communication is, why it is important and provide an example of how it is used in professional practice</a:t>
          </a:r>
          <a:endParaRPr lang="en-US" dirty="0"/>
        </a:p>
      </dgm:t>
    </dgm:pt>
    <dgm:pt modelId="{B6FC63AE-19A6-4D8E-AA47-8D72ED95029A}" type="parTrans" cxnId="{29F0B23C-B20C-4A95-BB5D-85B5B5B28A43}">
      <dgm:prSet/>
      <dgm:spPr/>
      <dgm:t>
        <a:bodyPr/>
        <a:lstStyle/>
        <a:p>
          <a:endParaRPr lang="en-US"/>
        </a:p>
      </dgm:t>
    </dgm:pt>
    <dgm:pt modelId="{0F641442-12C3-4ADF-9561-B0510FFF7AC3}" type="sibTrans" cxnId="{29F0B23C-B20C-4A95-BB5D-85B5B5B28A43}">
      <dgm:prSet/>
      <dgm:spPr/>
      <dgm:t>
        <a:bodyPr/>
        <a:lstStyle/>
        <a:p>
          <a:endParaRPr lang="en-US"/>
        </a:p>
      </dgm:t>
    </dgm:pt>
    <dgm:pt modelId="{79BD27F0-8529-4E4B-BB01-CA2ACE932B05}">
      <dgm:prSet/>
      <dgm:spPr/>
      <dgm:t>
        <a:bodyPr/>
        <a:lstStyle/>
        <a:p>
          <a:r>
            <a:rPr lang="en-GB" dirty="0">
              <a:solidFill>
                <a:schemeClr val="tx1"/>
              </a:solidFill>
            </a:rPr>
            <a:t>Communication is a key aspect of professional skill in health and social care. Health and social care professionals practice communication daily to support service users and provide safe and effective care. Communication is a vital component of high-quality care, as emphasised by NHS England (2021</a:t>
          </a:r>
          <a:endParaRPr lang="en-US" dirty="0">
            <a:solidFill>
              <a:schemeClr val="tx1"/>
            </a:solidFill>
          </a:endParaRPr>
        </a:p>
      </dgm:t>
    </dgm:pt>
    <dgm:pt modelId="{3B1A5A1E-BFC0-45FA-8FBE-CC0E8E4F35EF}" type="parTrans" cxnId="{DBF2B56C-F1EE-4A50-AF65-EE03CF8CC1A3}">
      <dgm:prSet/>
      <dgm:spPr/>
      <dgm:t>
        <a:bodyPr/>
        <a:lstStyle/>
        <a:p>
          <a:endParaRPr lang="en-US"/>
        </a:p>
      </dgm:t>
    </dgm:pt>
    <dgm:pt modelId="{B0407601-4897-4F56-881E-063D4F1ADCCF}" type="sibTrans" cxnId="{DBF2B56C-F1EE-4A50-AF65-EE03CF8CC1A3}">
      <dgm:prSet/>
      <dgm:spPr/>
      <dgm:t>
        <a:bodyPr/>
        <a:lstStyle/>
        <a:p>
          <a:endParaRPr lang="en-US"/>
        </a:p>
      </dgm:t>
    </dgm:pt>
    <dgm:pt modelId="{7808CEBD-2FFC-42D1-8AC3-2A8239B0388D}" type="pres">
      <dgm:prSet presAssocID="{274E7992-F4EC-4F49-9ACE-04D4176FB30A}" presName="hierChild1" presStyleCnt="0">
        <dgm:presLayoutVars>
          <dgm:chPref val="1"/>
          <dgm:dir/>
          <dgm:animOne val="branch"/>
          <dgm:animLvl val="lvl"/>
          <dgm:resizeHandles/>
        </dgm:presLayoutVars>
      </dgm:prSet>
      <dgm:spPr/>
    </dgm:pt>
    <dgm:pt modelId="{F2859B7F-B41C-479B-A414-2246D824C8FD}" type="pres">
      <dgm:prSet presAssocID="{4A2DEA7B-C6CC-4225-833D-83401BA8A4EA}" presName="hierRoot1" presStyleCnt="0"/>
      <dgm:spPr/>
    </dgm:pt>
    <dgm:pt modelId="{D1BD926C-E806-47AF-A871-DD2A2804F497}" type="pres">
      <dgm:prSet presAssocID="{4A2DEA7B-C6CC-4225-833D-83401BA8A4EA}" presName="composite" presStyleCnt="0"/>
      <dgm:spPr/>
    </dgm:pt>
    <dgm:pt modelId="{53214F6B-C91B-4AC1-B87D-69104ABCA176}" type="pres">
      <dgm:prSet presAssocID="{4A2DEA7B-C6CC-4225-833D-83401BA8A4EA}" presName="background" presStyleLbl="node0" presStyleIdx="0" presStyleCnt="2"/>
      <dgm:spPr/>
    </dgm:pt>
    <dgm:pt modelId="{3F8D5E75-4CDB-4A1E-9917-948369816F79}" type="pres">
      <dgm:prSet presAssocID="{4A2DEA7B-C6CC-4225-833D-83401BA8A4EA}" presName="text" presStyleLbl="fgAcc0" presStyleIdx="0" presStyleCnt="2">
        <dgm:presLayoutVars>
          <dgm:chPref val="3"/>
        </dgm:presLayoutVars>
      </dgm:prSet>
      <dgm:spPr/>
    </dgm:pt>
    <dgm:pt modelId="{04EEE41A-E21A-455F-8F1A-1FBA35488DF7}" type="pres">
      <dgm:prSet presAssocID="{4A2DEA7B-C6CC-4225-833D-83401BA8A4EA}" presName="hierChild2" presStyleCnt="0"/>
      <dgm:spPr/>
    </dgm:pt>
    <dgm:pt modelId="{70089125-BFFE-4D5F-B58F-32C899D50A80}" type="pres">
      <dgm:prSet presAssocID="{79BD27F0-8529-4E4B-BB01-CA2ACE932B05}" presName="hierRoot1" presStyleCnt="0"/>
      <dgm:spPr/>
    </dgm:pt>
    <dgm:pt modelId="{939B81B8-7F82-4A3E-865A-5CB9572B2CC9}" type="pres">
      <dgm:prSet presAssocID="{79BD27F0-8529-4E4B-BB01-CA2ACE932B05}" presName="composite" presStyleCnt="0"/>
      <dgm:spPr/>
    </dgm:pt>
    <dgm:pt modelId="{F59F4FE1-1BF8-43BD-92A5-56EE74481D3F}" type="pres">
      <dgm:prSet presAssocID="{79BD27F0-8529-4E4B-BB01-CA2ACE932B05}" presName="background" presStyleLbl="node0" presStyleIdx="1" presStyleCnt="2"/>
      <dgm:spPr/>
    </dgm:pt>
    <dgm:pt modelId="{CB0C8CE1-D9D3-4E75-972A-983AB1EEA728}" type="pres">
      <dgm:prSet presAssocID="{79BD27F0-8529-4E4B-BB01-CA2ACE932B05}" presName="text" presStyleLbl="fgAcc0" presStyleIdx="1" presStyleCnt="2">
        <dgm:presLayoutVars>
          <dgm:chPref val="3"/>
        </dgm:presLayoutVars>
      </dgm:prSet>
      <dgm:spPr/>
    </dgm:pt>
    <dgm:pt modelId="{75627D90-3374-4411-921E-6789094C7BC8}" type="pres">
      <dgm:prSet presAssocID="{79BD27F0-8529-4E4B-BB01-CA2ACE932B05}" presName="hierChild2" presStyleCnt="0"/>
      <dgm:spPr/>
    </dgm:pt>
  </dgm:ptLst>
  <dgm:cxnLst>
    <dgm:cxn modelId="{29F0B23C-B20C-4A95-BB5D-85B5B5B28A43}" srcId="{274E7992-F4EC-4F49-9ACE-04D4176FB30A}" destId="{4A2DEA7B-C6CC-4225-833D-83401BA8A4EA}" srcOrd="0" destOrd="0" parTransId="{B6FC63AE-19A6-4D8E-AA47-8D72ED95029A}" sibTransId="{0F641442-12C3-4ADF-9561-B0510FFF7AC3}"/>
    <dgm:cxn modelId="{DBF2B56C-F1EE-4A50-AF65-EE03CF8CC1A3}" srcId="{274E7992-F4EC-4F49-9ACE-04D4176FB30A}" destId="{79BD27F0-8529-4E4B-BB01-CA2ACE932B05}" srcOrd="1" destOrd="0" parTransId="{3B1A5A1E-BFC0-45FA-8FBE-CC0E8E4F35EF}" sibTransId="{B0407601-4897-4F56-881E-063D4F1ADCCF}"/>
    <dgm:cxn modelId="{754BDE6F-1077-4532-8E4C-7DE5BE768583}" type="presOf" srcId="{79BD27F0-8529-4E4B-BB01-CA2ACE932B05}" destId="{CB0C8CE1-D9D3-4E75-972A-983AB1EEA728}" srcOrd="0" destOrd="0" presId="urn:microsoft.com/office/officeart/2005/8/layout/hierarchy1"/>
    <dgm:cxn modelId="{5CB6D877-DC6C-428E-8BE4-5E28A250C924}" type="presOf" srcId="{4A2DEA7B-C6CC-4225-833D-83401BA8A4EA}" destId="{3F8D5E75-4CDB-4A1E-9917-948369816F79}" srcOrd="0" destOrd="0" presId="urn:microsoft.com/office/officeart/2005/8/layout/hierarchy1"/>
    <dgm:cxn modelId="{983A6098-2DB0-47CF-BCB1-0AC6A8CFE45D}" type="presOf" srcId="{274E7992-F4EC-4F49-9ACE-04D4176FB30A}" destId="{7808CEBD-2FFC-42D1-8AC3-2A8239B0388D}" srcOrd="0" destOrd="0" presId="urn:microsoft.com/office/officeart/2005/8/layout/hierarchy1"/>
    <dgm:cxn modelId="{96550D5D-FBE6-44DC-8A47-AA5AE72D8247}" type="presParOf" srcId="{7808CEBD-2FFC-42D1-8AC3-2A8239B0388D}" destId="{F2859B7F-B41C-479B-A414-2246D824C8FD}" srcOrd="0" destOrd="0" presId="urn:microsoft.com/office/officeart/2005/8/layout/hierarchy1"/>
    <dgm:cxn modelId="{EA1D4A61-B825-49FC-A78B-7AD2A36CD38F}" type="presParOf" srcId="{F2859B7F-B41C-479B-A414-2246D824C8FD}" destId="{D1BD926C-E806-47AF-A871-DD2A2804F497}" srcOrd="0" destOrd="0" presId="urn:microsoft.com/office/officeart/2005/8/layout/hierarchy1"/>
    <dgm:cxn modelId="{F87B0531-AFDA-40E1-A20F-EF39CDB34CA3}" type="presParOf" srcId="{D1BD926C-E806-47AF-A871-DD2A2804F497}" destId="{53214F6B-C91B-4AC1-B87D-69104ABCA176}" srcOrd="0" destOrd="0" presId="urn:microsoft.com/office/officeart/2005/8/layout/hierarchy1"/>
    <dgm:cxn modelId="{E3EB292C-C11A-4A04-8AE2-FCDE6E373B17}" type="presParOf" srcId="{D1BD926C-E806-47AF-A871-DD2A2804F497}" destId="{3F8D5E75-4CDB-4A1E-9917-948369816F79}" srcOrd="1" destOrd="0" presId="urn:microsoft.com/office/officeart/2005/8/layout/hierarchy1"/>
    <dgm:cxn modelId="{15DD5C8B-0462-495E-9854-07623D806664}" type="presParOf" srcId="{F2859B7F-B41C-479B-A414-2246D824C8FD}" destId="{04EEE41A-E21A-455F-8F1A-1FBA35488DF7}" srcOrd="1" destOrd="0" presId="urn:microsoft.com/office/officeart/2005/8/layout/hierarchy1"/>
    <dgm:cxn modelId="{CB280A3F-D3B9-4CC0-96FE-845AA163B045}" type="presParOf" srcId="{7808CEBD-2FFC-42D1-8AC3-2A8239B0388D}" destId="{70089125-BFFE-4D5F-B58F-32C899D50A80}" srcOrd="1" destOrd="0" presId="urn:microsoft.com/office/officeart/2005/8/layout/hierarchy1"/>
    <dgm:cxn modelId="{F5CDEFB7-3279-41FA-B744-F39A00597AAC}" type="presParOf" srcId="{70089125-BFFE-4D5F-B58F-32C899D50A80}" destId="{939B81B8-7F82-4A3E-865A-5CB9572B2CC9}" srcOrd="0" destOrd="0" presId="urn:microsoft.com/office/officeart/2005/8/layout/hierarchy1"/>
    <dgm:cxn modelId="{F750C65E-5A9D-420D-B74D-9B3AFB4A9244}" type="presParOf" srcId="{939B81B8-7F82-4A3E-865A-5CB9572B2CC9}" destId="{F59F4FE1-1BF8-43BD-92A5-56EE74481D3F}" srcOrd="0" destOrd="0" presId="urn:microsoft.com/office/officeart/2005/8/layout/hierarchy1"/>
    <dgm:cxn modelId="{50C75B4B-D29C-4368-AB95-40E56331E4B9}" type="presParOf" srcId="{939B81B8-7F82-4A3E-865A-5CB9572B2CC9}" destId="{CB0C8CE1-D9D3-4E75-972A-983AB1EEA728}" srcOrd="1" destOrd="0" presId="urn:microsoft.com/office/officeart/2005/8/layout/hierarchy1"/>
    <dgm:cxn modelId="{05495A95-235E-44AE-8C9E-B79F451E7044}" type="presParOf" srcId="{70089125-BFFE-4D5F-B58F-32C899D50A80}" destId="{75627D90-3374-4411-921E-6789094C7BC8}"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29D640-C60C-44CD-AB6E-CF48B1F07DE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D9CE018-85F5-4FD2-9F95-95E6E563C15A}">
      <dgm:prSet/>
      <dgm:spPr/>
      <dgm:t>
        <a:bodyPr/>
        <a:lstStyle/>
        <a:p>
          <a:r>
            <a:rPr lang="en-GB"/>
            <a:t>Department of Health and Social Care (2018) Health and Social Care Act 2008 (Regulated Activities) Regulations 2014. London: DHSC.</a:t>
          </a:r>
          <a:endParaRPr lang="en-US"/>
        </a:p>
      </dgm:t>
    </dgm:pt>
    <dgm:pt modelId="{8029437D-18AC-4F13-BD77-B4EFE7F05233}" type="parTrans" cxnId="{77949FC8-4CC3-4E91-A337-6A2A38B91704}">
      <dgm:prSet/>
      <dgm:spPr/>
      <dgm:t>
        <a:bodyPr/>
        <a:lstStyle/>
        <a:p>
          <a:endParaRPr lang="en-US"/>
        </a:p>
      </dgm:t>
    </dgm:pt>
    <dgm:pt modelId="{16CCDF6B-5DD3-4762-B43D-7B2EFA8E2E88}" type="sibTrans" cxnId="{77949FC8-4CC3-4E91-A337-6A2A38B91704}">
      <dgm:prSet/>
      <dgm:spPr/>
      <dgm:t>
        <a:bodyPr/>
        <a:lstStyle/>
        <a:p>
          <a:endParaRPr lang="en-US"/>
        </a:p>
      </dgm:t>
    </dgm:pt>
    <dgm:pt modelId="{73E58B97-94D1-4BFD-A758-49A4DB07BD6A}">
      <dgm:prSet/>
      <dgm:spPr/>
      <dgm:t>
        <a:bodyPr/>
        <a:lstStyle/>
        <a:p>
          <a:r>
            <a:rPr lang="en-GB"/>
            <a:t>NHS England (2021) Effective communication in healthcare. London: NHS England.</a:t>
          </a:r>
          <a:endParaRPr lang="en-US"/>
        </a:p>
      </dgm:t>
    </dgm:pt>
    <dgm:pt modelId="{0C0DD9FA-B600-4F6A-A54C-3B54731330DB}" type="parTrans" cxnId="{2A256F05-F049-49C6-9E20-19C9F4D31B95}">
      <dgm:prSet/>
      <dgm:spPr/>
      <dgm:t>
        <a:bodyPr/>
        <a:lstStyle/>
        <a:p>
          <a:endParaRPr lang="en-US"/>
        </a:p>
      </dgm:t>
    </dgm:pt>
    <dgm:pt modelId="{1E86C44F-67D8-4521-A80D-30FE1862495C}" type="sibTrans" cxnId="{2A256F05-F049-49C6-9E20-19C9F4D31B95}">
      <dgm:prSet/>
      <dgm:spPr/>
      <dgm:t>
        <a:bodyPr/>
        <a:lstStyle/>
        <a:p>
          <a:endParaRPr lang="en-US"/>
        </a:p>
      </dgm:t>
    </dgm:pt>
    <dgm:pt modelId="{1103EA28-A609-443E-97AB-F18812D0F74B}">
      <dgm:prSet/>
      <dgm:spPr/>
      <dgm:t>
        <a:bodyPr/>
        <a:lstStyle/>
        <a:p>
          <a:r>
            <a:rPr lang="en-GB"/>
            <a:t>Skills for Care (2020) Communication skills in health and social care. Leeds: Skills for Care.</a:t>
          </a:r>
          <a:endParaRPr lang="en-US"/>
        </a:p>
      </dgm:t>
    </dgm:pt>
    <dgm:pt modelId="{0040225D-B3CC-417D-AFC4-EA4ACC07B18B}" type="parTrans" cxnId="{B60EAA98-5279-464D-BB9C-029BD8401FE8}">
      <dgm:prSet/>
      <dgm:spPr/>
      <dgm:t>
        <a:bodyPr/>
        <a:lstStyle/>
        <a:p>
          <a:endParaRPr lang="en-US"/>
        </a:p>
      </dgm:t>
    </dgm:pt>
    <dgm:pt modelId="{FDFF59DB-7223-4AFD-BCD2-0E3FE3F07E9F}" type="sibTrans" cxnId="{B60EAA98-5279-464D-BB9C-029BD8401FE8}">
      <dgm:prSet/>
      <dgm:spPr/>
      <dgm:t>
        <a:bodyPr/>
        <a:lstStyle/>
        <a:p>
          <a:endParaRPr lang="en-US"/>
        </a:p>
      </dgm:t>
    </dgm:pt>
    <dgm:pt modelId="{817AB50B-20E0-4A8D-8C6F-E3C30CE0268D}">
      <dgm:prSet/>
      <dgm:spPr/>
      <dgm:t>
        <a:bodyPr/>
        <a:lstStyle/>
        <a:p>
          <a:r>
            <a:rPr lang="en-GB"/>
            <a:t>World Health Organization (2017) Communicating effectively with patients. Geneva: WHO.</a:t>
          </a:r>
          <a:endParaRPr lang="en-US"/>
        </a:p>
      </dgm:t>
    </dgm:pt>
    <dgm:pt modelId="{6A30B435-9936-43E4-B510-AA6C3C3A81AD}" type="parTrans" cxnId="{38F7C7F0-FADC-4488-B0E8-488F944D3C4C}">
      <dgm:prSet/>
      <dgm:spPr/>
      <dgm:t>
        <a:bodyPr/>
        <a:lstStyle/>
        <a:p>
          <a:endParaRPr lang="en-US"/>
        </a:p>
      </dgm:t>
    </dgm:pt>
    <dgm:pt modelId="{7AEA6F2A-2608-48CF-AAF1-701E28D12EC8}" type="sibTrans" cxnId="{38F7C7F0-FADC-4488-B0E8-488F944D3C4C}">
      <dgm:prSet/>
      <dgm:spPr/>
      <dgm:t>
        <a:bodyPr/>
        <a:lstStyle/>
        <a:p>
          <a:endParaRPr lang="en-US"/>
        </a:p>
      </dgm:t>
    </dgm:pt>
    <dgm:pt modelId="{A159E086-C787-4B79-89FD-078A90CEEE77}">
      <dgm:prSet/>
      <dgm:spPr/>
      <dgm:t>
        <a:bodyPr/>
        <a:lstStyle/>
        <a:p>
          <a:r>
            <a:rPr lang="en-GB"/>
            <a:t>Bach, S. and Grant, A. (2015) Communication and interpersonal skills in nursing. 3rd edn. Exeter: Learning Matters.</a:t>
          </a:r>
          <a:endParaRPr lang="en-US"/>
        </a:p>
      </dgm:t>
    </dgm:pt>
    <dgm:pt modelId="{0F10FE34-5977-4F4C-9A1D-DEE0CA0BB5C8}" type="parTrans" cxnId="{0C6EC0C0-FF8E-4DE2-BF5A-9452B8CE8AE1}">
      <dgm:prSet/>
      <dgm:spPr/>
      <dgm:t>
        <a:bodyPr/>
        <a:lstStyle/>
        <a:p>
          <a:endParaRPr lang="en-US"/>
        </a:p>
      </dgm:t>
    </dgm:pt>
    <dgm:pt modelId="{47D2510B-7FF3-4533-A656-342A63071765}" type="sibTrans" cxnId="{0C6EC0C0-FF8E-4DE2-BF5A-9452B8CE8AE1}">
      <dgm:prSet/>
      <dgm:spPr/>
      <dgm:t>
        <a:bodyPr/>
        <a:lstStyle/>
        <a:p>
          <a:endParaRPr lang="en-US"/>
        </a:p>
      </dgm:t>
    </dgm:pt>
    <dgm:pt modelId="{18922E65-6B7D-40A6-94E1-7E5EAACBDC4A}">
      <dgm:prSet/>
      <dgm:spPr/>
      <dgm:t>
        <a:bodyPr/>
        <a:lstStyle/>
        <a:p>
          <a:r>
            <a:rPr lang="en-GB"/>
            <a:t>Arnold, E.C. and Boggs, K.U. (2019) Interpersonal relationships: professional communication skills for nurses. 8th edn. St Louis: Elsevier.</a:t>
          </a:r>
          <a:endParaRPr lang="en-US"/>
        </a:p>
      </dgm:t>
    </dgm:pt>
    <dgm:pt modelId="{C0B4A525-313C-4A81-9B8E-EBB82920E387}" type="parTrans" cxnId="{B3FF986F-D778-401B-84CA-91B99E5CD180}">
      <dgm:prSet/>
      <dgm:spPr/>
      <dgm:t>
        <a:bodyPr/>
        <a:lstStyle/>
        <a:p>
          <a:endParaRPr lang="en-US"/>
        </a:p>
      </dgm:t>
    </dgm:pt>
    <dgm:pt modelId="{918E07A6-F1FE-41D8-8E85-48C8B00EA4E4}" type="sibTrans" cxnId="{B3FF986F-D778-401B-84CA-91B99E5CD180}">
      <dgm:prSet/>
      <dgm:spPr/>
      <dgm:t>
        <a:bodyPr/>
        <a:lstStyle/>
        <a:p>
          <a:endParaRPr lang="en-US"/>
        </a:p>
      </dgm:t>
    </dgm:pt>
    <dgm:pt modelId="{09BA7714-998C-4323-AF3D-DBC2875DAD4E}">
      <dgm:prSet/>
      <dgm:spPr/>
      <dgm:t>
        <a:bodyPr/>
        <a:lstStyle/>
        <a:p>
          <a:r>
            <a:rPr lang="en-GB"/>
            <a:t>Health and Care Professions Council (HCPC) (2018) Standards of conduct, performance and ethics. London: HCPC.</a:t>
          </a:r>
          <a:endParaRPr lang="en-US"/>
        </a:p>
      </dgm:t>
    </dgm:pt>
    <dgm:pt modelId="{B9C1AAC3-5863-4F62-9062-960F1D2E7510}" type="parTrans" cxnId="{1688AFC0-53E0-4DD9-ABF8-9B509FBB3989}">
      <dgm:prSet/>
      <dgm:spPr/>
      <dgm:t>
        <a:bodyPr/>
        <a:lstStyle/>
        <a:p>
          <a:endParaRPr lang="en-US"/>
        </a:p>
      </dgm:t>
    </dgm:pt>
    <dgm:pt modelId="{C1EA2E70-12C1-4320-972C-E2E790430A71}" type="sibTrans" cxnId="{1688AFC0-53E0-4DD9-ABF8-9B509FBB3989}">
      <dgm:prSet/>
      <dgm:spPr/>
      <dgm:t>
        <a:bodyPr/>
        <a:lstStyle/>
        <a:p>
          <a:endParaRPr lang="en-US"/>
        </a:p>
      </dgm:t>
    </dgm:pt>
    <dgm:pt modelId="{3F9D242D-4AD5-4810-AE92-1A4F1A91C5D4}">
      <dgm:prSet/>
      <dgm:spPr/>
      <dgm:t>
        <a:bodyPr/>
        <a:lstStyle/>
        <a:p>
          <a:r>
            <a:rPr lang="en-GB"/>
            <a:t>Royal College of Nursing (2021) Principles of effective communication. London: RCN.</a:t>
          </a:r>
          <a:endParaRPr lang="en-US"/>
        </a:p>
      </dgm:t>
    </dgm:pt>
    <dgm:pt modelId="{C646C5F3-AA8C-448E-813C-ECCAFD5D6361}" type="parTrans" cxnId="{FCC72B3D-49C7-47AB-A0B0-CBC3097A6387}">
      <dgm:prSet/>
      <dgm:spPr/>
      <dgm:t>
        <a:bodyPr/>
        <a:lstStyle/>
        <a:p>
          <a:endParaRPr lang="en-US"/>
        </a:p>
      </dgm:t>
    </dgm:pt>
    <dgm:pt modelId="{BFF08A0D-F9B7-4911-9CAA-898BC39CE066}" type="sibTrans" cxnId="{FCC72B3D-49C7-47AB-A0B0-CBC3097A6387}">
      <dgm:prSet/>
      <dgm:spPr/>
      <dgm:t>
        <a:bodyPr/>
        <a:lstStyle/>
        <a:p>
          <a:endParaRPr lang="en-US"/>
        </a:p>
      </dgm:t>
    </dgm:pt>
    <dgm:pt modelId="{6F3F3038-944D-4816-A737-2B1BF291D6AC}">
      <dgm:prSet/>
      <dgm:spPr/>
      <dgm:t>
        <a:bodyPr/>
        <a:lstStyle/>
        <a:p>
          <a:r>
            <a:rPr lang="en-GB"/>
            <a:t>Skills for Care (2020) Communication skills in health and social care. Leeds: Skills for Care.</a:t>
          </a:r>
          <a:endParaRPr lang="en-US"/>
        </a:p>
      </dgm:t>
    </dgm:pt>
    <dgm:pt modelId="{12B2688F-AB51-4BD4-9534-3145CBE05B49}" type="parTrans" cxnId="{80172213-97D1-494B-8650-E63EF8742678}">
      <dgm:prSet/>
      <dgm:spPr/>
      <dgm:t>
        <a:bodyPr/>
        <a:lstStyle/>
        <a:p>
          <a:endParaRPr lang="en-US"/>
        </a:p>
      </dgm:t>
    </dgm:pt>
    <dgm:pt modelId="{7A95B51D-4AA1-49E8-A12F-7E119BB5342F}" type="sibTrans" cxnId="{80172213-97D1-494B-8650-E63EF8742678}">
      <dgm:prSet/>
      <dgm:spPr/>
      <dgm:t>
        <a:bodyPr/>
        <a:lstStyle/>
        <a:p>
          <a:endParaRPr lang="en-US"/>
        </a:p>
      </dgm:t>
    </dgm:pt>
    <dgm:pt modelId="{54AAE32D-ED62-45BF-800E-0E1DDA9B23B5}">
      <dgm:prSet/>
      <dgm:spPr/>
      <dgm:t>
        <a:bodyPr/>
        <a:lstStyle/>
        <a:p>
          <a:r>
            <a:rPr lang="en-GB"/>
            <a:t>Department of Health and Social Care (2018) Health and Social Care Act 2008 (Regulated Activities) Regulations 2014. London: DHSC.</a:t>
          </a:r>
          <a:endParaRPr lang="en-US"/>
        </a:p>
      </dgm:t>
    </dgm:pt>
    <dgm:pt modelId="{8B67EC6A-9AB6-40C0-82E8-496870D4F29D}" type="parTrans" cxnId="{2C37ADA4-730A-452B-AC20-C7297A39BC4E}">
      <dgm:prSet/>
      <dgm:spPr/>
      <dgm:t>
        <a:bodyPr/>
        <a:lstStyle/>
        <a:p>
          <a:endParaRPr lang="en-US"/>
        </a:p>
      </dgm:t>
    </dgm:pt>
    <dgm:pt modelId="{1CA797C4-4FE5-45FE-9C93-761B2C0CE79D}" type="sibTrans" cxnId="{2C37ADA4-730A-452B-AC20-C7297A39BC4E}">
      <dgm:prSet/>
      <dgm:spPr/>
      <dgm:t>
        <a:bodyPr/>
        <a:lstStyle/>
        <a:p>
          <a:endParaRPr lang="en-US"/>
        </a:p>
      </dgm:t>
    </dgm:pt>
    <dgm:pt modelId="{5683AAD7-0C3A-439C-82A6-7414462768E2}" type="pres">
      <dgm:prSet presAssocID="{1129D640-C60C-44CD-AB6E-CF48B1F07DEF}" presName="linear" presStyleCnt="0">
        <dgm:presLayoutVars>
          <dgm:animLvl val="lvl"/>
          <dgm:resizeHandles val="exact"/>
        </dgm:presLayoutVars>
      </dgm:prSet>
      <dgm:spPr/>
    </dgm:pt>
    <dgm:pt modelId="{875E70BA-43FF-4E5E-A20E-F31F31063ED7}" type="pres">
      <dgm:prSet presAssocID="{FD9CE018-85F5-4FD2-9F95-95E6E563C15A}" presName="parentText" presStyleLbl="node1" presStyleIdx="0" presStyleCnt="10">
        <dgm:presLayoutVars>
          <dgm:chMax val="0"/>
          <dgm:bulletEnabled val="1"/>
        </dgm:presLayoutVars>
      </dgm:prSet>
      <dgm:spPr/>
    </dgm:pt>
    <dgm:pt modelId="{DD65D7E2-C53F-43D2-A6D1-695F5AB2D41A}" type="pres">
      <dgm:prSet presAssocID="{16CCDF6B-5DD3-4762-B43D-7B2EFA8E2E88}" presName="spacer" presStyleCnt="0"/>
      <dgm:spPr/>
    </dgm:pt>
    <dgm:pt modelId="{9307F5AF-CA61-45D4-8E03-2855851C170F}" type="pres">
      <dgm:prSet presAssocID="{73E58B97-94D1-4BFD-A758-49A4DB07BD6A}" presName="parentText" presStyleLbl="node1" presStyleIdx="1" presStyleCnt="10">
        <dgm:presLayoutVars>
          <dgm:chMax val="0"/>
          <dgm:bulletEnabled val="1"/>
        </dgm:presLayoutVars>
      </dgm:prSet>
      <dgm:spPr/>
    </dgm:pt>
    <dgm:pt modelId="{75C58912-B51B-4B88-AB6E-D1CBF1825D1E}" type="pres">
      <dgm:prSet presAssocID="{1E86C44F-67D8-4521-A80D-30FE1862495C}" presName="spacer" presStyleCnt="0"/>
      <dgm:spPr/>
    </dgm:pt>
    <dgm:pt modelId="{7CF777A1-49AB-4681-8AAC-00DB9F9EA2A6}" type="pres">
      <dgm:prSet presAssocID="{1103EA28-A609-443E-97AB-F18812D0F74B}" presName="parentText" presStyleLbl="node1" presStyleIdx="2" presStyleCnt="10">
        <dgm:presLayoutVars>
          <dgm:chMax val="0"/>
          <dgm:bulletEnabled val="1"/>
        </dgm:presLayoutVars>
      </dgm:prSet>
      <dgm:spPr/>
    </dgm:pt>
    <dgm:pt modelId="{78B92F37-0073-4D50-9673-1C395CA32051}" type="pres">
      <dgm:prSet presAssocID="{FDFF59DB-7223-4AFD-BCD2-0E3FE3F07E9F}" presName="spacer" presStyleCnt="0"/>
      <dgm:spPr/>
    </dgm:pt>
    <dgm:pt modelId="{C179753A-EC61-46EB-8F9C-317E6D8302A2}" type="pres">
      <dgm:prSet presAssocID="{817AB50B-20E0-4A8D-8C6F-E3C30CE0268D}" presName="parentText" presStyleLbl="node1" presStyleIdx="3" presStyleCnt="10">
        <dgm:presLayoutVars>
          <dgm:chMax val="0"/>
          <dgm:bulletEnabled val="1"/>
        </dgm:presLayoutVars>
      </dgm:prSet>
      <dgm:spPr/>
    </dgm:pt>
    <dgm:pt modelId="{634C5441-BFFD-4E1A-AA8B-1B802000E1BC}" type="pres">
      <dgm:prSet presAssocID="{7AEA6F2A-2608-48CF-AAF1-701E28D12EC8}" presName="spacer" presStyleCnt="0"/>
      <dgm:spPr/>
    </dgm:pt>
    <dgm:pt modelId="{6CFD8166-6F3F-456A-941B-C34235B23A80}" type="pres">
      <dgm:prSet presAssocID="{A159E086-C787-4B79-89FD-078A90CEEE77}" presName="parentText" presStyleLbl="node1" presStyleIdx="4" presStyleCnt="10">
        <dgm:presLayoutVars>
          <dgm:chMax val="0"/>
          <dgm:bulletEnabled val="1"/>
        </dgm:presLayoutVars>
      </dgm:prSet>
      <dgm:spPr/>
    </dgm:pt>
    <dgm:pt modelId="{D4832C38-CDE2-4DB1-A618-F1A897D545CF}" type="pres">
      <dgm:prSet presAssocID="{47D2510B-7FF3-4533-A656-342A63071765}" presName="spacer" presStyleCnt="0"/>
      <dgm:spPr/>
    </dgm:pt>
    <dgm:pt modelId="{AD0E21CD-6D76-4C83-8CB7-0812BF17D2B8}" type="pres">
      <dgm:prSet presAssocID="{18922E65-6B7D-40A6-94E1-7E5EAACBDC4A}" presName="parentText" presStyleLbl="node1" presStyleIdx="5" presStyleCnt="10">
        <dgm:presLayoutVars>
          <dgm:chMax val="0"/>
          <dgm:bulletEnabled val="1"/>
        </dgm:presLayoutVars>
      </dgm:prSet>
      <dgm:spPr/>
    </dgm:pt>
    <dgm:pt modelId="{F5C4345C-E6ED-4A0F-9322-E6AFA89189E2}" type="pres">
      <dgm:prSet presAssocID="{918E07A6-F1FE-41D8-8E85-48C8B00EA4E4}" presName="spacer" presStyleCnt="0"/>
      <dgm:spPr/>
    </dgm:pt>
    <dgm:pt modelId="{FFAE09B4-1E36-42DC-A583-E74777F6E088}" type="pres">
      <dgm:prSet presAssocID="{09BA7714-998C-4323-AF3D-DBC2875DAD4E}" presName="parentText" presStyleLbl="node1" presStyleIdx="6" presStyleCnt="10">
        <dgm:presLayoutVars>
          <dgm:chMax val="0"/>
          <dgm:bulletEnabled val="1"/>
        </dgm:presLayoutVars>
      </dgm:prSet>
      <dgm:spPr/>
    </dgm:pt>
    <dgm:pt modelId="{6441549F-67C0-4C45-9D5A-3E615C5CD3E6}" type="pres">
      <dgm:prSet presAssocID="{C1EA2E70-12C1-4320-972C-E2E790430A71}" presName="spacer" presStyleCnt="0"/>
      <dgm:spPr/>
    </dgm:pt>
    <dgm:pt modelId="{089B75AE-A29C-4D82-AC11-77BC64AA359D}" type="pres">
      <dgm:prSet presAssocID="{3F9D242D-4AD5-4810-AE92-1A4F1A91C5D4}" presName="parentText" presStyleLbl="node1" presStyleIdx="7" presStyleCnt="10">
        <dgm:presLayoutVars>
          <dgm:chMax val="0"/>
          <dgm:bulletEnabled val="1"/>
        </dgm:presLayoutVars>
      </dgm:prSet>
      <dgm:spPr/>
    </dgm:pt>
    <dgm:pt modelId="{57D91038-4E69-49FA-8111-8A9D17F8DD9C}" type="pres">
      <dgm:prSet presAssocID="{BFF08A0D-F9B7-4911-9CAA-898BC39CE066}" presName="spacer" presStyleCnt="0"/>
      <dgm:spPr/>
    </dgm:pt>
    <dgm:pt modelId="{0B39C4C9-5B7F-4702-974D-BC54659364CD}" type="pres">
      <dgm:prSet presAssocID="{6F3F3038-944D-4816-A737-2B1BF291D6AC}" presName="parentText" presStyleLbl="node1" presStyleIdx="8" presStyleCnt="10">
        <dgm:presLayoutVars>
          <dgm:chMax val="0"/>
          <dgm:bulletEnabled val="1"/>
        </dgm:presLayoutVars>
      </dgm:prSet>
      <dgm:spPr/>
    </dgm:pt>
    <dgm:pt modelId="{E6509DDC-A685-4EC2-A6F1-74F1FB6AA104}" type="pres">
      <dgm:prSet presAssocID="{7A95B51D-4AA1-49E8-A12F-7E119BB5342F}" presName="spacer" presStyleCnt="0"/>
      <dgm:spPr/>
    </dgm:pt>
    <dgm:pt modelId="{796F9A94-4A4B-441F-A94D-F222B5BAE042}" type="pres">
      <dgm:prSet presAssocID="{54AAE32D-ED62-45BF-800E-0E1DDA9B23B5}" presName="parentText" presStyleLbl="node1" presStyleIdx="9" presStyleCnt="10">
        <dgm:presLayoutVars>
          <dgm:chMax val="0"/>
          <dgm:bulletEnabled val="1"/>
        </dgm:presLayoutVars>
      </dgm:prSet>
      <dgm:spPr/>
    </dgm:pt>
  </dgm:ptLst>
  <dgm:cxnLst>
    <dgm:cxn modelId="{1E39CB02-8D0B-4077-9509-E24382F2C15A}" type="presOf" srcId="{09BA7714-998C-4323-AF3D-DBC2875DAD4E}" destId="{FFAE09B4-1E36-42DC-A583-E74777F6E088}" srcOrd="0" destOrd="0" presId="urn:microsoft.com/office/officeart/2005/8/layout/vList2"/>
    <dgm:cxn modelId="{2A256F05-F049-49C6-9E20-19C9F4D31B95}" srcId="{1129D640-C60C-44CD-AB6E-CF48B1F07DEF}" destId="{73E58B97-94D1-4BFD-A758-49A4DB07BD6A}" srcOrd="1" destOrd="0" parTransId="{0C0DD9FA-B600-4F6A-A54C-3B54731330DB}" sibTransId="{1E86C44F-67D8-4521-A80D-30FE1862495C}"/>
    <dgm:cxn modelId="{80172213-97D1-494B-8650-E63EF8742678}" srcId="{1129D640-C60C-44CD-AB6E-CF48B1F07DEF}" destId="{6F3F3038-944D-4816-A737-2B1BF291D6AC}" srcOrd="8" destOrd="0" parTransId="{12B2688F-AB51-4BD4-9534-3145CBE05B49}" sibTransId="{7A95B51D-4AA1-49E8-A12F-7E119BB5342F}"/>
    <dgm:cxn modelId="{FCC72B3D-49C7-47AB-A0B0-CBC3097A6387}" srcId="{1129D640-C60C-44CD-AB6E-CF48B1F07DEF}" destId="{3F9D242D-4AD5-4810-AE92-1A4F1A91C5D4}" srcOrd="7" destOrd="0" parTransId="{C646C5F3-AA8C-448E-813C-ECCAFD5D6361}" sibTransId="{BFF08A0D-F9B7-4911-9CAA-898BC39CE066}"/>
    <dgm:cxn modelId="{84DE3E5C-EF3D-4D54-BECF-3A2100C04746}" type="presOf" srcId="{1129D640-C60C-44CD-AB6E-CF48B1F07DEF}" destId="{5683AAD7-0C3A-439C-82A6-7414462768E2}" srcOrd="0" destOrd="0" presId="urn:microsoft.com/office/officeart/2005/8/layout/vList2"/>
    <dgm:cxn modelId="{972BC24A-9FE6-4832-A29B-A51186AC3230}" type="presOf" srcId="{54AAE32D-ED62-45BF-800E-0E1DDA9B23B5}" destId="{796F9A94-4A4B-441F-A94D-F222B5BAE042}" srcOrd="0" destOrd="0" presId="urn:microsoft.com/office/officeart/2005/8/layout/vList2"/>
    <dgm:cxn modelId="{B3FF986F-D778-401B-84CA-91B99E5CD180}" srcId="{1129D640-C60C-44CD-AB6E-CF48B1F07DEF}" destId="{18922E65-6B7D-40A6-94E1-7E5EAACBDC4A}" srcOrd="5" destOrd="0" parTransId="{C0B4A525-313C-4A81-9B8E-EBB82920E387}" sibTransId="{918E07A6-F1FE-41D8-8E85-48C8B00EA4E4}"/>
    <dgm:cxn modelId="{2A645D51-C3BD-412D-8435-F1DEA34E8DB3}" type="presOf" srcId="{817AB50B-20E0-4A8D-8C6F-E3C30CE0268D}" destId="{C179753A-EC61-46EB-8F9C-317E6D8302A2}" srcOrd="0" destOrd="0" presId="urn:microsoft.com/office/officeart/2005/8/layout/vList2"/>
    <dgm:cxn modelId="{DE97C752-5123-4665-A3DD-00D422615D80}" type="presOf" srcId="{3F9D242D-4AD5-4810-AE92-1A4F1A91C5D4}" destId="{089B75AE-A29C-4D82-AC11-77BC64AA359D}" srcOrd="0" destOrd="0" presId="urn:microsoft.com/office/officeart/2005/8/layout/vList2"/>
    <dgm:cxn modelId="{013B4485-2A79-445C-8582-57BD19709B1A}" type="presOf" srcId="{1103EA28-A609-443E-97AB-F18812D0F74B}" destId="{7CF777A1-49AB-4681-8AAC-00DB9F9EA2A6}" srcOrd="0" destOrd="0" presId="urn:microsoft.com/office/officeart/2005/8/layout/vList2"/>
    <dgm:cxn modelId="{A3302398-E78F-43D6-A258-FD435C6ED684}" type="presOf" srcId="{A159E086-C787-4B79-89FD-078A90CEEE77}" destId="{6CFD8166-6F3F-456A-941B-C34235B23A80}" srcOrd="0" destOrd="0" presId="urn:microsoft.com/office/officeart/2005/8/layout/vList2"/>
    <dgm:cxn modelId="{B60EAA98-5279-464D-BB9C-029BD8401FE8}" srcId="{1129D640-C60C-44CD-AB6E-CF48B1F07DEF}" destId="{1103EA28-A609-443E-97AB-F18812D0F74B}" srcOrd="2" destOrd="0" parTransId="{0040225D-B3CC-417D-AFC4-EA4ACC07B18B}" sibTransId="{FDFF59DB-7223-4AFD-BCD2-0E3FE3F07E9F}"/>
    <dgm:cxn modelId="{2C37ADA4-730A-452B-AC20-C7297A39BC4E}" srcId="{1129D640-C60C-44CD-AB6E-CF48B1F07DEF}" destId="{54AAE32D-ED62-45BF-800E-0E1DDA9B23B5}" srcOrd="9" destOrd="0" parTransId="{8B67EC6A-9AB6-40C0-82E8-496870D4F29D}" sibTransId="{1CA797C4-4FE5-45FE-9C93-761B2C0CE79D}"/>
    <dgm:cxn modelId="{44282FB5-1EB3-4A54-93DF-93EA200EE63C}" type="presOf" srcId="{18922E65-6B7D-40A6-94E1-7E5EAACBDC4A}" destId="{AD0E21CD-6D76-4C83-8CB7-0812BF17D2B8}" srcOrd="0" destOrd="0" presId="urn:microsoft.com/office/officeart/2005/8/layout/vList2"/>
    <dgm:cxn modelId="{1688AFC0-53E0-4DD9-ABF8-9B509FBB3989}" srcId="{1129D640-C60C-44CD-AB6E-CF48B1F07DEF}" destId="{09BA7714-998C-4323-AF3D-DBC2875DAD4E}" srcOrd="6" destOrd="0" parTransId="{B9C1AAC3-5863-4F62-9062-960F1D2E7510}" sibTransId="{C1EA2E70-12C1-4320-972C-E2E790430A71}"/>
    <dgm:cxn modelId="{0C6EC0C0-FF8E-4DE2-BF5A-9452B8CE8AE1}" srcId="{1129D640-C60C-44CD-AB6E-CF48B1F07DEF}" destId="{A159E086-C787-4B79-89FD-078A90CEEE77}" srcOrd="4" destOrd="0" parTransId="{0F10FE34-5977-4F4C-9A1D-DEE0CA0BB5C8}" sibTransId="{47D2510B-7FF3-4533-A656-342A63071765}"/>
    <dgm:cxn modelId="{77949FC8-4CC3-4E91-A337-6A2A38B91704}" srcId="{1129D640-C60C-44CD-AB6E-CF48B1F07DEF}" destId="{FD9CE018-85F5-4FD2-9F95-95E6E563C15A}" srcOrd="0" destOrd="0" parTransId="{8029437D-18AC-4F13-BD77-B4EFE7F05233}" sibTransId="{16CCDF6B-5DD3-4762-B43D-7B2EFA8E2E88}"/>
    <dgm:cxn modelId="{04B2EAD1-3EC1-4DC0-B051-32A5679FAD00}" type="presOf" srcId="{73E58B97-94D1-4BFD-A758-49A4DB07BD6A}" destId="{9307F5AF-CA61-45D4-8E03-2855851C170F}" srcOrd="0" destOrd="0" presId="urn:microsoft.com/office/officeart/2005/8/layout/vList2"/>
    <dgm:cxn modelId="{AB6FDBEC-30E3-4EE7-80E6-421968D3EBED}" type="presOf" srcId="{FD9CE018-85F5-4FD2-9F95-95E6E563C15A}" destId="{875E70BA-43FF-4E5E-A20E-F31F31063ED7}" srcOrd="0" destOrd="0" presId="urn:microsoft.com/office/officeart/2005/8/layout/vList2"/>
    <dgm:cxn modelId="{1E819BED-BED4-4EDB-B608-7B8D2EFD98D0}" type="presOf" srcId="{6F3F3038-944D-4816-A737-2B1BF291D6AC}" destId="{0B39C4C9-5B7F-4702-974D-BC54659364CD}" srcOrd="0" destOrd="0" presId="urn:microsoft.com/office/officeart/2005/8/layout/vList2"/>
    <dgm:cxn modelId="{38F7C7F0-FADC-4488-B0E8-488F944D3C4C}" srcId="{1129D640-C60C-44CD-AB6E-CF48B1F07DEF}" destId="{817AB50B-20E0-4A8D-8C6F-E3C30CE0268D}" srcOrd="3" destOrd="0" parTransId="{6A30B435-9936-43E4-B510-AA6C3C3A81AD}" sibTransId="{7AEA6F2A-2608-48CF-AAF1-701E28D12EC8}"/>
    <dgm:cxn modelId="{5B68B6BF-66CA-46D1-B2A1-C8174E851AC7}" type="presParOf" srcId="{5683AAD7-0C3A-439C-82A6-7414462768E2}" destId="{875E70BA-43FF-4E5E-A20E-F31F31063ED7}" srcOrd="0" destOrd="0" presId="urn:microsoft.com/office/officeart/2005/8/layout/vList2"/>
    <dgm:cxn modelId="{B3B2AD0A-B697-403D-8624-E8F37FE6F3BE}" type="presParOf" srcId="{5683AAD7-0C3A-439C-82A6-7414462768E2}" destId="{DD65D7E2-C53F-43D2-A6D1-695F5AB2D41A}" srcOrd="1" destOrd="0" presId="urn:microsoft.com/office/officeart/2005/8/layout/vList2"/>
    <dgm:cxn modelId="{9E1007FA-AF01-405B-A7B1-FDB10CAFCB91}" type="presParOf" srcId="{5683AAD7-0C3A-439C-82A6-7414462768E2}" destId="{9307F5AF-CA61-45D4-8E03-2855851C170F}" srcOrd="2" destOrd="0" presId="urn:microsoft.com/office/officeart/2005/8/layout/vList2"/>
    <dgm:cxn modelId="{758EB4A7-33E5-4D27-8D27-11917FF859C4}" type="presParOf" srcId="{5683AAD7-0C3A-439C-82A6-7414462768E2}" destId="{75C58912-B51B-4B88-AB6E-D1CBF1825D1E}" srcOrd="3" destOrd="0" presId="urn:microsoft.com/office/officeart/2005/8/layout/vList2"/>
    <dgm:cxn modelId="{9DEDFAEB-1F21-4A63-874D-9A9C2294B30E}" type="presParOf" srcId="{5683AAD7-0C3A-439C-82A6-7414462768E2}" destId="{7CF777A1-49AB-4681-8AAC-00DB9F9EA2A6}" srcOrd="4" destOrd="0" presId="urn:microsoft.com/office/officeart/2005/8/layout/vList2"/>
    <dgm:cxn modelId="{A98F6ABF-F1EC-4658-A466-83B7E6B6C36D}" type="presParOf" srcId="{5683AAD7-0C3A-439C-82A6-7414462768E2}" destId="{78B92F37-0073-4D50-9673-1C395CA32051}" srcOrd="5" destOrd="0" presId="urn:microsoft.com/office/officeart/2005/8/layout/vList2"/>
    <dgm:cxn modelId="{9A0A7531-BFEB-4A74-9B51-340BF9A89AF0}" type="presParOf" srcId="{5683AAD7-0C3A-439C-82A6-7414462768E2}" destId="{C179753A-EC61-46EB-8F9C-317E6D8302A2}" srcOrd="6" destOrd="0" presId="urn:microsoft.com/office/officeart/2005/8/layout/vList2"/>
    <dgm:cxn modelId="{41B86089-DA06-447D-AE71-0871EAC36620}" type="presParOf" srcId="{5683AAD7-0C3A-439C-82A6-7414462768E2}" destId="{634C5441-BFFD-4E1A-AA8B-1B802000E1BC}" srcOrd="7" destOrd="0" presId="urn:microsoft.com/office/officeart/2005/8/layout/vList2"/>
    <dgm:cxn modelId="{2743B15A-FEA1-4E3B-8C15-0DC84D4A74E9}" type="presParOf" srcId="{5683AAD7-0C3A-439C-82A6-7414462768E2}" destId="{6CFD8166-6F3F-456A-941B-C34235B23A80}" srcOrd="8" destOrd="0" presId="urn:microsoft.com/office/officeart/2005/8/layout/vList2"/>
    <dgm:cxn modelId="{7DA8378D-167D-4269-86CF-D69F515EBE41}" type="presParOf" srcId="{5683AAD7-0C3A-439C-82A6-7414462768E2}" destId="{D4832C38-CDE2-4DB1-A618-F1A897D545CF}" srcOrd="9" destOrd="0" presId="urn:microsoft.com/office/officeart/2005/8/layout/vList2"/>
    <dgm:cxn modelId="{5AD80727-E279-4EE1-923D-EE9FC7425E18}" type="presParOf" srcId="{5683AAD7-0C3A-439C-82A6-7414462768E2}" destId="{AD0E21CD-6D76-4C83-8CB7-0812BF17D2B8}" srcOrd="10" destOrd="0" presId="urn:microsoft.com/office/officeart/2005/8/layout/vList2"/>
    <dgm:cxn modelId="{D957DA63-85FF-45F3-AB86-DB024ED23048}" type="presParOf" srcId="{5683AAD7-0C3A-439C-82A6-7414462768E2}" destId="{F5C4345C-E6ED-4A0F-9322-E6AFA89189E2}" srcOrd="11" destOrd="0" presId="urn:microsoft.com/office/officeart/2005/8/layout/vList2"/>
    <dgm:cxn modelId="{A259C81E-A7EA-41B1-9932-5F9BB6C49E7F}" type="presParOf" srcId="{5683AAD7-0C3A-439C-82A6-7414462768E2}" destId="{FFAE09B4-1E36-42DC-A583-E74777F6E088}" srcOrd="12" destOrd="0" presId="urn:microsoft.com/office/officeart/2005/8/layout/vList2"/>
    <dgm:cxn modelId="{8DBA2962-7207-4339-AAA7-CD31C2D039A6}" type="presParOf" srcId="{5683AAD7-0C3A-439C-82A6-7414462768E2}" destId="{6441549F-67C0-4C45-9D5A-3E615C5CD3E6}" srcOrd="13" destOrd="0" presId="urn:microsoft.com/office/officeart/2005/8/layout/vList2"/>
    <dgm:cxn modelId="{2A54320D-F0CA-4131-8073-D7A82CCE7615}" type="presParOf" srcId="{5683AAD7-0C3A-439C-82A6-7414462768E2}" destId="{089B75AE-A29C-4D82-AC11-77BC64AA359D}" srcOrd="14" destOrd="0" presId="urn:microsoft.com/office/officeart/2005/8/layout/vList2"/>
    <dgm:cxn modelId="{35D1999A-4F0E-4DDD-8A6F-BA33436EE39D}" type="presParOf" srcId="{5683AAD7-0C3A-439C-82A6-7414462768E2}" destId="{57D91038-4E69-49FA-8111-8A9D17F8DD9C}" srcOrd="15" destOrd="0" presId="urn:microsoft.com/office/officeart/2005/8/layout/vList2"/>
    <dgm:cxn modelId="{22E7C4D7-7FC4-43DC-8743-49286F19DA1C}" type="presParOf" srcId="{5683AAD7-0C3A-439C-82A6-7414462768E2}" destId="{0B39C4C9-5B7F-4702-974D-BC54659364CD}" srcOrd="16" destOrd="0" presId="urn:microsoft.com/office/officeart/2005/8/layout/vList2"/>
    <dgm:cxn modelId="{2E6F0A51-DDEE-4A02-B1E2-E9BB334B53B0}" type="presParOf" srcId="{5683AAD7-0C3A-439C-82A6-7414462768E2}" destId="{E6509DDC-A685-4EC2-A6F1-74F1FB6AA104}" srcOrd="17" destOrd="0" presId="urn:microsoft.com/office/officeart/2005/8/layout/vList2"/>
    <dgm:cxn modelId="{EB32D8D8-D4B1-4DAD-8023-376655EC9C0A}" type="presParOf" srcId="{5683AAD7-0C3A-439C-82A6-7414462768E2}" destId="{796F9A94-4A4B-441F-A94D-F222B5BAE042}"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214F6B-C91B-4AC1-B87D-69104ABCA176}">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8D5E75-4CDB-4A1E-9917-948369816F79}">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Hello, My Name is Atfa Xasan. Today, I am going to talk about communication as a professional skill in health and social care. In this presentation, I will explain what communication is, why it is important and provide an example of how it is used in professional practice</a:t>
          </a:r>
          <a:endParaRPr lang="en-US" sz="1900" kern="1200" dirty="0"/>
        </a:p>
      </dsp:txBody>
      <dsp:txXfrm>
        <a:off x="585701" y="722249"/>
        <a:ext cx="4337991" cy="2693452"/>
      </dsp:txXfrm>
    </dsp:sp>
    <dsp:sp modelId="{F59F4FE1-1BF8-43BD-92A5-56EE74481D3F}">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0C8CE1-D9D3-4E75-972A-983AB1EEA728}">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rPr>
            <a:t>Communication is a key aspect of professional skill in health and social care. Health and social care professionals practice communication daily to support service users and provide safe and effective care. Communication is a vital component of high-quality care, as emphasised by NHS England (2021</a:t>
          </a:r>
          <a:endParaRPr lang="en-US" sz="1900" kern="1200" dirty="0">
            <a:solidFill>
              <a:schemeClr val="tx1"/>
            </a:solidFill>
          </a:endParaRPr>
        </a:p>
      </dsp:txBody>
      <dsp:txXfrm>
        <a:off x="6092527" y="722249"/>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5E70BA-43FF-4E5E-A20E-F31F31063ED7}">
      <dsp:nvSpPr>
        <dsp:cNvPr id="0" name=""/>
        <dsp:cNvSpPr/>
      </dsp:nvSpPr>
      <dsp:spPr>
        <a:xfrm>
          <a:off x="0" y="167622"/>
          <a:ext cx="7003777" cy="5171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Department of Health and Social Care (2018) Health and Social Care Act 2008 (Regulated Activities) Regulations 2014. London: DHSC.</a:t>
          </a:r>
          <a:endParaRPr lang="en-US" sz="1300" kern="1200"/>
        </a:p>
      </dsp:txBody>
      <dsp:txXfrm>
        <a:off x="25245" y="192867"/>
        <a:ext cx="6953287" cy="466650"/>
      </dsp:txXfrm>
    </dsp:sp>
    <dsp:sp modelId="{9307F5AF-CA61-45D4-8E03-2855851C170F}">
      <dsp:nvSpPr>
        <dsp:cNvPr id="0" name=""/>
        <dsp:cNvSpPr/>
      </dsp:nvSpPr>
      <dsp:spPr>
        <a:xfrm>
          <a:off x="0" y="722202"/>
          <a:ext cx="7003777" cy="517140"/>
        </a:xfrm>
        <a:prstGeom prst="roundRect">
          <a:avLst/>
        </a:prstGeom>
        <a:solidFill>
          <a:schemeClr val="accent2">
            <a:hueOff val="-2063618"/>
            <a:satOff val="4339"/>
            <a:lumOff val="-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NHS England (2021) Effective communication in healthcare. London: NHS England.</a:t>
          </a:r>
          <a:endParaRPr lang="en-US" sz="1300" kern="1200"/>
        </a:p>
      </dsp:txBody>
      <dsp:txXfrm>
        <a:off x="25245" y="747447"/>
        <a:ext cx="6953287" cy="466650"/>
      </dsp:txXfrm>
    </dsp:sp>
    <dsp:sp modelId="{7CF777A1-49AB-4681-8AAC-00DB9F9EA2A6}">
      <dsp:nvSpPr>
        <dsp:cNvPr id="0" name=""/>
        <dsp:cNvSpPr/>
      </dsp:nvSpPr>
      <dsp:spPr>
        <a:xfrm>
          <a:off x="0" y="1276782"/>
          <a:ext cx="7003777" cy="517140"/>
        </a:xfrm>
        <a:prstGeom prst="roundRect">
          <a:avLst/>
        </a:prstGeom>
        <a:solidFill>
          <a:schemeClr val="accent2">
            <a:hueOff val="-4127236"/>
            <a:satOff val="867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Skills for Care (2020) Communication skills in health and social care. Leeds: Skills for Care.</a:t>
          </a:r>
          <a:endParaRPr lang="en-US" sz="1300" kern="1200"/>
        </a:p>
      </dsp:txBody>
      <dsp:txXfrm>
        <a:off x="25245" y="1302027"/>
        <a:ext cx="6953287" cy="466650"/>
      </dsp:txXfrm>
    </dsp:sp>
    <dsp:sp modelId="{C179753A-EC61-46EB-8F9C-317E6D8302A2}">
      <dsp:nvSpPr>
        <dsp:cNvPr id="0" name=""/>
        <dsp:cNvSpPr/>
      </dsp:nvSpPr>
      <dsp:spPr>
        <a:xfrm>
          <a:off x="0" y="1831362"/>
          <a:ext cx="7003777" cy="517140"/>
        </a:xfrm>
        <a:prstGeom prst="roundRect">
          <a:avLst/>
        </a:prstGeom>
        <a:solidFill>
          <a:schemeClr val="accent2">
            <a:hueOff val="-6190854"/>
            <a:satOff val="13017"/>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World Health Organization (2017) Communicating effectively with patients. Geneva: WHO.</a:t>
          </a:r>
          <a:endParaRPr lang="en-US" sz="1300" kern="1200"/>
        </a:p>
      </dsp:txBody>
      <dsp:txXfrm>
        <a:off x="25245" y="1856607"/>
        <a:ext cx="6953287" cy="466650"/>
      </dsp:txXfrm>
    </dsp:sp>
    <dsp:sp modelId="{6CFD8166-6F3F-456A-941B-C34235B23A80}">
      <dsp:nvSpPr>
        <dsp:cNvPr id="0" name=""/>
        <dsp:cNvSpPr/>
      </dsp:nvSpPr>
      <dsp:spPr>
        <a:xfrm>
          <a:off x="0" y="2385942"/>
          <a:ext cx="7003777" cy="517140"/>
        </a:xfrm>
        <a:prstGeom prst="roundRect">
          <a:avLst/>
        </a:prstGeom>
        <a:solidFill>
          <a:schemeClr val="accent2">
            <a:hueOff val="-8254472"/>
            <a:satOff val="1735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Bach, S. and Grant, A. (2015) Communication and interpersonal skills in nursing. 3rd edn. Exeter: Learning Matters.</a:t>
          </a:r>
          <a:endParaRPr lang="en-US" sz="1300" kern="1200"/>
        </a:p>
      </dsp:txBody>
      <dsp:txXfrm>
        <a:off x="25245" y="2411187"/>
        <a:ext cx="6953287" cy="466650"/>
      </dsp:txXfrm>
    </dsp:sp>
    <dsp:sp modelId="{AD0E21CD-6D76-4C83-8CB7-0812BF17D2B8}">
      <dsp:nvSpPr>
        <dsp:cNvPr id="0" name=""/>
        <dsp:cNvSpPr/>
      </dsp:nvSpPr>
      <dsp:spPr>
        <a:xfrm>
          <a:off x="0" y="2940522"/>
          <a:ext cx="7003777" cy="517140"/>
        </a:xfrm>
        <a:prstGeom prst="roundRect">
          <a:avLst/>
        </a:prstGeom>
        <a:solidFill>
          <a:schemeClr val="accent2">
            <a:hueOff val="-10318090"/>
            <a:satOff val="21695"/>
            <a:lumOff val="-35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Arnold, E.C. and Boggs, K.U. (2019) Interpersonal relationships: professional communication skills for nurses. 8th edn. St Louis: Elsevier.</a:t>
          </a:r>
          <a:endParaRPr lang="en-US" sz="1300" kern="1200"/>
        </a:p>
      </dsp:txBody>
      <dsp:txXfrm>
        <a:off x="25245" y="2965767"/>
        <a:ext cx="6953287" cy="466650"/>
      </dsp:txXfrm>
    </dsp:sp>
    <dsp:sp modelId="{FFAE09B4-1E36-42DC-A583-E74777F6E088}">
      <dsp:nvSpPr>
        <dsp:cNvPr id="0" name=""/>
        <dsp:cNvSpPr/>
      </dsp:nvSpPr>
      <dsp:spPr>
        <a:xfrm>
          <a:off x="0" y="3495102"/>
          <a:ext cx="7003777" cy="517140"/>
        </a:xfrm>
        <a:prstGeom prst="roundRect">
          <a:avLst/>
        </a:prstGeom>
        <a:solidFill>
          <a:schemeClr val="accent2">
            <a:hueOff val="-12381708"/>
            <a:satOff val="26034"/>
            <a:lumOff val="-4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Health and Care Professions Council (HCPC) (2018) Standards of conduct, performance and ethics. London: HCPC.</a:t>
          </a:r>
          <a:endParaRPr lang="en-US" sz="1300" kern="1200"/>
        </a:p>
      </dsp:txBody>
      <dsp:txXfrm>
        <a:off x="25245" y="3520347"/>
        <a:ext cx="6953287" cy="466650"/>
      </dsp:txXfrm>
    </dsp:sp>
    <dsp:sp modelId="{089B75AE-A29C-4D82-AC11-77BC64AA359D}">
      <dsp:nvSpPr>
        <dsp:cNvPr id="0" name=""/>
        <dsp:cNvSpPr/>
      </dsp:nvSpPr>
      <dsp:spPr>
        <a:xfrm>
          <a:off x="0" y="4049682"/>
          <a:ext cx="7003777" cy="517140"/>
        </a:xfrm>
        <a:prstGeom prst="roundRect">
          <a:avLst/>
        </a:prstGeom>
        <a:solidFill>
          <a:schemeClr val="accent2">
            <a:hueOff val="-14445326"/>
            <a:satOff val="30373"/>
            <a:lumOff val="-50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Royal College of Nursing (2021) Principles of effective communication. London: RCN.</a:t>
          </a:r>
          <a:endParaRPr lang="en-US" sz="1300" kern="1200"/>
        </a:p>
      </dsp:txBody>
      <dsp:txXfrm>
        <a:off x="25245" y="4074927"/>
        <a:ext cx="6953287" cy="466650"/>
      </dsp:txXfrm>
    </dsp:sp>
    <dsp:sp modelId="{0B39C4C9-5B7F-4702-974D-BC54659364CD}">
      <dsp:nvSpPr>
        <dsp:cNvPr id="0" name=""/>
        <dsp:cNvSpPr/>
      </dsp:nvSpPr>
      <dsp:spPr>
        <a:xfrm>
          <a:off x="0" y="4604262"/>
          <a:ext cx="7003777" cy="517140"/>
        </a:xfrm>
        <a:prstGeom prst="roundRect">
          <a:avLst/>
        </a:prstGeom>
        <a:solidFill>
          <a:schemeClr val="accent2">
            <a:hueOff val="-16508945"/>
            <a:satOff val="34712"/>
            <a:lumOff val="-57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Skills for Care (2020) Communication skills in health and social care. Leeds: Skills for Care.</a:t>
          </a:r>
          <a:endParaRPr lang="en-US" sz="1300" kern="1200"/>
        </a:p>
      </dsp:txBody>
      <dsp:txXfrm>
        <a:off x="25245" y="4629507"/>
        <a:ext cx="6953287" cy="466650"/>
      </dsp:txXfrm>
    </dsp:sp>
    <dsp:sp modelId="{796F9A94-4A4B-441F-A94D-F222B5BAE042}">
      <dsp:nvSpPr>
        <dsp:cNvPr id="0" name=""/>
        <dsp:cNvSpPr/>
      </dsp:nvSpPr>
      <dsp:spPr>
        <a:xfrm>
          <a:off x="0" y="5158842"/>
          <a:ext cx="7003777" cy="517140"/>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Department of Health and Social Care (2018) Health and Social Care Act 2008 (Regulated Activities) Regulations 2014. London: DHSC.</a:t>
          </a:r>
          <a:endParaRPr lang="en-US" sz="1300" kern="1200"/>
        </a:p>
      </dsp:txBody>
      <dsp:txXfrm>
        <a:off x="25245" y="5184087"/>
        <a:ext cx="6953287" cy="46665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2/22/2026</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681634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2/22/2026</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7237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2/22/2026</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77391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2/22/2026</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17857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2/22/2026</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93118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2/22/2026</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63964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2/22/2026</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28810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2/22/2026</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48031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2/22/2026</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34011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2/22/2026</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73673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2/22/2026</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423673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2/22/2026</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3422846134"/>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27" r:id="rId3"/>
    <p:sldLayoutId id="2147483728" r:id="rId4"/>
    <p:sldLayoutId id="2147483729" r:id="rId5"/>
    <p:sldLayoutId id="2147483730" r:id="rId6"/>
    <p:sldLayoutId id="2147483731" r:id="rId7"/>
    <p:sldLayoutId id="2147483735" r:id="rId8"/>
    <p:sldLayoutId id="2147483732" r:id="rId9"/>
    <p:sldLayoutId id="2147483733" r:id="rId10"/>
    <p:sldLayoutId id="2147483734"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310E06F9-9F12-4D1B-92C0-4B30818D0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3" name="Rectangle 52">
            <a:extLst>
              <a:ext uri="{FF2B5EF4-FFF2-40B4-BE49-F238E27FC236}">
                <a16:creationId xmlns:a16="http://schemas.microsoft.com/office/drawing/2014/main" id="{8F5EFE88-F6A7-4B53-AF99-227DFC56A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3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54" name="Rectangle 53">
            <a:extLst>
              <a:ext uri="{FF2B5EF4-FFF2-40B4-BE49-F238E27FC236}">
                <a16:creationId xmlns:a16="http://schemas.microsoft.com/office/drawing/2014/main" id="{BF9AF5CF-AE21-453A-8D3F-6D9FC64A1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8396" y="0"/>
            <a:ext cx="623059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F25734BC-D64D-3B35-AC89-53E8B4F9D40C}"/>
              </a:ext>
            </a:extLst>
          </p:cNvPr>
          <p:cNvSpPr>
            <a:spLocks noGrp="1"/>
          </p:cNvSpPr>
          <p:nvPr>
            <p:ph type="ctrTitle"/>
          </p:nvPr>
        </p:nvSpPr>
        <p:spPr>
          <a:xfrm>
            <a:off x="-23830" y="0"/>
            <a:ext cx="5420337" cy="3155419"/>
          </a:xfrm>
        </p:spPr>
        <p:txBody>
          <a:bodyPr anchor="b">
            <a:normAutofit/>
          </a:bodyPr>
          <a:lstStyle/>
          <a:p>
            <a:pPr algn="l">
              <a:lnSpc>
                <a:spcPct val="90000"/>
              </a:lnSpc>
            </a:pPr>
            <a:r>
              <a:rPr lang="en-GB" sz="3700" b="1" dirty="0">
                <a:solidFill>
                  <a:srgbClr val="FFFFFF"/>
                </a:solidFill>
                <a:latin typeface="Arial" panose="020B0604020202020204" pitchFamily="34" charset="0"/>
                <a:cs typeface="Arial" panose="020B0604020202020204" pitchFamily="34" charset="0"/>
              </a:rPr>
              <a:t>ATFA XASAN,2433460</a:t>
            </a:r>
            <a:br>
              <a:rPr lang="en-GB" sz="3700" b="1" dirty="0">
                <a:solidFill>
                  <a:srgbClr val="FFFFFF"/>
                </a:solidFill>
                <a:latin typeface="Arial" panose="020B0604020202020204" pitchFamily="34" charset="0"/>
                <a:cs typeface="Arial" panose="020B0604020202020204" pitchFamily="34" charset="0"/>
              </a:rPr>
            </a:br>
            <a:r>
              <a:rPr lang="en-GB" sz="3700" b="1" dirty="0">
                <a:solidFill>
                  <a:srgbClr val="FFFFFF"/>
                </a:solidFill>
                <a:latin typeface="Arial" panose="020B0604020202020204" pitchFamily="34" charset="0"/>
                <a:cs typeface="Arial" panose="020B0604020202020204" pitchFamily="34" charset="0"/>
              </a:rPr>
              <a:t>Professional Development within Health and Social Care</a:t>
            </a:r>
          </a:p>
        </p:txBody>
      </p:sp>
      <p:sp>
        <p:nvSpPr>
          <p:cNvPr id="3" name="Subtitle 2">
            <a:extLst>
              <a:ext uri="{FF2B5EF4-FFF2-40B4-BE49-F238E27FC236}">
                <a16:creationId xmlns:a16="http://schemas.microsoft.com/office/drawing/2014/main" id="{CB744C70-AC85-2922-0B34-EAB0E9AB1AF3}"/>
              </a:ext>
            </a:extLst>
          </p:cNvPr>
          <p:cNvSpPr>
            <a:spLocks noGrp="1"/>
          </p:cNvSpPr>
          <p:nvPr>
            <p:ph type="subTitle" idx="1"/>
          </p:nvPr>
        </p:nvSpPr>
        <p:spPr>
          <a:xfrm>
            <a:off x="127023" y="3556624"/>
            <a:ext cx="4785545" cy="2054306"/>
          </a:xfrm>
        </p:spPr>
        <p:txBody>
          <a:bodyPr anchor="t">
            <a:noAutofit/>
          </a:bodyPr>
          <a:lstStyle/>
          <a:p>
            <a:pPr algn="l"/>
            <a:r>
              <a:rPr lang="en-GB" sz="2800" b="1" dirty="0">
                <a:solidFill>
                  <a:srgbClr val="FFFFFF"/>
                </a:solidFill>
                <a:latin typeface="Arial" panose="020B0604020202020204" pitchFamily="34" charset="0"/>
                <a:cs typeface="Arial" panose="020B0604020202020204" pitchFamily="34" charset="0"/>
              </a:rPr>
              <a:t>LCHS4009</a:t>
            </a:r>
          </a:p>
          <a:p>
            <a:pPr algn="l"/>
            <a:r>
              <a:rPr lang="en-GB" sz="2800" b="1" dirty="0">
                <a:solidFill>
                  <a:srgbClr val="FFFFFF"/>
                </a:solidFill>
                <a:latin typeface="Arial" panose="020B0604020202020204" pitchFamily="34" charset="0"/>
                <a:cs typeface="Arial" panose="020B0604020202020204" pitchFamily="34" charset="0"/>
              </a:rPr>
              <a:t>Self-Awareness Presentation</a:t>
            </a:r>
          </a:p>
          <a:p>
            <a:pPr algn="l"/>
            <a:r>
              <a:rPr lang="en-GB" sz="2800" b="1" dirty="0">
                <a:solidFill>
                  <a:srgbClr val="FFFFFF"/>
                </a:solidFill>
                <a:latin typeface="Arial" panose="020B0604020202020204" pitchFamily="34" charset="0"/>
                <a:cs typeface="Arial" panose="020B0604020202020204" pitchFamily="34" charset="0"/>
              </a:rPr>
              <a:t>LECTURE: ANIKA TAHSIN AHMED</a:t>
            </a:r>
          </a:p>
        </p:txBody>
      </p:sp>
      <p:pic>
        <p:nvPicPr>
          <p:cNvPr id="6" name="Picture 5">
            <a:extLst>
              <a:ext uri="{FF2B5EF4-FFF2-40B4-BE49-F238E27FC236}">
                <a16:creationId xmlns:a16="http://schemas.microsoft.com/office/drawing/2014/main" id="{638F1C29-4A29-4C5E-B035-C9977B4B52A2}"/>
              </a:ext>
            </a:extLst>
          </p:cNvPr>
          <p:cNvPicPr>
            <a:picLocks noChangeAspect="1"/>
          </p:cNvPicPr>
          <p:nvPr/>
        </p:nvPicPr>
        <p:blipFill>
          <a:blip r:embed="rId2"/>
          <a:srcRect l="21895" r="23394" b="-1"/>
          <a:stretch>
            <a:fillRect/>
          </a:stretch>
        </p:blipFill>
        <p:spPr>
          <a:xfrm>
            <a:off x="6143776" y="10"/>
            <a:ext cx="6069006" cy="3438811"/>
          </a:xfrm>
          <a:prstGeom prst="rect">
            <a:avLst/>
          </a:prstGeom>
        </p:spPr>
      </p:pic>
      <p:pic>
        <p:nvPicPr>
          <p:cNvPr id="4" name="Picture 3" descr="Pink and blue clouds">
            <a:extLst>
              <a:ext uri="{FF2B5EF4-FFF2-40B4-BE49-F238E27FC236}">
                <a16:creationId xmlns:a16="http://schemas.microsoft.com/office/drawing/2014/main" id="{0B61C67D-D230-21AE-30B8-1A7916F11F34}"/>
              </a:ext>
            </a:extLst>
          </p:cNvPr>
          <p:cNvPicPr>
            <a:picLocks noChangeAspect="1"/>
          </p:cNvPicPr>
          <p:nvPr/>
        </p:nvPicPr>
        <p:blipFill>
          <a:blip r:embed="rId3"/>
          <a:srcRect t="13822" r="3" b="3"/>
          <a:stretch>
            <a:fillRect/>
          </a:stretch>
        </p:blipFill>
        <p:spPr>
          <a:xfrm>
            <a:off x="6143776" y="3419179"/>
            <a:ext cx="6069006" cy="3438821"/>
          </a:xfrm>
          <a:prstGeom prst="rect">
            <a:avLst/>
          </a:prstGeom>
        </p:spPr>
      </p:pic>
    </p:spTree>
    <p:extLst>
      <p:ext uri="{BB962C8B-B14F-4D97-AF65-F5344CB8AC3E}">
        <p14:creationId xmlns:p14="http://schemas.microsoft.com/office/powerpoint/2010/main" val="2933736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7" name="Group 26">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95800" y="0"/>
            <a:ext cx="7693152" cy="6858000"/>
            <a:chOff x="4495800" y="0"/>
            <a:chExt cx="7693152" cy="6858000"/>
          </a:xfrm>
        </p:grpSpPr>
        <p:pic>
          <p:nvPicPr>
            <p:cNvPr id="14" name="Picture 13">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FF51EC9-AD2B-FBF6-6A9B-FACDC4B23287}"/>
              </a:ext>
            </a:extLst>
          </p:cNvPr>
          <p:cNvSpPr>
            <a:spLocks noGrp="1"/>
          </p:cNvSpPr>
          <p:nvPr>
            <p:ph type="title"/>
          </p:nvPr>
        </p:nvSpPr>
        <p:spPr>
          <a:xfrm>
            <a:off x="1198182" y="381000"/>
            <a:ext cx="10003218" cy="1600124"/>
          </a:xfrm>
        </p:spPr>
        <p:txBody>
          <a:bodyPr>
            <a:normAutofit/>
          </a:bodyPr>
          <a:lstStyle/>
          <a:p>
            <a:r>
              <a:rPr lang="en-GB"/>
              <a:t>Introduction</a:t>
            </a:r>
            <a:endParaRPr lang="en-GB" dirty="0"/>
          </a:p>
        </p:txBody>
      </p:sp>
      <p:graphicFrame>
        <p:nvGraphicFramePr>
          <p:cNvPr id="28" name="Content Placeholder 2">
            <a:extLst>
              <a:ext uri="{FF2B5EF4-FFF2-40B4-BE49-F238E27FC236}">
                <a16:creationId xmlns:a16="http://schemas.microsoft.com/office/drawing/2014/main" id="{397D219B-438D-35EC-BE88-ACE2D893A315}"/>
              </a:ext>
            </a:extLst>
          </p:cNvPr>
          <p:cNvGraphicFramePr>
            <a:graphicFrameLocks noGrp="1"/>
          </p:cNvGraphicFramePr>
          <p:nvPr>
            <p:ph idx="1"/>
            <p:extLst>
              <p:ext uri="{D42A27DB-BD31-4B8C-83A1-F6EECF244321}">
                <p14:modId xmlns:p14="http://schemas.microsoft.com/office/powerpoint/2010/main" val="2317806493"/>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88271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5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AB6B51AD-486B-699A-ABB1-DB899AD0E5B3}"/>
              </a:ext>
            </a:extLst>
          </p:cNvPr>
          <p:cNvSpPr>
            <a:spLocks noGrp="1"/>
          </p:cNvSpPr>
          <p:nvPr>
            <p:ph type="title"/>
          </p:nvPr>
        </p:nvSpPr>
        <p:spPr>
          <a:xfrm>
            <a:off x="838200" y="586992"/>
            <a:ext cx="4953000" cy="2308608"/>
          </a:xfrm>
        </p:spPr>
        <p:txBody>
          <a:bodyPr>
            <a:normAutofit/>
          </a:bodyPr>
          <a:lstStyle/>
          <a:p>
            <a:r>
              <a:rPr lang="en-GB" dirty="0">
                <a:solidFill>
                  <a:srgbClr val="FFFFFF"/>
                </a:solidFill>
              </a:rPr>
              <a:t>What is communication?</a:t>
            </a:r>
          </a:p>
        </p:txBody>
      </p:sp>
      <p:sp>
        <p:nvSpPr>
          <p:cNvPr id="3" name="Content Placeholder 2">
            <a:extLst>
              <a:ext uri="{FF2B5EF4-FFF2-40B4-BE49-F238E27FC236}">
                <a16:creationId xmlns:a16="http://schemas.microsoft.com/office/drawing/2014/main" id="{2E895FED-6D52-184F-5F15-F039726C2ADB}"/>
              </a:ext>
            </a:extLst>
          </p:cNvPr>
          <p:cNvSpPr>
            <a:spLocks noGrp="1"/>
          </p:cNvSpPr>
          <p:nvPr>
            <p:ph idx="1"/>
          </p:nvPr>
        </p:nvSpPr>
        <p:spPr>
          <a:xfrm>
            <a:off x="838200" y="2819400"/>
            <a:ext cx="4952681" cy="3460964"/>
          </a:xfrm>
        </p:spPr>
        <p:txBody>
          <a:bodyPr anchor="ctr">
            <a:normAutofit/>
          </a:bodyPr>
          <a:lstStyle/>
          <a:p>
            <a:r>
              <a:rPr lang="en-GB" sz="1800" dirty="0">
                <a:solidFill>
                  <a:srgbClr val="FFFFFF"/>
                </a:solidFill>
              </a:rPr>
              <a:t>Communication is the process of sharing information, thoughts and feelings between people. In health and social care, communication is important they use verbal, non-verbal and written communication. Active listening is also important to ensure understanding, which is emphasised by Skills for Care (2020).</a:t>
            </a:r>
          </a:p>
          <a:p>
            <a:endParaRPr lang="en-GB" sz="1800" dirty="0">
              <a:solidFill>
                <a:srgbClr val="FFFFFF"/>
              </a:solidFill>
            </a:endParaRPr>
          </a:p>
        </p:txBody>
      </p:sp>
      <p:grpSp>
        <p:nvGrpSpPr>
          <p:cNvPr id="24" name="Group 23">
            <a:extLst>
              <a:ext uri="{FF2B5EF4-FFF2-40B4-BE49-F238E27FC236}">
                <a16:creationId xmlns:a16="http://schemas.microsoft.com/office/drawing/2014/main" id="{0974BA0E-B544-45F7-A92D-96789A8220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94385" y="41921"/>
            <a:ext cx="3997615" cy="6816079"/>
            <a:chOff x="8059620" y="41922"/>
            <a:chExt cx="3997615" cy="6816077"/>
          </a:xfrm>
        </p:grpSpPr>
        <p:pic>
          <p:nvPicPr>
            <p:cNvPr id="25" name="Picture 24">
              <a:extLst>
                <a:ext uri="{FF2B5EF4-FFF2-40B4-BE49-F238E27FC236}">
                  <a16:creationId xmlns:a16="http://schemas.microsoft.com/office/drawing/2014/main" id="{35B9D9A8-82B0-4B76-BDAA-CCE3802A9EB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26" name="Picture 25">
              <a:extLst>
                <a:ext uri="{FF2B5EF4-FFF2-40B4-BE49-F238E27FC236}">
                  <a16:creationId xmlns:a16="http://schemas.microsoft.com/office/drawing/2014/main" id="{98022CB9-B7A5-4853-A70B-BE37877C83C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6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pic>
        <p:nvPicPr>
          <p:cNvPr id="5" name="Picture 4" descr="Green dialogue boxes">
            <a:extLst>
              <a:ext uri="{FF2B5EF4-FFF2-40B4-BE49-F238E27FC236}">
                <a16:creationId xmlns:a16="http://schemas.microsoft.com/office/drawing/2014/main" id="{9ECC75C7-5910-2DA1-FD7F-EE8C0451DC75}"/>
              </a:ext>
            </a:extLst>
          </p:cNvPr>
          <p:cNvPicPr>
            <a:picLocks noChangeAspect="1"/>
          </p:cNvPicPr>
          <p:nvPr/>
        </p:nvPicPr>
        <p:blipFill>
          <a:blip r:embed="rId3"/>
          <a:srcRect l="13598" r="17606" b="1"/>
          <a:stretch>
            <a:fillRect/>
          </a:stretch>
        </p:blipFill>
        <p:spPr>
          <a:xfrm>
            <a:off x="6858001" y="567942"/>
            <a:ext cx="4724400" cy="5716862"/>
          </a:xfrm>
          <a:prstGeom prst="rect">
            <a:avLst/>
          </a:prstGeom>
        </p:spPr>
      </p:pic>
    </p:spTree>
    <p:extLst>
      <p:ext uri="{BB962C8B-B14F-4D97-AF65-F5344CB8AC3E}">
        <p14:creationId xmlns:p14="http://schemas.microsoft.com/office/powerpoint/2010/main" val="813641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Group 13">
            <a:extLst>
              <a:ext uri="{FF2B5EF4-FFF2-40B4-BE49-F238E27FC236}">
                <a16:creationId xmlns:a16="http://schemas.microsoft.com/office/drawing/2014/main" id="{6A0ABFF7-3293-4EAC-9426-EBDCAA34D5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0" y="5080"/>
            <a:ext cx="3464215" cy="4598234"/>
            <a:chOff x="8059620" y="41922"/>
            <a:chExt cx="3997615" cy="6816077"/>
          </a:xfrm>
        </p:grpSpPr>
        <p:pic>
          <p:nvPicPr>
            <p:cNvPr id="15" name="Picture 14">
              <a:extLst>
                <a:ext uri="{FF2B5EF4-FFF2-40B4-BE49-F238E27FC236}">
                  <a16:creationId xmlns:a16="http://schemas.microsoft.com/office/drawing/2014/main" id="{FB475375-4F9B-4D93-8769-B42BB7F4470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6" name="Picture 15">
              <a:extLst>
                <a:ext uri="{FF2B5EF4-FFF2-40B4-BE49-F238E27FC236}">
                  <a16:creationId xmlns:a16="http://schemas.microsoft.com/office/drawing/2014/main" id="{6074A43D-E1B2-4563-8D84-A962E8ABE79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6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88190BF8-63D8-1C00-32FA-BC6F112F62F1}"/>
              </a:ext>
            </a:extLst>
          </p:cNvPr>
          <p:cNvSpPr>
            <a:spLocks noGrp="1"/>
          </p:cNvSpPr>
          <p:nvPr>
            <p:ph type="title"/>
          </p:nvPr>
        </p:nvSpPr>
        <p:spPr>
          <a:xfrm>
            <a:off x="838201" y="559813"/>
            <a:ext cx="4876800" cy="5577934"/>
          </a:xfrm>
        </p:spPr>
        <p:txBody>
          <a:bodyPr anchor="ctr">
            <a:normAutofit/>
          </a:bodyPr>
          <a:lstStyle/>
          <a:p>
            <a:r>
              <a:rPr lang="en-GB" dirty="0">
                <a:solidFill>
                  <a:srgbClr val="FFFFFF"/>
                </a:solidFill>
              </a:rPr>
              <a:t>Why is communication important in health and social care ?</a:t>
            </a:r>
          </a:p>
        </p:txBody>
      </p:sp>
      <p:sp>
        <p:nvSpPr>
          <p:cNvPr id="3" name="Content Placeholder 2">
            <a:extLst>
              <a:ext uri="{FF2B5EF4-FFF2-40B4-BE49-F238E27FC236}">
                <a16:creationId xmlns:a16="http://schemas.microsoft.com/office/drawing/2014/main" id="{5421AF7B-E443-4EC5-949C-1BC104560C7C}"/>
              </a:ext>
            </a:extLst>
          </p:cNvPr>
          <p:cNvSpPr>
            <a:spLocks noGrp="1"/>
          </p:cNvSpPr>
          <p:nvPr>
            <p:ph idx="1"/>
          </p:nvPr>
        </p:nvSpPr>
        <p:spPr>
          <a:xfrm>
            <a:off x="6390640" y="1493520"/>
            <a:ext cx="5342666" cy="4619568"/>
          </a:xfrm>
        </p:spPr>
        <p:txBody>
          <a:bodyPr anchor="ctr">
            <a:normAutofit/>
          </a:bodyPr>
          <a:lstStyle/>
          <a:p>
            <a:r>
              <a:rPr lang="en-GB" sz="1800" dirty="0"/>
              <a:t>Communication assists in building a positive relationship with service users.</a:t>
            </a:r>
          </a:p>
          <a:p>
            <a:r>
              <a:rPr lang="en-GB" sz="1800" dirty="0"/>
              <a:t>It assists in person-</a:t>
            </a:r>
            <a:r>
              <a:rPr lang="en-GB" sz="1800" dirty="0" err="1"/>
              <a:t>centered</a:t>
            </a:r>
            <a:r>
              <a:rPr lang="en-GB" sz="1800" dirty="0"/>
              <a:t> care because it involves service users in decision-making regarding their care.</a:t>
            </a:r>
          </a:p>
          <a:p>
            <a:r>
              <a:rPr lang="en-GB" sz="1800" dirty="0"/>
              <a:t>Effective communication assists in reducing errors and misunderstandings, which improves safety and quality of care, as stated by NHS England (2021).</a:t>
            </a:r>
          </a:p>
        </p:txBody>
      </p:sp>
    </p:spTree>
    <p:extLst>
      <p:ext uri="{BB962C8B-B14F-4D97-AF65-F5344CB8AC3E}">
        <p14:creationId xmlns:p14="http://schemas.microsoft.com/office/powerpoint/2010/main" val="1112937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9" name="Rectangle 48">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A0DFF415-30D1-469E-BE4D-00CD112F43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25" name="Picture 24">
              <a:extLst>
                <a:ext uri="{FF2B5EF4-FFF2-40B4-BE49-F238E27FC236}">
                  <a16:creationId xmlns:a16="http://schemas.microsoft.com/office/drawing/2014/main" id="{F91C0375-EF8C-42D2-B4E4-017FC6FD36C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6" name="Picture 25">
              <a:extLst>
                <a:ext uri="{FF2B5EF4-FFF2-40B4-BE49-F238E27FC236}">
                  <a16:creationId xmlns:a16="http://schemas.microsoft.com/office/drawing/2014/main" id="{9360DD2A-433B-409F-8484-2BB77B0A38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8" name="Rectangle 27">
            <a:extLst>
              <a:ext uri="{FF2B5EF4-FFF2-40B4-BE49-F238E27FC236}">
                <a16:creationId xmlns:a16="http://schemas.microsoft.com/office/drawing/2014/main" id="{8E419129-7A46-47E1-9E1D-8CCD27DFB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0372"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FCBD23D-6DA9-462E-88B3-7270CABAE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9C4E66-BFAD-9058-CD7C-FD1B16C546D4}"/>
              </a:ext>
            </a:extLst>
          </p:cNvPr>
          <p:cNvSpPr>
            <a:spLocks noGrp="1"/>
          </p:cNvSpPr>
          <p:nvPr>
            <p:ph idx="1"/>
          </p:nvPr>
        </p:nvSpPr>
        <p:spPr>
          <a:xfrm>
            <a:off x="1197432" y="1910080"/>
            <a:ext cx="5323096" cy="2514599"/>
          </a:xfrm>
        </p:spPr>
        <p:txBody>
          <a:bodyPr>
            <a:normAutofit/>
          </a:bodyPr>
          <a:lstStyle/>
          <a:p>
            <a:pPr marL="0" indent="0">
              <a:buNone/>
            </a:pPr>
            <a:r>
              <a:rPr lang="en-GB" sz="1800" dirty="0"/>
              <a:t>For example, when supporting an elderly service user in a care setting, a professional should use clear and simple language. They should speak calmly and listen carefully to the persons concerns. Checking understanding helps promote dignity and respect, which is recommended by Skills for Care (2020). </a:t>
            </a:r>
          </a:p>
        </p:txBody>
      </p:sp>
      <p:pic>
        <p:nvPicPr>
          <p:cNvPr id="5" name="Picture 4">
            <a:extLst>
              <a:ext uri="{FF2B5EF4-FFF2-40B4-BE49-F238E27FC236}">
                <a16:creationId xmlns:a16="http://schemas.microsoft.com/office/drawing/2014/main" id="{DBBCFB9D-1AA4-B3A3-70C6-90CF35975F82}"/>
              </a:ext>
            </a:extLst>
          </p:cNvPr>
          <p:cNvPicPr>
            <a:picLocks noChangeAspect="1"/>
          </p:cNvPicPr>
          <p:nvPr/>
        </p:nvPicPr>
        <p:blipFill>
          <a:blip r:embed="rId3"/>
          <a:srcRect t="3023" r="-1" b="21094"/>
          <a:stretch>
            <a:fillRect/>
          </a:stretch>
        </p:blipFill>
        <p:spPr>
          <a:xfrm>
            <a:off x="6861142" y="685800"/>
            <a:ext cx="4649630" cy="2743200"/>
          </a:xfrm>
          <a:prstGeom prst="rect">
            <a:avLst/>
          </a:prstGeom>
        </p:spPr>
      </p:pic>
      <p:pic>
        <p:nvPicPr>
          <p:cNvPr id="4" name="Picture 3">
            <a:extLst>
              <a:ext uri="{FF2B5EF4-FFF2-40B4-BE49-F238E27FC236}">
                <a16:creationId xmlns:a16="http://schemas.microsoft.com/office/drawing/2014/main" id="{393ED203-D298-BDD7-D092-363D3655FA7B}"/>
              </a:ext>
            </a:extLst>
          </p:cNvPr>
          <p:cNvPicPr>
            <a:picLocks noChangeAspect="1"/>
          </p:cNvPicPr>
          <p:nvPr/>
        </p:nvPicPr>
        <p:blipFill>
          <a:blip r:embed="rId4"/>
          <a:srcRect r="-1" b="11613"/>
          <a:stretch>
            <a:fillRect/>
          </a:stretch>
        </p:blipFill>
        <p:spPr>
          <a:xfrm>
            <a:off x="6861142" y="3429001"/>
            <a:ext cx="4649630" cy="2743200"/>
          </a:xfrm>
          <a:prstGeom prst="rect">
            <a:avLst/>
          </a:prstGeom>
        </p:spPr>
      </p:pic>
    </p:spTree>
    <p:extLst>
      <p:ext uri="{BB962C8B-B14F-4D97-AF65-F5344CB8AC3E}">
        <p14:creationId xmlns:p14="http://schemas.microsoft.com/office/powerpoint/2010/main" val="1633889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8" name="Group 27">
            <a:extLst>
              <a:ext uri="{FF2B5EF4-FFF2-40B4-BE49-F238E27FC236}">
                <a16:creationId xmlns:a16="http://schemas.microsoft.com/office/drawing/2014/main" id="{A0DFF415-30D1-469E-BE4D-00CD112F43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15" name="Picture 14">
              <a:extLst>
                <a:ext uri="{FF2B5EF4-FFF2-40B4-BE49-F238E27FC236}">
                  <a16:creationId xmlns:a16="http://schemas.microsoft.com/office/drawing/2014/main" id="{F91C0375-EF8C-42D2-B4E4-017FC6FD36C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6" name="Picture 15">
              <a:extLst>
                <a:ext uri="{FF2B5EF4-FFF2-40B4-BE49-F238E27FC236}">
                  <a16:creationId xmlns:a16="http://schemas.microsoft.com/office/drawing/2014/main" id="{9360DD2A-433B-409F-8484-2BB77B0A38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9" name="Rectangle 28">
            <a:extLst>
              <a:ext uri="{FF2B5EF4-FFF2-40B4-BE49-F238E27FC236}">
                <a16:creationId xmlns:a16="http://schemas.microsoft.com/office/drawing/2014/main" id="{8E419129-7A46-47E1-9E1D-8CCD27DFB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0372"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FCBD23D-6DA9-462E-88B3-7270CABAE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D4C6B-FA5A-629F-9376-E3FFA084E754}"/>
              </a:ext>
            </a:extLst>
          </p:cNvPr>
          <p:cNvSpPr>
            <a:spLocks noGrp="1"/>
          </p:cNvSpPr>
          <p:nvPr>
            <p:ph type="title"/>
          </p:nvPr>
        </p:nvSpPr>
        <p:spPr>
          <a:xfrm>
            <a:off x="1143000" y="1143000"/>
            <a:ext cx="5887720" cy="1772920"/>
          </a:xfrm>
        </p:spPr>
        <p:txBody>
          <a:bodyPr>
            <a:normAutofit/>
          </a:bodyPr>
          <a:lstStyle/>
          <a:p>
            <a:r>
              <a:rPr lang="en-GB" sz="3600" dirty="0"/>
              <a:t>Good vs bad communication</a:t>
            </a:r>
          </a:p>
        </p:txBody>
      </p:sp>
      <p:sp>
        <p:nvSpPr>
          <p:cNvPr id="3" name="Content Placeholder 2">
            <a:extLst>
              <a:ext uri="{FF2B5EF4-FFF2-40B4-BE49-F238E27FC236}">
                <a16:creationId xmlns:a16="http://schemas.microsoft.com/office/drawing/2014/main" id="{E43B1058-7A09-82C7-A0E8-FE112A65E83A}"/>
              </a:ext>
            </a:extLst>
          </p:cNvPr>
          <p:cNvSpPr>
            <a:spLocks noGrp="1"/>
          </p:cNvSpPr>
          <p:nvPr>
            <p:ph idx="1"/>
          </p:nvPr>
        </p:nvSpPr>
        <p:spPr>
          <a:xfrm>
            <a:off x="1133856" y="2621280"/>
            <a:ext cx="5340562" cy="3093719"/>
          </a:xfrm>
        </p:spPr>
        <p:txBody>
          <a:bodyPr>
            <a:normAutofit/>
          </a:bodyPr>
          <a:lstStyle/>
          <a:p>
            <a:pPr>
              <a:lnSpc>
                <a:spcPct val="100000"/>
              </a:lnSpc>
            </a:pPr>
            <a:r>
              <a:rPr lang="en-GB" sz="1300" dirty="0"/>
              <a:t>Good communication must be carried out in a clear voice, listening and showing respect and empathy towards service users. It also involves the use of non-verbal communication, such as body language and eye contact. Trust and person-</a:t>
            </a:r>
            <a:r>
              <a:rPr lang="en-GB" sz="1300" dirty="0" err="1"/>
              <a:t>centered</a:t>
            </a:r>
            <a:r>
              <a:rPr lang="en-GB" sz="1300" dirty="0"/>
              <a:t> care are achieved through effective communication, according to Skills for Care (2020).</a:t>
            </a:r>
          </a:p>
          <a:p>
            <a:pPr>
              <a:lnSpc>
                <a:spcPct val="100000"/>
              </a:lnSpc>
            </a:pPr>
            <a:r>
              <a:rPr lang="en-GB" sz="1300" dirty="0"/>
              <a:t>Poor communication can be recognised by the absence of listening skills, poor communication skills and a lack of respect for professionals. This can be recognised by interrupting service users, using medical term, and failing to recognise non-verbal cues. Poor communication can cause misunderstandings, a lack of trust, and safety concerns, as mentioned by NHS England (2021).</a:t>
            </a:r>
          </a:p>
        </p:txBody>
      </p:sp>
      <p:pic>
        <p:nvPicPr>
          <p:cNvPr id="5" name="Picture 4">
            <a:extLst>
              <a:ext uri="{FF2B5EF4-FFF2-40B4-BE49-F238E27FC236}">
                <a16:creationId xmlns:a16="http://schemas.microsoft.com/office/drawing/2014/main" id="{0575B849-71F1-0A4E-65C5-94016242AAA3}"/>
              </a:ext>
            </a:extLst>
          </p:cNvPr>
          <p:cNvPicPr>
            <a:picLocks noChangeAspect="1"/>
          </p:cNvPicPr>
          <p:nvPr/>
        </p:nvPicPr>
        <p:blipFill>
          <a:blip r:embed="rId3"/>
          <a:srcRect r="-1" b="11613"/>
          <a:stretch>
            <a:fillRect/>
          </a:stretch>
        </p:blipFill>
        <p:spPr>
          <a:xfrm>
            <a:off x="6861142" y="685799"/>
            <a:ext cx="4649629" cy="2743199"/>
          </a:xfrm>
          <a:prstGeom prst="rect">
            <a:avLst/>
          </a:prstGeom>
        </p:spPr>
      </p:pic>
      <p:pic>
        <p:nvPicPr>
          <p:cNvPr id="4" name="Picture 3">
            <a:extLst>
              <a:ext uri="{FF2B5EF4-FFF2-40B4-BE49-F238E27FC236}">
                <a16:creationId xmlns:a16="http://schemas.microsoft.com/office/drawing/2014/main" id="{72818BE9-87E1-17EB-59A3-3DA837D8F3B3}"/>
              </a:ext>
            </a:extLst>
          </p:cNvPr>
          <p:cNvPicPr>
            <a:picLocks noChangeAspect="1"/>
          </p:cNvPicPr>
          <p:nvPr/>
        </p:nvPicPr>
        <p:blipFill>
          <a:blip r:embed="rId4"/>
          <a:srcRect l="41812" r="8609" b="-1"/>
          <a:stretch>
            <a:fillRect/>
          </a:stretch>
        </p:blipFill>
        <p:spPr>
          <a:xfrm>
            <a:off x="6861142" y="3429001"/>
            <a:ext cx="4649630" cy="2743200"/>
          </a:xfrm>
          <a:prstGeom prst="rect">
            <a:avLst/>
          </a:prstGeom>
        </p:spPr>
      </p:pic>
    </p:spTree>
    <p:extLst>
      <p:ext uri="{BB962C8B-B14F-4D97-AF65-F5344CB8AC3E}">
        <p14:creationId xmlns:p14="http://schemas.microsoft.com/office/powerpoint/2010/main" val="2954777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3" name="Rectangle 22">
            <a:extLst>
              <a:ext uri="{FF2B5EF4-FFF2-40B4-BE49-F238E27FC236}">
                <a16:creationId xmlns:a16="http://schemas.microsoft.com/office/drawing/2014/main" id="{06B1FD15-9CBB-4259-931E-1EB6A8719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9D739765-2266-4358-BC9F-0DC2A6B7CD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26" name="Picture 25">
              <a:extLst>
                <a:ext uri="{FF2B5EF4-FFF2-40B4-BE49-F238E27FC236}">
                  <a16:creationId xmlns:a16="http://schemas.microsoft.com/office/drawing/2014/main" id="{27772D55-3097-46EA-A34A-E1DFCA5E47E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7" name="Picture 26">
              <a:extLst>
                <a:ext uri="{FF2B5EF4-FFF2-40B4-BE49-F238E27FC236}">
                  <a16:creationId xmlns:a16="http://schemas.microsoft.com/office/drawing/2014/main" id="{595646B7-AF33-4444-8ACE-CE832D4A2C2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9" name="Rectangle 28">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07562" y="0"/>
            <a:ext cx="6184437"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B1237C24-1D47-4DAF-4FAE-CFBA7A7ECAB1}"/>
              </a:ext>
            </a:extLst>
          </p:cNvPr>
          <p:cNvSpPr>
            <a:spLocks noGrp="1"/>
          </p:cNvSpPr>
          <p:nvPr>
            <p:ph type="title"/>
          </p:nvPr>
        </p:nvSpPr>
        <p:spPr>
          <a:xfrm>
            <a:off x="6477000" y="586992"/>
            <a:ext cx="4953000" cy="2308608"/>
          </a:xfrm>
        </p:spPr>
        <p:txBody>
          <a:bodyPr>
            <a:normAutofit/>
          </a:bodyPr>
          <a:lstStyle/>
          <a:p>
            <a:r>
              <a:rPr lang="en-GB" dirty="0">
                <a:solidFill>
                  <a:srgbClr val="FFFFFF"/>
                </a:solidFill>
              </a:rPr>
              <a:t>Conclusion </a:t>
            </a:r>
          </a:p>
        </p:txBody>
      </p:sp>
      <p:pic>
        <p:nvPicPr>
          <p:cNvPr id="7" name="Graphic 6" descr="Handshake">
            <a:extLst>
              <a:ext uri="{FF2B5EF4-FFF2-40B4-BE49-F238E27FC236}">
                <a16:creationId xmlns:a16="http://schemas.microsoft.com/office/drawing/2014/main" id="{CC6AF42F-4047-BB84-F928-E4B390ED5DE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3400" y="1017640"/>
            <a:ext cx="4817466" cy="4817466"/>
          </a:xfrm>
          <a:prstGeom prst="rect">
            <a:avLst/>
          </a:prstGeom>
        </p:spPr>
      </p:pic>
      <p:sp>
        <p:nvSpPr>
          <p:cNvPr id="3" name="Content Placeholder 2">
            <a:extLst>
              <a:ext uri="{FF2B5EF4-FFF2-40B4-BE49-F238E27FC236}">
                <a16:creationId xmlns:a16="http://schemas.microsoft.com/office/drawing/2014/main" id="{E4DEBC41-1753-6849-55EF-9CE635754D6A}"/>
              </a:ext>
            </a:extLst>
          </p:cNvPr>
          <p:cNvSpPr>
            <a:spLocks noGrp="1"/>
          </p:cNvSpPr>
          <p:nvPr>
            <p:ph idx="1"/>
          </p:nvPr>
        </p:nvSpPr>
        <p:spPr>
          <a:xfrm>
            <a:off x="6477001" y="1950720"/>
            <a:ext cx="4878380" cy="4329644"/>
          </a:xfrm>
        </p:spPr>
        <p:txBody>
          <a:bodyPr anchor="ctr">
            <a:normAutofit/>
          </a:bodyPr>
          <a:lstStyle/>
          <a:p>
            <a:pPr marL="0" indent="0">
              <a:buNone/>
            </a:pPr>
            <a:r>
              <a:rPr lang="en-GB" sz="1800" dirty="0">
                <a:solidFill>
                  <a:srgbClr val="FFFFFF"/>
                </a:solidFill>
              </a:rPr>
              <a:t>In conclusion , communication is a vital skill for professionals working in health and social care. It ensures safe practice, aids the promotion of dignity and respect and improves the quality of care provided to service users. Communication is a vital part of professional practice, as cited by the Department of Health and Social Care (2018).   </a:t>
            </a:r>
          </a:p>
          <a:p>
            <a:pPr marL="0" indent="0">
              <a:buNone/>
            </a:pPr>
            <a:r>
              <a:rPr lang="en-GB" sz="1800" dirty="0">
                <a:solidFill>
                  <a:srgbClr val="FFFFFF"/>
                </a:solidFill>
              </a:rPr>
              <a:t>                  Thank you for listening .</a:t>
            </a:r>
          </a:p>
        </p:txBody>
      </p:sp>
    </p:spTree>
    <p:extLst>
      <p:ext uri="{BB962C8B-B14F-4D97-AF65-F5344CB8AC3E}">
        <p14:creationId xmlns:p14="http://schemas.microsoft.com/office/powerpoint/2010/main" val="883133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25" name="Picture 24">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6" name="Picture 25">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B075A75-BD79-BF69-A5D4-F1FC58723E3A}"/>
              </a:ext>
            </a:extLst>
          </p:cNvPr>
          <p:cNvSpPr>
            <a:spLocks noGrp="1"/>
          </p:cNvSpPr>
          <p:nvPr>
            <p:ph type="title"/>
          </p:nvPr>
        </p:nvSpPr>
        <p:spPr>
          <a:xfrm>
            <a:off x="838201" y="559813"/>
            <a:ext cx="3352799" cy="5577934"/>
          </a:xfrm>
        </p:spPr>
        <p:txBody>
          <a:bodyPr>
            <a:normAutofit/>
          </a:bodyPr>
          <a:lstStyle/>
          <a:p>
            <a:r>
              <a:rPr lang="en-GB" sz="4000"/>
              <a:t>Reference:</a:t>
            </a:r>
          </a:p>
        </p:txBody>
      </p:sp>
      <p:graphicFrame>
        <p:nvGraphicFramePr>
          <p:cNvPr id="5" name="Content Placeholder 2">
            <a:extLst>
              <a:ext uri="{FF2B5EF4-FFF2-40B4-BE49-F238E27FC236}">
                <a16:creationId xmlns:a16="http://schemas.microsoft.com/office/drawing/2014/main" id="{F43CEB3A-04A7-C8E0-5DEC-DDAC0184989F}"/>
              </a:ext>
            </a:extLst>
          </p:cNvPr>
          <p:cNvGraphicFramePr>
            <a:graphicFrameLocks noGrp="1"/>
          </p:cNvGraphicFramePr>
          <p:nvPr>
            <p:ph idx="1"/>
            <p:extLst>
              <p:ext uri="{D42A27DB-BD31-4B8C-83A1-F6EECF244321}">
                <p14:modId xmlns:p14="http://schemas.microsoft.com/office/powerpoint/2010/main" val="2745984815"/>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2660945"/>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otalTime>170</TotalTime>
  <Words>712</Words>
  <Application>Microsoft Office PowerPoint</Application>
  <PresentationFormat>Widescreen</PresentationFormat>
  <Paragraphs>31</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Avenir Next LT Pro</vt:lpstr>
      <vt:lpstr>AvenirNext LT Pro Medium</vt:lpstr>
      <vt:lpstr>Sabon Next LT</vt:lpstr>
      <vt:lpstr>DappledVTI</vt:lpstr>
      <vt:lpstr>ATFA XASAN,2433460 Professional Development within Health and Social Care</vt:lpstr>
      <vt:lpstr>Introduction</vt:lpstr>
      <vt:lpstr>What is communication?</vt:lpstr>
      <vt:lpstr>Why is communication important in health and social care ?</vt:lpstr>
      <vt:lpstr>PowerPoint Presentation</vt:lpstr>
      <vt:lpstr>Good vs bad communication</vt:lpstr>
      <vt:lpstr>Conclusion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Fatma Abdul</dc:creator>
  <cp:lastModifiedBy>Fatma Abdul</cp:lastModifiedBy>
  <cp:revision>1</cp:revision>
  <dcterms:created xsi:type="dcterms:W3CDTF">2026-02-08T22:24:54Z</dcterms:created>
  <dcterms:modified xsi:type="dcterms:W3CDTF">2026-02-22T20:45:48Z</dcterms:modified>
</cp:coreProperties>
</file>