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9"/>
  </p:notesMasterIdLst>
  <p:handoutMasterIdLst>
    <p:handoutMasterId r:id="rId20"/>
  </p:handoutMasterIdLst>
  <p:sldIdLst>
    <p:sldId id="257" r:id="rId5"/>
    <p:sldId id="274" r:id="rId6"/>
    <p:sldId id="275" r:id="rId7"/>
    <p:sldId id="280" r:id="rId8"/>
    <p:sldId id="276" r:id="rId9"/>
    <p:sldId id="277" r:id="rId10"/>
    <p:sldId id="278" r:id="rId11"/>
    <p:sldId id="279" r:id="rId12"/>
    <p:sldId id="282" r:id="rId13"/>
    <p:sldId id="273" r:id="rId14"/>
    <p:sldId id="283" r:id="rId15"/>
    <p:sldId id="284" r:id="rId16"/>
    <p:sldId id="281" r:id="rId17"/>
    <p:sldId id="285"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28"/>
  </p:normalViewPr>
  <p:slideViewPr>
    <p:cSldViewPr snapToGrid="0" snapToObjects="1">
      <p:cViewPr>
        <p:scale>
          <a:sx n="49" d="100"/>
          <a:sy n="49" d="100"/>
        </p:scale>
        <p:origin x="1536" y="486"/>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4F113-431C-45FA-B3CA-05E2E3D1C5A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B2E887B-70DF-4DDA-93C0-36D652A9C9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EB15B3C-CE7D-42C8-BF05-9016B11A630C}" type="datetime1">
              <a:rPr lang="en-GB" smtClean="0"/>
              <a:t>11/10/2025</a:t>
            </a:fld>
            <a:endParaRPr lang="en-GB"/>
          </a:p>
        </p:txBody>
      </p:sp>
      <p:sp>
        <p:nvSpPr>
          <p:cNvPr id="4" name="Footer Placeholder 3">
            <a:extLst>
              <a:ext uri="{FF2B5EF4-FFF2-40B4-BE49-F238E27FC236}">
                <a16:creationId xmlns:a16="http://schemas.microsoft.com/office/drawing/2014/main" id="{06B832E1-0C3A-413C-9924-A265984D62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1F97DDF-BA26-4EE3-84C0-E2C759991E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93903C-FBD5-47B6-A23E-328D56F7C50C}" type="slidenum">
              <a:rPr lang="en-GB" smtClean="0"/>
              <a:t>‹#›</a:t>
            </a:fld>
            <a:endParaRPr lang="en-GB"/>
          </a:p>
        </p:txBody>
      </p:sp>
    </p:spTree>
    <p:extLst>
      <p:ext uri="{BB962C8B-B14F-4D97-AF65-F5344CB8AC3E}">
        <p14:creationId xmlns:p14="http://schemas.microsoft.com/office/powerpoint/2010/main" val="11917141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597DB-DDC0-4790-BCB6-673BFC2B245A}" type="datetime1">
              <a:rPr lang="en-GB" noProof="0" smtClean="0"/>
              <a:t>11/10/2025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4024E-F057-4476-AF7B-27C4222B06A8}" type="slidenum">
              <a:rPr lang="en-GB" noProof="0" smtClean="0"/>
              <a:t>‹#›</a:t>
            </a:fld>
            <a:endParaRPr lang="en-GB" noProof="0"/>
          </a:p>
        </p:txBody>
      </p:sp>
    </p:spTree>
    <p:extLst>
      <p:ext uri="{BB962C8B-B14F-4D97-AF65-F5344CB8AC3E}">
        <p14:creationId xmlns:p14="http://schemas.microsoft.com/office/powerpoint/2010/main" val="11522378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a:t>
            </a:fld>
            <a:endParaRPr lang="en-GB"/>
          </a:p>
        </p:txBody>
      </p:sp>
    </p:spTree>
    <p:extLst>
      <p:ext uri="{BB962C8B-B14F-4D97-AF65-F5344CB8AC3E}">
        <p14:creationId xmlns:p14="http://schemas.microsoft.com/office/powerpoint/2010/main" val="192867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0DDAA-BEE0-98FF-FE5A-722A938E6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CB870D-C412-952F-F517-89A20D8A8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5CD531-7FFE-91A1-9F86-B226C8E06DA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C9AE019-BB78-4F02-F044-F7430A0700D0}"/>
              </a:ext>
            </a:extLst>
          </p:cNvPr>
          <p:cNvSpPr>
            <a:spLocks noGrp="1"/>
          </p:cNvSpPr>
          <p:nvPr>
            <p:ph type="sldNum" sz="quarter" idx="5"/>
          </p:nvPr>
        </p:nvSpPr>
        <p:spPr/>
        <p:txBody>
          <a:bodyPr/>
          <a:lstStyle/>
          <a:p>
            <a:fld id="{3F64024E-F057-4476-AF7B-27C4222B06A8}" type="slidenum">
              <a:rPr lang="en-GB" smtClean="0"/>
              <a:t>2</a:t>
            </a:fld>
            <a:endParaRPr lang="en-GB"/>
          </a:p>
        </p:txBody>
      </p:sp>
    </p:spTree>
    <p:extLst>
      <p:ext uri="{BB962C8B-B14F-4D97-AF65-F5344CB8AC3E}">
        <p14:creationId xmlns:p14="http://schemas.microsoft.com/office/powerpoint/2010/main" val="226749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F0A72-D5D0-8B1C-A261-C251096570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5157A7-C60C-2619-DBA2-D83FCAA453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B431E2-63CA-76F0-2750-088A50EF026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5E9042E-4377-631C-1FD3-A4F67BDD19F3}"/>
              </a:ext>
            </a:extLst>
          </p:cNvPr>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2328638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45D3-1111-28DA-EF0C-8CEB8DB92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92639-B128-2DC7-2F13-A7787D3E4A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D0B9F7-872B-43ED-B917-10488483B77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4DC458-92E1-2D97-F8AE-BC3CE09AB6D5}"/>
              </a:ext>
            </a:extLst>
          </p:cNvPr>
          <p:cNvSpPr>
            <a:spLocks noGrp="1"/>
          </p:cNvSpPr>
          <p:nvPr>
            <p:ph type="sldNum" sz="quarter" idx="5"/>
          </p:nvPr>
        </p:nvSpPr>
        <p:spPr/>
        <p:txBody>
          <a:bodyPr/>
          <a:lstStyle/>
          <a:p>
            <a:fld id="{3F64024E-F057-4476-AF7B-27C4222B06A8}" type="slidenum">
              <a:rPr lang="en-GB" smtClean="0"/>
              <a:t>4</a:t>
            </a:fld>
            <a:endParaRPr lang="en-GB"/>
          </a:p>
        </p:txBody>
      </p:sp>
    </p:spTree>
    <p:extLst>
      <p:ext uri="{BB962C8B-B14F-4D97-AF65-F5344CB8AC3E}">
        <p14:creationId xmlns:p14="http://schemas.microsoft.com/office/powerpoint/2010/main" val="361903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AF0D1-B0F4-DA7C-FC03-04F7E4AFF6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96699-A881-4417-CFF8-8D04B0CDAA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DD1788-305D-800B-6D67-9F1B0E66FC5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9E6339-7547-A6C2-6D91-0540D731762E}"/>
              </a:ext>
            </a:extLst>
          </p:cNvPr>
          <p:cNvSpPr>
            <a:spLocks noGrp="1"/>
          </p:cNvSpPr>
          <p:nvPr>
            <p:ph type="sldNum" sz="quarter" idx="5"/>
          </p:nvPr>
        </p:nvSpPr>
        <p:spPr/>
        <p:txBody>
          <a:bodyPr/>
          <a:lstStyle/>
          <a:p>
            <a:fld id="{3F64024E-F057-4476-AF7B-27C4222B06A8}" type="slidenum">
              <a:rPr lang="en-GB" smtClean="0"/>
              <a:t>5</a:t>
            </a:fld>
            <a:endParaRPr lang="en-GB"/>
          </a:p>
        </p:txBody>
      </p:sp>
    </p:spTree>
    <p:extLst>
      <p:ext uri="{BB962C8B-B14F-4D97-AF65-F5344CB8AC3E}">
        <p14:creationId xmlns:p14="http://schemas.microsoft.com/office/powerpoint/2010/main" val="3731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FFDA5-A0FA-8D20-C175-E8C063370B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A35839-A161-837F-54E5-99C7929407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E1D5EB-95DB-6A31-FC19-90E812A21C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246044F-616D-7B60-D181-83CD3CFF664A}"/>
              </a:ext>
            </a:extLst>
          </p:cNvPr>
          <p:cNvSpPr>
            <a:spLocks noGrp="1"/>
          </p:cNvSpPr>
          <p:nvPr>
            <p:ph type="sldNum" sz="quarter" idx="5"/>
          </p:nvPr>
        </p:nvSpPr>
        <p:spPr/>
        <p:txBody>
          <a:bodyPr/>
          <a:lstStyle/>
          <a:p>
            <a:fld id="{3F64024E-F057-4476-AF7B-27C4222B06A8}" type="slidenum">
              <a:rPr lang="en-GB" smtClean="0"/>
              <a:t>6</a:t>
            </a:fld>
            <a:endParaRPr lang="en-GB"/>
          </a:p>
        </p:txBody>
      </p:sp>
    </p:spTree>
    <p:extLst>
      <p:ext uri="{BB962C8B-B14F-4D97-AF65-F5344CB8AC3E}">
        <p14:creationId xmlns:p14="http://schemas.microsoft.com/office/powerpoint/2010/main" val="1661336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F47A12-F23F-21BF-0861-9F31CDC39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DA5D30-5299-B587-1DC6-BBBD1A6341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B2CED5-5ACF-3973-AD64-C3B11B5897F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95025A2-79D5-DA67-F59B-8C09FA6D0EF3}"/>
              </a:ext>
            </a:extLst>
          </p:cNvPr>
          <p:cNvSpPr>
            <a:spLocks noGrp="1"/>
          </p:cNvSpPr>
          <p:nvPr>
            <p:ph type="sldNum" sz="quarter" idx="5"/>
          </p:nvPr>
        </p:nvSpPr>
        <p:spPr/>
        <p:txBody>
          <a:bodyPr/>
          <a:lstStyle/>
          <a:p>
            <a:fld id="{3F64024E-F057-4476-AF7B-27C4222B06A8}" type="slidenum">
              <a:rPr lang="en-GB" smtClean="0"/>
              <a:t>7</a:t>
            </a:fld>
            <a:endParaRPr lang="en-GB"/>
          </a:p>
        </p:txBody>
      </p:sp>
    </p:spTree>
    <p:extLst>
      <p:ext uri="{BB962C8B-B14F-4D97-AF65-F5344CB8AC3E}">
        <p14:creationId xmlns:p14="http://schemas.microsoft.com/office/powerpoint/2010/main" val="2677679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AC76F-7D2D-6533-5728-3B89225AEC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643675-C5B8-4633-3799-21890A6BF9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248BA7-21AD-0B6C-5168-D59F65ADAE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908EBDA-C452-3943-675B-32BE953E9802}"/>
              </a:ext>
            </a:extLst>
          </p:cNvPr>
          <p:cNvSpPr>
            <a:spLocks noGrp="1"/>
          </p:cNvSpPr>
          <p:nvPr>
            <p:ph type="sldNum" sz="quarter" idx="5"/>
          </p:nvPr>
        </p:nvSpPr>
        <p:spPr/>
        <p:txBody>
          <a:bodyPr/>
          <a:lstStyle/>
          <a:p>
            <a:fld id="{3F64024E-F057-4476-AF7B-27C4222B06A8}" type="slidenum">
              <a:rPr lang="en-GB" smtClean="0"/>
              <a:t>8</a:t>
            </a:fld>
            <a:endParaRPr lang="en-GB"/>
          </a:p>
        </p:txBody>
      </p:sp>
    </p:spTree>
    <p:extLst>
      <p:ext uri="{BB962C8B-B14F-4D97-AF65-F5344CB8AC3E}">
        <p14:creationId xmlns:p14="http://schemas.microsoft.com/office/powerpoint/2010/main" val="137365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8C34A-59B2-A21B-F8AA-8434B4FE98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D6D28-C9D6-3042-8F02-4BB2A1BE0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D6BE71-5089-8D51-47E0-21F9CAEDE32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BA23DC-AF70-C4E2-A79B-B2320191921C}"/>
              </a:ext>
            </a:extLst>
          </p:cNvPr>
          <p:cNvSpPr>
            <a:spLocks noGrp="1"/>
          </p:cNvSpPr>
          <p:nvPr>
            <p:ph type="sldNum" sz="quarter" idx="5"/>
          </p:nvPr>
        </p:nvSpPr>
        <p:spPr/>
        <p:txBody>
          <a:bodyPr/>
          <a:lstStyle/>
          <a:p>
            <a:fld id="{3F64024E-F057-4476-AF7B-27C4222B06A8}" type="slidenum">
              <a:rPr lang="en-GB" smtClean="0"/>
              <a:t>9</a:t>
            </a:fld>
            <a:endParaRPr lang="en-GB"/>
          </a:p>
        </p:txBody>
      </p:sp>
    </p:spTree>
    <p:extLst>
      <p:ext uri="{BB962C8B-B14F-4D97-AF65-F5344CB8AC3E}">
        <p14:creationId xmlns:p14="http://schemas.microsoft.com/office/powerpoint/2010/main" val="1653911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10</a:t>
            </a:fld>
            <a:endParaRPr lang="en-GB"/>
          </a:p>
        </p:txBody>
      </p:sp>
    </p:spTree>
    <p:extLst>
      <p:ext uri="{BB962C8B-B14F-4D97-AF65-F5344CB8AC3E}">
        <p14:creationId xmlns:p14="http://schemas.microsoft.com/office/powerpoint/2010/main" val="1449790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6B309-959C-FDB3-B957-2CB2438C1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06471-C36D-D804-ED14-21EB8E922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D3AFB5-CBFA-EC27-4399-24459CC496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0DDE60-1F2E-A413-838B-A2952657EE27}"/>
              </a:ext>
            </a:extLst>
          </p:cNvPr>
          <p:cNvSpPr>
            <a:spLocks noGrp="1"/>
          </p:cNvSpPr>
          <p:nvPr>
            <p:ph type="sldNum" sz="quarter" idx="5"/>
          </p:nvPr>
        </p:nvSpPr>
        <p:spPr/>
        <p:txBody>
          <a:bodyPr/>
          <a:lstStyle/>
          <a:p>
            <a:fld id="{3F64024E-F057-4476-AF7B-27C4222B06A8}" type="slidenum">
              <a:rPr lang="en-GB" smtClean="0"/>
              <a:t>11</a:t>
            </a:fld>
            <a:endParaRPr lang="en-GB"/>
          </a:p>
        </p:txBody>
      </p:sp>
    </p:spTree>
    <p:extLst>
      <p:ext uri="{BB962C8B-B14F-4D97-AF65-F5344CB8AC3E}">
        <p14:creationId xmlns:p14="http://schemas.microsoft.com/office/powerpoint/2010/main" val="3656658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0E759-19D0-7E85-9A10-A1C79877B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FCEC4-E05F-5C8B-F164-D43DB7FA38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497E8-9BE2-78F4-A979-1E161E11791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0B5E11-921D-6625-EDDF-6CE73CE4DBDD}"/>
              </a:ext>
            </a:extLst>
          </p:cNvPr>
          <p:cNvSpPr>
            <a:spLocks noGrp="1"/>
          </p:cNvSpPr>
          <p:nvPr>
            <p:ph type="sldNum" sz="quarter" idx="5"/>
          </p:nvPr>
        </p:nvSpPr>
        <p:spPr/>
        <p:txBody>
          <a:bodyPr/>
          <a:lstStyle/>
          <a:p>
            <a:fld id="{3F64024E-F057-4476-AF7B-27C4222B06A8}" type="slidenum">
              <a:rPr lang="en-GB" smtClean="0"/>
              <a:t>12</a:t>
            </a:fld>
            <a:endParaRPr lang="en-GB"/>
          </a:p>
        </p:txBody>
      </p:sp>
    </p:spTree>
    <p:extLst>
      <p:ext uri="{BB962C8B-B14F-4D97-AF65-F5344CB8AC3E}">
        <p14:creationId xmlns:p14="http://schemas.microsoft.com/office/powerpoint/2010/main" val="753122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4EB0F-EDF0-5EC9-E2C6-310333688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4FADC3-2350-489D-0C6B-206E22C37E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1BBE36-CB73-8B5F-7425-F50220BA463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F4A48CD-A495-40D7-1840-986A5BF53F14}"/>
              </a:ext>
            </a:extLst>
          </p:cNvPr>
          <p:cNvSpPr>
            <a:spLocks noGrp="1"/>
          </p:cNvSpPr>
          <p:nvPr>
            <p:ph type="sldNum" sz="quarter" idx="5"/>
          </p:nvPr>
        </p:nvSpPr>
        <p:spPr/>
        <p:txBody>
          <a:bodyPr/>
          <a:lstStyle/>
          <a:p>
            <a:fld id="{3F64024E-F057-4476-AF7B-27C4222B06A8}" type="slidenum">
              <a:rPr lang="en-GB" smtClean="0"/>
              <a:t>13</a:t>
            </a:fld>
            <a:endParaRPr lang="en-GB"/>
          </a:p>
        </p:txBody>
      </p:sp>
    </p:spTree>
    <p:extLst>
      <p:ext uri="{BB962C8B-B14F-4D97-AF65-F5344CB8AC3E}">
        <p14:creationId xmlns:p14="http://schemas.microsoft.com/office/powerpoint/2010/main" val="269845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9D738-517A-9616-6DE2-51566659E3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BCCE1-A66C-E358-BBCA-22C28D034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1FAF60-3A81-4DA8-7412-54533BE9389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439626C-3CFE-F965-E456-04AC6C8F159E}"/>
              </a:ext>
            </a:extLst>
          </p:cNvPr>
          <p:cNvSpPr>
            <a:spLocks noGrp="1"/>
          </p:cNvSpPr>
          <p:nvPr>
            <p:ph type="sldNum" sz="quarter" idx="5"/>
          </p:nvPr>
        </p:nvSpPr>
        <p:spPr/>
        <p:txBody>
          <a:bodyPr/>
          <a:lstStyle/>
          <a:p>
            <a:fld id="{3F64024E-F057-4476-AF7B-27C4222B06A8}" type="slidenum">
              <a:rPr lang="en-GB" smtClean="0"/>
              <a:t>14</a:t>
            </a:fld>
            <a:endParaRPr lang="en-GB"/>
          </a:p>
        </p:txBody>
      </p:sp>
    </p:spTree>
    <p:extLst>
      <p:ext uri="{BB962C8B-B14F-4D97-AF65-F5344CB8AC3E}">
        <p14:creationId xmlns:p14="http://schemas.microsoft.com/office/powerpoint/2010/main" val="958848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2BC0035D-29D0-42DB-AB45-FD2D58154BDA}" type="datetime1">
              <a:rPr lang="en-GB" noProof="0" smtClean="0"/>
              <a:t>11/10/2025</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3F892E37-9A97-4876-A379-3DB7F40C9E40}"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CF05E4A2-41F1-4FA7-8622-FA97F23066C8}" type="datetime1">
              <a:rPr lang="en-GB" noProof="0" smtClean="0"/>
              <a:t>11/10/2025</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sz="half" idx="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6884A1CE-81E1-43F4-B111-1B33F22EB311}" type="datetime1">
              <a:rPr lang="en-GB" noProof="0" smtClean="0"/>
              <a:t>11/10/2025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B4D1F809-8CA5-4186-AA08-24F648A2EBB4}" type="datetime1">
              <a:rPr lang="en-GB" noProof="0" smtClean="0"/>
              <a:t>11/10/2025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77B47FD0-752F-4073-A3B5-48E4BC9D267D}" type="datetime1">
              <a:rPr lang="en-GB" noProof="0" smtClean="0"/>
              <a:t>11/10/2025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F39ED15-CF3B-4B6A-93F2-74DFCBDCB1C9}" type="datetime1">
              <a:rPr lang="en-GB" noProof="0" smtClean="0"/>
              <a:t>11/10/2025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EA3C3E9E-348B-439F-A587-1B0EE02BE07E}" type="datetime1">
              <a:rPr lang="en-GB" noProof="0" smtClean="0"/>
              <a:t>11/10/2025</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32F2C51F-BC62-43BB-99EF-F20BB214652E}" type="datetime1">
              <a:rPr lang="en-GB" noProof="0" smtClean="0"/>
              <a:t>11/10/2025</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2295525"/>
            <a:ext cx="9601200" cy="3571875"/>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8149252-6242-46F9-9BAE-93119892303A}"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624156"/>
            <a:ext cx="8179641" cy="5243244"/>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1E304B5D-7E41-4932-9AEE-FDE01D945F59}" type="datetime1">
              <a:rPr lang="en-GB" noProof="0" smtClean="0"/>
              <a:t>11/10/2025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8B38377A-87B2-4F9D-A93F-958134459151}" type="datetime1">
              <a:rPr lang="en-GB" noProof="0" smtClean="0"/>
              <a:t>11/10/2025</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hyperlink" Target="https://focus.admin.ox.ac.uk/files/fishbonecauseandeffectpdf"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www.gov.uk/guidance/uk-sustainability-reporting-standards" TargetMode="External"/><Relationship Id="rId5" Type="http://schemas.openxmlformats.org/officeDocument/2006/relationships/hyperlink" Target="https://www.forbes.com/sites/shelleykohan/2025/05/10/tariffs-are-wilting-your-mothers-day-flowers-heres-how/" TargetMode="External"/><Relationship Id="rId4" Type="http://schemas.openxmlformats.org/officeDocument/2006/relationships/hyperlink" Target="https://bbanote.org/pros-and-cons-of-pestle-analysis/"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0461DC49-1338-C24E-A3BB-5919AD12F59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Christie forbes</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674408" y="2678598"/>
            <a:ext cx="6831673" cy="1941137"/>
          </a:xfrm>
        </p:spPr>
        <p:txBody>
          <a:bodyPr rtlCol="0">
            <a:normAutofit lnSpcReduction="10000"/>
          </a:bodyPr>
          <a:lstStyle/>
          <a:p>
            <a:pPr rtl="0"/>
            <a:r>
              <a:rPr lang="en-GB" dirty="0">
                <a:solidFill>
                  <a:schemeClr val="bg2"/>
                </a:solidFill>
              </a:rPr>
              <a:t>STUDENT ID: 2433249</a:t>
            </a:r>
          </a:p>
          <a:p>
            <a:pPr rtl="0"/>
            <a:r>
              <a:rPr lang="en-GB" dirty="0">
                <a:solidFill>
                  <a:schemeClr val="bg2"/>
                </a:solidFill>
              </a:rPr>
              <a:t>LECTURERS NAME: Dian Mayasari</a:t>
            </a:r>
          </a:p>
          <a:p>
            <a:pPr rtl="0"/>
            <a:r>
              <a:rPr lang="en-GB" dirty="0">
                <a:solidFill>
                  <a:schemeClr val="bg2"/>
                </a:solidFill>
              </a:rPr>
              <a:t>MODULE CODE: LCLM4004</a:t>
            </a:r>
          </a:p>
          <a:p>
            <a:pPr rtl="0"/>
            <a:r>
              <a:rPr lang="en-GB" dirty="0">
                <a:solidFill>
                  <a:schemeClr val="bg2"/>
                </a:solidFill>
              </a:rPr>
              <a:t>MODULE NAME: Problem solving and decision making</a:t>
            </a:r>
          </a:p>
          <a:p>
            <a:pPr rtl="0"/>
            <a:r>
              <a:rPr lang="en-GB" dirty="0">
                <a:solidFill>
                  <a:schemeClr val="bg2"/>
                </a:solidFill>
              </a:rPr>
              <a:t>COMPONENT 1: GREEN HAVEN FLORESTS</a:t>
            </a:r>
          </a:p>
          <a:p>
            <a:pPr rtl="0"/>
            <a:endParaRPr lang="en-GB" dirty="0">
              <a:solidFill>
                <a:schemeClr val="bg2"/>
              </a:solidFill>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436082A-B9F1-6FC9-5911-D0A794EC6159}"/>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AAE1A00A-1EE4-E0BF-63EA-24A0D194431F}"/>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3664AAFA-0C14-833C-E5F0-DB6A4A21D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C86F11D6-0EFE-6BA6-451B-4DC847D77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1543EB97-6346-6CB2-C3D8-F88040A5C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46CA1C-E239-91F6-315C-941258D59CB3}"/>
              </a:ext>
            </a:extLst>
          </p:cNvPr>
          <p:cNvSpPr>
            <a:spLocks noGrp="1"/>
          </p:cNvSpPr>
          <p:nvPr>
            <p:ph type="ctrTitle"/>
          </p:nvPr>
        </p:nvSpPr>
        <p:spPr>
          <a:xfrm>
            <a:off x="2390692" y="-570719"/>
            <a:ext cx="8361229" cy="2098226"/>
          </a:xfrm>
        </p:spPr>
        <p:txBody>
          <a:bodyPr rtlCol="0">
            <a:normAutofit/>
          </a:bodyPr>
          <a:lstStyle/>
          <a:p>
            <a:pPr rtl="0"/>
            <a:r>
              <a:rPr lang="en-GB" dirty="0">
                <a:solidFill>
                  <a:schemeClr val="bg2"/>
                </a:solidFill>
              </a:rPr>
              <a:t>OVERVIEW</a:t>
            </a:r>
          </a:p>
        </p:txBody>
      </p:sp>
      <p:sp>
        <p:nvSpPr>
          <p:cNvPr id="4" name="Subtitle 3">
            <a:extLst>
              <a:ext uri="{FF2B5EF4-FFF2-40B4-BE49-F238E27FC236}">
                <a16:creationId xmlns:a16="http://schemas.microsoft.com/office/drawing/2014/main" id="{E1DD75D6-7E5A-0729-F48E-CEACC22F320C}"/>
              </a:ext>
            </a:extLst>
          </p:cNvPr>
          <p:cNvSpPr>
            <a:spLocks noGrp="1"/>
          </p:cNvSpPr>
          <p:nvPr>
            <p:ph type="subTitle" idx="1"/>
          </p:nvPr>
        </p:nvSpPr>
        <p:spPr>
          <a:xfrm>
            <a:off x="2421190" y="2130907"/>
            <a:ext cx="6831673" cy="4254485"/>
          </a:xfrm>
        </p:spPr>
        <p:txBody>
          <a:bodyPr rtlCol="0">
            <a:normAutofit/>
          </a:bodyPr>
          <a:lstStyle/>
          <a:p>
            <a:pPr rtl="0"/>
            <a:r>
              <a:rPr lang="en-GB" sz="2000" b="1" dirty="0">
                <a:solidFill>
                  <a:srgbClr val="00B050"/>
                </a:solidFill>
              </a:rPr>
              <a:t>Hi, lovely to see you all today.</a:t>
            </a:r>
          </a:p>
          <a:p>
            <a:pPr rtl="0"/>
            <a:r>
              <a:rPr lang="en-GB" sz="2000" b="1" dirty="0">
                <a:solidFill>
                  <a:srgbClr val="00B050"/>
                </a:solidFill>
              </a:rPr>
              <a:t>My name is Christe</a:t>
            </a:r>
          </a:p>
          <a:p>
            <a:pPr rtl="0"/>
            <a:r>
              <a:rPr lang="en-GB" sz="2000" b="1" dirty="0">
                <a:solidFill>
                  <a:srgbClr val="00B050"/>
                </a:solidFill>
              </a:rPr>
              <a:t>Today I will introduce a business called Green Haven Florists who are encountering financial issues within their company.</a:t>
            </a:r>
          </a:p>
          <a:p>
            <a:pPr rtl="0"/>
            <a:r>
              <a:rPr lang="en-GB" dirty="0">
                <a:solidFill>
                  <a:schemeClr val="bg2"/>
                </a:solidFill>
              </a:rPr>
              <a:t>I will be using:</a:t>
            </a:r>
          </a:p>
          <a:p>
            <a:pPr marL="342900" indent="-342900" rtl="0">
              <a:buFont typeface="Wingdings" panose="05000000000000000000" pitchFamily="2" charset="2"/>
              <a:buChar char="ü"/>
            </a:pPr>
            <a:r>
              <a:rPr lang="en-GB" dirty="0">
                <a:solidFill>
                  <a:schemeClr val="bg2"/>
                </a:solidFill>
              </a:rPr>
              <a:t>The 5w2h model</a:t>
            </a:r>
          </a:p>
          <a:p>
            <a:pPr marL="342900" indent="-342900" rtl="0">
              <a:buFont typeface="Wingdings" panose="05000000000000000000" pitchFamily="2" charset="2"/>
              <a:buChar char="ü"/>
            </a:pPr>
            <a:r>
              <a:rPr lang="en-GB" dirty="0">
                <a:solidFill>
                  <a:schemeClr val="bg2"/>
                </a:solidFill>
              </a:rPr>
              <a:t>Pestle analysis </a:t>
            </a:r>
          </a:p>
          <a:p>
            <a:pPr marL="342900" indent="-342900" rtl="0">
              <a:buFont typeface="Wingdings" panose="05000000000000000000" pitchFamily="2" charset="2"/>
              <a:buChar char="ü"/>
            </a:pPr>
            <a:r>
              <a:rPr lang="en-GB" dirty="0">
                <a:solidFill>
                  <a:schemeClr val="bg2"/>
                </a:solidFill>
              </a:rPr>
              <a:t>Cause and effect model</a:t>
            </a:r>
          </a:p>
          <a:p>
            <a:pPr marL="342900" indent="-342900" rtl="0">
              <a:buFont typeface="Wingdings" panose="05000000000000000000" pitchFamily="2" charset="2"/>
              <a:buChar char="ü"/>
            </a:pPr>
            <a:r>
              <a:rPr lang="en-GB" dirty="0">
                <a:solidFill>
                  <a:schemeClr val="bg2"/>
                </a:solidFill>
              </a:rPr>
              <a:t>Conclusion and summary of findings</a:t>
            </a:r>
          </a:p>
          <a:p>
            <a:pPr rtl="0"/>
            <a:endParaRPr lang="en-GB" dirty="0">
              <a:solidFill>
                <a:schemeClr val="bg2"/>
              </a:solidFill>
            </a:endParaRPr>
          </a:p>
          <a:p>
            <a:pPr rtl="0"/>
            <a:endParaRPr lang="en-GB" dirty="0">
              <a:solidFill>
                <a:schemeClr val="bg2"/>
              </a:solidFill>
            </a:endParaRPr>
          </a:p>
          <a:p>
            <a:pPr rtl="0"/>
            <a:endParaRPr lang="en-GB" dirty="0">
              <a:solidFill>
                <a:schemeClr val="bg2"/>
              </a:solidFill>
            </a:endParaRPr>
          </a:p>
        </p:txBody>
      </p:sp>
    </p:spTree>
    <p:extLst>
      <p:ext uri="{BB962C8B-B14F-4D97-AF65-F5344CB8AC3E}">
        <p14:creationId xmlns:p14="http://schemas.microsoft.com/office/powerpoint/2010/main" val="71629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9F8E1A0-F975-1AFD-56EC-44C625C4F9B2}"/>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AD19168F-2DD4-6EC4-158F-AAD38D9BCDA7}"/>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911B58D3-7FFA-7AD7-61D6-F7EA86F31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C61A7B5E-CAC0-A5A1-4E0B-72998B3E7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5B6D2F98-3B96-2CC5-4889-6CA5A021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A1396F2-B07D-B409-D520-934E7DAE323F}"/>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BACKGROUND</a:t>
            </a:r>
          </a:p>
        </p:txBody>
      </p:sp>
      <p:sp>
        <p:nvSpPr>
          <p:cNvPr id="4" name="Subtitle 3">
            <a:extLst>
              <a:ext uri="{FF2B5EF4-FFF2-40B4-BE49-F238E27FC236}">
                <a16:creationId xmlns:a16="http://schemas.microsoft.com/office/drawing/2014/main" id="{E65C9D5D-6B67-F82B-759E-6C23E42F08D8}"/>
              </a:ext>
            </a:extLst>
          </p:cNvPr>
          <p:cNvSpPr>
            <a:spLocks noGrp="1"/>
          </p:cNvSpPr>
          <p:nvPr>
            <p:ph type="subTitle" idx="1"/>
          </p:nvPr>
        </p:nvSpPr>
        <p:spPr>
          <a:xfrm>
            <a:off x="1702338" y="2678598"/>
            <a:ext cx="3633402" cy="3218817"/>
          </a:xfrm>
        </p:spPr>
        <p:txBody>
          <a:bodyPr rtlCol="0">
            <a:normAutofit/>
          </a:bodyPr>
          <a:lstStyle/>
          <a:p>
            <a:pPr rtl="0"/>
            <a:r>
              <a:rPr lang="en-GB" sz="1700" dirty="0">
                <a:solidFill>
                  <a:schemeClr val="bg2"/>
                </a:solidFill>
              </a:rPr>
              <a:t>Green Haven Florists was founded in 2016 and is located in Norwich UK. Well known for their sustainable handmade floral arrangements allowing customers to purchase online or in store. They have accumulated a variety of custom from family functions to corporate events. Most importantly those who are conscious about the environment.</a:t>
            </a:r>
          </a:p>
          <a:p>
            <a:pPr rtl="0"/>
            <a:endParaRPr lang="en-GB" dirty="0">
              <a:solidFill>
                <a:schemeClr val="bg2"/>
              </a:solidFill>
            </a:endParaRPr>
          </a:p>
        </p:txBody>
      </p:sp>
      <p:sp>
        <p:nvSpPr>
          <p:cNvPr id="3" name="Subtitle 3">
            <a:extLst>
              <a:ext uri="{FF2B5EF4-FFF2-40B4-BE49-F238E27FC236}">
                <a16:creationId xmlns:a16="http://schemas.microsoft.com/office/drawing/2014/main" id="{378FDFA4-E932-0F9E-1D7C-8A3782F4DE81}"/>
              </a:ext>
            </a:extLst>
          </p:cNvPr>
          <p:cNvSpPr txBox="1">
            <a:spLocks/>
          </p:cNvSpPr>
          <p:nvPr/>
        </p:nvSpPr>
        <p:spPr>
          <a:xfrm>
            <a:off x="6095742" y="2677288"/>
            <a:ext cx="4443775" cy="2898759"/>
          </a:xfrm>
          <a:prstGeom prst="rect">
            <a:avLst/>
          </a:prstGeom>
        </p:spPr>
        <p:txBody>
          <a:bodyPr vert="horz" lIns="91440" tIns="45720" rIns="91440" bIns="45720" rtlCol="0">
            <a:norm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r>
              <a:rPr lang="en-GB" sz="1600" dirty="0">
                <a:solidFill>
                  <a:schemeClr val="bg2"/>
                </a:solidFill>
              </a:rPr>
              <a:t>Unfortunately, they have suffered a loss in profits and are not able to keep up with rising operational costs, technological trends and the current cost of living crisis. </a:t>
            </a:r>
          </a:p>
          <a:p>
            <a:r>
              <a:rPr lang="en-GB" sz="1600" dirty="0">
                <a:solidFill>
                  <a:schemeClr val="bg2"/>
                </a:solidFill>
              </a:rPr>
              <a:t>Founders Liam and Priya are now forced to establish the main causes of these problems. moving forward new plans to increase revenue and adapt to the changes taking place will be made. </a:t>
            </a:r>
          </a:p>
        </p:txBody>
      </p:sp>
    </p:spTree>
    <p:extLst>
      <p:ext uri="{BB962C8B-B14F-4D97-AF65-F5344CB8AC3E}">
        <p14:creationId xmlns:p14="http://schemas.microsoft.com/office/powerpoint/2010/main" val="4162506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6D98562-5F57-9C40-B793-8D78CD79DF93}"/>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995CDEC4-4D3E-A2C8-46AB-494C8A8B8421}"/>
              </a:ext>
            </a:extLst>
          </p:cNvPr>
          <p:cNvPicPr>
            <a:picLocks noChangeAspect="1"/>
          </p:cNvPicPr>
          <p:nvPr/>
        </p:nvPicPr>
        <p:blipFill>
          <a:blip r:embed="rId3"/>
          <a:srcRect/>
          <a:stretch/>
        </p:blipFill>
        <p:spPr>
          <a:xfrm>
            <a:off x="968918" y="10"/>
            <a:ext cx="10283658" cy="6859300"/>
          </a:xfrm>
          <a:prstGeom prst="rect">
            <a:avLst/>
          </a:prstGeom>
        </p:spPr>
      </p:pic>
      <p:sp>
        <p:nvSpPr>
          <p:cNvPr id="30" name="Rectangle 29">
            <a:extLst>
              <a:ext uri="{FF2B5EF4-FFF2-40B4-BE49-F238E27FC236}">
                <a16:creationId xmlns:a16="http://schemas.microsoft.com/office/drawing/2014/main" id="{7420A6A9-94F1-D907-8035-E473BCEC9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EC1E159B-4BFE-4BC4-83E5-A10ACF5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54B5B50D-433E-8677-BAB1-B79B1A3C8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DFA4B98D-2BA4-C7FD-328D-F216D3D63B7E}"/>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Root problem</a:t>
            </a:r>
          </a:p>
        </p:txBody>
      </p:sp>
      <p:sp>
        <p:nvSpPr>
          <p:cNvPr id="3" name="Subtitle 3">
            <a:extLst>
              <a:ext uri="{FF2B5EF4-FFF2-40B4-BE49-F238E27FC236}">
                <a16:creationId xmlns:a16="http://schemas.microsoft.com/office/drawing/2014/main" id="{1AB0CFBE-3C5E-1C49-79F4-BF42DE30A0A5}"/>
              </a:ext>
            </a:extLst>
          </p:cNvPr>
          <p:cNvSpPr txBox="1">
            <a:spLocks/>
          </p:cNvSpPr>
          <p:nvPr/>
        </p:nvSpPr>
        <p:spPr>
          <a:xfrm>
            <a:off x="6095742" y="2677288"/>
            <a:ext cx="4443775" cy="2898759"/>
          </a:xfrm>
          <a:prstGeom prst="rect">
            <a:avLst/>
          </a:prstGeom>
        </p:spPr>
        <p:txBody>
          <a:bodyPr vert="horz" lIns="91440" tIns="45720" rIns="91440" bIns="45720" rtlCol="0">
            <a:normAutofit/>
          </a:bodyPr>
          <a:lstStyle>
            <a:lvl1pPr marL="0" indent="0" algn="ctr" defTabSz="914400" rtl="0" eaLnBrk="1" latinLnBrk="0" hangingPunct="1">
              <a:lnSpc>
                <a:spcPct val="112000"/>
              </a:lnSpc>
              <a:spcBef>
                <a:spcPts val="0"/>
              </a:spcBef>
              <a:spcAft>
                <a:spcPts val="0"/>
              </a:spcAft>
              <a:buFont typeface="Franklin Gothic Book" panose="020B0503020102020204" pitchFamily="34" charset="0"/>
              <a:buNone/>
              <a:defRPr sz="2300" kern="1200" baseline="0">
                <a:solidFill>
                  <a:schemeClr val="tx2"/>
                </a:solidFill>
                <a:latin typeface="+mn-lt"/>
                <a:ea typeface="+mn-ea"/>
                <a:cs typeface="+mn-cs"/>
              </a:defRPr>
            </a:lvl1pPr>
            <a:lvl2pPr marL="457200" indent="0" algn="ctr" defTabSz="914400" rtl="0" eaLnBrk="1" latinLnBrk="0" hangingPunct="1">
              <a:lnSpc>
                <a:spcPct val="94000"/>
              </a:lnSpc>
              <a:spcBef>
                <a:spcPts val="500"/>
              </a:spcBef>
              <a:spcAft>
                <a:spcPts val="200"/>
              </a:spcAft>
              <a:buFont typeface="Franklin Gothic Book" panose="020B0503020102020204" pitchFamily="34" charset="0"/>
              <a:buNone/>
              <a:defRPr sz="2000" i="1" kern="1200" baseline="0">
                <a:solidFill>
                  <a:schemeClr val="tx2"/>
                </a:solidFill>
                <a:latin typeface="+mn-lt"/>
                <a:ea typeface="+mn-ea"/>
                <a:cs typeface="+mn-cs"/>
              </a:defRPr>
            </a:lvl2pPr>
            <a:lvl3pPr marL="914400" indent="0" algn="ctr" defTabSz="914400" rtl="0" eaLnBrk="1" latinLnBrk="0" hangingPunct="1">
              <a:lnSpc>
                <a:spcPct val="94000"/>
              </a:lnSpc>
              <a:spcBef>
                <a:spcPts val="500"/>
              </a:spcBef>
              <a:spcAft>
                <a:spcPts val="200"/>
              </a:spcAft>
              <a:buFont typeface="Franklin Gothic Book" panose="020B0503020102020204" pitchFamily="34" charset="0"/>
              <a:buNone/>
              <a:defRPr sz="1800" kern="1200" baseline="0">
                <a:solidFill>
                  <a:schemeClr val="tx2"/>
                </a:solidFill>
                <a:latin typeface="+mn-lt"/>
                <a:ea typeface="+mn-ea"/>
                <a:cs typeface="+mn-cs"/>
              </a:defRPr>
            </a:lvl3pPr>
            <a:lvl4pPr marL="13716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4pPr>
            <a:lvl5pPr marL="18288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5pPr>
            <a:lvl6pPr marL="22860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6pPr>
            <a:lvl7pPr marL="27432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7pPr>
            <a:lvl8pPr marL="3200400" indent="0" algn="ctr" defTabSz="914400" rtl="0" eaLnBrk="1" latinLnBrk="0" hangingPunct="1">
              <a:lnSpc>
                <a:spcPct val="94000"/>
              </a:lnSpc>
              <a:spcBef>
                <a:spcPts val="500"/>
              </a:spcBef>
              <a:spcAft>
                <a:spcPts val="200"/>
              </a:spcAft>
              <a:buFont typeface="Franklin Gothic Book" panose="020B0503020102020204" pitchFamily="34" charset="0"/>
              <a:buNone/>
              <a:defRPr sz="1600" i="1" kern="1200" baseline="0">
                <a:solidFill>
                  <a:schemeClr val="tx2"/>
                </a:solidFill>
                <a:latin typeface="+mn-lt"/>
                <a:ea typeface="+mn-ea"/>
                <a:cs typeface="+mn-cs"/>
              </a:defRPr>
            </a:lvl8pPr>
            <a:lvl9pPr marL="3657600" indent="0" algn="ctr" defTabSz="914400" rtl="0" eaLnBrk="1" latinLnBrk="0" hangingPunct="1">
              <a:lnSpc>
                <a:spcPct val="94000"/>
              </a:lnSpc>
              <a:spcBef>
                <a:spcPts val="500"/>
              </a:spcBef>
              <a:spcAft>
                <a:spcPts val="200"/>
              </a:spcAft>
              <a:buFont typeface="Franklin Gothic Book" panose="020B0503020102020204" pitchFamily="34" charset="0"/>
              <a:buNone/>
              <a:defRPr sz="1600" kern="1200" baseline="0">
                <a:solidFill>
                  <a:schemeClr val="tx2"/>
                </a:solidFill>
                <a:latin typeface="+mn-lt"/>
                <a:ea typeface="+mn-ea"/>
                <a:cs typeface="+mn-cs"/>
              </a:defRPr>
            </a:lvl9pPr>
          </a:lstStyle>
          <a:p>
            <a:endParaRPr lang="en-GB" sz="1600" dirty="0">
              <a:solidFill>
                <a:schemeClr val="bg2"/>
              </a:solidFill>
            </a:endParaRPr>
          </a:p>
        </p:txBody>
      </p:sp>
      <p:sp>
        <p:nvSpPr>
          <p:cNvPr id="7" name="TextBox 6">
            <a:extLst>
              <a:ext uri="{FF2B5EF4-FFF2-40B4-BE49-F238E27FC236}">
                <a16:creationId xmlns:a16="http://schemas.microsoft.com/office/drawing/2014/main" id="{45759DB0-7003-BD79-60B9-1E3D073494AB}"/>
              </a:ext>
            </a:extLst>
          </p:cNvPr>
          <p:cNvSpPr txBox="1"/>
          <p:nvPr/>
        </p:nvSpPr>
        <p:spPr>
          <a:xfrm>
            <a:off x="3079016" y="2586432"/>
            <a:ext cx="6474541" cy="3416320"/>
          </a:xfrm>
          <a:prstGeom prst="rect">
            <a:avLst/>
          </a:prstGeom>
          <a:noFill/>
        </p:spPr>
        <p:txBody>
          <a:bodyPr wrap="square" rtlCol="0">
            <a:spAutoFit/>
          </a:bodyPr>
          <a:lstStyle/>
          <a:p>
            <a:r>
              <a:rPr lang="en-GB" dirty="0">
                <a:solidFill>
                  <a:schemeClr val="bg1"/>
                </a:solidFill>
              </a:rPr>
              <a:t>The root problem for Green Haven Florists is their current inability compete against businesses within their sector. They are unable to keep up with all the constant changes taking place within retail. Consequently, they have lost 30% revenue over the last year.</a:t>
            </a:r>
          </a:p>
          <a:p>
            <a:r>
              <a:rPr lang="en-GB" b="1" dirty="0">
                <a:solidFill>
                  <a:schemeClr val="bg1"/>
                </a:solidFill>
              </a:rPr>
              <a:t>Contributing factors </a:t>
            </a:r>
          </a:p>
          <a:p>
            <a:pPr marL="285750" indent="-285750">
              <a:buFont typeface="Arial" panose="020B0604020202020204" pitchFamily="34" charset="0"/>
              <a:buChar char="•"/>
            </a:pPr>
            <a:r>
              <a:rPr lang="en-GB" dirty="0">
                <a:solidFill>
                  <a:schemeClr val="bg1"/>
                </a:solidFill>
              </a:rPr>
              <a:t>Increased competition providing cheaper products and services</a:t>
            </a:r>
          </a:p>
          <a:p>
            <a:pPr marL="285750" indent="-285750">
              <a:buFont typeface="Arial" panose="020B0604020202020204" pitchFamily="34" charset="0"/>
              <a:buChar char="•"/>
            </a:pPr>
            <a:r>
              <a:rPr lang="en-GB" dirty="0">
                <a:solidFill>
                  <a:schemeClr val="bg1"/>
                </a:solidFill>
              </a:rPr>
              <a:t>Decrease in foot traffic locally and directly in store</a:t>
            </a:r>
          </a:p>
          <a:p>
            <a:pPr marL="285750" indent="-285750">
              <a:buFont typeface="Arial" panose="020B0604020202020204" pitchFamily="34" charset="0"/>
              <a:buChar char="•"/>
            </a:pPr>
            <a:r>
              <a:rPr lang="en-GB" dirty="0">
                <a:solidFill>
                  <a:schemeClr val="bg1"/>
                </a:solidFill>
              </a:rPr>
              <a:t>Rise in operational costs</a:t>
            </a:r>
          </a:p>
          <a:p>
            <a:pPr marL="285750" indent="-285750">
              <a:buFont typeface="Arial" panose="020B0604020202020204" pitchFamily="34" charset="0"/>
              <a:buChar char="•"/>
            </a:pPr>
            <a:r>
              <a:rPr lang="en-GB" dirty="0">
                <a:solidFill>
                  <a:schemeClr val="bg1"/>
                </a:solidFill>
              </a:rPr>
              <a:t>Outdated technology </a:t>
            </a:r>
          </a:p>
          <a:p>
            <a:endParaRPr lang="en-GB" dirty="0">
              <a:solidFill>
                <a:schemeClr val="bg1"/>
              </a:solidFill>
            </a:endParaRPr>
          </a:p>
        </p:txBody>
      </p:sp>
    </p:spTree>
    <p:extLst>
      <p:ext uri="{BB962C8B-B14F-4D97-AF65-F5344CB8AC3E}">
        <p14:creationId xmlns:p14="http://schemas.microsoft.com/office/powerpoint/2010/main" val="3629810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A7B8C9D-2351-F546-46EC-52722C473689}"/>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19AC4195-0C8A-5933-B68B-2245B797B0F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1834122D-37E5-8AE7-CDBE-DAF901661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791B5F87-7AA6-BA9F-C484-9A434099D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918D4A65-D6BE-09D5-1D8C-2FE3BFC2A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7546745D-72EB-4449-1423-5F9FBD483C5F}"/>
              </a:ext>
            </a:extLst>
          </p:cNvPr>
          <p:cNvSpPr>
            <a:spLocks noGrp="1"/>
          </p:cNvSpPr>
          <p:nvPr>
            <p:ph type="ctrTitle"/>
          </p:nvPr>
        </p:nvSpPr>
        <p:spPr>
          <a:xfrm>
            <a:off x="2214429" y="472483"/>
            <a:ext cx="8361229" cy="1771077"/>
          </a:xfrm>
        </p:spPr>
        <p:txBody>
          <a:bodyPr rtlCol="0">
            <a:normAutofit/>
          </a:bodyPr>
          <a:lstStyle/>
          <a:p>
            <a:pPr rtl="0"/>
            <a:r>
              <a:rPr lang="en-GB" dirty="0">
                <a:solidFill>
                  <a:schemeClr val="bg2"/>
                </a:solidFill>
              </a:rPr>
              <a:t>insight </a:t>
            </a:r>
          </a:p>
        </p:txBody>
      </p:sp>
      <p:sp>
        <p:nvSpPr>
          <p:cNvPr id="4" name="Subtitle 3">
            <a:extLst>
              <a:ext uri="{FF2B5EF4-FFF2-40B4-BE49-F238E27FC236}">
                <a16:creationId xmlns:a16="http://schemas.microsoft.com/office/drawing/2014/main" id="{65A753B0-F364-50A5-0260-299F2E486CD3}"/>
              </a:ext>
            </a:extLst>
          </p:cNvPr>
          <p:cNvSpPr>
            <a:spLocks noGrp="1"/>
          </p:cNvSpPr>
          <p:nvPr>
            <p:ph type="subTitle" idx="1"/>
          </p:nvPr>
        </p:nvSpPr>
        <p:spPr>
          <a:xfrm>
            <a:off x="2674408" y="2678598"/>
            <a:ext cx="6831673" cy="2987096"/>
          </a:xfrm>
        </p:spPr>
        <p:txBody>
          <a:bodyPr rtlCol="0">
            <a:normAutofit fontScale="47500" lnSpcReduction="20000"/>
          </a:bodyPr>
          <a:lstStyle/>
          <a:p>
            <a:pPr marL="342900" indent="-342900" rtl="0">
              <a:buFont typeface="Wingdings" panose="05000000000000000000" pitchFamily="2" charset="2"/>
              <a:buChar char="v"/>
            </a:pPr>
            <a:r>
              <a:rPr lang="en-GB" b="1" dirty="0">
                <a:solidFill>
                  <a:schemeClr val="bg2"/>
                </a:solidFill>
              </a:rPr>
              <a:t>Reduction of foot traffic</a:t>
            </a:r>
          </a:p>
          <a:p>
            <a:pPr rtl="0"/>
            <a:r>
              <a:rPr lang="en-GB" u="sng" dirty="0">
                <a:solidFill>
                  <a:srgbClr val="92D050"/>
                </a:solidFill>
              </a:rPr>
              <a:t>External problem &amp; internally</a:t>
            </a:r>
          </a:p>
          <a:p>
            <a:pPr rtl="0"/>
            <a:r>
              <a:rPr lang="en-GB" dirty="0">
                <a:solidFill>
                  <a:schemeClr val="bg1"/>
                </a:solidFill>
              </a:rPr>
              <a:t>This is influenced by what is happening economically and politically.</a:t>
            </a:r>
          </a:p>
          <a:p>
            <a:pPr rtl="0"/>
            <a:endParaRPr lang="en-GB" b="1" dirty="0">
              <a:solidFill>
                <a:schemeClr val="bg1"/>
              </a:solidFill>
            </a:endParaRPr>
          </a:p>
          <a:p>
            <a:pPr marL="342900" indent="-342900" rtl="0">
              <a:buFont typeface="Wingdings" panose="05000000000000000000" pitchFamily="2" charset="2"/>
              <a:buChar char="v"/>
            </a:pPr>
            <a:r>
              <a:rPr lang="en-GB" b="1" dirty="0">
                <a:solidFill>
                  <a:schemeClr val="bg2"/>
                </a:solidFill>
              </a:rPr>
              <a:t>Inability to compete with competition who are following consumer trends</a:t>
            </a:r>
          </a:p>
          <a:p>
            <a:pPr rtl="0"/>
            <a:r>
              <a:rPr lang="en-GB" u="sng" dirty="0">
                <a:solidFill>
                  <a:srgbClr val="92D050"/>
                </a:solidFill>
              </a:rPr>
              <a:t>Internal problem</a:t>
            </a:r>
          </a:p>
          <a:p>
            <a:pPr rtl="0"/>
            <a:r>
              <a:rPr lang="en-GB" dirty="0">
                <a:solidFill>
                  <a:schemeClr val="bg1"/>
                </a:solidFill>
              </a:rPr>
              <a:t>The company has not followed strategies to stay ahead of competition and remained the same whilst others have developed and are now dominating the market.</a:t>
            </a:r>
          </a:p>
          <a:p>
            <a:pPr rtl="0"/>
            <a:endParaRPr lang="en-GB" dirty="0">
              <a:solidFill>
                <a:schemeClr val="bg1"/>
              </a:solidFill>
            </a:endParaRPr>
          </a:p>
          <a:p>
            <a:pPr marL="342900" indent="-342900" rtl="0">
              <a:buFont typeface="Wingdings" panose="05000000000000000000" pitchFamily="2" charset="2"/>
              <a:buChar char="v"/>
            </a:pPr>
            <a:r>
              <a:rPr lang="en-GB" b="1" dirty="0">
                <a:solidFill>
                  <a:schemeClr val="bg2"/>
                </a:solidFill>
              </a:rPr>
              <a:t>Outdated online platform</a:t>
            </a:r>
          </a:p>
          <a:p>
            <a:pPr rtl="0"/>
            <a:r>
              <a:rPr lang="en-GB" u="sng" dirty="0">
                <a:solidFill>
                  <a:srgbClr val="92D050"/>
                </a:solidFill>
              </a:rPr>
              <a:t>Internal problem</a:t>
            </a:r>
          </a:p>
          <a:p>
            <a:pPr rtl="0"/>
            <a:r>
              <a:rPr lang="en-GB" dirty="0">
                <a:solidFill>
                  <a:schemeClr val="bg1"/>
                </a:solidFill>
              </a:rPr>
              <a:t>This system was decided upon by the company and they the control to update and give users a better experience. </a:t>
            </a:r>
          </a:p>
          <a:p>
            <a:pPr rtl="0"/>
            <a:endParaRPr lang="en-GB" b="1" dirty="0">
              <a:solidFill>
                <a:schemeClr val="bg1"/>
              </a:solidFill>
            </a:endParaRPr>
          </a:p>
          <a:p>
            <a:pPr marL="342900" indent="-342900" rtl="0">
              <a:buFont typeface="Wingdings" panose="05000000000000000000" pitchFamily="2" charset="2"/>
              <a:buChar char="v"/>
            </a:pPr>
            <a:r>
              <a:rPr lang="en-GB" b="1" dirty="0">
                <a:solidFill>
                  <a:schemeClr val="bg2"/>
                </a:solidFill>
              </a:rPr>
              <a:t>Rise in operational costs </a:t>
            </a:r>
          </a:p>
          <a:p>
            <a:pPr rtl="0"/>
            <a:r>
              <a:rPr lang="en-GB" u="sng" dirty="0">
                <a:solidFill>
                  <a:srgbClr val="92D050"/>
                </a:solidFill>
              </a:rPr>
              <a:t>External problem </a:t>
            </a:r>
          </a:p>
          <a:p>
            <a:pPr rtl="0"/>
            <a:r>
              <a:rPr lang="en-GB" dirty="0">
                <a:solidFill>
                  <a:schemeClr val="bg1"/>
                </a:solidFill>
              </a:rPr>
              <a:t>Due to higher taxation this is something that is out of Green Havens control and can escalate if not looked at seriously</a:t>
            </a:r>
          </a:p>
        </p:txBody>
      </p:sp>
    </p:spTree>
    <p:extLst>
      <p:ext uri="{BB962C8B-B14F-4D97-AF65-F5344CB8AC3E}">
        <p14:creationId xmlns:p14="http://schemas.microsoft.com/office/powerpoint/2010/main" val="793462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2392D11-ECBE-33C3-05B5-ABF0061BB307}"/>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B32EDFBF-481B-B8AE-210A-DDA3AF140E8E}"/>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E6F96B42-1A79-DA6A-A961-930AD43B7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0D5479D0-D823-5EA3-7100-806F6B38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F35169F5-3304-C3E6-079A-942FB974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752E2329-5048-005E-EE5B-D296544FFE2B}"/>
              </a:ext>
            </a:extLst>
          </p:cNvPr>
          <p:cNvSpPr>
            <a:spLocks noGrp="1"/>
          </p:cNvSpPr>
          <p:nvPr>
            <p:ph type="ctrTitle"/>
          </p:nvPr>
        </p:nvSpPr>
        <p:spPr>
          <a:xfrm>
            <a:off x="3141233" y="-784808"/>
            <a:ext cx="8361229" cy="2098226"/>
          </a:xfrm>
        </p:spPr>
        <p:txBody>
          <a:bodyPr rtlCol="0">
            <a:normAutofit/>
          </a:bodyPr>
          <a:lstStyle/>
          <a:p>
            <a:pPr rtl="0"/>
            <a:r>
              <a:rPr lang="en-GB" dirty="0">
                <a:solidFill>
                  <a:schemeClr val="bg2"/>
                </a:solidFill>
              </a:rPr>
              <a:t>5w2h model</a:t>
            </a:r>
          </a:p>
        </p:txBody>
      </p:sp>
      <p:pic>
        <p:nvPicPr>
          <p:cNvPr id="6" name="Picture 5">
            <a:extLst>
              <a:ext uri="{FF2B5EF4-FFF2-40B4-BE49-F238E27FC236}">
                <a16:creationId xmlns:a16="http://schemas.microsoft.com/office/drawing/2014/main" id="{9D0682A5-678A-1CE6-51C6-8E1757C908AE}"/>
              </a:ext>
            </a:extLst>
          </p:cNvPr>
          <p:cNvPicPr>
            <a:picLocks noChangeAspect="1"/>
          </p:cNvPicPr>
          <p:nvPr/>
        </p:nvPicPr>
        <p:blipFill>
          <a:blip r:embed="rId4"/>
          <a:stretch>
            <a:fillRect/>
          </a:stretch>
        </p:blipFill>
        <p:spPr>
          <a:xfrm>
            <a:off x="1422889" y="1224756"/>
            <a:ext cx="9345706" cy="4408488"/>
          </a:xfrm>
          <a:prstGeom prst="rect">
            <a:avLst/>
          </a:prstGeom>
        </p:spPr>
      </p:pic>
    </p:spTree>
    <p:extLst>
      <p:ext uri="{BB962C8B-B14F-4D97-AF65-F5344CB8AC3E}">
        <p14:creationId xmlns:p14="http://schemas.microsoft.com/office/powerpoint/2010/main" val="1543515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D1F56D8-FC91-1183-6AD9-3D2B536C59F0}"/>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3DD019E0-D5D7-E682-C44C-90FE018A5A96}"/>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D7B2C3C1-25DF-D365-895A-078FBF04A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D4FFC58B-015F-D7BD-7980-52A0D90B3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9DF7B993-7D31-4F7A-78B2-F3DC18451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1261ABD-9B5C-2A65-13D8-EC549927EF3B}"/>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Pestel framework</a:t>
            </a:r>
          </a:p>
        </p:txBody>
      </p:sp>
      <p:sp>
        <p:nvSpPr>
          <p:cNvPr id="4" name="Subtitle 3">
            <a:extLst>
              <a:ext uri="{FF2B5EF4-FFF2-40B4-BE49-F238E27FC236}">
                <a16:creationId xmlns:a16="http://schemas.microsoft.com/office/drawing/2014/main" id="{737EFB9A-0CCE-0C74-DA91-1FA792CA42D3}"/>
              </a:ext>
            </a:extLst>
          </p:cNvPr>
          <p:cNvSpPr>
            <a:spLocks noGrp="1"/>
          </p:cNvSpPr>
          <p:nvPr>
            <p:ph type="subTitle" idx="1"/>
          </p:nvPr>
        </p:nvSpPr>
        <p:spPr>
          <a:xfrm>
            <a:off x="1293843" y="2678599"/>
            <a:ext cx="9499663" cy="3076742"/>
          </a:xfrm>
        </p:spPr>
        <p:txBody>
          <a:bodyPr rtlCol="0">
            <a:normAutofit fontScale="25000" lnSpcReduction="20000"/>
          </a:bodyPr>
          <a:lstStyle/>
          <a:p>
            <a:r>
              <a:rPr lang="en-GB" sz="6400" b="1" dirty="0">
                <a:solidFill>
                  <a:schemeClr val="bg1"/>
                </a:solidFill>
              </a:rPr>
              <a:t>What is  the pestle framework model?</a:t>
            </a:r>
            <a:endParaRPr lang="en-GB" sz="6400" dirty="0">
              <a:solidFill>
                <a:schemeClr val="bg1"/>
              </a:solidFill>
            </a:endParaRPr>
          </a:p>
          <a:p>
            <a:r>
              <a:rPr lang="en-GB" sz="6400" dirty="0">
                <a:solidFill>
                  <a:schemeClr val="bg1"/>
                </a:solidFill>
              </a:rPr>
              <a:t>Helps identify existing or future problems that exist outside the macro and microenvironment of the business as opposed to within the organisation.</a:t>
            </a:r>
          </a:p>
          <a:p>
            <a:r>
              <a:rPr lang="en-GB" sz="6400" dirty="0">
                <a:solidFill>
                  <a:schemeClr val="bg1"/>
                </a:solidFill>
              </a:rPr>
              <a:t>Focusing on </a:t>
            </a:r>
          </a:p>
          <a:p>
            <a:pPr marL="285750" indent="-285750">
              <a:buFont typeface="Arial" panose="020B0604020202020204" pitchFamily="34" charset="0"/>
              <a:buChar char="•"/>
            </a:pPr>
            <a:r>
              <a:rPr lang="en-GB" sz="6400" dirty="0">
                <a:solidFill>
                  <a:schemeClr val="bg1"/>
                </a:solidFill>
              </a:rPr>
              <a:t>Political</a:t>
            </a:r>
          </a:p>
          <a:p>
            <a:pPr marL="285750" indent="-285750">
              <a:buFont typeface="Arial" panose="020B0604020202020204" pitchFamily="34" charset="0"/>
              <a:buChar char="•"/>
            </a:pPr>
            <a:r>
              <a:rPr lang="en-GB" sz="6400" dirty="0">
                <a:solidFill>
                  <a:schemeClr val="bg1"/>
                </a:solidFill>
              </a:rPr>
              <a:t>Economical</a:t>
            </a:r>
          </a:p>
          <a:p>
            <a:pPr marL="285750" indent="-285750">
              <a:buFont typeface="Arial" panose="020B0604020202020204" pitchFamily="34" charset="0"/>
              <a:buChar char="•"/>
            </a:pPr>
            <a:r>
              <a:rPr lang="en-GB" sz="6400" dirty="0">
                <a:solidFill>
                  <a:schemeClr val="bg1"/>
                </a:solidFill>
              </a:rPr>
              <a:t>Social</a:t>
            </a:r>
          </a:p>
          <a:p>
            <a:pPr marL="285750" indent="-285750">
              <a:buFont typeface="Arial" panose="020B0604020202020204" pitchFamily="34" charset="0"/>
              <a:buChar char="•"/>
            </a:pPr>
            <a:r>
              <a:rPr lang="en-GB" sz="6400" dirty="0">
                <a:solidFill>
                  <a:schemeClr val="bg1"/>
                </a:solidFill>
              </a:rPr>
              <a:t>Technological </a:t>
            </a:r>
          </a:p>
          <a:p>
            <a:pPr marL="285750" indent="-285750">
              <a:buFont typeface="Arial" panose="020B0604020202020204" pitchFamily="34" charset="0"/>
              <a:buChar char="•"/>
            </a:pPr>
            <a:r>
              <a:rPr lang="en-GB" sz="6400" dirty="0">
                <a:solidFill>
                  <a:schemeClr val="bg1"/>
                </a:solidFill>
              </a:rPr>
              <a:t>Legal</a:t>
            </a:r>
          </a:p>
          <a:p>
            <a:pPr marL="285750" indent="-285750">
              <a:buFont typeface="Arial" panose="020B0604020202020204" pitchFamily="34" charset="0"/>
              <a:buChar char="•"/>
            </a:pPr>
            <a:r>
              <a:rPr lang="en-GB" sz="6400" dirty="0">
                <a:solidFill>
                  <a:schemeClr val="bg1"/>
                </a:solidFill>
              </a:rPr>
              <a:t>Environmental</a:t>
            </a:r>
          </a:p>
          <a:p>
            <a:endParaRPr lang="en-GB" sz="6400" dirty="0">
              <a:solidFill>
                <a:schemeClr val="bg1"/>
              </a:solidFill>
            </a:endParaRPr>
          </a:p>
          <a:p>
            <a:pPr marL="285750" indent="-285750">
              <a:buFont typeface="Arial" panose="020B0604020202020204" pitchFamily="34" charset="0"/>
              <a:buChar char="•"/>
            </a:pPr>
            <a:r>
              <a:rPr lang="en-GB" sz="6400" dirty="0">
                <a:solidFill>
                  <a:schemeClr val="bg1"/>
                </a:solidFill>
              </a:rPr>
              <a:t>When putting together a plan of action to solve problems within an organisation, examining the external environment is key. </a:t>
            </a:r>
          </a:p>
          <a:p>
            <a:pPr marL="285750" indent="-285750">
              <a:buFont typeface="Arial" panose="020B0604020202020204" pitchFamily="34" charset="0"/>
              <a:buChar char="•"/>
            </a:pPr>
            <a:endParaRPr lang="en-GB" sz="6400" dirty="0">
              <a:solidFill>
                <a:schemeClr val="bg1"/>
              </a:solidFill>
            </a:endParaRPr>
          </a:p>
          <a:p>
            <a:endParaRPr lang="en-GB" sz="6400" dirty="0">
              <a:solidFill>
                <a:schemeClr val="bg1"/>
              </a:solidFill>
            </a:endParaRPr>
          </a:p>
          <a:p>
            <a:r>
              <a:rPr lang="en-GB" sz="6400" dirty="0">
                <a:solidFill>
                  <a:schemeClr val="bg1"/>
                </a:solidFill>
              </a:rPr>
              <a:t> </a:t>
            </a:r>
          </a:p>
          <a:p>
            <a:pPr rtl="0"/>
            <a:endParaRPr lang="en-GB" dirty="0">
              <a:solidFill>
                <a:schemeClr val="bg2"/>
              </a:solidFill>
            </a:endParaRPr>
          </a:p>
        </p:txBody>
      </p:sp>
    </p:spTree>
    <p:extLst>
      <p:ext uri="{BB962C8B-B14F-4D97-AF65-F5344CB8AC3E}">
        <p14:creationId xmlns:p14="http://schemas.microsoft.com/office/powerpoint/2010/main" val="784054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8B67EE3-5B5E-0B8D-1D0E-A83F54E4E2B3}"/>
            </a:ext>
          </a:extLst>
        </p:cNvPr>
        <p:cNvGrpSpPr/>
        <p:nvPr/>
      </p:nvGrpSpPr>
      <p:grpSpPr>
        <a:xfrm>
          <a:off x="0" y="0"/>
          <a:ext cx="0" cy="0"/>
          <a:chOff x="0" y="0"/>
          <a:chExt cx="0" cy="0"/>
        </a:xfrm>
      </p:grpSpPr>
      <p:pic>
        <p:nvPicPr>
          <p:cNvPr id="25" name="Picture 24" descr="Close-up of shiny dark green leaves">
            <a:extLst>
              <a:ext uri="{FF2B5EF4-FFF2-40B4-BE49-F238E27FC236}">
                <a16:creationId xmlns:a16="http://schemas.microsoft.com/office/drawing/2014/main" id="{2C253664-5989-175C-0FB1-AD20C56A825C}"/>
              </a:ext>
            </a:extLst>
          </p:cNvPr>
          <p:cNvPicPr>
            <a:picLocks noChangeAspect="1"/>
          </p:cNvPicPr>
          <p:nvPr/>
        </p:nvPicPr>
        <p:blipFill>
          <a:blip r:embed="rId3"/>
          <a:srcRect/>
          <a:stretch/>
        </p:blipFill>
        <p:spPr>
          <a:xfrm>
            <a:off x="954170" y="10"/>
            <a:ext cx="10283658" cy="6859300"/>
          </a:xfrm>
          <a:prstGeom prst="rect">
            <a:avLst/>
          </a:prstGeom>
        </p:spPr>
      </p:pic>
      <p:sp>
        <p:nvSpPr>
          <p:cNvPr id="30" name="Rectangle 29">
            <a:extLst>
              <a:ext uri="{FF2B5EF4-FFF2-40B4-BE49-F238E27FC236}">
                <a16:creationId xmlns:a16="http://schemas.microsoft.com/office/drawing/2014/main" id="{1D5D0F84-A5B7-999D-0CF1-0A3ABA124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18482706-31A6-F603-F07C-62D541C3A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C889BA63-905C-DED4-F670-097C5C2D6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9C18079-9633-AE33-3A7C-80B9240DDC81}"/>
              </a:ext>
            </a:extLst>
          </p:cNvPr>
          <p:cNvSpPr>
            <a:spLocks noGrp="1"/>
          </p:cNvSpPr>
          <p:nvPr>
            <p:ph type="ctrTitle"/>
          </p:nvPr>
        </p:nvSpPr>
        <p:spPr>
          <a:xfrm>
            <a:off x="1915128" y="436711"/>
            <a:ext cx="8361229" cy="2098226"/>
          </a:xfrm>
        </p:spPr>
        <p:txBody>
          <a:bodyPr rtlCol="0">
            <a:normAutofit/>
          </a:bodyPr>
          <a:lstStyle/>
          <a:p>
            <a:pPr rtl="0"/>
            <a:r>
              <a:rPr lang="en-GB" dirty="0">
                <a:solidFill>
                  <a:schemeClr val="bg2"/>
                </a:solidFill>
              </a:rPr>
              <a:t>Pestel framework</a:t>
            </a:r>
          </a:p>
        </p:txBody>
      </p:sp>
      <p:sp>
        <p:nvSpPr>
          <p:cNvPr id="4" name="Subtitle 3">
            <a:extLst>
              <a:ext uri="{FF2B5EF4-FFF2-40B4-BE49-F238E27FC236}">
                <a16:creationId xmlns:a16="http://schemas.microsoft.com/office/drawing/2014/main" id="{BCA4C197-35C4-7470-009A-D969FDC366AB}"/>
              </a:ext>
            </a:extLst>
          </p:cNvPr>
          <p:cNvSpPr>
            <a:spLocks noGrp="1"/>
          </p:cNvSpPr>
          <p:nvPr>
            <p:ph type="subTitle" idx="1"/>
          </p:nvPr>
        </p:nvSpPr>
        <p:spPr>
          <a:xfrm>
            <a:off x="1293843" y="2678599"/>
            <a:ext cx="9499663" cy="3076742"/>
          </a:xfrm>
        </p:spPr>
        <p:txBody>
          <a:bodyPr rtlCol="0">
            <a:normAutofit fontScale="92500" lnSpcReduction="20000"/>
          </a:bodyPr>
          <a:lstStyle/>
          <a:p>
            <a:pPr marL="285750" indent="-285750">
              <a:buFont typeface="Arial" panose="020B0604020202020204" pitchFamily="34" charset="0"/>
              <a:buChar char="•"/>
            </a:pPr>
            <a:endParaRPr lang="en-GB" sz="1700" b="1" dirty="0">
              <a:solidFill>
                <a:schemeClr val="bg1"/>
              </a:solidFill>
            </a:endParaRPr>
          </a:p>
          <a:p>
            <a:r>
              <a:rPr lang="en-GB" sz="1600" b="1" dirty="0">
                <a:solidFill>
                  <a:srgbClr val="00B050"/>
                </a:solidFill>
              </a:rPr>
              <a:t>Benefits of using the pestel framework</a:t>
            </a:r>
          </a:p>
          <a:p>
            <a:endParaRPr lang="en-GB" sz="1600" b="1" dirty="0">
              <a:solidFill>
                <a:schemeClr val="bg1"/>
              </a:solidFill>
            </a:endParaRPr>
          </a:p>
          <a:p>
            <a:r>
              <a:rPr lang="en-GB" sz="1600" b="1" dirty="0">
                <a:solidFill>
                  <a:schemeClr val="bg1"/>
                </a:solidFill>
              </a:rPr>
              <a:t>Using this framework allows a business to look deeper at the potential causes of the problems they experience and help stop them reoccurring in the future. This can be seen as a great way to gain market competitiveness Tuğberk, and Akbalık (2020)</a:t>
            </a:r>
          </a:p>
          <a:p>
            <a:endParaRPr lang="en-GB" sz="1600" b="1" dirty="0">
              <a:solidFill>
                <a:schemeClr val="bg1"/>
              </a:solidFill>
            </a:endParaRPr>
          </a:p>
          <a:p>
            <a:endParaRPr lang="en-GB" sz="1600" dirty="0">
              <a:solidFill>
                <a:srgbClr val="00B050"/>
              </a:solidFill>
            </a:endParaRPr>
          </a:p>
          <a:p>
            <a:r>
              <a:rPr lang="en-GB" sz="1600" b="1" dirty="0">
                <a:solidFill>
                  <a:srgbClr val="00B050"/>
                </a:solidFill>
              </a:rPr>
              <a:t>Criticisms of using the framework</a:t>
            </a:r>
          </a:p>
          <a:p>
            <a:r>
              <a:rPr lang="en-GB" sz="1600" b="1" dirty="0">
                <a:solidFill>
                  <a:schemeClr val="bg1"/>
                </a:solidFill>
              </a:rPr>
              <a:t>As this framework looks at the influencing factors from the outside of the business, it may cause companies to focus less on internal factors.  Furthermore, Green Haven Florists have noted they feel the changes in the external business environment are constant. In result the findings may become outdated quickly too according to BBNOTE.ORG (2025)</a:t>
            </a:r>
          </a:p>
          <a:p>
            <a:endParaRPr lang="en-GB" sz="6400" b="1" dirty="0">
              <a:solidFill>
                <a:schemeClr val="bg1"/>
              </a:solidFill>
            </a:endParaRPr>
          </a:p>
          <a:p>
            <a:pPr rtl="0"/>
            <a:endParaRPr lang="en-GB" dirty="0">
              <a:solidFill>
                <a:schemeClr val="bg2"/>
              </a:solidFill>
            </a:endParaRPr>
          </a:p>
        </p:txBody>
      </p:sp>
    </p:spTree>
    <p:extLst>
      <p:ext uri="{BB962C8B-B14F-4D97-AF65-F5344CB8AC3E}">
        <p14:creationId xmlns:p14="http://schemas.microsoft.com/office/powerpoint/2010/main" val="3848415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563C7F4-E414-472D-2BA2-1C6B2D1C307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BD9545C-FE88-DF53-87DB-6157F30D11FC}"/>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B9F26F86-369A-6CFA-C3FC-BE14AFA46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B77AB52F-FE9B-944F-122E-D9853527A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BCC2F0C3-CBA0-D713-7823-A3D80914D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pic>
        <p:nvPicPr>
          <p:cNvPr id="3" name="Picture 2">
            <a:extLst>
              <a:ext uri="{FF2B5EF4-FFF2-40B4-BE49-F238E27FC236}">
                <a16:creationId xmlns:a16="http://schemas.microsoft.com/office/drawing/2014/main" id="{0D9C5CD1-6B61-F769-88BD-E5184EA33631}"/>
              </a:ext>
            </a:extLst>
          </p:cNvPr>
          <p:cNvPicPr>
            <a:picLocks noChangeAspect="1"/>
          </p:cNvPicPr>
          <p:nvPr/>
        </p:nvPicPr>
        <p:blipFill>
          <a:blip r:embed="rId4"/>
          <a:stretch>
            <a:fillRect/>
          </a:stretch>
        </p:blipFill>
        <p:spPr>
          <a:xfrm>
            <a:off x="535294" y="318418"/>
            <a:ext cx="11120895" cy="6221164"/>
          </a:xfrm>
          <a:prstGeom prst="rect">
            <a:avLst/>
          </a:prstGeom>
        </p:spPr>
      </p:pic>
    </p:spTree>
    <p:extLst>
      <p:ext uri="{BB962C8B-B14F-4D97-AF65-F5344CB8AC3E}">
        <p14:creationId xmlns:p14="http://schemas.microsoft.com/office/powerpoint/2010/main" val="1135997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FF1426-1395-9B66-1CB7-B59CAE664D1A}"/>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4227517" y="-171217"/>
            <a:ext cx="6388913" cy="1273638"/>
          </a:xfrm>
        </p:spPr>
        <p:txBody>
          <a:bodyPr rtlCol="0">
            <a:normAutofit/>
          </a:bodyPr>
          <a:lstStyle/>
          <a:p>
            <a:pPr rtl="0"/>
            <a:r>
              <a:rPr lang="en-GB" sz="3200" dirty="0">
                <a:solidFill>
                  <a:schemeClr val="bg2"/>
                </a:solidFill>
              </a:rPr>
              <a:t>CRITIQUE OF THE CAUSE-AND-EFFECT MODEL</a:t>
            </a:r>
          </a:p>
        </p:txBody>
      </p:sp>
      <p:sp>
        <p:nvSpPr>
          <p:cNvPr id="5" name="TextBox 4">
            <a:extLst>
              <a:ext uri="{FF2B5EF4-FFF2-40B4-BE49-F238E27FC236}">
                <a16:creationId xmlns:a16="http://schemas.microsoft.com/office/drawing/2014/main" id="{88236BAC-1211-6906-E5AE-4B1F08C8C876}"/>
              </a:ext>
            </a:extLst>
          </p:cNvPr>
          <p:cNvSpPr txBox="1"/>
          <p:nvPr/>
        </p:nvSpPr>
        <p:spPr>
          <a:xfrm>
            <a:off x="1296785" y="1273639"/>
            <a:ext cx="9659390" cy="2031325"/>
          </a:xfrm>
          <a:prstGeom prst="rect">
            <a:avLst/>
          </a:prstGeom>
          <a:noFill/>
        </p:spPr>
        <p:txBody>
          <a:bodyPr wrap="square" rtlCol="0">
            <a:spAutoFit/>
          </a:bodyPr>
          <a:lstStyle/>
          <a:p>
            <a:r>
              <a:rPr lang="en-GB" dirty="0">
                <a:solidFill>
                  <a:schemeClr val="bg1"/>
                </a:solidFill>
              </a:rPr>
              <a:t>The cause-and-effect model is a method used to visually brainstorm and display what may have caused problems within a business.</a:t>
            </a:r>
          </a:p>
          <a:p>
            <a:r>
              <a:rPr lang="en-GB" dirty="0">
                <a:solidFill>
                  <a:schemeClr val="bg1"/>
                </a:solidFill>
              </a:rPr>
              <a:t>It helps to pinpoint and focus on where the direct causes are coming from. </a:t>
            </a:r>
          </a:p>
          <a:p>
            <a:r>
              <a:rPr lang="en-GB" dirty="0">
                <a:solidFill>
                  <a:schemeClr val="bg1"/>
                </a:solidFill>
              </a:rPr>
              <a:t>Problems can have more than one root cause, and this model will help clearly display as many a possible according to Focus online toolkit (2020)</a:t>
            </a:r>
          </a:p>
          <a:p>
            <a:endParaRPr lang="en-GB" dirty="0">
              <a:solidFill>
                <a:schemeClr val="bg1"/>
              </a:solidFill>
            </a:endParaRPr>
          </a:p>
          <a:p>
            <a:endParaRPr lang="en-GB" dirty="0">
              <a:solidFill>
                <a:schemeClr val="bg1"/>
              </a:solidFill>
            </a:endParaRPr>
          </a:p>
        </p:txBody>
      </p:sp>
      <p:sp>
        <p:nvSpPr>
          <p:cNvPr id="7" name="TextBox 6">
            <a:extLst>
              <a:ext uri="{FF2B5EF4-FFF2-40B4-BE49-F238E27FC236}">
                <a16:creationId xmlns:a16="http://schemas.microsoft.com/office/drawing/2014/main" id="{D3F34A69-4C78-B3F8-A400-D7FAD066F1C0}"/>
              </a:ext>
            </a:extLst>
          </p:cNvPr>
          <p:cNvSpPr txBox="1"/>
          <p:nvPr/>
        </p:nvSpPr>
        <p:spPr>
          <a:xfrm>
            <a:off x="1406946" y="3004064"/>
            <a:ext cx="9366597" cy="2585323"/>
          </a:xfrm>
          <a:prstGeom prst="rect">
            <a:avLst/>
          </a:prstGeom>
          <a:noFill/>
        </p:spPr>
        <p:txBody>
          <a:bodyPr wrap="square" rtlCol="0">
            <a:spAutoFit/>
          </a:bodyPr>
          <a:lstStyle/>
          <a:p>
            <a:r>
              <a:rPr lang="en-GB" dirty="0">
                <a:solidFill>
                  <a:schemeClr val="bg1"/>
                </a:solidFill>
              </a:rPr>
              <a:t>This model works by placing the main problem at the end and working backwords along the fishbone model looking at different factors that help create the problem.</a:t>
            </a:r>
          </a:p>
          <a:p>
            <a:r>
              <a:rPr lang="en-GB" b="1" dirty="0">
                <a:solidFill>
                  <a:srgbClr val="92D050"/>
                </a:solidFill>
              </a:rPr>
              <a:t>BENEFIT</a:t>
            </a:r>
          </a:p>
          <a:p>
            <a:r>
              <a:rPr lang="en-GB" b="1" dirty="0">
                <a:solidFill>
                  <a:schemeClr val="bg1"/>
                </a:solidFill>
              </a:rPr>
              <a:t>One of the main benefits of this model is that unlike the pestle framework, it isn’t limited to only identifying external factors. </a:t>
            </a:r>
          </a:p>
          <a:p>
            <a:r>
              <a:rPr lang="en-GB" b="1" dirty="0">
                <a:solidFill>
                  <a:schemeClr val="bg1"/>
                </a:solidFill>
              </a:rPr>
              <a:t>In result this give users a greater chance in creating a stronger plan to eliminate the issue.</a:t>
            </a:r>
          </a:p>
          <a:p>
            <a:r>
              <a:rPr lang="en-GB" b="1" dirty="0">
                <a:solidFill>
                  <a:srgbClr val="92D050"/>
                </a:solidFill>
              </a:rPr>
              <a:t>Disadvantage </a:t>
            </a:r>
          </a:p>
          <a:p>
            <a:r>
              <a:rPr lang="en-GB" b="1" dirty="0">
                <a:solidFill>
                  <a:schemeClr val="bg1"/>
                </a:solidFill>
              </a:rPr>
              <a:t>With a model that allows for as much ideas a possible to be explored, it could be too broad for smaller problems.</a:t>
            </a:r>
            <a:r>
              <a:rPr lang="en-GB" b="1" dirty="0">
                <a:solidFill>
                  <a:srgbClr val="00B050"/>
                </a:solidFill>
              </a:rPr>
              <a:t> </a:t>
            </a:r>
            <a:r>
              <a:rPr lang="en-GB" b="1" dirty="0">
                <a:solidFill>
                  <a:schemeClr val="bg1"/>
                </a:solidFill>
              </a:rPr>
              <a:t>Therefore, its better suited for more complex situations.</a:t>
            </a:r>
          </a:p>
        </p:txBody>
      </p:sp>
    </p:spTree>
    <p:extLst>
      <p:ext uri="{BB962C8B-B14F-4D97-AF65-F5344CB8AC3E}">
        <p14:creationId xmlns:p14="http://schemas.microsoft.com/office/powerpoint/2010/main" val="179912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35EEE35-525C-F276-235D-5FFF68BBD7C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66E934F-0874-0FD4-F086-9721850568CC}"/>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CAFEA915-8CA6-216E-A0B6-A3F37A324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7B7B354C-E235-D3A1-AD85-C611DE75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B2F4147A-2891-714C-B6D6-B797EFF98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17CF9BFB-71AE-7398-4A69-64DDE3EDC330}"/>
              </a:ext>
            </a:extLst>
          </p:cNvPr>
          <p:cNvSpPr>
            <a:spLocks noGrp="1"/>
          </p:cNvSpPr>
          <p:nvPr>
            <p:ph type="ctrTitle"/>
          </p:nvPr>
        </p:nvSpPr>
        <p:spPr>
          <a:xfrm>
            <a:off x="4232739" y="456587"/>
            <a:ext cx="6388913" cy="614546"/>
          </a:xfrm>
        </p:spPr>
        <p:txBody>
          <a:bodyPr rtlCol="0">
            <a:normAutofit/>
          </a:bodyPr>
          <a:lstStyle/>
          <a:p>
            <a:pPr rtl="0"/>
            <a:r>
              <a:rPr lang="en-GB" sz="3200" dirty="0">
                <a:solidFill>
                  <a:schemeClr val="bg2"/>
                </a:solidFill>
              </a:rPr>
              <a:t>THE CAUSE-AND-EFFECT MODEL</a:t>
            </a:r>
          </a:p>
        </p:txBody>
      </p:sp>
      <p:pic>
        <p:nvPicPr>
          <p:cNvPr id="6" name="Picture 5">
            <a:extLst>
              <a:ext uri="{FF2B5EF4-FFF2-40B4-BE49-F238E27FC236}">
                <a16:creationId xmlns:a16="http://schemas.microsoft.com/office/drawing/2014/main" id="{41CABBF9-4B8F-798B-E5B7-C5452B12B726}"/>
              </a:ext>
            </a:extLst>
          </p:cNvPr>
          <p:cNvPicPr>
            <a:picLocks noChangeAspect="1"/>
          </p:cNvPicPr>
          <p:nvPr/>
        </p:nvPicPr>
        <p:blipFill>
          <a:blip r:embed="rId4"/>
          <a:stretch>
            <a:fillRect/>
          </a:stretch>
        </p:blipFill>
        <p:spPr>
          <a:xfrm>
            <a:off x="1517606" y="1338307"/>
            <a:ext cx="9145276" cy="4196580"/>
          </a:xfrm>
          <a:prstGeom prst="rect">
            <a:avLst/>
          </a:prstGeom>
        </p:spPr>
      </p:pic>
    </p:spTree>
    <p:extLst>
      <p:ext uri="{BB962C8B-B14F-4D97-AF65-F5344CB8AC3E}">
        <p14:creationId xmlns:p14="http://schemas.microsoft.com/office/powerpoint/2010/main" val="1372354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A42DE97-54A5-C96B-C955-FDF2E83B694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F2C8D06-816D-A6A4-F9D9-A91BB95E31AE}"/>
              </a:ext>
            </a:extLst>
          </p:cNvPr>
          <p:cNvPicPr>
            <a:picLocks noChangeAspect="1"/>
          </p:cNvPicPr>
          <p:nvPr/>
        </p:nvPicPr>
        <p:blipFill>
          <a:blip r:embed="rId3"/>
          <a:stretch>
            <a:fillRect/>
          </a:stretch>
        </p:blipFill>
        <p:spPr>
          <a:xfrm>
            <a:off x="957071" y="0"/>
            <a:ext cx="10277857" cy="6858000"/>
          </a:xfrm>
          <a:prstGeom prst="rect">
            <a:avLst/>
          </a:prstGeom>
        </p:spPr>
      </p:pic>
      <p:sp>
        <p:nvSpPr>
          <p:cNvPr id="11" name="Rectangle 10">
            <a:extLst>
              <a:ext uri="{FF2B5EF4-FFF2-40B4-BE49-F238E27FC236}">
                <a16:creationId xmlns:a16="http://schemas.microsoft.com/office/drawing/2014/main" id="{83F53F25-FFDE-A251-3DD5-87A5DCC5C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EF401122-7D63-C306-FB51-FB2EA0ABF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334EEDED-5485-E3CA-4F62-3258983EB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9EF8DD8C-FD18-9BB4-35D1-205364007622}"/>
              </a:ext>
            </a:extLst>
          </p:cNvPr>
          <p:cNvSpPr>
            <a:spLocks noGrp="1"/>
          </p:cNvSpPr>
          <p:nvPr>
            <p:ph type="ctrTitle"/>
          </p:nvPr>
        </p:nvSpPr>
        <p:spPr>
          <a:xfrm>
            <a:off x="4028526" y="744469"/>
            <a:ext cx="6388913" cy="974131"/>
          </a:xfrm>
        </p:spPr>
        <p:txBody>
          <a:bodyPr rtlCol="0">
            <a:normAutofit/>
          </a:bodyPr>
          <a:lstStyle/>
          <a:p>
            <a:pPr rtl="0"/>
            <a:r>
              <a:rPr lang="en-GB" sz="6000" dirty="0">
                <a:solidFill>
                  <a:schemeClr val="bg2"/>
                </a:solidFill>
              </a:rPr>
              <a:t>Key findings</a:t>
            </a:r>
          </a:p>
        </p:txBody>
      </p:sp>
      <p:sp>
        <p:nvSpPr>
          <p:cNvPr id="3" name="TextBox 2">
            <a:extLst>
              <a:ext uri="{FF2B5EF4-FFF2-40B4-BE49-F238E27FC236}">
                <a16:creationId xmlns:a16="http://schemas.microsoft.com/office/drawing/2014/main" id="{764F0119-63BB-82ED-73FD-DFF3C068B87A}"/>
              </a:ext>
            </a:extLst>
          </p:cNvPr>
          <p:cNvSpPr txBox="1"/>
          <p:nvPr/>
        </p:nvSpPr>
        <p:spPr>
          <a:xfrm>
            <a:off x="1591733" y="1718600"/>
            <a:ext cx="8825706" cy="3785652"/>
          </a:xfrm>
          <a:prstGeom prst="rect">
            <a:avLst/>
          </a:prstGeom>
          <a:noFill/>
        </p:spPr>
        <p:txBody>
          <a:bodyPr wrap="square" rtlCol="0">
            <a:spAutoFit/>
          </a:bodyPr>
          <a:lstStyle/>
          <a:p>
            <a:pPr marL="342900" indent="-342900">
              <a:buFont typeface="+mj-lt"/>
              <a:buAutoNum type="arabicPeriod"/>
            </a:pPr>
            <a:r>
              <a:rPr lang="en-GB" sz="2400" dirty="0">
                <a:solidFill>
                  <a:schemeClr val="bg1"/>
                </a:solidFill>
              </a:rPr>
              <a:t>Green Haven Florists should main influencer of the root problem is competition. This has been highlighted both on the pestel framework and fishbone diagram</a:t>
            </a:r>
          </a:p>
          <a:p>
            <a:pPr marL="342900" indent="-342900">
              <a:buFont typeface="+mj-lt"/>
              <a:buAutoNum type="arabicPeriod"/>
            </a:pPr>
            <a:r>
              <a:rPr lang="en-GB" sz="2400" dirty="0">
                <a:solidFill>
                  <a:schemeClr val="bg1"/>
                </a:solidFill>
              </a:rPr>
              <a:t>External factors have a huge impact on the performance of the company</a:t>
            </a:r>
          </a:p>
          <a:p>
            <a:pPr marL="342900" indent="-342900">
              <a:buFont typeface="+mj-lt"/>
              <a:buAutoNum type="arabicPeriod"/>
            </a:pPr>
            <a:r>
              <a:rPr lang="en-GB" sz="2400" dirty="0">
                <a:solidFill>
                  <a:schemeClr val="bg1"/>
                </a:solidFill>
              </a:rPr>
              <a:t>They have a variety of angles they can approach the problem of not keeping up with changing trends.</a:t>
            </a:r>
          </a:p>
          <a:p>
            <a:pPr marL="342900" indent="-342900">
              <a:buFont typeface="+mj-lt"/>
              <a:buAutoNum type="arabicPeriod"/>
            </a:pPr>
            <a:r>
              <a:rPr lang="en-GB" sz="2400" dirty="0">
                <a:solidFill>
                  <a:schemeClr val="bg1"/>
                </a:solidFill>
              </a:rPr>
              <a:t>As they operate in a fast-changing sector it would be beneficial for the company to analyse existing and potential problems intermittently. </a:t>
            </a:r>
          </a:p>
        </p:txBody>
      </p:sp>
    </p:spTree>
    <p:extLst>
      <p:ext uri="{BB962C8B-B14F-4D97-AF65-F5344CB8AC3E}">
        <p14:creationId xmlns:p14="http://schemas.microsoft.com/office/powerpoint/2010/main" val="3449889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E990202-0184-F06A-D206-5456C9E64A37}"/>
            </a:ext>
          </a:extLst>
        </p:cNvPr>
        <p:cNvGrpSpPr/>
        <p:nvPr/>
      </p:nvGrpSpPr>
      <p:grpSpPr>
        <a:xfrm>
          <a:off x="0" y="0"/>
          <a:ext cx="0" cy="0"/>
          <a:chOff x="0" y="0"/>
          <a:chExt cx="0" cy="0"/>
        </a:xfrm>
      </p:grpSpPr>
      <p:pic>
        <p:nvPicPr>
          <p:cNvPr id="6" name="Picture 5" descr="Woman carrying briefcase heading down road">
            <a:extLst>
              <a:ext uri="{FF2B5EF4-FFF2-40B4-BE49-F238E27FC236}">
                <a16:creationId xmlns:a16="http://schemas.microsoft.com/office/drawing/2014/main" id="{A386E933-56D0-4614-5CD3-CDA1F86C3D15}"/>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10"/>
            <a:ext cx="12191980" cy="6859300"/>
          </a:xfrm>
          <a:prstGeom prst="rect">
            <a:avLst/>
          </a:prstGeom>
        </p:spPr>
      </p:pic>
      <p:sp>
        <p:nvSpPr>
          <p:cNvPr id="11" name="Rectangle 10">
            <a:extLst>
              <a:ext uri="{FF2B5EF4-FFF2-40B4-BE49-F238E27FC236}">
                <a16:creationId xmlns:a16="http://schemas.microsoft.com/office/drawing/2014/main" id="{C3422D0E-3C41-1736-86C5-4B4A983CC6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BC4D4A07-6928-D0B6-BFE0-57020C37B9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68961D8C-BAA5-9BAF-9B94-735A14904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4E4669D-85DD-5671-3AD2-75E4ED246DB4}"/>
              </a:ext>
            </a:extLst>
          </p:cNvPr>
          <p:cNvSpPr>
            <a:spLocks noGrp="1"/>
          </p:cNvSpPr>
          <p:nvPr>
            <p:ph type="ctrTitle"/>
          </p:nvPr>
        </p:nvSpPr>
        <p:spPr>
          <a:xfrm>
            <a:off x="1938786" y="655507"/>
            <a:ext cx="9556376" cy="903043"/>
          </a:xfrm>
        </p:spPr>
        <p:txBody>
          <a:bodyPr rtlCol="0">
            <a:normAutofit/>
          </a:bodyPr>
          <a:lstStyle/>
          <a:p>
            <a:pPr rtl="0"/>
            <a:r>
              <a:rPr lang="en-GB" sz="5400" dirty="0">
                <a:solidFill>
                  <a:schemeClr val="bg2"/>
                </a:solidFill>
              </a:rPr>
              <a:t>references</a:t>
            </a:r>
          </a:p>
        </p:txBody>
      </p:sp>
      <p:sp>
        <p:nvSpPr>
          <p:cNvPr id="4" name="TextBox 3">
            <a:extLst>
              <a:ext uri="{FF2B5EF4-FFF2-40B4-BE49-F238E27FC236}">
                <a16:creationId xmlns:a16="http://schemas.microsoft.com/office/drawing/2014/main" id="{C45C7AE2-799C-F5D2-55A3-DEE1312EE4FD}"/>
              </a:ext>
            </a:extLst>
          </p:cNvPr>
          <p:cNvSpPr txBox="1"/>
          <p:nvPr/>
        </p:nvSpPr>
        <p:spPr>
          <a:xfrm>
            <a:off x="2304191" y="1459311"/>
            <a:ext cx="7997241" cy="923330"/>
          </a:xfrm>
          <a:prstGeom prst="rect">
            <a:avLst/>
          </a:prstGeom>
          <a:noFill/>
        </p:spPr>
        <p:txBody>
          <a:bodyPr wrap="square">
            <a:spAutoFit/>
          </a:bodyPr>
          <a:lstStyle/>
          <a:p>
            <a:r>
              <a:rPr lang="en-GB" dirty="0"/>
              <a:t> </a:t>
            </a:r>
            <a:r>
              <a:rPr lang="en-GB" dirty="0">
                <a:solidFill>
                  <a:schemeClr val="bg1"/>
                </a:solidFill>
              </a:rPr>
              <a:t>BBANOTE.ORG (2025) Pros and Cons of PESTLE Analysis. Available at: </a:t>
            </a:r>
            <a:r>
              <a:rPr lang="en-GB" dirty="0">
                <a:solidFill>
                  <a:schemeClr val="bg1"/>
                </a:solidFill>
                <a:hlinkClick r:id="rId4">
                  <a:extLst>
                    <a:ext uri="{A12FA001-AC4F-418D-AE19-62706E023703}">
                      <ahyp:hlinkClr xmlns:ahyp="http://schemas.microsoft.com/office/drawing/2018/hyperlinkcolor" val="tx"/>
                    </a:ext>
                  </a:extLst>
                </a:hlinkClick>
              </a:rPr>
              <a:t>https://bbanote.org/pros-and-cons-of-pestle-analysis/</a:t>
            </a:r>
            <a:r>
              <a:rPr lang="en-GB" dirty="0">
                <a:solidFill>
                  <a:schemeClr val="bg1"/>
                </a:solidFill>
              </a:rPr>
              <a:t> (Accessed 29 September 2025).</a:t>
            </a:r>
          </a:p>
        </p:txBody>
      </p:sp>
      <p:sp>
        <p:nvSpPr>
          <p:cNvPr id="9" name="TextBox 8">
            <a:extLst>
              <a:ext uri="{FF2B5EF4-FFF2-40B4-BE49-F238E27FC236}">
                <a16:creationId xmlns:a16="http://schemas.microsoft.com/office/drawing/2014/main" id="{AAD9BAEA-1056-A9F2-3455-0D98A4E42EB9}"/>
              </a:ext>
            </a:extLst>
          </p:cNvPr>
          <p:cNvSpPr txBox="1"/>
          <p:nvPr/>
        </p:nvSpPr>
        <p:spPr>
          <a:xfrm>
            <a:off x="2260472" y="5097487"/>
            <a:ext cx="7421289" cy="646331"/>
          </a:xfrm>
          <a:prstGeom prst="rect">
            <a:avLst/>
          </a:prstGeom>
          <a:noFill/>
        </p:spPr>
        <p:txBody>
          <a:bodyPr wrap="square">
            <a:spAutoFit/>
          </a:bodyPr>
          <a:lstStyle/>
          <a:p>
            <a:r>
              <a:rPr lang="en-GB" dirty="0">
                <a:solidFill>
                  <a:schemeClr val="bg1"/>
                </a:solidFill>
              </a:rPr>
              <a:t>Tuğberk, Ç. and Akbalık. (2020) </a:t>
            </a:r>
            <a:r>
              <a:rPr lang="en-GB" i="1" dirty="0">
                <a:solidFill>
                  <a:schemeClr val="bg1"/>
                </a:solidFill>
              </a:rPr>
              <a:t>Handbook Of Research On Decision-Making Techniques In Financial Marketing. IGI Global Scientific Publishing.</a:t>
            </a:r>
          </a:p>
        </p:txBody>
      </p:sp>
      <p:sp>
        <p:nvSpPr>
          <p:cNvPr id="12" name="TextBox 11">
            <a:extLst>
              <a:ext uri="{FF2B5EF4-FFF2-40B4-BE49-F238E27FC236}">
                <a16:creationId xmlns:a16="http://schemas.microsoft.com/office/drawing/2014/main" id="{D7327313-53A6-2AA7-4A3A-5EA79C1B742E}"/>
              </a:ext>
            </a:extLst>
          </p:cNvPr>
          <p:cNvSpPr txBox="1"/>
          <p:nvPr/>
        </p:nvSpPr>
        <p:spPr>
          <a:xfrm>
            <a:off x="2260472" y="3528710"/>
            <a:ext cx="7836149" cy="1477328"/>
          </a:xfrm>
          <a:prstGeom prst="rect">
            <a:avLst/>
          </a:prstGeom>
          <a:noFill/>
        </p:spPr>
        <p:txBody>
          <a:bodyPr wrap="square">
            <a:spAutoFit/>
          </a:bodyPr>
          <a:lstStyle/>
          <a:p>
            <a:endParaRPr lang="en-GB" dirty="0"/>
          </a:p>
          <a:p>
            <a:r>
              <a:rPr lang="en-GB" dirty="0">
                <a:solidFill>
                  <a:schemeClr val="bg1"/>
                </a:solidFill>
              </a:rPr>
              <a:t>Shelly E. Kohan.(2025) </a:t>
            </a:r>
            <a:r>
              <a:rPr lang="en-GB" i="1" dirty="0">
                <a:solidFill>
                  <a:schemeClr val="bg1"/>
                </a:solidFill>
              </a:rPr>
              <a:t>Tariffs Are Wilting Your Mothers Day Flowers: Here’s How. Available at: </a:t>
            </a:r>
            <a:r>
              <a:rPr lang="en-GB" i="1" dirty="0">
                <a:solidFill>
                  <a:schemeClr val="bg1"/>
                </a:solidFill>
                <a:hlinkClick r:id="rId5">
                  <a:extLst>
                    <a:ext uri="{A12FA001-AC4F-418D-AE19-62706E023703}">
                      <ahyp:hlinkClr xmlns:ahyp="http://schemas.microsoft.com/office/drawing/2018/hyperlinkcolor" val="tx"/>
                    </a:ext>
                  </a:extLst>
                </a:hlinkClick>
              </a:rPr>
              <a:t>https://www.forbes.com/sites/shelleykohan/2025/05/10/tariffs-are-wilting-your-mothers-day-flowers-heres-how/</a:t>
            </a:r>
            <a:r>
              <a:rPr lang="en-GB" i="1" dirty="0">
                <a:solidFill>
                  <a:schemeClr val="bg1"/>
                </a:solidFill>
              </a:rPr>
              <a:t> Acessed:28 September 2025).</a:t>
            </a:r>
            <a:endParaRPr lang="en-GB" dirty="0">
              <a:solidFill>
                <a:schemeClr val="bg1"/>
              </a:solidFill>
            </a:endParaRPr>
          </a:p>
        </p:txBody>
      </p:sp>
      <p:sp>
        <p:nvSpPr>
          <p:cNvPr id="18" name="TextBox 17">
            <a:extLst>
              <a:ext uri="{FF2B5EF4-FFF2-40B4-BE49-F238E27FC236}">
                <a16:creationId xmlns:a16="http://schemas.microsoft.com/office/drawing/2014/main" id="{604EAA94-6C25-E14A-B735-39D2C294D034}"/>
              </a:ext>
            </a:extLst>
          </p:cNvPr>
          <p:cNvSpPr txBox="1"/>
          <p:nvPr/>
        </p:nvSpPr>
        <p:spPr>
          <a:xfrm>
            <a:off x="1458919" y="2290471"/>
            <a:ext cx="9556375" cy="1477328"/>
          </a:xfrm>
          <a:prstGeom prst="rect">
            <a:avLst/>
          </a:prstGeom>
          <a:noFill/>
        </p:spPr>
        <p:txBody>
          <a:bodyPr wrap="square">
            <a:spAutoFit/>
          </a:bodyPr>
          <a:lstStyle/>
          <a:p>
            <a:r>
              <a:rPr lang="en-GB" dirty="0">
                <a:solidFill>
                  <a:schemeClr val="bg1"/>
                </a:solidFill>
              </a:rPr>
              <a:t>Department for business and trade (2024) </a:t>
            </a:r>
            <a:r>
              <a:rPr lang="en-GB" i="1" dirty="0">
                <a:solidFill>
                  <a:schemeClr val="bg1"/>
                </a:solidFill>
              </a:rPr>
              <a:t>UK sustainability reporting standards. Available at: </a:t>
            </a:r>
            <a:r>
              <a:rPr lang="en-GB" i="1" dirty="0">
                <a:solidFill>
                  <a:schemeClr val="bg1"/>
                </a:solidFill>
                <a:hlinkClick r:id="rId6">
                  <a:extLst>
                    <a:ext uri="{A12FA001-AC4F-418D-AE19-62706E023703}">
                      <ahyp:hlinkClr xmlns:ahyp="http://schemas.microsoft.com/office/drawing/2018/hyperlinkcolor" val="tx"/>
                    </a:ext>
                  </a:extLst>
                </a:hlinkClick>
              </a:rPr>
              <a:t>https://www.gov.uk/guidance/uk-sustainability-reporting-standards</a:t>
            </a:r>
            <a:r>
              <a:rPr lang="en-GB" i="1" dirty="0">
                <a:solidFill>
                  <a:schemeClr val="bg1"/>
                </a:solidFill>
              </a:rPr>
              <a:t> (Accessed: 2 October 2025).</a:t>
            </a:r>
          </a:p>
          <a:p>
            <a:endParaRPr lang="en-GB" i="1" dirty="0">
              <a:solidFill>
                <a:schemeClr val="bg1"/>
              </a:solidFill>
            </a:endParaRPr>
          </a:p>
          <a:p>
            <a:r>
              <a:rPr lang="en-GB" dirty="0">
                <a:solidFill>
                  <a:schemeClr val="bg1"/>
                </a:solidFill>
              </a:rPr>
              <a:t>Focus Online Toolkit (2020) Fishbone cause and effect tool. Available at: </a:t>
            </a:r>
            <a:r>
              <a:rPr lang="en-GB" dirty="0">
                <a:solidFill>
                  <a:schemeClr val="bg1"/>
                </a:solidFill>
                <a:hlinkClick r:id="rId7">
                  <a:extLst>
                    <a:ext uri="{A12FA001-AC4F-418D-AE19-62706E023703}">
                      <ahyp:hlinkClr xmlns:ahyp="http://schemas.microsoft.com/office/drawing/2018/hyperlinkcolor" val="tx"/>
                    </a:ext>
                  </a:extLst>
                </a:hlinkClick>
              </a:rPr>
              <a:t>https://focus.admin.ox.ac.uk/files/fishbonecauseandeffectpdf</a:t>
            </a:r>
            <a:r>
              <a:rPr lang="en-GB" dirty="0">
                <a:solidFill>
                  <a:schemeClr val="bg1"/>
                </a:solidFill>
              </a:rPr>
              <a:t> (Accessed 28 September 2025).</a:t>
            </a:r>
          </a:p>
        </p:txBody>
      </p:sp>
    </p:spTree>
    <p:extLst>
      <p:ext uri="{BB962C8B-B14F-4D97-AF65-F5344CB8AC3E}">
        <p14:creationId xmlns:p14="http://schemas.microsoft.com/office/powerpoint/2010/main" val="2167481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901DCA0-84EF-FF9B-4BA0-7D8074DF7FD2}"/>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E127031-F7CC-2D81-6142-65F7ED90F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ADDB6FB-9FED-14B7-5D2B-607906EEF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426D6086-98BB-6EAD-D223-74F4EA55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5E41071-8427-57C1-D9BA-2C291A07C4D9}"/>
              </a:ext>
            </a:extLst>
          </p:cNvPr>
          <p:cNvSpPr>
            <a:spLocks noGrp="1"/>
          </p:cNvSpPr>
          <p:nvPr>
            <p:ph type="ctrTitle"/>
          </p:nvPr>
        </p:nvSpPr>
        <p:spPr>
          <a:xfrm>
            <a:off x="1004930" y="921792"/>
            <a:ext cx="9556376" cy="2773493"/>
          </a:xfrm>
        </p:spPr>
        <p:txBody>
          <a:bodyPr rtlCol="0">
            <a:normAutofit/>
          </a:bodyPr>
          <a:lstStyle/>
          <a:p>
            <a:pPr rtl="0"/>
            <a:r>
              <a:rPr lang="en-GB" sz="6600" dirty="0">
                <a:solidFill>
                  <a:schemeClr val="bg2"/>
                </a:solidFill>
              </a:rPr>
              <a:t>Thank you</a:t>
            </a:r>
          </a:p>
        </p:txBody>
      </p:sp>
    </p:spTree>
    <p:extLst>
      <p:ext uri="{BB962C8B-B14F-4D97-AF65-F5344CB8AC3E}">
        <p14:creationId xmlns:p14="http://schemas.microsoft.com/office/powerpoint/2010/main" val="159178158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155078-021E-49AB-8F30-C53CA1A5999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26757D5-6F93-45B0-82A2-39BC87D70F3C}">
  <ds:schemaRefs>
    <ds:schemaRef ds:uri="http://schemas.microsoft.com/sharepoint/v3/contenttype/forms"/>
  </ds:schemaRefs>
</ds:datastoreItem>
</file>

<file path=customXml/itemProps3.xml><?xml version="1.0" encoding="utf-8"?>
<ds:datastoreItem xmlns:ds="http://schemas.openxmlformats.org/officeDocument/2006/customXml" ds:itemID="{04082C27-02EB-4B4A-A84F-7021AA79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Travel design</Template>
  <TotalTime>2574</TotalTime>
  <Words>1016</Words>
  <Application>Microsoft Office PowerPoint</Application>
  <PresentationFormat>Widescreen</PresentationFormat>
  <Paragraphs>107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Franklin Gothic Book</vt:lpstr>
      <vt:lpstr>Wingdings</vt:lpstr>
      <vt:lpstr>Crop</vt:lpstr>
      <vt:lpstr>Christie forbes</vt:lpstr>
      <vt:lpstr>OVERVIEW</vt:lpstr>
      <vt:lpstr>BACKGROUND</vt:lpstr>
      <vt:lpstr>Root problem</vt:lpstr>
      <vt:lpstr>insight </vt:lpstr>
      <vt:lpstr>5w2h model</vt:lpstr>
      <vt:lpstr>Pestel framework</vt:lpstr>
      <vt:lpstr>Pestel framework</vt:lpstr>
      <vt:lpstr>PowerPoint Presentation</vt:lpstr>
      <vt:lpstr>CRITIQUE OF THE CAUSE-AND-EFFECT MODEL</vt:lpstr>
      <vt:lpstr>THE CAUSE-AND-EFFECT MODEL</vt:lpstr>
      <vt:lpstr>Key findings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Christie Forbes (2433249)</dc:creator>
  <cp:lastModifiedBy>Christie Forbes (2433249)</cp:lastModifiedBy>
  <cp:revision>41</cp:revision>
  <dcterms:created xsi:type="dcterms:W3CDTF">2025-10-08T09:03:33Z</dcterms:created>
  <dcterms:modified xsi:type="dcterms:W3CDTF">2025-10-13T08:52:10Z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