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6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7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8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9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7" r:id="rId1"/>
    <p:sldMasterId id="2147484538" r:id="rId2"/>
    <p:sldMasterId id="2147483724" r:id="rId3"/>
    <p:sldMasterId id="2147483748" r:id="rId4"/>
    <p:sldMasterId id="2147483736" r:id="rId5"/>
    <p:sldMasterId id="2147483868" r:id="rId6"/>
    <p:sldMasterId id="2147483878" r:id="rId7"/>
    <p:sldMasterId id="2147483888" r:id="rId8"/>
    <p:sldMasterId id="2147483898" r:id="rId9"/>
    <p:sldMasterId id="2147484689" r:id="rId10"/>
    <p:sldMasterId id="2147484702" r:id="rId11"/>
  </p:sldMasterIdLst>
  <p:notesMasterIdLst>
    <p:notesMasterId r:id="rId95"/>
  </p:notesMasterIdLst>
  <p:handoutMasterIdLst>
    <p:handoutMasterId r:id="rId96"/>
  </p:handoutMasterIdLst>
  <p:sldIdLst>
    <p:sldId id="376" r:id="rId12"/>
    <p:sldId id="350" r:id="rId13"/>
    <p:sldId id="341" r:id="rId14"/>
    <p:sldId id="405" r:id="rId15"/>
    <p:sldId id="379" r:id="rId16"/>
    <p:sldId id="396" r:id="rId17"/>
    <p:sldId id="374" r:id="rId18"/>
    <p:sldId id="387" r:id="rId19"/>
    <p:sldId id="409" r:id="rId20"/>
    <p:sldId id="377" r:id="rId21"/>
    <p:sldId id="417" r:id="rId22"/>
    <p:sldId id="398" r:id="rId23"/>
    <p:sldId id="415" r:id="rId24"/>
    <p:sldId id="414" r:id="rId25"/>
    <p:sldId id="416" r:id="rId26"/>
    <p:sldId id="449" r:id="rId27"/>
    <p:sldId id="368" r:id="rId28"/>
    <p:sldId id="436" r:id="rId29"/>
    <p:sldId id="427" r:id="rId30"/>
    <p:sldId id="410" r:id="rId31"/>
    <p:sldId id="418" r:id="rId32"/>
    <p:sldId id="428" r:id="rId33"/>
    <p:sldId id="411" r:id="rId34"/>
    <p:sldId id="425" r:id="rId35"/>
    <p:sldId id="421" r:id="rId36"/>
    <p:sldId id="422" r:id="rId37"/>
    <p:sldId id="419" r:id="rId38"/>
    <p:sldId id="447" r:id="rId39"/>
    <p:sldId id="429" r:id="rId40"/>
    <p:sldId id="444" r:id="rId41"/>
    <p:sldId id="430" r:id="rId42"/>
    <p:sldId id="445" r:id="rId43"/>
    <p:sldId id="446" r:id="rId44"/>
    <p:sldId id="420" r:id="rId45"/>
    <p:sldId id="423" r:id="rId46"/>
    <p:sldId id="424" r:id="rId47"/>
    <p:sldId id="426" r:id="rId48"/>
    <p:sldId id="460" r:id="rId49"/>
    <p:sldId id="461" r:id="rId50"/>
    <p:sldId id="464" r:id="rId51"/>
    <p:sldId id="462" r:id="rId52"/>
    <p:sldId id="463" r:id="rId53"/>
    <p:sldId id="454" r:id="rId54"/>
    <p:sldId id="412" r:id="rId55"/>
    <p:sldId id="453" r:id="rId56"/>
    <p:sldId id="455" r:id="rId57"/>
    <p:sldId id="456" r:id="rId58"/>
    <p:sldId id="380" r:id="rId59"/>
    <p:sldId id="465" r:id="rId60"/>
    <p:sldId id="467" r:id="rId61"/>
    <p:sldId id="468" r:id="rId62"/>
    <p:sldId id="469" r:id="rId63"/>
    <p:sldId id="470" r:id="rId64"/>
    <p:sldId id="471" r:id="rId65"/>
    <p:sldId id="472" r:id="rId66"/>
    <p:sldId id="473" r:id="rId67"/>
    <p:sldId id="474" r:id="rId68"/>
    <p:sldId id="475" r:id="rId69"/>
    <p:sldId id="476" r:id="rId70"/>
    <p:sldId id="477" r:id="rId71"/>
    <p:sldId id="478" r:id="rId72"/>
    <p:sldId id="479" r:id="rId73"/>
    <p:sldId id="437" r:id="rId74"/>
    <p:sldId id="457" r:id="rId75"/>
    <p:sldId id="440" r:id="rId76"/>
    <p:sldId id="442" r:id="rId77"/>
    <p:sldId id="438" r:id="rId78"/>
    <p:sldId id="458" r:id="rId79"/>
    <p:sldId id="451" r:id="rId80"/>
    <p:sldId id="459" r:id="rId81"/>
    <p:sldId id="466" r:id="rId82"/>
    <p:sldId id="439" r:id="rId83"/>
    <p:sldId id="441" r:id="rId84"/>
    <p:sldId id="448" r:id="rId85"/>
    <p:sldId id="433" r:id="rId86"/>
    <p:sldId id="452" r:id="rId87"/>
    <p:sldId id="432" r:id="rId88"/>
    <p:sldId id="434" r:id="rId89"/>
    <p:sldId id="431" r:id="rId90"/>
    <p:sldId id="435" r:id="rId91"/>
    <p:sldId id="362" r:id="rId92"/>
    <p:sldId id="375" r:id="rId93"/>
    <p:sldId id="443" r:id="rId9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dministra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1" autoAdjust="0"/>
    <p:restoredTop sz="88564" autoAdjust="0"/>
  </p:normalViewPr>
  <p:slideViewPr>
    <p:cSldViewPr>
      <p:cViewPr>
        <p:scale>
          <a:sx n="90" d="100"/>
          <a:sy n="90" d="100"/>
        </p:scale>
        <p:origin x="-594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47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30" d="100"/>
          <a:sy n="130" d="100"/>
        </p:scale>
        <p:origin x="-210" y="419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5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50" Type="http://schemas.openxmlformats.org/officeDocument/2006/relationships/slide" Target="slides/slide39.xml"/><Relationship Id="rId55" Type="http://schemas.openxmlformats.org/officeDocument/2006/relationships/slide" Target="slides/slide44.xml"/><Relationship Id="rId63" Type="http://schemas.openxmlformats.org/officeDocument/2006/relationships/slide" Target="slides/slide52.xml"/><Relationship Id="rId68" Type="http://schemas.openxmlformats.org/officeDocument/2006/relationships/slide" Target="slides/slide57.xml"/><Relationship Id="rId76" Type="http://schemas.openxmlformats.org/officeDocument/2006/relationships/slide" Target="slides/slide65.xml"/><Relationship Id="rId84" Type="http://schemas.openxmlformats.org/officeDocument/2006/relationships/slide" Target="slides/slide73.xml"/><Relationship Id="rId89" Type="http://schemas.openxmlformats.org/officeDocument/2006/relationships/slide" Target="slides/slide78.xml"/><Relationship Id="rId97" Type="http://schemas.openxmlformats.org/officeDocument/2006/relationships/commentAuthors" Target="commentAuthor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0.xml"/><Relationship Id="rId92" Type="http://schemas.openxmlformats.org/officeDocument/2006/relationships/slide" Target="slides/slide8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9" Type="http://schemas.openxmlformats.org/officeDocument/2006/relationships/slide" Target="slides/slide18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openxmlformats.org/officeDocument/2006/relationships/slide" Target="slides/slide42.xml"/><Relationship Id="rId58" Type="http://schemas.openxmlformats.org/officeDocument/2006/relationships/slide" Target="slides/slide47.xml"/><Relationship Id="rId66" Type="http://schemas.openxmlformats.org/officeDocument/2006/relationships/slide" Target="slides/slide55.xml"/><Relationship Id="rId74" Type="http://schemas.openxmlformats.org/officeDocument/2006/relationships/slide" Target="slides/slide63.xml"/><Relationship Id="rId79" Type="http://schemas.openxmlformats.org/officeDocument/2006/relationships/slide" Target="slides/slide68.xml"/><Relationship Id="rId87" Type="http://schemas.openxmlformats.org/officeDocument/2006/relationships/slide" Target="slides/slide76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0.xml"/><Relationship Id="rId82" Type="http://schemas.openxmlformats.org/officeDocument/2006/relationships/slide" Target="slides/slide71.xml"/><Relationship Id="rId90" Type="http://schemas.openxmlformats.org/officeDocument/2006/relationships/slide" Target="slides/slide79.xml"/><Relationship Id="rId95" Type="http://schemas.openxmlformats.org/officeDocument/2006/relationships/notesMaster" Target="notesMasters/notesMaster1.xml"/><Relationship Id="rId19" Type="http://schemas.openxmlformats.org/officeDocument/2006/relationships/slide" Target="slides/slide8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56" Type="http://schemas.openxmlformats.org/officeDocument/2006/relationships/slide" Target="slides/slide45.xml"/><Relationship Id="rId64" Type="http://schemas.openxmlformats.org/officeDocument/2006/relationships/slide" Target="slides/slide53.xml"/><Relationship Id="rId69" Type="http://schemas.openxmlformats.org/officeDocument/2006/relationships/slide" Target="slides/slide58.xml"/><Relationship Id="rId77" Type="http://schemas.openxmlformats.org/officeDocument/2006/relationships/slide" Target="slides/slide66.xml"/><Relationship Id="rId100" Type="http://schemas.openxmlformats.org/officeDocument/2006/relationships/theme" Target="theme/theme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0.xml"/><Relationship Id="rId72" Type="http://schemas.openxmlformats.org/officeDocument/2006/relationships/slide" Target="slides/slide61.xml"/><Relationship Id="rId80" Type="http://schemas.openxmlformats.org/officeDocument/2006/relationships/slide" Target="slides/slide69.xml"/><Relationship Id="rId85" Type="http://schemas.openxmlformats.org/officeDocument/2006/relationships/slide" Target="slides/slide74.xml"/><Relationship Id="rId93" Type="http://schemas.openxmlformats.org/officeDocument/2006/relationships/slide" Target="slides/slide82.xml"/><Relationship Id="rId9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59" Type="http://schemas.openxmlformats.org/officeDocument/2006/relationships/slide" Target="slides/slide48.xml"/><Relationship Id="rId67" Type="http://schemas.openxmlformats.org/officeDocument/2006/relationships/slide" Target="slides/slide56.xml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54" Type="http://schemas.openxmlformats.org/officeDocument/2006/relationships/slide" Target="slides/slide43.xml"/><Relationship Id="rId62" Type="http://schemas.openxmlformats.org/officeDocument/2006/relationships/slide" Target="slides/slide51.xml"/><Relationship Id="rId70" Type="http://schemas.openxmlformats.org/officeDocument/2006/relationships/slide" Target="slides/slide59.xml"/><Relationship Id="rId75" Type="http://schemas.openxmlformats.org/officeDocument/2006/relationships/slide" Target="slides/slide64.xml"/><Relationship Id="rId83" Type="http://schemas.openxmlformats.org/officeDocument/2006/relationships/slide" Target="slides/slide72.xml"/><Relationship Id="rId88" Type="http://schemas.openxmlformats.org/officeDocument/2006/relationships/slide" Target="slides/slide77.xml"/><Relationship Id="rId91" Type="http://schemas.openxmlformats.org/officeDocument/2006/relationships/slide" Target="slides/slide80.xml"/><Relationship Id="rId96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slide" Target="slides/slide38.xml"/><Relationship Id="rId57" Type="http://schemas.openxmlformats.org/officeDocument/2006/relationships/slide" Target="slides/slide46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openxmlformats.org/officeDocument/2006/relationships/slide" Target="slides/slide41.xml"/><Relationship Id="rId60" Type="http://schemas.openxmlformats.org/officeDocument/2006/relationships/slide" Target="slides/slide49.xml"/><Relationship Id="rId65" Type="http://schemas.openxmlformats.org/officeDocument/2006/relationships/slide" Target="slides/slide54.xml"/><Relationship Id="rId73" Type="http://schemas.openxmlformats.org/officeDocument/2006/relationships/slide" Target="slides/slide62.xml"/><Relationship Id="rId78" Type="http://schemas.openxmlformats.org/officeDocument/2006/relationships/slide" Target="slides/slide67.xml"/><Relationship Id="rId81" Type="http://schemas.openxmlformats.org/officeDocument/2006/relationships/slide" Target="slides/slide70.xml"/><Relationship Id="rId86" Type="http://schemas.openxmlformats.org/officeDocument/2006/relationships/slide" Target="slides/slide75.xml"/><Relationship Id="rId94" Type="http://schemas.openxmlformats.org/officeDocument/2006/relationships/slide" Target="slides/slide83.xml"/><Relationship Id="rId99" Type="http://schemas.openxmlformats.org/officeDocument/2006/relationships/viewProps" Target="viewProps.xml"/><Relationship Id="rId10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39" Type="http://schemas.openxmlformats.org/officeDocument/2006/relationships/slide" Target="slides/slide2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F708A0CC-6E9E-D14A-BC26-D835FBF746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487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18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6844579F-C20D-1D41-BB43-43AF548731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869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325" y="4300538"/>
            <a:ext cx="5476875" cy="41576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latin typeface="Times New Roman" charset="0"/>
              <a:ea typeface="SimSun" charset="0"/>
              <a:cs typeface="SimSun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697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269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64EAD2-7FE5-B142-A1E1-03B6A76D5C08}" type="slidenum">
              <a:rPr lang="en-GB" sz="1200">
                <a:latin typeface="Times New Roman" charset="0"/>
                <a:cs typeface="Arial" charset="0"/>
              </a:rPr>
              <a:pPr/>
              <a:t>3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1A2498-785E-3C43-8A97-91698577CAEC}" type="slidenum">
              <a:rPr lang="en-GB" sz="1200">
                <a:latin typeface="Times New Roman" charset="0"/>
                <a:cs typeface="Arial" charset="0"/>
              </a:rPr>
              <a:pPr/>
              <a:t>4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FA055A5-FD05-334F-8E28-4A417ED718FD}" type="slidenum">
              <a:rPr lang="en-GB" sz="1200">
                <a:latin typeface="Times New Roman" charset="0"/>
                <a:cs typeface="Arial" charset="0"/>
              </a:rPr>
              <a:pPr/>
              <a:t>10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306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in the modern sense began in the early 1950s, driven by businesses that </a:t>
            </a:r>
            <a:r>
              <a:rPr lang="en-US" dirty="0" err="1" smtClean="0">
                <a:latin typeface="+mn-lt"/>
                <a:ea typeface="+mn-ea"/>
                <a:cs typeface="ＭＳ Ｐゴシック" charset="0"/>
              </a:rPr>
              <a:t>realised</a:t>
            </a:r>
            <a:r>
              <a:rPr lang="en-US" dirty="0" smtClean="0">
                <a:latin typeface="+mn-lt"/>
                <a:ea typeface="+mn-ea"/>
                <a:cs typeface="ＭＳ Ｐゴシック" charset="0"/>
              </a:rPr>
              <a:t> the benefits of </a:t>
            </a:r>
            <a:r>
              <a:rPr lang="en-US" dirty="0" err="1" smtClean="0">
                <a:latin typeface="+mn-lt"/>
                <a:ea typeface="+mn-ea"/>
                <a:cs typeface="ＭＳ Ｐゴシック" charset="0"/>
              </a:rPr>
              <a:t>organising</a:t>
            </a:r>
            <a:r>
              <a:rPr lang="en-US" dirty="0" smtClean="0">
                <a:latin typeface="+mn-lt"/>
                <a:ea typeface="+mn-ea"/>
                <a:cs typeface="ＭＳ Ｐゴシック" charset="0"/>
              </a:rPr>
              <a:t> work around projects, and the critical need to communicate and co-ordinate work across departments and professions.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As mentioned a Project has a definite beginning and end, and is not a continuous process.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uses various tools to measure progress and track project tasks.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Projects need ad-hoc resources, as opposed to businesses that have dedicated full-time positions.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methodologies consist of four to five process groups, and a control system. Regardless of the methodology or terminology used, project management uses the same basic processes.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The next couple of slides will provide us with some more detail around what each of these stages contain. </a:t>
            </a:r>
          </a:p>
          <a:p>
            <a:pPr>
              <a:defRPr/>
            </a:pPr>
            <a:endParaRPr lang="en-GB" dirty="0" smtClean="0">
              <a:ea typeface="+mn-ea"/>
              <a:cs typeface="ＭＳ Ｐゴシック" charset="0"/>
            </a:endParaRP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</p:txBody>
      </p:sp>
      <p:sp>
        <p:nvSpPr>
          <p:cNvPr id="1300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3B01C3F-AA6E-564F-A7DD-6B0AC05FD7A8}" type="slidenum">
              <a:rPr lang="en-GB" sz="1200">
                <a:latin typeface="Times New Roman" charset="0"/>
                <a:cs typeface="Arial" charset="0"/>
              </a:rPr>
              <a:pPr/>
              <a:t>48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0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1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667625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BDCFD-E5B9-4F4F-AF73-F5CE5AE4DD1E}" type="datetime1">
              <a:rPr lang="en-GB" smtClean="0"/>
              <a:t>11/08/2017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1441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502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63A08F-66C0-6942-BEF8-6A52D46AA94A}" type="datetime1">
              <a:rPr lang="en-GB" smtClean="0"/>
              <a:t>11/08/2017</a:t>
            </a:fld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4CA702-9E4E-744F-9601-BC3DF381D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52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66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EF890-B845-F943-9C4F-8071F7614514}" type="datetime1">
              <a:rPr lang="en-GB" smtClean="0"/>
              <a:t>11/08/2017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A058-AFF0-034B-A9F9-B87D8F632C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54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8515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DEDA9-537C-2047-B013-E91B67BCBAEA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4B007-51A0-EE4E-8E3F-B026CF85CE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548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675EF-9977-EC41-A9C4-F668EA61987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483-F04E-9944-920D-5C9BF343D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85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B3966-C3B9-114B-B656-FB0AB92DE86F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55F46-C262-AD4B-A788-B0A5A9099F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48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2B0F3-B6B9-EA48-995D-AB78064803C3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DA3D0-ECA8-224E-B9CC-73CA688871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57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A3270-279A-9B4F-B3B5-0EDAA2BC2D31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1378A-BB71-AD4C-BF5D-D895F88AFC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67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15452-C749-D542-ABE0-2314D8F1FCCA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A5E0-6B42-2343-B67C-BC31EF1B0F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02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6DA16-3551-FC47-BBDC-F24A1C9D8DB5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D688E-CD59-1746-ABF2-6035502438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540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9B6BE-39EA-484E-AEBD-1AF945D3E6BD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66FB-CE3F-9442-A0A0-A29F907475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6913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4FC96-BAEA-F947-B221-D445D5AE7567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7F7C-B461-9648-8EE3-CC1230AC59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41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213F9-87DD-7A4B-9C15-A09E9CFA6877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BDFB7-5AA1-0A48-82E2-982BE6172C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2693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4AE95-A2AD-B541-A89A-9D718189B493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B0D00-3169-1E46-9EFC-4865C74047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868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90FDA-E38D-1543-ABB8-684FBBC86F1C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94153-9314-604F-B309-29134221D0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76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097B5B66-E0E8-274A-9852-13DD268D6A8A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4A33B68-7CA0-5F40-940A-F5AAABE8B1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247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7D8B141-E44E-794F-9034-CC23944A10D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8A764B3-A5D0-0E40-8FEC-7AB225B102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239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52CC821-4954-1E42-86F4-9E212621091D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D3E7863-E6A7-1545-B009-AB8B728B2B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423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514FAA4F-1C09-9342-AEE7-60405867078B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AE6D79B-6564-0647-B0CB-DE524E2B2E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0014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9956512-FF6E-6148-9FCE-BBAFA077D522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4F383B6-A500-4C44-BF10-F00AE199A4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276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E2CE08F3-AEEF-0849-A698-CB4B50B37B14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7EA53AF-A8B3-F74C-B42B-4051928CE0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6983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2A9BF3A-F272-F740-B560-2B91BD0FD983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2B9E951D-6B72-F04F-8422-DF4E4296AD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069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6D4E6991-BB00-C943-BE98-E2E045B36B93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32BC70-A645-5245-AFED-96E1856DC3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32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6512436-776F-A044-88F4-01D080AE0609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8BDD195-308C-014D-BB07-53D9745339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850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A158FABC-B8AD-1D4E-AB66-5406C44A73C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4F63D2A-FB15-7E4F-AC83-CA95B68B7C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925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7AD93E4-BBC3-CC47-BA6E-EFAD8AD1AC54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E39510E-429A-AC41-83AD-C25AA693CD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0781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14E32-DB3F-5E4E-A495-097D80701733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5063A-6913-5C46-A07D-66CB51A5D1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3019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2BFFF-CC67-904C-869C-DED6CC73684F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46318-802C-294F-A224-9707079720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856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14869-204B-D347-AAF3-1F9B38A666F6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5BD9-725F-3843-9C3D-F5683DCBAA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1516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85BE5-BECC-764C-A884-B09673E1F0AF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0C372-5C7C-2A48-94A3-21E2CBDFB6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936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1881D-D934-5E4A-950B-AD730F194944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33047-0800-5F4E-B4F5-B50DBF77C9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590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587F2-8DA8-0C40-BCB7-D2C65B6DCE38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4CBB-2D25-F445-8976-D39AB57392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6680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F3106-CA0D-4240-86FE-1314D6286442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62107-1DCC-D446-A883-599D4472B2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902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81286-89E8-C749-8608-6808FAE42694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A75C2-C2B2-B647-82D5-CD74C3AAFD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20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2DB31-301B-524F-BEE7-7F2E4ED44F85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F352-4ADF-E346-BFE2-8003403332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88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9858C-9511-D24A-BD0A-F560C05E9946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A8947-A567-2143-81EA-2A10D23602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0977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E7320-425C-AC4E-A98A-1BAAB5FF5ADF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27B2-B130-7C47-9AD5-840BF75DD6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750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75D69-C2AF-3F45-9BAA-AC99BC76F0D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F8130-7F0C-504C-92FD-CADF75E00D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094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38F48-E8D0-FE43-B39A-28D0E500274E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A86D-4374-3C4D-BCD7-A73770D6E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4761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0A287-FFA8-7D4A-B712-DB81C834752B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32659-80AE-5F46-AB8E-F67B84E74D2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85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33F5E-C621-2043-B8A7-250DE4E6FB1E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B5CB-2CE2-A04D-BF1C-B7A64958CE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311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C0457-B967-5E4A-804C-8D65D2235B06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2C90-1B13-9247-AEB5-F848C9338A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6357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F732B-2C31-6742-8974-1D06ED2961CD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1187D-6E56-7A4C-9D06-AF088AD61B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077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FAD78-6BF0-7A44-ABE0-5DA4B030ED06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F95B2-5C7B-CC4E-AC4D-B2A47568E0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77277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D937E-D618-A047-884C-095A54A81D0A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E9A58-93DF-114F-838C-8779241A1C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52074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4D6D6-1B7A-7245-B587-FD840802D566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2999F-83FA-214D-8EF2-4D02B5E158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189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FE316-8174-EE48-86FC-38686DCAFEC9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7A508-D25E-CE4C-9B93-80C5795A90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69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05189-063D-1C46-B57D-A55ECDD57E6B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159B6-163D-9347-AE18-84B5DBF5DB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36475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A53B20A-5849-CD4D-B6EB-206B206AA25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2C42F62-DA6F-7A4C-A47B-C85F8C104C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3594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E51A8B5-BBB1-DF48-B28F-F30FDD026F49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B531EB3-FD31-B649-BD74-8C49385E4A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9847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A774D30-CA25-F94D-8285-11575683A8C2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ADCE161-8871-2D48-8742-2BDFD7576F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1731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1EAC043-252C-F147-AF5B-2EB0B654843B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3C18A7E-DD66-5448-A0A6-BE9ABFD506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7688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756BC25-0CBF-5146-8B69-A6D8014CEDCA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BAE3187-000B-4A4B-86BE-E6486FA1D1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3063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C2EA9EF-CD25-B34C-9773-DF84665809CB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623E486-0653-7D4C-9B53-1AF4ED7549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301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0C53534-94F7-844A-AAF7-9069DC659FD6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C2BBE2D-AF2E-F944-98C6-F5811C603D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2630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81A7961-B426-F243-A4BB-5C7EB6F09DFE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25F4CF-84A4-8D4E-AF8B-7614364DE5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0129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9B97560-6874-D04B-8938-24562A93384E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C9A8D71-82CE-7440-ABAF-CAFA668C46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36872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D5B997-D2B8-E24D-AC63-D96B2A435BB6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461861E-E0FA-9C41-AB3F-5DA65F19F7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8184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278813D-8313-6348-B576-F9500561AA9B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E999D30-7759-D345-A657-35881BFE25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04508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54C619F-2163-E34B-8CD1-B2E5F2DF15B5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DA6289-4C6F-CC43-8BF4-7FF8432B21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5810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14CBB62-95BD-2947-A531-6D4167B93883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6C3980B-8459-1A4B-B416-195887D995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34728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DC782BD-F58A-B549-8A32-6CA96EAC6AA6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A59BA52-F000-4143-9805-56404A7FF5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21074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4BF7AFA-206C-BE4A-8A02-0682F0C54681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141A11-7CD0-2B40-86F9-4DB0089B6E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27532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3A604E0-ABAA-274A-82E3-336D02AFBCD5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230B875-8374-6E41-8F14-7F956AA1A5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24592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97ED4FA-8D3D-054C-8E4F-5901506A6058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94F44A9-A8BE-6246-BB37-2FC904A92D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26591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7BF7F1B-13EB-5B4F-8F1B-2C680DA19BA9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092316C-A3B9-CB46-BD39-AEE01165CD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3031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EF7CF6F-C0ED-8C47-B14A-03754984C652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323A882-E04D-9E45-9F4A-C14284333A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16501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23536F2-8BFC-2349-9A0E-E4FC26B57786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FE1157F-446A-AE48-88EF-5F20688522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3503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58CB41-91F3-1C4A-847B-E069986D2AD7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78C6B7-5F26-2E48-927F-8035B35FC9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92296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80A5E96-AD3E-6A43-997F-F3C0949BD7D8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D3663C2-9E3A-B642-ADC2-D760C23886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444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DAA706E-D59C-164B-94E1-38F39BD00D59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60054DD-31A2-114D-8F54-A0E5952F74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2617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CDB8848-5CAD-314A-8CD3-AA258AC51743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11E0C48-138B-8641-A76F-A736527B4B7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30522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C14DD28-FBF5-074D-A6BD-7F6CB8DE8DFB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BF44EB8-9DC1-454E-B32D-6698F95260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11707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138376-2A95-DA4C-A9F2-168CA880CC25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FE8AC57-B40B-594B-8B3C-65E60095C1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817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EF4A371-35EB-9D4F-88D8-8E5DC5683E44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18BFFF28-4786-F240-9FBB-64EE35C2E6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9017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6C6820E-C76C-7C43-ACF9-177EFAF5AD10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3955B8E-70A2-464F-8B89-5400487FDE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4428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0E9AF0C-C73B-7241-A790-50B618259D5B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91B3EEF-B80D-4A45-91C5-32C5A133C8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5960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B72A0C9-6687-304F-8446-BAA6C38B34BF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C2007E6-C93A-DB43-9957-F22AD02DC0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0009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751FBB3-5FC9-3349-AF60-6DC2F2983ACB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9C0A0F5-0341-5A4F-855B-FF48096929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12538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A3F54A6-4521-0D4F-AA73-A9B15FEE1BB3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3F52999-840F-6A44-8899-536EB13AE9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8498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49C1F08-BBC2-B342-AA8F-264E30460BF4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5DF0C5B-4F45-604A-BB3D-112624765E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8688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535121A-9E68-8449-BF85-AF5A4141DDC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8443BCD-7B50-6140-A803-BCB96B7F2F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4096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23B0EA6-7DE3-EA4B-8400-8A662060D39D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E88B5B3-565F-2E41-BAE0-6730E2B824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64541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6899BB9-0AB2-764D-B974-9BCB3A3752B5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D614198-E743-6441-95D2-D229416FFA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8382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1D7DD-661D-0746-9461-D81A69451932}" type="datetime1">
              <a:rPr lang="en-GB" smtClean="0"/>
              <a:t>11/08/2017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24AC6-37A9-734D-BDD8-5762879858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60305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C112D-71B6-E446-B5C9-55679130312B}" type="datetime1">
              <a:rPr lang="en-GB" smtClean="0"/>
              <a:t>11/08/2017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2FC3-7AE2-7B4F-A788-0BC08D7418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56699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13B8F-ECBB-0943-B264-C62D1D50ED7B}" type="datetime1">
              <a:rPr lang="en-GB" smtClean="0"/>
              <a:t>11/08/2017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E1B0D-AD92-294A-A11E-2AA2DE4841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1154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07B66-6815-0C4B-A8A0-B5747A3BCE31}" type="datetime1">
              <a:rPr lang="en-GB" smtClean="0"/>
              <a:t>11/08/2017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126FF-E130-0742-B625-1DD126D9E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62067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B8354-2B3F-1345-9D49-8191E9847DFA}" type="datetime1">
              <a:rPr lang="en-GB" smtClean="0"/>
              <a:t>11/08/2017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2D764-C08E-4047-A7B5-73B11968D6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42735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781E7-5388-5044-9FC7-3B634F821B35}" type="datetime1">
              <a:rPr lang="en-GB" smtClean="0"/>
              <a:t>11/08/2017</a:t>
            </a:fld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D8230-3D89-D24F-BCF5-98DE889CC4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62190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BAF76-40CB-FA45-8D80-D8E665BEF0BB}" type="datetime1">
              <a:rPr lang="en-GB" smtClean="0"/>
              <a:t>11/08/2017</a:t>
            </a:fld>
            <a:endParaRPr lang="cy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F9AED-BB09-E84A-B5A0-232C399BA5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82243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D54AF-7226-4B47-9F38-1264A176949D}" type="datetime1">
              <a:rPr lang="en-GB" smtClean="0"/>
              <a:t>11/08/2017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167C2-EDE4-374E-9DC9-A0F6EAB709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50447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7508D-358B-894A-8224-319249B68672}" type="datetime1">
              <a:rPr lang="en-GB" smtClean="0"/>
              <a:t>11/08/2017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35BF5-EF5A-574D-BB30-26746F2301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292299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2CBC5-4DDE-FA41-90C4-31493F293A87}" type="datetime1">
              <a:rPr lang="en-GB" smtClean="0"/>
              <a:t>11/08/2017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43B0B-6B2F-9D4B-A5CA-0EB368EFE9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4217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D5147-758D-1544-8D86-1E2F825675A1}" type="datetime1">
              <a:rPr lang="en-GB" smtClean="0"/>
              <a:t>11/08/2017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4218-859F-E940-B5CE-9A3398D15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96949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14CBA02-B315-7F43-8771-44607C8EA673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2580-1C92-614B-912E-2D9C89FAA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83214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4A245F4-EB44-0F4F-AB85-1AD15F5147B6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1D34-01FB-0641-8598-AB823B9B88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37704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C6A20E32-2EA5-E349-8732-B4103E942CBE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689DC-FCA2-0D46-9FCC-2EAB6DD971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07019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0FE969A-E806-B442-B90B-109BB1B2A9C8}" type="datetime1">
              <a:rPr lang="en-GB" smtClean="0"/>
              <a:t>11/08/2017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7056C-28F7-0544-B978-62191D558C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0251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61E5267A-474E-2640-A024-2F0BEBD7BCFC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90B59-728B-3540-A159-794CE1C51E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70186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C92D6-B207-EC49-9B2F-D8DE195EBC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65972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02AC8D6B-0A7E-B449-8269-E32F20A5BEE4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662C0-E9DB-5447-8C9A-D7EB0CF4FB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62577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FF3CE4B4-550F-1944-B85C-61B2B67639AA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C1159-0A06-A54F-92A1-F41A915893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29312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AB34F036-FF76-F04B-92E2-0EE11BF6C587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9F0A4-E160-BE42-960E-2DBA496593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0747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50E26B8A-E4A6-C846-AAD7-732360B4E558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7A02B-992B-4746-8694-39B3C0A61F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811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6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5.xml"/><Relationship Id="rId10" Type="http://schemas.openxmlformats.org/officeDocument/2006/relationships/theme" Target="../theme/theme7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5" Type="http://schemas.openxmlformats.org/officeDocument/2006/relationships/slideLayout" Target="../slideLayouts/slideLayout74.xml"/><Relationship Id="rId10" Type="http://schemas.openxmlformats.org/officeDocument/2006/relationships/theme" Target="../theme/theme8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5" Type="http://schemas.openxmlformats.org/officeDocument/2006/relationships/slideLayout" Target="../slideLayouts/slideLayout83.xml"/><Relationship Id="rId10" Type="http://schemas.openxmlformats.org/officeDocument/2006/relationships/theme" Target="../theme/theme9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5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90.xml"/><Relationship Id="rId7" Type="http://schemas.openxmlformats.org/officeDocument/2006/relationships/slideLayout" Target="../slideLayouts/slideLayout94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89.xml"/><Relationship Id="rId1" Type="http://schemas.openxmlformats.org/officeDocument/2006/relationships/slideLayout" Target="../slideLayouts/slideLayout88.xml"/><Relationship Id="rId6" Type="http://schemas.openxmlformats.org/officeDocument/2006/relationships/slideLayout" Target="../slideLayouts/slideLayout93.xml"/><Relationship Id="rId11" Type="http://schemas.openxmlformats.org/officeDocument/2006/relationships/slideLayout" Target="../slideLayouts/slideLayout98.xml"/><Relationship Id="rId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97.xml"/><Relationship Id="rId4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6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01.xml"/><Relationship Id="rId7" Type="http://schemas.openxmlformats.org/officeDocument/2006/relationships/slideLayout" Target="../slideLayouts/slideLayout105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00.xml"/><Relationship Id="rId1" Type="http://schemas.openxmlformats.org/officeDocument/2006/relationships/slideLayout" Target="../slideLayouts/slideLayout99.xml"/><Relationship Id="rId6" Type="http://schemas.openxmlformats.org/officeDocument/2006/relationships/slideLayout" Target="../slideLayouts/slideLayout104.xml"/><Relationship Id="rId11" Type="http://schemas.openxmlformats.org/officeDocument/2006/relationships/slideLayout" Target="../slideLayouts/slideLayout109.xml"/><Relationship Id="rId5" Type="http://schemas.openxmlformats.org/officeDocument/2006/relationships/slideLayout" Target="../slideLayouts/slideLayout103.xml"/><Relationship Id="rId10" Type="http://schemas.openxmlformats.org/officeDocument/2006/relationships/slideLayout" Target="../slideLayouts/slideLayout108.xml"/><Relationship Id="rId4" Type="http://schemas.openxmlformats.org/officeDocument/2006/relationships/slideLayout" Target="../slideLayouts/slideLayout102.xml"/><Relationship Id="rId9" Type="http://schemas.openxmlformats.org/officeDocument/2006/relationships/slideLayout" Target="../slideLayouts/slideLayout10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fld id="{C15389E4-5607-0B4F-B7E8-810AACEDC398}" type="datetime1">
              <a:rPr lang="en-GB" smtClean="0"/>
              <a:t>11/08/2017</a:t>
            </a:fld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66D206FD-346D-8D43-9B2E-90939C1531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175" r:id="rId1"/>
    <p:sldLayoutId id="2147485176" r:id="rId2"/>
    <p:sldLayoutId id="2147485131" r:id="rId3"/>
    <p:sldLayoutId id="2147485177" r:id="rId4"/>
    <p:sldLayoutId id="2147485132" r:id="rId5"/>
    <p:sldLayoutId id="2147485178" r:id="rId6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77D7851E-1ADA-AD47-AB6F-F3C53A75B4F9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F69ED40-7ACC-734E-91F0-D548C32254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33" r:id="rId1"/>
    <p:sldLayoutId id="2147485134" r:id="rId2"/>
    <p:sldLayoutId id="2147485135" r:id="rId3"/>
    <p:sldLayoutId id="2147485136" r:id="rId4"/>
    <p:sldLayoutId id="2147485137" r:id="rId5"/>
    <p:sldLayoutId id="2147485138" r:id="rId6"/>
    <p:sldLayoutId id="2147485139" r:id="rId7"/>
    <p:sldLayoutId id="2147485140" r:id="rId8"/>
    <p:sldLayoutId id="2147485141" r:id="rId9"/>
    <p:sldLayoutId id="2147485142" r:id="rId10"/>
    <p:sldLayoutId id="2147485143" r:id="rId11"/>
    <p:sldLayoutId id="2147485144" r:id="rId12"/>
  </p:sldLayoutIdLst>
  <p:hf hdr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79" r:id="rId1"/>
    <p:sldLayoutId id="2147485180" r:id="rId2"/>
    <p:sldLayoutId id="2147485181" r:id="rId3"/>
    <p:sldLayoutId id="2147485182" r:id="rId4"/>
    <p:sldLayoutId id="2147485183" r:id="rId5"/>
    <p:sldLayoutId id="2147485184" r:id="rId6"/>
    <p:sldLayoutId id="2147485185" r:id="rId7"/>
    <p:sldLayoutId id="2147485186" r:id="rId8"/>
    <p:sldLayoutId id="2147485187" r:id="rId9"/>
    <p:sldLayoutId id="2147485188" r:id="rId10"/>
    <p:sldLayoutId id="2147485189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692F5BDF-3C93-5447-96AC-892A7DF09F84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DDAC6A0C-D9D2-8E4B-BF3B-B56F1071DA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45" r:id="rId1"/>
    <p:sldLayoutId id="2147485146" r:id="rId2"/>
    <p:sldLayoutId id="2147485147" r:id="rId3"/>
    <p:sldLayoutId id="2147485148" r:id="rId4"/>
    <p:sldLayoutId id="2147485149" r:id="rId5"/>
    <p:sldLayoutId id="2147485150" r:id="rId6"/>
    <p:sldLayoutId id="2147485151" r:id="rId7"/>
    <p:sldLayoutId id="2147485152" r:id="rId8"/>
    <p:sldLayoutId id="2147485153" r:id="rId9"/>
    <p:sldLayoutId id="2147485154" r:id="rId10"/>
    <p:sldLayoutId id="2147485155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6AD8DE2F-C193-7C46-96C1-99C18E2F3177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ED5EB4A0-F4AB-8248-81CC-655AD9A7D5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56" r:id="rId1"/>
    <p:sldLayoutId id="2147485157" r:id="rId2"/>
    <p:sldLayoutId id="2147485158" r:id="rId3"/>
    <p:sldLayoutId id="2147485159" r:id="rId4"/>
    <p:sldLayoutId id="2147485160" r:id="rId5"/>
    <p:sldLayoutId id="2147485161" r:id="rId6"/>
    <p:sldLayoutId id="2147485162" r:id="rId7"/>
    <p:sldLayoutId id="2147485163" r:id="rId8"/>
    <p:sldLayoutId id="2147485164" r:id="rId9"/>
    <p:sldLayoutId id="2147485165" r:id="rId10"/>
    <p:sldLayoutId id="2147485166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0" r:id="rId1"/>
    <p:sldLayoutId id="2147485191" r:id="rId2"/>
    <p:sldLayoutId id="2147485192" r:id="rId3"/>
    <p:sldLayoutId id="2147485193" r:id="rId4"/>
    <p:sldLayoutId id="2147485194" r:id="rId5"/>
    <p:sldLayoutId id="2147485195" r:id="rId6"/>
    <p:sldLayoutId id="2147485196" r:id="rId7"/>
    <p:sldLayoutId id="2147485197" r:id="rId8"/>
    <p:sldLayoutId id="2147485198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9" r:id="rId1"/>
    <p:sldLayoutId id="2147485200" r:id="rId2"/>
    <p:sldLayoutId id="2147485201" r:id="rId3"/>
    <p:sldLayoutId id="2147485202" r:id="rId4"/>
    <p:sldLayoutId id="2147485203" r:id="rId5"/>
    <p:sldLayoutId id="2147485204" r:id="rId6"/>
    <p:sldLayoutId id="2147485205" r:id="rId7"/>
    <p:sldLayoutId id="2147485206" r:id="rId8"/>
    <p:sldLayoutId id="2147485207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08" r:id="rId1"/>
    <p:sldLayoutId id="2147485209" r:id="rId2"/>
    <p:sldLayoutId id="2147485210" r:id="rId3"/>
    <p:sldLayoutId id="2147485211" r:id="rId4"/>
    <p:sldLayoutId id="2147485212" r:id="rId5"/>
    <p:sldLayoutId id="2147485213" r:id="rId6"/>
    <p:sldLayoutId id="2147485214" r:id="rId7"/>
    <p:sldLayoutId id="2147485215" r:id="rId8"/>
    <p:sldLayoutId id="2147485216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17" r:id="rId1"/>
    <p:sldLayoutId id="2147485218" r:id="rId2"/>
    <p:sldLayoutId id="2147485219" r:id="rId3"/>
    <p:sldLayoutId id="2147485220" r:id="rId4"/>
    <p:sldLayoutId id="2147485221" r:id="rId5"/>
    <p:sldLayoutId id="2147485222" r:id="rId6"/>
    <p:sldLayoutId id="2147485223" r:id="rId7"/>
    <p:sldLayoutId id="2147485224" r:id="rId8"/>
    <p:sldLayoutId id="2147485225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62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fld id="{5955CB13-4281-CF4E-9740-593405484F7D}" type="datetime1">
              <a:rPr lang="en-GB" smtClean="0"/>
              <a:t>11/08/2017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1AB11DAD-6CB1-0040-9826-8186EDF248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6" r:id="rId1"/>
    <p:sldLayoutId id="2147485227" r:id="rId2"/>
    <p:sldLayoutId id="2147485167" r:id="rId3"/>
    <p:sldLayoutId id="2147485168" r:id="rId4"/>
    <p:sldLayoutId id="2147485169" r:id="rId5"/>
    <p:sldLayoutId id="2147485170" r:id="rId6"/>
    <p:sldLayoutId id="2147485228" r:id="rId7"/>
    <p:sldLayoutId id="2147485171" r:id="rId8"/>
    <p:sldLayoutId id="2147485172" r:id="rId9"/>
    <p:sldLayoutId id="2147485173" r:id="rId10"/>
    <p:sldLayoutId id="2147485174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fld id="{373E650C-A27A-BE4F-9B17-D2BCD362EAC5}" type="datetime1">
              <a:rPr lang="en-GB" smtClean="0"/>
              <a:t>11/08/2017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9" r:id="rId1"/>
    <p:sldLayoutId id="2147485230" r:id="rId2"/>
    <p:sldLayoutId id="2147485231" r:id="rId3"/>
    <p:sldLayoutId id="2147485232" r:id="rId4"/>
    <p:sldLayoutId id="2147485233" r:id="rId5"/>
    <p:sldLayoutId id="2147485234" r:id="rId6"/>
    <p:sldLayoutId id="2147485235" r:id="rId7"/>
    <p:sldLayoutId id="2147485236" r:id="rId8"/>
    <p:sldLayoutId id="2147485237" r:id="rId9"/>
    <p:sldLayoutId id="2147485238" r:id="rId10"/>
    <p:sldLayoutId id="2147485239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0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0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0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0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0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2.w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04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3.wmf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05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4.e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0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9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00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0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00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0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05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675" y="2349500"/>
            <a:ext cx="8497888" cy="8937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/>
            </a:r>
            <a:b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</a:br>
            <a:r>
              <a:rPr lang="en-GB" altLang="en-US" sz="3600" dirty="0">
                <a:latin typeface="Calibri" panose="020F0502020204030204" pitchFamily="34" charset="0"/>
              </a:rPr>
              <a:t>DSAW7043C: </a:t>
            </a:r>
            <a:r>
              <a:rPr lang="cy-GB" altLang="en-US" sz="3600" dirty="0" smtClean="0">
                <a:latin typeface="Calibri" panose="020F0502020204030204" pitchFamily="34" charset="0"/>
              </a:rPr>
              <a:t>Rheoli Prosiectau Seiliedig </a:t>
            </a:r>
            <a:r>
              <a:rPr lang="cy-GB" altLang="en-US" sz="3600" dirty="0">
                <a:latin typeface="Calibri" panose="020F0502020204030204" pitchFamily="34" charset="0"/>
              </a:rPr>
              <a:t>ar Waith</a:t>
            </a:r>
            <a:r>
              <a:rPr lang="en-GB" altLang="en-US" sz="3600" dirty="0">
                <a:latin typeface="Calibri" panose="020F0502020204030204" pitchFamily="34" charset="0"/>
              </a:rPr>
              <a:t>: Proses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22882" name="Subtitle 2"/>
          <p:cNvSpPr>
            <a:spLocks noGrp="1"/>
          </p:cNvSpPr>
          <p:nvPr>
            <p:ph type="subTitle" idx="1"/>
          </p:nvPr>
        </p:nvSpPr>
        <p:spPr>
          <a:xfrm>
            <a:off x="1370013" y="4365625"/>
            <a:ext cx="6400800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500" dirty="0">
                <a:solidFill>
                  <a:schemeClr val="bg1"/>
                </a:solidFill>
                <a:latin typeface="Calibri" charset="0"/>
              </a:rPr>
              <a:t>Anthony Gwyther</a:t>
            </a:r>
          </a:p>
          <a:p>
            <a:pPr eaLnBrk="1" hangingPunct="1">
              <a:lnSpc>
                <a:spcPct val="80000"/>
              </a:lnSpc>
            </a:pPr>
            <a:r>
              <a:rPr lang="en-GB" sz="1500" i="1" dirty="0">
                <a:solidFill>
                  <a:schemeClr val="bg1"/>
                </a:solidFill>
                <a:latin typeface="Calibri" charset="0"/>
              </a:rPr>
              <a:t>Work-based Learning Fellow – </a:t>
            </a:r>
            <a:r>
              <a:rPr lang="en-GB" sz="1500" i="1" dirty="0" smtClean="0">
                <a:solidFill>
                  <a:schemeClr val="bg1"/>
                </a:solidFill>
                <a:latin typeface="Calibri" charset="0"/>
              </a:rPr>
              <a:t>Anthony.Gwyther@uwtsd.ac.uk</a:t>
            </a: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dirty="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2288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D47030C2-D2B3-1042-AD0C-6B14B0051DBA}" type="slidenum">
              <a:rPr lang="en-US" sz="1200">
                <a:solidFill>
                  <a:srgbClr val="898989"/>
                </a:solidFill>
              </a:rPr>
              <a:pPr/>
              <a:t>1</a:t>
            </a:fld>
            <a:endParaRPr lang="en-US" sz="1200">
              <a:solidFill>
                <a:srgbClr val="898989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981712-DDC5-7449-8AFD-5AA7F1081FEA}" type="datetime1">
              <a:rPr lang="en-GB" smtClean="0"/>
              <a:t>11/08/2017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Box 1"/>
          <p:cNvSpPr txBox="1">
            <a:spLocks noChangeArrowheads="1"/>
          </p:cNvSpPr>
          <p:nvPr/>
        </p:nvSpPr>
        <p:spPr bwMode="auto">
          <a:xfrm>
            <a:off x="468313" y="1412875"/>
            <a:ext cx="8207375" cy="206210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sz="3200" b="1" dirty="0" smtClean="0">
              <a:latin typeface="Calibri" pitchFamily="34" charset="0"/>
              <a:ea typeface="+mn-ea"/>
            </a:endParaRPr>
          </a:p>
          <a:p>
            <a:pPr algn="ctr" eaLnBrk="1" hangingPunct="1">
              <a:defRPr/>
            </a:pPr>
            <a:r>
              <a:rPr lang="cy-GB" sz="3200" b="1" i="1" dirty="0">
                <a:latin typeface="Calibri" pitchFamily="34" charset="0"/>
              </a:rPr>
              <a:t>Cyflwyniad i Reoli Prosiectau yn y Gweithle</a:t>
            </a:r>
          </a:p>
          <a:p>
            <a:pPr algn="ctr" eaLnBrk="1" hangingPunct="1">
              <a:defRPr/>
            </a:pPr>
            <a:r>
              <a:rPr lang="cy-GB" sz="3200" b="1" i="1" dirty="0">
                <a:latin typeface="Calibri" pitchFamily="34" charset="0"/>
              </a:rPr>
              <a:t>Diwrnod</a:t>
            </a:r>
            <a:r>
              <a:rPr lang="en-GB" sz="3200" b="1" i="1" dirty="0" smtClean="0">
                <a:latin typeface="Calibri" pitchFamily="34" charset="0"/>
                <a:ea typeface="+mn-ea"/>
              </a:rPr>
              <a:t> 2</a:t>
            </a:r>
          </a:p>
          <a:p>
            <a:pPr algn="ctr" eaLnBrk="1" hangingPunct="1">
              <a:defRPr/>
            </a:pPr>
            <a:endParaRPr lang="en-GB" sz="3200" b="1" i="1" dirty="0" smtClean="0">
              <a:latin typeface="Calibri" pitchFamily="34" charset="0"/>
              <a:ea typeface="+mn-ea"/>
            </a:endParaRPr>
          </a:p>
        </p:txBody>
      </p:sp>
      <p:pic>
        <p:nvPicPr>
          <p:cNvPr id="123906" name="Picture 4" descr="http://www.gla.ac.uk/media/media_166929_en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789363"/>
            <a:ext cx="1487487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A76CA2-83A2-F442-AA49-7048B49BB79A}" type="datetime1">
              <a:rPr lang="en-GB" smtClean="0"/>
              <a:t>11/08/2017</a:t>
            </a:fld>
            <a:endParaRPr lang="cy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81F9AED-BB09-E84A-B5A0-232C399BA58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4862869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y-GB" sz="2400" b="1" dirty="0">
                <a:solidFill>
                  <a:srgbClr val="000000"/>
                </a:solidFill>
              </a:rPr>
              <a:t>Atgoffa am y tro diwethaf</a:t>
            </a:r>
          </a:p>
          <a:p>
            <a:pPr>
              <a:defRPr/>
            </a:pPr>
            <a:r>
              <a:rPr lang="cy-GB" sz="2400" b="1" dirty="0">
                <a:solidFill>
                  <a:srgbClr val="000000"/>
                </a:solidFill>
              </a:rPr>
              <a:t>Roeddem wedi </a:t>
            </a:r>
            <a:r>
              <a:rPr lang="cy-GB" sz="2400" b="1" dirty="0" smtClean="0">
                <a:solidFill>
                  <a:srgbClr val="000000"/>
                </a:solidFill>
              </a:rPr>
              <a:t>trafod</a:t>
            </a: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:-</a:t>
            </a:r>
          </a:p>
          <a:p>
            <a:pPr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Rôl Rheolwr y Prosiect.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Pobl yn y tîm 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Cynllunio, tasg, amserlen, cyllideb.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noProof="1" smtClean="0"/>
              <a:t>Rhanddeiliaid</a:t>
            </a:r>
            <a:r>
              <a:rPr lang="cy-GB" sz="2400" dirty="0" smtClean="0"/>
              <a:t>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Rheoli newid.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Rheoli risg</a:t>
            </a:r>
          </a:p>
          <a:p>
            <a:pPr>
              <a:defRPr/>
            </a:pPr>
            <a:endParaRPr lang="en-GB" sz="2400" b="1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99C730-77BE-A840-85CD-DB75169E7A06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latin typeface="Times New Roman" charset="0"/>
            </a:endParaRPr>
          </a:p>
        </p:txBody>
      </p:sp>
      <p:sp>
        <p:nvSpPr>
          <p:cNvPr id="131074" name="Text Box 5"/>
          <p:cNvSpPr txBox="1">
            <a:spLocks noChangeArrowheads="1"/>
          </p:cNvSpPr>
          <p:nvPr/>
        </p:nvSpPr>
        <p:spPr bwMode="auto">
          <a:xfrm>
            <a:off x="539750" y="893763"/>
            <a:ext cx="8280400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cy-GB" sz="2800" b="1" dirty="0">
                <a:latin typeface="Calibri" charset="0"/>
              </a:rPr>
              <a:t>Beth yw prosiect</a:t>
            </a:r>
            <a:r>
              <a:rPr lang="en-GB" sz="2800" b="1" dirty="0">
                <a:latin typeface="Calibri" charset="0"/>
              </a:rPr>
              <a:t>?</a:t>
            </a:r>
          </a:p>
          <a:p>
            <a:endParaRPr lang="en-GB" sz="2800" b="1" dirty="0">
              <a:latin typeface="Calibri" charset="0"/>
            </a:endParaRPr>
          </a:p>
          <a:p>
            <a:r>
              <a:rPr lang="en-GB" sz="2800" dirty="0">
                <a:latin typeface="Calibri" charset="0"/>
              </a:rPr>
              <a:t> </a:t>
            </a:r>
            <a:r>
              <a:rPr lang="ja-JP" altLang="en-GB" sz="2800" dirty="0">
                <a:latin typeface="Calibri" charset="0"/>
              </a:rPr>
              <a:t>‘</a:t>
            </a:r>
            <a:r>
              <a:rPr lang="cy-GB" altLang="ja-JP" sz="2800" dirty="0">
                <a:latin typeface="Calibri" pitchFamily="34" charset="0"/>
              </a:rPr>
              <a:t>Set unigryw o weithgareddau cyd-gysylltiedig, gyda phwyntiau cychwyn a gorffen pendant, y mae unigolyn neu dîm yn ymgymryd â nhw er mwyn cyflawni amcanion penodol o fewn paramedrau diffiniedig o ran  amser, cost a pherfformiad’ </a:t>
            </a:r>
          </a:p>
          <a:p>
            <a:r>
              <a:rPr lang="cy-GB" altLang="en-US" sz="2800" dirty="0">
                <a:latin typeface="Calibri" pitchFamily="34" charset="0"/>
              </a:rPr>
              <a:t>(Swyddfa Masnach y Llywodraeth).</a:t>
            </a:r>
            <a:endParaRPr lang="cy-GB" altLang="en-US" sz="2800" i="1" dirty="0">
              <a:latin typeface="Calibri" pitchFamily="34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7C014-83BD-8344-B758-91E27C4C42E9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561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E948B4D-4870-614B-BE70-0A58BDFB9A82}" type="slidenum">
              <a:rPr lang="en-GB" sz="1200">
                <a:solidFill>
                  <a:srgbClr val="898989"/>
                </a:solidFill>
              </a:rPr>
              <a:pPr/>
              <a:t>5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79838" y="1052513"/>
            <a:ext cx="2088306" cy="6463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y-GB" sz="3600" dirty="0" smtClean="0"/>
              <a:t>Ansawdd</a:t>
            </a:r>
            <a:endParaRPr lang="cy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5292725" y="2997200"/>
            <a:ext cx="1295400" cy="64611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84438" y="2997200"/>
            <a:ext cx="1583506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y-GB" sz="3600" dirty="0" smtClean="0"/>
              <a:t>Amser</a:t>
            </a:r>
            <a:endParaRPr lang="cy-GB" sz="3600" dirty="0"/>
          </a:p>
        </p:txBody>
      </p:sp>
      <p:sp>
        <p:nvSpPr>
          <p:cNvPr id="6" name="Oval 5"/>
          <p:cNvSpPr/>
          <p:nvPr/>
        </p:nvSpPr>
        <p:spPr>
          <a:xfrm>
            <a:off x="1907704" y="188640"/>
            <a:ext cx="5544616" cy="475252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5400" dirty="0" smtClean="0">
                <a:solidFill>
                  <a:srgbClr val="0000FF"/>
                </a:solidFill>
                <a:effectLst>
                  <a:glow rad="1905000">
                    <a:schemeClr val="tx2">
                      <a:lumMod val="75000"/>
                      <a:alpha val="29000"/>
                    </a:schemeClr>
                  </a:glow>
                </a:effectLst>
              </a:rPr>
              <a:t>CWMPAS</a:t>
            </a:r>
            <a:endParaRPr lang="cy-GB" sz="5400" dirty="0">
              <a:solidFill>
                <a:srgbClr val="0000FF"/>
              </a:solidFill>
              <a:effectLst>
                <a:glow rad="1905000">
                  <a:schemeClr val="tx2">
                    <a:lumMod val="75000"/>
                    <a:alpha val="29000"/>
                  </a:schemeClr>
                </a:glow>
              </a:effectLst>
            </a:endParaRPr>
          </a:p>
        </p:txBody>
      </p:sp>
      <p:sp>
        <p:nvSpPr>
          <p:cNvPr id="203782" name="TextBox 6"/>
          <p:cNvSpPr txBox="1">
            <a:spLocks noChangeArrowheads="1"/>
          </p:cNvSpPr>
          <p:nvPr/>
        </p:nvSpPr>
        <p:spPr bwMode="auto">
          <a:xfrm>
            <a:off x="250825" y="333375"/>
            <a:ext cx="201771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cy-GB" sz="1800" dirty="0"/>
              <a:t>Pethau i’w cyflawni </a:t>
            </a:r>
            <a:r>
              <a:rPr lang="cy-GB" sz="1800" noProof="1"/>
              <a:t>drwy’r </a:t>
            </a:r>
            <a:r>
              <a:rPr lang="cy-GB" sz="1800" dirty="0"/>
              <a:t>prosiect </a:t>
            </a:r>
          </a:p>
        </p:txBody>
      </p:sp>
      <p:sp>
        <p:nvSpPr>
          <p:cNvPr id="8" name="Notched Right Arrow 7"/>
          <p:cNvSpPr/>
          <p:nvPr/>
        </p:nvSpPr>
        <p:spPr>
          <a:xfrm rot="20139567">
            <a:off x="-53975" y="3663950"/>
            <a:ext cx="2592388" cy="1871663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 smtClean="0"/>
              <a:t>RISG!!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27B246-8EB3-AC48-9760-9979C9631BDB}" type="datetime1">
              <a:rPr lang="en-GB" smtClean="0"/>
              <a:t>11/08/2017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Freeform 1026"/>
          <p:cNvSpPr>
            <a:spLocks/>
          </p:cNvSpPr>
          <p:nvPr/>
        </p:nvSpPr>
        <p:spPr bwMode="auto">
          <a:xfrm>
            <a:off x="6040438" y="1924050"/>
            <a:ext cx="1290637" cy="703263"/>
          </a:xfrm>
          <a:custGeom>
            <a:avLst/>
            <a:gdLst>
              <a:gd name="T0" fmla="*/ 62 w 813"/>
              <a:gd name="T1" fmla="*/ 74 h 443"/>
              <a:gd name="T2" fmla="*/ 812 w 813"/>
              <a:gd name="T3" fmla="*/ 0 h 443"/>
              <a:gd name="T4" fmla="*/ 788 w 813"/>
              <a:gd name="T5" fmla="*/ 98 h 443"/>
              <a:gd name="T6" fmla="*/ 316 w 813"/>
              <a:gd name="T7" fmla="*/ 176 h 443"/>
              <a:gd name="T8" fmla="*/ 0 w 813"/>
              <a:gd name="T9" fmla="*/ 442 h 443"/>
              <a:gd name="T10" fmla="*/ 62 w 813"/>
              <a:gd name="T11" fmla="*/ 74 h 4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13" h="443">
                <a:moveTo>
                  <a:pt x="62" y="74"/>
                </a:moveTo>
                <a:lnTo>
                  <a:pt x="812" y="0"/>
                </a:lnTo>
                <a:lnTo>
                  <a:pt x="788" y="98"/>
                </a:lnTo>
                <a:lnTo>
                  <a:pt x="316" y="176"/>
                </a:lnTo>
                <a:lnTo>
                  <a:pt x="0" y="442"/>
                </a:lnTo>
                <a:lnTo>
                  <a:pt x="62" y="74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3" name="Freeform 1027"/>
          <p:cNvSpPr>
            <a:spLocks/>
          </p:cNvSpPr>
          <p:nvPr/>
        </p:nvSpPr>
        <p:spPr bwMode="auto">
          <a:xfrm>
            <a:off x="0" y="1556792"/>
            <a:ext cx="9144000" cy="5489575"/>
          </a:xfrm>
          <a:custGeom>
            <a:avLst/>
            <a:gdLst>
              <a:gd name="T0" fmla="*/ 0 w 5760"/>
              <a:gd name="T1" fmla="*/ 3457 h 3458"/>
              <a:gd name="T2" fmla="*/ 0 w 5760"/>
              <a:gd name="T3" fmla="*/ 0 h 3458"/>
              <a:gd name="T4" fmla="*/ 5759 w 5760"/>
              <a:gd name="T5" fmla="*/ 0 h 3458"/>
              <a:gd name="T6" fmla="*/ 5759 w 5760"/>
              <a:gd name="T7" fmla="*/ 3457 h 3458"/>
              <a:gd name="T8" fmla="*/ 0 w 5760"/>
              <a:gd name="T9" fmla="*/ 3457 h 34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60" h="3458">
                <a:moveTo>
                  <a:pt x="0" y="3457"/>
                </a:moveTo>
                <a:lnTo>
                  <a:pt x="0" y="0"/>
                </a:lnTo>
                <a:lnTo>
                  <a:pt x="5759" y="0"/>
                </a:lnTo>
                <a:lnTo>
                  <a:pt x="5759" y="3457"/>
                </a:lnTo>
                <a:lnTo>
                  <a:pt x="0" y="3457"/>
                </a:lnTo>
              </a:path>
            </a:pathLst>
          </a:custGeom>
          <a:solidFill>
            <a:srgbClr val="00235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4" name="Freeform 1028"/>
          <p:cNvSpPr>
            <a:spLocks/>
          </p:cNvSpPr>
          <p:nvPr/>
        </p:nvSpPr>
        <p:spPr bwMode="auto">
          <a:xfrm>
            <a:off x="0" y="1368425"/>
            <a:ext cx="2166938" cy="1363663"/>
          </a:xfrm>
          <a:custGeom>
            <a:avLst/>
            <a:gdLst>
              <a:gd name="T0" fmla="*/ 0 w 1365"/>
              <a:gd name="T1" fmla="*/ 0 h 859"/>
              <a:gd name="T2" fmla="*/ 575 w 1365"/>
              <a:gd name="T3" fmla="*/ 10 h 859"/>
              <a:gd name="T4" fmla="*/ 297 w 1365"/>
              <a:gd name="T5" fmla="*/ 29 h 859"/>
              <a:gd name="T6" fmla="*/ 680 w 1365"/>
              <a:gd name="T7" fmla="*/ 68 h 859"/>
              <a:gd name="T8" fmla="*/ 457 w 1365"/>
              <a:gd name="T9" fmla="*/ 77 h 859"/>
              <a:gd name="T10" fmla="*/ 369 w 1365"/>
              <a:gd name="T11" fmla="*/ 104 h 859"/>
              <a:gd name="T12" fmla="*/ 452 w 1365"/>
              <a:gd name="T13" fmla="*/ 104 h 859"/>
              <a:gd name="T14" fmla="*/ 565 w 1365"/>
              <a:gd name="T15" fmla="*/ 150 h 859"/>
              <a:gd name="T16" fmla="*/ 379 w 1365"/>
              <a:gd name="T17" fmla="*/ 169 h 859"/>
              <a:gd name="T18" fmla="*/ 160 w 1365"/>
              <a:gd name="T19" fmla="*/ 179 h 859"/>
              <a:gd name="T20" fmla="*/ 215 w 1365"/>
              <a:gd name="T21" fmla="*/ 216 h 859"/>
              <a:gd name="T22" fmla="*/ 838 w 1365"/>
              <a:gd name="T23" fmla="*/ 299 h 859"/>
              <a:gd name="T24" fmla="*/ 860 w 1365"/>
              <a:gd name="T25" fmla="*/ 336 h 859"/>
              <a:gd name="T26" fmla="*/ 1124 w 1365"/>
              <a:gd name="T27" fmla="*/ 383 h 859"/>
              <a:gd name="T28" fmla="*/ 1343 w 1365"/>
              <a:gd name="T29" fmla="*/ 447 h 859"/>
              <a:gd name="T30" fmla="*/ 1364 w 1365"/>
              <a:gd name="T31" fmla="*/ 494 h 859"/>
              <a:gd name="T32" fmla="*/ 1360 w 1365"/>
              <a:gd name="T33" fmla="*/ 541 h 859"/>
              <a:gd name="T34" fmla="*/ 883 w 1365"/>
              <a:gd name="T35" fmla="*/ 569 h 859"/>
              <a:gd name="T36" fmla="*/ 860 w 1365"/>
              <a:gd name="T37" fmla="*/ 625 h 859"/>
              <a:gd name="T38" fmla="*/ 543 w 1365"/>
              <a:gd name="T39" fmla="*/ 680 h 859"/>
              <a:gd name="T40" fmla="*/ 512 w 1365"/>
              <a:gd name="T41" fmla="*/ 737 h 859"/>
              <a:gd name="T42" fmla="*/ 0 w 1365"/>
              <a:gd name="T43" fmla="*/ 858 h 859"/>
              <a:gd name="T44" fmla="*/ 0 w 1365"/>
              <a:gd name="T45" fmla="*/ 0 h 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365" h="859">
                <a:moveTo>
                  <a:pt x="0" y="0"/>
                </a:moveTo>
                <a:lnTo>
                  <a:pt x="575" y="10"/>
                </a:lnTo>
                <a:lnTo>
                  <a:pt x="297" y="29"/>
                </a:lnTo>
                <a:lnTo>
                  <a:pt x="680" y="68"/>
                </a:lnTo>
                <a:lnTo>
                  <a:pt x="457" y="77"/>
                </a:lnTo>
                <a:lnTo>
                  <a:pt x="369" y="104"/>
                </a:lnTo>
                <a:lnTo>
                  <a:pt x="452" y="104"/>
                </a:lnTo>
                <a:lnTo>
                  <a:pt x="565" y="150"/>
                </a:lnTo>
                <a:lnTo>
                  <a:pt x="379" y="169"/>
                </a:lnTo>
                <a:lnTo>
                  <a:pt x="160" y="179"/>
                </a:lnTo>
                <a:lnTo>
                  <a:pt x="215" y="216"/>
                </a:lnTo>
                <a:lnTo>
                  <a:pt x="838" y="299"/>
                </a:lnTo>
                <a:lnTo>
                  <a:pt x="860" y="336"/>
                </a:lnTo>
                <a:lnTo>
                  <a:pt x="1124" y="383"/>
                </a:lnTo>
                <a:lnTo>
                  <a:pt x="1343" y="447"/>
                </a:lnTo>
                <a:lnTo>
                  <a:pt x="1364" y="494"/>
                </a:lnTo>
                <a:lnTo>
                  <a:pt x="1360" y="541"/>
                </a:lnTo>
                <a:lnTo>
                  <a:pt x="883" y="569"/>
                </a:lnTo>
                <a:lnTo>
                  <a:pt x="860" y="625"/>
                </a:lnTo>
                <a:lnTo>
                  <a:pt x="543" y="680"/>
                </a:lnTo>
                <a:lnTo>
                  <a:pt x="512" y="737"/>
                </a:lnTo>
                <a:lnTo>
                  <a:pt x="0" y="858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5" name="Freeform 1029"/>
          <p:cNvSpPr>
            <a:spLocks/>
          </p:cNvSpPr>
          <p:nvPr/>
        </p:nvSpPr>
        <p:spPr bwMode="auto">
          <a:xfrm>
            <a:off x="7754938" y="822325"/>
            <a:ext cx="325437" cy="327025"/>
          </a:xfrm>
          <a:custGeom>
            <a:avLst/>
            <a:gdLst>
              <a:gd name="T0" fmla="*/ 28 w 205"/>
              <a:gd name="T1" fmla="*/ 0 h 206"/>
              <a:gd name="T2" fmla="*/ 204 w 205"/>
              <a:gd name="T3" fmla="*/ 84 h 206"/>
              <a:gd name="T4" fmla="*/ 0 w 205"/>
              <a:gd name="T5" fmla="*/ 205 h 206"/>
              <a:gd name="T6" fmla="*/ 100 w 205"/>
              <a:gd name="T7" fmla="*/ 84 h 206"/>
              <a:gd name="T8" fmla="*/ 28 w 205"/>
              <a:gd name="T9" fmla="*/ 0 h 2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5" h="206">
                <a:moveTo>
                  <a:pt x="28" y="0"/>
                </a:moveTo>
                <a:lnTo>
                  <a:pt x="204" y="84"/>
                </a:lnTo>
                <a:lnTo>
                  <a:pt x="0" y="205"/>
                </a:lnTo>
                <a:lnTo>
                  <a:pt x="100" y="84"/>
                </a:lnTo>
                <a:lnTo>
                  <a:pt x="2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6" name="Freeform 1030"/>
          <p:cNvSpPr>
            <a:spLocks/>
          </p:cNvSpPr>
          <p:nvPr/>
        </p:nvSpPr>
        <p:spPr bwMode="auto">
          <a:xfrm>
            <a:off x="7339013" y="971550"/>
            <a:ext cx="1157287" cy="387350"/>
          </a:xfrm>
          <a:custGeom>
            <a:avLst/>
            <a:gdLst>
              <a:gd name="T0" fmla="*/ 519 w 729"/>
              <a:gd name="T1" fmla="*/ 0 h 244"/>
              <a:gd name="T2" fmla="*/ 728 w 729"/>
              <a:gd name="T3" fmla="*/ 121 h 244"/>
              <a:gd name="T4" fmla="*/ 553 w 729"/>
              <a:gd name="T5" fmla="*/ 140 h 244"/>
              <a:gd name="T6" fmla="*/ 0 w 729"/>
              <a:gd name="T7" fmla="*/ 243 h 244"/>
              <a:gd name="T8" fmla="*/ 479 w 729"/>
              <a:gd name="T9" fmla="*/ 121 h 244"/>
              <a:gd name="T10" fmla="*/ 527 w 729"/>
              <a:gd name="T11" fmla="*/ 85 h 244"/>
              <a:gd name="T12" fmla="*/ 536 w 729"/>
              <a:gd name="T13" fmla="*/ 57 h 244"/>
              <a:gd name="T14" fmla="*/ 519 w 729"/>
              <a:gd name="T15" fmla="*/ 0 h 2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729" h="244">
                <a:moveTo>
                  <a:pt x="519" y="0"/>
                </a:moveTo>
                <a:lnTo>
                  <a:pt x="728" y="121"/>
                </a:lnTo>
                <a:lnTo>
                  <a:pt x="553" y="140"/>
                </a:lnTo>
                <a:lnTo>
                  <a:pt x="0" y="243"/>
                </a:lnTo>
                <a:lnTo>
                  <a:pt x="479" y="121"/>
                </a:lnTo>
                <a:lnTo>
                  <a:pt x="527" y="85"/>
                </a:lnTo>
                <a:lnTo>
                  <a:pt x="536" y="57"/>
                </a:lnTo>
                <a:lnTo>
                  <a:pt x="51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7" name="Freeform 1031"/>
          <p:cNvSpPr>
            <a:spLocks/>
          </p:cNvSpPr>
          <p:nvPr/>
        </p:nvSpPr>
        <p:spPr bwMode="auto">
          <a:xfrm>
            <a:off x="6940550" y="1082675"/>
            <a:ext cx="544513" cy="255588"/>
          </a:xfrm>
          <a:custGeom>
            <a:avLst/>
            <a:gdLst>
              <a:gd name="T0" fmla="*/ 285 w 343"/>
              <a:gd name="T1" fmla="*/ 0 h 161"/>
              <a:gd name="T2" fmla="*/ 342 w 343"/>
              <a:gd name="T3" fmla="*/ 20 h 161"/>
              <a:gd name="T4" fmla="*/ 239 w 343"/>
              <a:gd name="T5" fmla="*/ 75 h 161"/>
              <a:gd name="T6" fmla="*/ 0 w 343"/>
              <a:gd name="T7" fmla="*/ 160 h 161"/>
              <a:gd name="T8" fmla="*/ 285 w 343"/>
              <a:gd name="T9" fmla="*/ 0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3" h="161">
                <a:moveTo>
                  <a:pt x="285" y="0"/>
                </a:moveTo>
                <a:lnTo>
                  <a:pt x="342" y="20"/>
                </a:lnTo>
                <a:lnTo>
                  <a:pt x="239" y="75"/>
                </a:lnTo>
                <a:lnTo>
                  <a:pt x="0" y="160"/>
                </a:lnTo>
                <a:lnTo>
                  <a:pt x="28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8" name="Freeform 1032"/>
          <p:cNvSpPr>
            <a:spLocks/>
          </p:cNvSpPr>
          <p:nvPr/>
        </p:nvSpPr>
        <p:spPr bwMode="auto">
          <a:xfrm>
            <a:off x="1236663" y="1371600"/>
            <a:ext cx="7450137" cy="4484688"/>
          </a:xfrm>
          <a:custGeom>
            <a:avLst/>
            <a:gdLst>
              <a:gd name="T0" fmla="*/ 1738 w 4693"/>
              <a:gd name="T1" fmla="*/ 0 h 2825"/>
              <a:gd name="T2" fmla="*/ 1607 w 4693"/>
              <a:gd name="T3" fmla="*/ 109 h 2825"/>
              <a:gd name="T4" fmla="*/ 1258 w 4693"/>
              <a:gd name="T5" fmla="*/ 146 h 2825"/>
              <a:gd name="T6" fmla="*/ 1085 w 4693"/>
              <a:gd name="T7" fmla="*/ 380 h 2825"/>
              <a:gd name="T8" fmla="*/ 383 w 4693"/>
              <a:gd name="T9" fmla="*/ 513 h 2825"/>
              <a:gd name="T10" fmla="*/ 301 w 4693"/>
              <a:gd name="T11" fmla="*/ 684 h 2825"/>
              <a:gd name="T12" fmla="*/ 317 w 4693"/>
              <a:gd name="T13" fmla="*/ 735 h 2825"/>
              <a:gd name="T14" fmla="*/ 125 w 4693"/>
              <a:gd name="T15" fmla="*/ 930 h 2825"/>
              <a:gd name="T16" fmla="*/ 174 w 4693"/>
              <a:gd name="T17" fmla="*/ 1000 h 2825"/>
              <a:gd name="T18" fmla="*/ 0 w 4693"/>
              <a:gd name="T19" fmla="*/ 1136 h 2825"/>
              <a:gd name="T20" fmla="*/ 206 w 4693"/>
              <a:gd name="T21" fmla="*/ 1380 h 2825"/>
              <a:gd name="T22" fmla="*/ 32 w 4693"/>
              <a:gd name="T23" fmla="*/ 1661 h 2825"/>
              <a:gd name="T24" fmla="*/ 731 w 4693"/>
              <a:gd name="T25" fmla="*/ 1980 h 2825"/>
              <a:gd name="T26" fmla="*/ 697 w 4693"/>
              <a:gd name="T27" fmla="*/ 2054 h 2825"/>
              <a:gd name="T28" fmla="*/ 1194 w 4693"/>
              <a:gd name="T29" fmla="*/ 2164 h 2825"/>
              <a:gd name="T30" fmla="*/ 1194 w 4693"/>
              <a:gd name="T31" fmla="*/ 2286 h 2825"/>
              <a:gd name="T32" fmla="*/ 1900 w 4693"/>
              <a:gd name="T33" fmla="*/ 2570 h 2825"/>
              <a:gd name="T34" fmla="*/ 2216 w 4693"/>
              <a:gd name="T35" fmla="*/ 2591 h 2825"/>
              <a:gd name="T36" fmla="*/ 2487 w 4693"/>
              <a:gd name="T37" fmla="*/ 2824 h 2825"/>
              <a:gd name="T38" fmla="*/ 2635 w 4693"/>
              <a:gd name="T39" fmla="*/ 2813 h 2825"/>
              <a:gd name="T40" fmla="*/ 3070 w 4693"/>
              <a:gd name="T41" fmla="*/ 2371 h 2825"/>
              <a:gd name="T42" fmla="*/ 3046 w 4693"/>
              <a:gd name="T43" fmla="*/ 2225 h 2825"/>
              <a:gd name="T44" fmla="*/ 3685 w 4693"/>
              <a:gd name="T45" fmla="*/ 2054 h 2825"/>
              <a:gd name="T46" fmla="*/ 4017 w 4693"/>
              <a:gd name="T47" fmla="*/ 1759 h 2825"/>
              <a:gd name="T48" fmla="*/ 3827 w 4693"/>
              <a:gd name="T49" fmla="*/ 1613 h 2825"/>
              <a:gd name="T50" fmla="*/ 4302 w 4693"/>
              <a:gd name="T51" fmla="*/ 1469 h 2825"/>
              <a:gd name="T52" fmla="*/ 4692 w 4693"/>
              <a:gd name="T53" fmla="*/ 1155 h 2825"/>
              <a:gd name="T54" fmla="*/ 4458 w 4693"/>
              <a:gd name="T55" fmla="*/ 906 h 2825"/>
              <a:gd name="T56" fmla="*/ 4557 w 4693"/>
              <a:gd name="T57" fmla="*/ 673 h 2825"/>
              <a:gd name="T58" fmla="*/ 3906 w 4693"/>
              <a:gd name="T59" fmla="*/ 282 h 2825"/>
              <a:gd name="T60" fmla="*/ 3494 w 4693"/>
              <a:gd name="T61" fmla="*/ 262 h 2825"/>
              <a:gd name="T62" fmla="*/ 3078 w 4693"/>
              <a:gd name="T63" fmla="*/ 86 h 2825"/>
              <a:gd name="T64" fmla="*/ 3013 w 4693"/>
              <a:gd name="T65" fmla="*/ 24 h 2825"/>
              <a:gd name="T66" fmla="*/ 1738 w 4693"/>
              <a:gd name="T67" fmla="*/ 0 h 2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693" h="2825">
                <a:moveTo>
                  <a:pt x="1738" y="0"/>
                </a:moveTo>
                <a:lnTo>
                  <a:pt x="1607" y="109"/>
                </a:lnTo>
                <a:lnTo>
                  <a:pt x="1258" y="146"/>
                </a:lnTo>
                <a:lnTo>
                  <a:pt x="1085" y="380"/>
                </a:lnTo>
                <a:lnTo>
                  <a:pt x="383" y="513"/>
                </a:lnTo>
                <a:lnTo>
                  <a:pt x="301" y="684"/>
                </a:lnTo>
                <a:lnTo>
                  <a:pt x="317" y="735"/>
                </a:lnTo>
                <a:lnTo>
                  <a:pt x="125" y="930"/>
                </a:lnTo>
                <a:lnTo>
                  <a:pt x="174" y="1000"/>
                </a:lnTo>
                <a:lnTo>
                  <a:pt x="0" y="1136"/>
                </a:lnTo>
                <a:lnTo>
                  <a:pt x="206" y="1380"/>
                </a:lnTo>
                <a:lnTo>
                  <a:pt x="32" y="1661"/>
                </a:lnTo>
                <a:lnTo>
                  <a:pt x="731" y="1980"/>
                </a:lnTo>
                <a:lnTo>
                  <a:pt x="697" y="2054"/>
                </a:lnTo>
                <a:lnTo>
                  <a:pt x="1194" y="2164"/>
                </a:lnTo>
                <a:lnTo>
                  <a:pt x="1194" y="2286"/>
                </a:lnTo>
                <a:lnTo>
                  <a:pt x="1900" y="2570"/>
                </a:lnTo>
                <a:lnTo>
                  <a:pt x="2216" y="2591"/>
                </a:lnTo>
                <a:lnTo>
                  <a:pt x="2487" y="2824"/>
                </a:lnTo>
                <a:lnTo>
                  <a:pt x="2635" y="2813"/>
                </a:lnTo>
                <a:lnTo>
                  <a:pt x="3070" y="2371"/>
                </a:lnTo>
                <a:lnTo>
                  <a:pt x="3046" y="2225"/>
                </a:lnTo>
                <a:lnTo>
                  <a:pt x="3685" y="2054"/>
                </a:lnTo>
                <a:lnTo>
                  <a:pt x="4017" y="1759"/>
                </a:lnTo>
                <a:lnTo>
                  <a:pt x="3827" y="1613"/>
                </a:lnTo>
                <a:lnTo>
                  <a:pt x="4302" y="1469"/>
                </a:lnTo>
                <a:lnTo>
                  <a:pt x="4692" y="1155"/>
                </a:lnTo>
                <a:lnTo>
                  <a:pt x="4458" y="906"/>
                </a:lnTo>
                <a:lnTo>
                  <a:pt x="4557" y="673"/>
                </a:lnTo>
                <a:lnTo>
                  <a:pt x="3906" y="282"/>
                </a:lnTo>
                <a:lnTo>
                  <a:pt x="3494" y="262"/>
                </a:lnTo>
                <a:lnTo>
                  <a:pt x="3078" y="86"/>
                </a:lnTo>
                <a:lnTo>
                  <a:pt x="3013" y="24"/>
                </a:lnTo>
                <a:lnTo>
                  <a:pt x="1738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9" name="Freeform 1033"/>
          <p:cNvSpPr>
            <a:spLocks/>
          </p:cNvSpPr>
          <p:nvPr/>
        </p:nvSpPr>
        <p:spPr bwMode="auto">
          <a:xfrm>
            <a:off x="1905000" y="1516063"/>
            <a:ext cx="3352800" cy="3952875"/>
          </a:xfrm>
          <a:custGeom>
            <a:avLst/>
            <a:gdLst>
              <a:gd name="T0" fmla="*/ 1094 w 2112"/>
              <a:gd name="T1" fmla="*/ 0 h 2490"/>
              <a:gd name="T2" fmla="*/ 1265 w 2112"/>
              <a:gd name="T3" fmla="*/ 13 h 2490"/>
              <a:gd name="T4" fmla="*/ 1320 w 2112"/>
              <a:gd name="T5" fmla="*/ 72 h 2490"/>
              <a:gd name="T6" fmla="*/ 1610 w 2112"/>
              <a:gd name="T7" fmla="*/ 83 h 2490"/>
              <a:gd name="T8" fmla="*/ 1689 w 2112"/>
              <a:gd name="T9" fmla="*/ 179 h 2490"/>
              <a:gd name="T10" fmla="*/ 1569 w 2112"/>
              <a:gd name="T11" fmla="*/ 249 h 2490"/>
              <a:gd name="T12" fmla="*/ 1662 w 2112"/>
              <a:gd name="T13" fmla="*/ 416 h 2490"/>
              <a:gd name="T14" fmla="*/ 2008 w 2112"/>
              <a:gd name="T15" fmla="*/ 416 h 2490"/>
              <a:gd name="T16" fmla="*/ 2111 w 2112"/>
              <a:gd name="T17" fmla="*/ 534 h 2490"/>
              <a:gd name="T18" fmla="*/ 1393 w 2112"/>
              <a:gd name="T19" fmla="*/ 466 h 2490"/>
              <a:gd name="T20" fmla="*/ 1153 w 2112"/>
              <a:gd name="T21" fmla="*/ 620 h 2490"/>
              <a:gd name="T22" fmla="*/ 1822 w 2112"/>
              <a:gd name="T23" fmla="*/ 736 h 2490"/>
              <a:gd name="T24" fmla="*/ 1109 w 2112"/>
              <a:gd name="T25" fmla="*/ 854 h 2490"/>
              <a:gd name="T26" fmla="*/ 1056 w 2112"/>
              <a:gd name="T27" fmla="*/ 994 h 2490"/>
              <a:gd name="T28" fmla="*/ 1134 w 2112"/>
              <a:gd name="T29" fmla="*/ 1067 h 2490"/>
              <a:gd name="T30" fmla="*/ 1083 w 2112"/>
              <a:gd name="T31" fmla="*/ 1114 h 2490"/>
              <a:gd name="T32" fmla="*/ 1253 w 2112"/>
              <a:gd name="T33" fmla="*/ 1161 h 2490"/>
              <a:gd name="T34" fmla="*/ 1134 w 2112"/>
              <a:gd name="T35" fmla="*/ 1305 h 2490"/>
              <a:gd name="T36" fmla="*/ 833 w 2112"/>
              <a:gd name="T37" fmla="*/ 1245 h 2490"/>
              <a:gd name="T38" fmla="*/ 766 w 2112"/>
              <a:gd name="T39" fmla="*/ 1305 h 2490"/>
              <a:gd name="T40" fmla="*/ 406 w 2112"/>
              <a:gd name="T41" fmla="*/ 1327 h 2490"/>
              <a:gd name="T42" fmla="*/ 778 w 2112"/>
              <a:gd name="T43" fmla="*/ 1460 h 2490"/>
              <a:gd name="T44" fmla="*/ 833 w 2112"/>
              <a:gd name="T45" fmla="*/ 1542 h 2490"/>
              <a:gd name="T46" fmla="*/ 1320 w 2112"/>
              <a:gd name="T47" fmla="*/ 1576 h 2490"/>
              <a:gd name="T48" fmla="*/ 1344 w 2112"/>
              <a:gd name="T49" fmla="*/ 1447 h 2490"/>
              <a:gd name="T50" fmla="*/ 1769 w 2112"/>
              <a:gd name="T51" fmla="*/ 937 h 2490"/>
              <a:gd name="T52" fmla="*/ 1955 w 2112"/>
              <a:gd name="T53" fmla="*/ 902 h 2490"/>
              <a:gd name="T54" fmla="*/ 1459 w 2112"/>
              <a:gd name="T55" fmla="*/ 1483 h 2490"/>
              <a:gd name="T56" fmla="*/ 2072 w 2112"/>
              <a:gd name="T57" fmla="*/ 1353 h 2490"/>
              <a:gd name="T58" fmla="*/ 981 w 2112"/>
              <a:gd name="T59" fmla="*/ 1870 h 2490"/>
              <a:gd name="T60" fmla="*/ 1511 w 2112"/>
              <a:gd name="T61" fmla="*/ 1744 h 2490"/>
              <a:gd name="T62" fmla="*/ 1410 w 2112"/>
              <a:gd name="T63" fmla="*/ 1981 h 2490"/>
              <a:gd name="T64" fmla="*/ 1836 w 2112"/>
              <a:gd name="T65" fmla="*/ 2087 h 2490"/>
              <a:gd name="T66" fmla="*/ 991 w 2112"/>
              <a:gd name="T67" fmla="*/ 2218 h 2490"/>
              <a:gd name="T68" fmla="*/ 1320 w 2112"/>
              <a:gd name="T69" fmla="*/ 2336 h 2490"/>
              <a:gd name="T70" fmla="*/ 1464 w 2112"/>
              <a:gd name="T71" fmla="*/ 2489 h 2490"/>
              <a:gd name="T72" fmla="*/ 737 w 2112"/>
              <a:gd name="T73" fmla="*/ 2204 h 2490"/>
              <a:gd name="T74" fmla="*/ 714 w 2112"/>
              <a:gd name="T75" fmla="*/ 2076 h 2490"/>
              <a:gd name="T76" fmla="*/ 1109 w 2112"/>
              <a:gd name="T77" fmla="*/ 2110 h 2490"/>
              <a:gd name="T78" fmla="*/ 250 w 2112"/>
              <a:gd name="T79" fmla="*/ 1954 h 2490"/>
              <a:gd name="T80" fmla="*/ 289 w 2112"/>
              <a:gd name="T81" fmla="*/ 1896 h 2490"/>
              <a:gd name="T82" fmla="*/ 661 w 2112"/>
              <a:gd name="T83" fmla="*/ 1874 h 2490"/>
              <a:gd name="T84" fmla="*/ 144 w 2112"/>
              <a:gd name="T85" fmla="*/ 1611 h 2490"/>
              <a:gd name="T86" fmla="*/ 250 w 2112"/>
              <a:gd name="T87" fmla="*/ 1481 h 2490"/>
              <a:gd name="T88" fmla="*/ 553 w 2112"/>
              <a:gd name="T89" fmla="*/ 1588 h 2490"/>
              <a:gd name="T90" fmla="*/ 395 w 2112"/>
              <a:gd name="T91" fmla="*/ 1353 h 2490"/>
              <a:gd name="T92" fmla="*/ 0 w 2112"/>
              <a:gd name="T93" fmla="*/ 1114 h 2490"/>
              <a:gd name="T94" fmla="*/ 289 w 2112"/>
              <a:gd name="T95" fmla="*/ 1005 h 2490"/>
              <a:gd name="T96" fmla="*/ 226 w 2112"/>
              <a:gd name="T97" fmla="*/ 891 h 2490"/>
              <a:gd name="T98" fmla="*/ 714 w 2112"/>
              <a:gd name="T99" fmla="*/ 796 h 2490"/>
              <a:gd name="T100" fmla="*/ 515 w 2112"/>
              <a:gd name="T101" fmla="*/ 594 h 2490"/>
              <a:gd name="T102" fmla="*/ 833 w 2112"/>
              <a:gd name="T103" fmla="*/ 652 h 2490"/>
              <a:gd name="T104" fmla="*/ 1187 w 2112"/>
              <a:gd name="T105" fmla="*/ 462 h 2490"/>
              <a:gd name="T106" fmla="*/ 923 w 2112"/>
              <a:gd name="T107" fmla="*/ 237 h 2490"/>
              <a:gd name="T108" fmla="*/ 1294 w 2112"/>
              <a:gd name="T109" fmla="*/ 130 h 2490"/>
              <a:gd name="T110" fmla="*/ 1094 w 2112"/>
              <a:gd name="T111" fmla="*/ 0 h 24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112" h="2490">
                <a:moveTo>
                  <a:pt x="1094" y="0"/>
                </a:moveTo>
                <a:lnTo>
                  <a:pt x="1265" y="13"/>
                </a:lnTo>
                <a:lnTo>
                  <a:pt x="1320" y="72"/>
                </a:lnTo>
                <a:lnTo>
                  <a:pt x="1610" y="83"/>
                </a:lnTo>
                <a:lnTo>
                  <a:pt x="1689" y="179"/>
                </a:lnTo>
                <a:lnTo>
                  <a:pt x="1569" y="249"/>
                </a:lnTo>
                <a:lnTo>
                  <a:pt x="1662" y="416"/>
                </a:lnTo>
                <a:lnTo>
                  <a:pt x="2008" y="416"/>
                </a:lnTo>
                <a:lnTo>
                  <a:pt x="2111" y="534"/>
                </a:lnTo>
                <a:lnTo>
                  <a:pt x="1393" y="466"/>
                </a:lnTo>
                <a:lnTo>
                  <a:pt x="1153" y="620"/>
                </a:lnTo>
                <a:lnTo>
                  <a:pt x="1822" y="736"/>
                </a:lnTo>
                <a:lnTo>
                  <a:pt x="1109" y="854"/>
                </a:lnTo>
                <a:lnTo>
                  <a:pt x="1056" y="994"/>
                </a:lnTo>
                <a:lnTo>
                  <a:pt x="1134" y="1067"/>
                </a:lnTo>
                <a:lnTo>
                  <a:pt x="1083" y="1114"/>
                </a:lnTo>
                <a:lnTo>
                  <a:pt x="1253" y="1161"/>
                </a:lnTo>
                <a:lnTo>
                  <a:pt x="1134" y="1305"/>
                </a:lnTo>
                <a:lnTo>
                  <a:pt x="833" y="1245"/>
                </a:lnTo>
                <a:lnTo>
                  <a:pt x="766" y="1305"/>
                </a:lnTo>
                <a:lnTo>
                  <a:pt x="406" y="1327"/>
                </a:lnTo>
                <a:lnTo>
                  <a:pt x="778" y="1460"/>
                </a:lnTo>
                <a:lnTo>
                  <a:pt x="833" y="1542"/>
                </a:lnTo>
                <a:lnTo>
                  <a:pt x="1320" y="1576"/>
                </a:lnTo>
                <a:lnTo>
                  <a:pt x="1344" y="1447"/>
                </a:lnTo>
                <a:lnTo>
                  <a:pt x="1769" y="937"/>
                </a:lnTo>
                <a:lnTo>
                  <a:pt x="1955" y="902"/>
                </a:lnTo>
                <a:lnTo>
                  <a:pt x="1459" y="1483"/>
                </a:lnTo>
                <a:lnTo>
                  <a:pt x="2072" y="1353"/>
                </a:lnTo>
                <a:lnTo>
                  <a:pt x="981" y="1870"/>
                </a:lnTo>
                <a:lnTo>
                  <a:pt x="1511" y="1744"/>
                </a:lnTo>
                <a:lnTo>
                  <a:pt x="1410" y="1981"/>
                </a:lnTo>
                <a:lnTo>
                  <a:pt x="1836" y="2087"/>
                </a:lnTo>
                <a:lnTo>
                  <a:pt x="991" y="2218"/>
                </a:lnTo>
                <a:lnTo>
                  <a:pt x="1320" y="2336"/>
                </a:lnTo>
                <a:lnTo>
                  <a:pt x="1464" y="2489"/>
                </a:lnTo>
                <a:lnTo>
                  <a:pt x="737" y="2204"/>
                </a:lnTo>
                <a:lnTo>
                  <a:pt x="714" y="2076"/>
                </a:lnTo>
                <a:lnTo>
                  <a:pt x="1109" y="2110"/>
                </a:lnTo>
                <a:lnTo>
                  <a:pt x="250" y="1954"/>
                </a:lnTo>
                <a:lnTo>
                  <a:pt x="289" y="1896"/>
                </a:lnTo>
                <a:lnTo>
                  <a:pt x="661" y="1874"/>
                </a:lnTo>
                <a:lnTo>
                  <a:pt x="144" y="1611"/>
                </a:lnTo>
                <a:lnTo>
                  <a:pt x="250" y="1481"/>
                </a:lnTo>
                <a:lnTo>
                  <a:pt x="553" y="1588"/>
                </a:lnTo>
                <a:lnTo>
                  <a:pt x="395" y="1353"/>
                </a:lnTo>
                <a:lnTo>
                  <a:pt x="0" y="1114"/>
                </a:lnTo>
                <a:lnTo>
                  <a:pt x="289" y="1005"/>
                </a:lnTo>
                <a:lnTo>
                  <a:pt x="226" y="891"/>
                </a:lnTo>
                <a:lnTo>
                  <a:pt x="714" y="796"/>
                </a:lnTo>
                <a:lnTo>
                  <a:pt x="515" y="594"/>
                </a:lnTo>
                <a:lnTo>
                  <a:pt x="833" y="652"/>
                </a:lnTo>
                <a:lnTo>
                  <a:pt x="1187" y="462"/>
                </a:lnTo>
                <a:lnTo>
                  <a:pt x="923" y="237"/>
                </a:lnTo>
                <a:lnTo>
                  <a:pt x="1294" y="130"/>
                </a:lnTo>
                <a:lnTo>
                  <a:pt x="1094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0" name="Freeform 1034"/>
          <p:cNvSpPr>
            <a:spLocks/>
          </p:cNvSpPr>
          <p:nvPr/>
        </p:nvSpPr>
        <p:spPr bwMode="auto">
          <a:xfrm>
            <a:off x="2052638" y="3217863"/>
            <a:ext cx="854075" cy="509587"/>
          </a:xfrm>
          <a:custGeom>
            <a:avLst/>
            <a:gdLst>
              <a:gd name="T0" fmla="*/ 0 w 538"/>
              <a:gd name="T1" fmla="*/ 0 h 321"/>
              <a:gd name="T2" fmla="*/ 537 w 538"/>
              <a:gd name="T3" fmla="*/ 320 h 321"/>
              <a:gd name="T4" fmla="*/ 76 w 538"/>
              <a:gd name="T5" fmla="*/ 236 h 321"/>
              <a:gd name="T6" fmla="*/ 0 w 538"/>
              <a:gd name="T7" fmla="*/ 0 h 3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38" h="321">
                <a:moveTo>
                  <a:pt x="0" y="0"/>
                </a:moveTo>
                <a:lnTo>
                  <a:pt x="537" y="320"/>
                </a:lnTo>
                <a:lnTo>
                  <a:pt x="76" y="236"/>
                </a:lnTo>
                <a:lnTo>
                  <a:pt x="0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1" name="Freeform 1035"/>
          <p:cNvSpPr>
            <a:spLocks/>
          </p:cNvSpPr>
          <p:nvPr/>
        </p:nvSpPr>
        <p:spPr bwMode="auto">
          <a:xfrm>
            <a:off x="2087563" y="2624138"/>
            <a:ext cx="977900" cy="595312"/>
          </a:xfrm>
          <a:custGeom>
            <a:avLst/>
            <a:gdLst>
              <a:gd name="T0" fmla="*/ 33 w 616"/>
              <a:gd name="T1" fmla="*/ 165 h 375"/>
              <a:gd name="T2" fmla="*/ 110 w 616"/>
              <a:gd name="T3" fmla="*/ 268 h 375"/>
              <a:gd name="T4" fmla="*/ 0 w 616"/>
              <a:gd name="T5" fmla="*/ 353 h 375"/>
              <a:gd name="T6" fmla="*/ 110 w 616"/>
              <a:gd name="T7" fmla="*/ 374 h 375"/>
              <a:gd name="T8" fmla="*/ 339 w 616"/>
              <a:gd name="T9" fmla="*/ 256 h 375"/>
              <a:gd name="T10" fmla="*/ 209 w 616"/>
              <a:gd name="T11" fmla="*/ 140 h 375"/>
              <a:gd name="T12" fmla="*/ 615 w 616"/>
              <a:gd name="T13" fmla="*/ 0 h 375"/>
              <a:gd name="T14" fmla="*/ 230 w 616"/>
              <a:gd name="T15" fmla="*/ 0 h 375"/>
              <a:gd name="T16" fmla="*/ 33 w 616"/>
              <a:gd name="T17" fmla="*/ 165 h 3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6" h="375">
                <a:moveTo>
                  <a:pt x="33" y="165"/>
                </a:moveTo>
                <a:lnTo>
                  <a:pt x="110" y="268"/>
                </a:lnTo>
                <a:lnTo>
                  <a:pt x="0" y="353"/>
                </a:lnTo>
                <a:lnTo>
                  <a:pt x="110" y="374"/>
                </a:lnTo>
                <a:lnTo>
                  <a:pt x="339" y="256"/>
                </a:lnTo>
                <a:lnTo>
                  <a:pt x="209" y="140"/>
                </a:lnTo>
                <a:lnTo>
                  <a:pt x="615" y="0"/>
                </a:lnTo>
                <a:lnTo>
                  <a:pt x="230" y="0"/>
                </a:lnTo>
                <a:lnTo>
                  <a:pt x="33" y="16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2" name="Freeform 1036"/>
          <p:cNvSpPr>
            <a:spLocks/>
          </p:cNvSpPr>
          <p:nvPr/>
        </p:nvSpPr>
        <p:spPr bwMode="auto">
          <a:xfrm>
            <a:off x="3324225" y="1689100"/>
            <a:ext cx="590550" cy="133350"/>
          </a:xfrm>
          <a:custGeom>
            <a:avLst/>
            <a:gdLst>
              <a:gd name="T0" fmla="*/ 0 w 372"/>
              <a:gd name="T1" fmla="*/ 45 h 84"/>
              <a:gd name="T2" fmla="*/ 174 w 372"/>
              <a:gd name="T3" fmla="*/ 83 h 84"/>
              <a:gd name="T4" fmla="*/ 371 w 372"/>
              <a:gd name="T5" fmla="*/ 11 h 84"/>
              <a:gd name="T6" fmla="*/ 205 w 372"/>
              <a:gd name="T7" fmla="*/ 0 h 84"/>
              <a:gd name="T8" fmla="*/ 0 w 372"/>
              <a:gd name="T9" fmla="*/ 45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2" h="84">
                <a:moveTo>
                  <a:pt x="0" y="45"/>
                </a:moveTo>
                <a:lnTo>
                  <a:pt x="174" y="83"/>
                </a:lnTo>
                <a:lnTo>
                  <a:pt x="371" y="11"/>
                </a:lnTo>
                <a:lnTo>
                  <a:pt x="205" y="0"/>
                </a:lnTo>
                <a:lnTo>
                  <a:pt x="0" y="4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3" name="Freeform 1037"/>
          <p:cNvSpPr>
            <a:spLocks/>
          </p:cNvSpPr>
          <p:nvPr/>
        </p:nvSpPr>
        <p:spPr bwMode="auto">
          <a:xfrm>
            <a:off x="4833938" y="1930400"/>
            <a:ext cx="1322387" cy="169863"/>
          </a:xfrm>
          <a:custGeom>
            <a:avLst/>
            <a:gdLst>
              <a:gd name="T0" fmla="*/ 579 w 833"/>
              <a:gd name="T1" fmla="*/ 0 h 107"/>
              <a:gd name="T2" fmla="*/ 0 w 833"/>
              <a:gd name="T3" fmla="*/ 69 h 107"/>
              <a:gd name="T4" fmla="*/ 110 w 833"/>
              <a:gd name="T5" fmla="*/ 106 h 107"/>
              <a:gd name="T6" fmla="*/ 482 w 833"/>
              <a:gd name="T7" fmla="*/ 106 h 107"/>
              <a:gd name="T8" fmla="*/ 832 w 833"/>
              <a:gd name="T9" fmla="*/ 34 h 107"/>
              <a:gd name="T10" fmla="*/ 579 w 833"/>
              <a:gd name="T11" fmla="*/ 0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33" h="107">
                <a:moveTo>
                  <a:pt x="579" y="0"/>
                </a:moveTo>
                <a:lnTo>
                  <a:pt x="0" y="69"/>
                </a:lnTo>
                <a:lnTo>
                  <a:pt x="110" y="106"/>
                </a:lnTo>
                <a:lnTo>
                  <a:pt x="482" y="106"/>
                </a:lnTo>
                <a:lnTo>
                  <a:pt x="832" y="34"/>
                </a:lnTo>
                <a:lnTo>
                  <a:pt x="57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4" name="Freeform 1038"/>
          <p:cNvSpPr>
            <a:spLocks/>
          </p:cNvSpPr>
          <p:nvPr/>
        </p:nvSpPr>
        <p:spPr bwMode="auto">
          <a:xfrm>
            <a:off x="4206875" y="4945063"/>
            <a:ext cx="522288" cy="841375"/>
          </a:xfrm>
          <a:custGeom>
            <a:avLst/>
            <a:gdLst>
              <a:gd name="T0" fmla="*/ 0 w 329"/>
              <a:gd name="T1" fmla="*/ 67 h 530"/>
              <a:gd name="T2" fmla="*/ 328 w 329"/>
              <a:gd name="T3" fmla="*/ 529 h 530"/>
              <a:gd name="T4" fmla="*/ 164 w 329"/>
              <a:gd name="T5" fmla="*/ 0 h 530"/>
              <a:gd name="T6" fmla="*/ 0 w 329"/>
              <a:gd name="T7" fmla="*/ 67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530">
                <a:moveTo>
                  <a:pt x="0" y="67"/>
                </a:moveTo>
                <a:lnTo>
                  <a:pt x="328" y="529"/>
                </a:lnTo>
                <a:lnTo>
                  <a:pt x="164" y="0"/>
                </a:lnTo>
                <a:lnTo>
                  <a:pt x="0" y="6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5" name="Freeform 1039"/>
          <p:cNvSpPr>
            <a:spLocks/>
          </p:cNvSpPr>
          <p:nvPr/>
        </p:nvSpPr>
        <p:spPr bwMode="auto">
          <a:xfrm>
            <a:off x="2035175" y="3690938"/>
            <a:ext cx="717550" cy="430212"/>
          </a:xfrm>
          <a:custGeom>
            <a:avLst/>
            <a:gdLst>
              <a:gd name="T0" fmla="*/ 122 w 452"/>
              <a:gd name="T1" fmla="*/ 0 h 271"/>
              <a:gd name="T2" fmla="*/ 451 w 452"/>
              <a:gd name="T3" fmla="*/ 69 h 271"/>
              <a:gd name="T4" fmla="*/ 296 w 452"/>
              <a:gd name="T5" fmla="*/ 270 h 271"/>
              <a:gd name="T6" fmla="*/ 0 w 452"/>
              <a:gd name="T7" fmla="*/ 221 h 271"/>
              <a:gd name="T8" fmla="*/ 122 w 452"/>
              <a:gd name="T9" fmla="*/ 0 h 2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52" h="271">
                <a:moveTo>
                  <a:pt x="122" y="0"/>
                </a:moveTo>
                <a:lnTo>
                  <a:pt x="451" y="69"/>
                </a:lnTo>
                <a:lnTo>
                  <a:pt x="296" y="270"/>
                </a:lnTo>
                <a:lnTo>
                  <a:pt x="0" y="221"/>
                </a:lnTo>
                <a:lnTo>
                  <a:pt x="12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6" name="Freeform 1040"/>
          <p:cNvSpPr>
            <a:spLocks/>
          </p:cNvSpPr>
          <p:nvPr/>
        </p:nvSpPr>
        <p:spPr bwMode="auto">
          <a:xfrm>
            <a:off x="4852988" y="1614488"/>
            <a:ext cx="695325" cy="277812"/>
          </a:xfrm>
          <a:custGeom>
            <a:avLst/>
            <a:gdLst>
              <a:gd name="T0" fmla="*/ 207 w 438"/>
              <a:gd name="T1" fmla="*/ 0 h 175"/>
              <a:gd name="T2" fmla="*/ 437 w 438"/>
              <a:gd name="T3" fmla="*/ 152 h 175"/>
              <a:gd name="T4" fmla="*/ 262 w 438"/>
              <a:gd name="T5" fmla="*/ 174 h 175"/>
              <a:gd name="T6" fmla="*/ 0 w 438"/>
              <a:gd name="T7" fmla="*/ 0 h 175"/>
              <a:gd name="T8" fmla="*/ 207 w 438"/>
              <a:gd name="T9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8" h="175">
                <a:moveTo>
                  <a:pt x="207" y="0"/>
                </a:moveTo>
                <a:lnTo>
                  <a:pt x="437" y="152"/>
                </a:lnTo>
                <a:lnTo>
                  <a:pt x="262" y="174"/>
                </a:lnTo>
                <a:lnTo>
                  <a:pt x="0" y="0"/>
                </a:lnTo>
                <a:lnTo>
                  <a:pt x="20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7" name="Freeform 1041"/>
          <p:cNvSpPr>
            <a:spLocks/>
          </p:cNvSpPr>
          <p:nvPr/>
        </p:nvSpPr>
        <p:spPr bwMode="auto">
          <a:xfrm>
            <a:off x="5370513" y="2020888"/>
            <a:ext cx="1538287" cy="1157287"/>
          </a:xfrm>
          <a:custGeom>
            <a:avLst/>
            <a:gdLst>
              <a:gd name="T0" fmla="*/ 526 w 969"/>
              <a:gd name="T1" fmla="*/ 0 h 729"/>
              <a:gd name="T2" fmla="*/ 855 w 969"/>
              <a:gd name="T3" fmla="*/ 296 h 729"/>
              <a:gd name="T4" fmla="*/ 810 w 969"/>
              <a:gd name="T5" fmla="*/ 568 h 729"/>
              <a:gd name="T6" fmla="*/ 943 w 969"/>
              <a:gd name="T7" fmla="*/ 720 h 729"/>
              <a:gd name="T8" fmla="*/ 968 w 969"/>
              <a:gd name="T9" fmla="*/ 728 h 729"/>
              <a:gd name="T10" fmla="*/ 275 w 969"/>
              <a:gd name="T11" fmla="*/ 698 h 729"/>
              <a:gd name="T12" fmla="*/ 0 w 969"/>
              <a:gd name="T13" fmla="*/ 437 h 729"/>
              <a:gd name="T14" fmla="*/ 711 w 969"/>
              <a:gd name="T15" fmla="*/ 307 h 729"/>
              <a:gd name="T16" fmla="*/ 0 w 969"/>
              <a:gd name="T17" fmla="*/ 146 h 729"/>
              <a:gd name="T18" fmla="*/ 526 w 969"/>
              <a:gd name="T19" fmla="*/ 0 h 7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69" h="729">
                <a:moveTo>
                  <a:pt x="526" y="0"/>
                </a:moveTo>
                <a:lnTo>
                  <a:pt x="855" y="296"/>
                </a:lnTo>
                <a:lnTo>
                  <a:pt x="810" y="568"/>
                </a:lnTo>
                <a:lnTo>
                  <a:pt x="943" y="720"/>
                </a:lnTo>
                <a:lnTo>
                  <a:pt x="968" y="728"/>
                </a:lnTo>
                <a:lnTo>
                  <a:pt x="275" y="698"/>
                </a:lnTo>
                <a:lnTo>
                  <a:pt x="0" y="437"/>
                </a:lnTo>
                <a:lnTo>
                  <a:pt x="711" y="307"/>
                </a:lnTo>
                <a:lnTo>
                  <a:pt x="0" y="146"/>
                </a:lnTo>
                <a:lnTo>
                  <a:pt x="52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8" name="Freeform 1042"/>
          <p:cNvSpPr>
            <a:spLocks/>
          </p:cNvSpPr>
          <p:nvPr/>
        </p:nvSpPr>
        <p:spPr bwMode="auto">
          <a:xfrm>
            <a:off x="4827588" y="3951288"/>
            <a:ext cx="1447800" cy="615950"/>
          </a:xfrm>
          <a:custGeom>
            <a:avLst/>
            <a:gdLst>
              <a:gd name="T0" fmla="*/ 791 w 912"/>
              <a:gd name="T1" fmla="*/ 0 h 388"/>
              <a:gd name="T2" fmla="*/ 99 w 912"/>
              <a:gd name="T3" fmla="*/ 109 h 388"/>
              <a:gd name="T4" fmla="*/ 0 w 912"/>
              <a:gd name="T5" fmla="*/ 387 h 388"/>
              <a:gd name="T6" fmla="*/ 911 w 912"/>
              <a:gd name="T7" fmla="*/ 164 h 388"/>
              <a:gd name="T8" fmla="*/ 791 w 912"/>
              <a:gd name="T9" fmla="*/ 0 h 3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388">
                <a:moveTo>
                  <a:pt x="791" y="0"/>
                </a:moveTo>
                <a:lnTo>
                  <a:pt x="99" y="109"/>
                </a:lnTo>
                <a:lnTo>
                  <a:pt x="0" y="387"/>
                </a:lnTo>
                <a:lnTo>
                  <a:pt x="911" y="164"/>
                </a:lnTo>
                <a:lnTo>
                  <a:pt x="791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9" name="Freeform 1043"/>
          <p:cNvSpPr>
            <a:spLocks/>
          </p:cNvSpPr>
          <p:nvPr/>
        </p:nvSpPr>
        <p:spPr bwMode="auto">
          <a:xfrm>
            <a:off x="3740150" y="1743075"/>
            <a:ext cx="835025" cy="168275"/>
          </a:xfrm>
          <a:custGeom>
            <a:avLst/>
            <a:gdLst>
              <a:gd name="T0" fmla="*/ 239 w 526"/>
              <a:gd name="T1" fmla="*/ 0 h 106"/>
              <a:gd name="T2" fmla="*/ 525 w 526"/>
              <a:gd name="T3" fmla="*/ 35 h 106"/>
              <a:gd name="T4" fmla="*/ 413 w 526"/>
              <a:gd name="T5" fmla="*/ 105 h 106"/>
              <a:gd name="T6" fmla="*/ 0 w 526"/>
              <a:gd name="T7" fmla="*/ 82 h 106"/>
              <a:gd name="T8" fmla="*/ 239 w 526"/>
              <a:gd name="T9" fmla="*/ 0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" h="106">
                <a:moveTo>
                  <a:pt x="239" y="0"/>
                </a:moveTo>
                <a:lnTo>
                  <a:pt x="525" y="35"/>
                </a:lnTo>
                <a:lnTo>
                  <a:pt x="413" y="105"/>
                </a:lnTo>
                <a:lnTo>
                  <a:pt x="0" y="82"/>
                </a:lnTo>
                <a:lnTo>
                  <a:pt x="23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0" name="Freeform 1044"/>
          <p:cNvSpPr>
            <a:spLocks/>
          </p:cNvSpPr>
          <p:nvPr/>
        </p:nvSpPr>
        <p:spPr bwMode="auto">
          <a:xfrm>
            <a:off x="3111500" y="2379663"/>
            <a:ext cx="1673225" cy="263525"/>
          </a:xfrm>
          <a:custGeom>
            <a:avLst/>
            <a:gdLst>
              <a:gd name="T0" fmla="*/ 448 w 1054"/>
              <a:gd name="T1" fmla="*/ 0 h 166"/>
              <a:gd name="T2" fmla="*/ 997 w 1054"/>
              <a:gd name="T3" fmla="*/ 105 h 166"/>
              <a:gd name="T4" fmla="*/ 1053 w 1054"/>
              <a:gd name="T5" fmla="*/ 165 h 166"/>
              <a:gd name="T6" fmla="*/ 0 w 1054"/>
              <a:gd name="T7" fmla="*/ 47 h 166"/>
              <a:gd name="T8" fmla="*/ 448 w 1054"/>
              <a:gd name="T9" fmla="*/ 0 h 1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54" h="166">
                <a:moveTo>
                  <a:pt x="448" y="0"/>
                </a:moveTo>
                <a:lnTo>
                  <a:pt x="997" y="105"/>
                </a:lnTo>
                <a:lnTo>
                  <a:pt x="1053" y="165"/>
                </a:lnTo>
                <a:lnTo>
                  <a:pt x="0" y="47"/>
                </a:lnTo>
                <a:lnTo>
                  <a:pt x="44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1" name="Freeform 1045"/>
          <p:cNvSpPr>
            <a:spLocks/>
          </p:cNvSpPr>
          <p:nvPr/>
        </p:nvSpPr>
        <p:spPr bwMode="auto">
          <a:xfrm>
            <a:off x="2157413" y="2565400"/>
            <a:ext cx="955675" cy="339725"/>
          </a:xfrm>
          <a:custGeom>
            <a:avLst/>
            <a:gdLst>
              <a:gd name="T0" fmla="*/ 197 w 602"/>
              <a:gd name="T1" fmla="*/ 0 h 214"/>
              <a:gd name="T2" fmla="*/ 601 w 602"/>
              <a:gd name="T3" fmla="*/ 25 h 214"/>
              <a:gd name="T4" fmla="*/ 231 w 602"/>
              <a:gd name="T5" fmla="*/ 177 h 214"/>
              <a:gd name="T6" fmla="*/ 0 w 602"/>
              <a:gd name="T7" fmla="*/ 213 h 214"/>
              <a:gd name="T8" fmla="*/ 197 w 602"/>
              <a:gd name="T9" fmla="*/ 0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2" h="214">
                <a:moveTo>
                  <a:pt x="197" y="0"/>
                </a:moveTo>
                <a:lnTo>
                  <a:pt x="601" y="25"/>
                </a:lnTo>
                <a:lnTo>
                  <a:pt x="231" y="177"/>
                </a:lnTo>
                <a:lnTo>
                  <a:pt x="0" y="213"/>
                </a:lnTo>
                <a:lnTo>
                  <a:pt x="19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2" name="Freeform 1046"/>
          <p:cNvSpPr>
            <a:spLocks/>
          </p:cNvSpPr>
          <p:nvPr/>
        </p:nvSpPr>
        <p:spPr bwMode="auto">
          <a:xfrm>
            <a:off x="2833688" y="2790825"/>
            <a:ext cx="1098550" cy="466725"/>
          </a:xfrm>
          <a:custGeom>
            <a:avLst/>
            <a:gdLst>
              <a:gd name="T0" fmla="*/ 0 w 692"/>
              <a:gd name="T1" fmla="*/ 71 h 294"/>
              <a:gd name="T2" fmla="*/ 691 w 692"/>
              <a:gd name="T3" fmla="*/ 293 h 294"/>
              <a:gd name="T4" fmla="*/ 647 w 692"/>
              <a:gd name="T5" fmla="*/ 60 h 294"/>
              <a:gd name="T6" fmla="*/ 274 w 692"/>
              <a:gd name="T7" fmla="*/ 0 h 294"/>
              <a:gd name="T8" fmla="*/ 0 w 692"/>
              <a:gd name="T9" fmla="*/ 71 h 29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92" h="294">
                <a:moveTo>
                  <a:pt x="0" y="71"/>
                </a:moveTo>
                <a:lnTo>
                  <a:pt x="691" y="293"/>
                </a:lnTo>
                <a:lnTo>
                  <a:pt x="647" y="60"/>
                </a:lnTo>
                <a:lnTo>
                  <a:pt x="274" y="0"/>
                </a:lnTo>
                <a:lnTo>
                  <a:pt x="0" y="7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3" name="Freeform 1047"/>
          <p:cNvSpPr>
            <a:spLocks/>
          </p:cNvSpPr>
          <p:nvPr/>
        </p:nvSpPr>
        <p:spPr bwMode="auto">
          <a:xfrm>
            <a:off x="2524125" y="3200400"/>
            <a:ext cx="969963" cy="320675"/>
          </a:xfrm>
          <a:custGeom>
            <a:avLst/>
            <a:gdLst>
              <a:gd name="T0" fmla="*/ 0 w 611"/>
              <a:gd name="T1" fmla="*/ 47 h 202"/>
              <a:gd name="T2" fmla="*/ 610 w 611"/>
              <a:gd name="T3" fmla="*/ 201 h 202"/>
              <a:gd name="T4" fmla="*/ 75 w 611"/>
              <a:gd name="T5" fmla="*/ 0 h 202"/>
              <a:gd name="T6" fmla="*/ 0 w 611"/>
              <a:gd name="T7" fmla="*/ 47 h 2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1" h="202">
                <a:moveTo>
                  <a:pt x="0" y="47"/>
                </a:moveTo>
                <a:lnTo>
                  <a:pt x="610" y="201"/>
                </a:lnTo>
                <a:lnTo>
                  <a:pt x="75" y="0"/>
                </a:lnTo>
                <a:lnTo>
                  <a:pt x="0" y="4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4" name="Freeform 1048"/>
          <p:cNvSpPr>
            <a:spLocks/>
          </p:cNvSpPr>
          <p:nvPr/>
        </p:nvSpPr>
        <p:spPr bwMode="auto">
          <a:xfrm>
            <a:off x="3394075" y="3556000"/>
            <a:ext cx="1736725" cy="769938"/>
          </a:xfrm>
          <a:custGeom>
            <a:avLst/>
            <a:gdLst>
              <a:gd name="T0" fmla="*/ 53 w 1094"/>
              <a:gd name="T1" fmla="*/ 306 h 485"/>
              <a:gd name="T2" fmla="*/ 982 w 1094"/>
              <a:gd name="T3" fmla="*/ 0 h 485"/>
              <a:gd name="T4" fmla="*/ 1093 w 1094"/>
              <a:gd name="T5" fmla="*/ 61 h 485"/>
              <a:gd name="T6" fmla="*/ 0 w 1094"/>
              <a:gd name="T7" fmla="*/ 484 h 485"/>
              <a:gd name="T8" fmla="*/ 53 w 1094"/>
              <a:gd name="T9" fmla="*/ 306 h 4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94" h="485">
                <a:moveTo>
                  <a:pt x="53" y="306"/>
                </a:moveTo>
                <a:lnTo>
                  <a:pt x="982" y="0"/>
                </a:lnTo>
                <a:lnTo>
                  <a:pt x="1093" y="61"/>
                </a:lnTo>
                <a:lnTo>
                  <a:pt x="0" y="484"/>
                </a:lnTo>
                <a:lnTo>
                  <a:pt x="53" y="30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5" name="Freeform 1049"/>
          <p:cNvSpPr>
            <a:spLocks/>
          </p:cNvSpPr>
          <p:nvPr/>
        </p:nvSpPr>
        <p:spPr bwMode="auto">
          <a:xfrm>
            <a:off x="2103438" y="3670300"/>
            <a:ext cx="541337" cy="282575"/>
          </a:xfrm>
          <a:custGeom>
            <a:avLst/>
            <a:gdLst>
              <a:gd name="T0" fmla="*/ 67 w 341"/>
              <a:gd name="T1" fmla="*/ 0 h 178"/>
              <a:gd name="T2" fmla="*/ 340 w 341"/>
              <a:gd name="T3" fmla="*/ 177 h 178"/>
              <a:gd name="T4" fmla="*/ 0 w 341"/>
              <a:gd name="T5" fmla="*/ 142 h 178"/>
              <a:gd name="T6" fmla="*/ 67 w 341"/>
              <a:gd name="T7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41" h="178">
                <a:moveTo>
                  <a:pt x="67" y="0"/>
                </a:moveTo>
                <a:lnTo>
                  <a:pt x="340" y="177"/>
                </a:lnTo>
                <a:lnTo>
                  <a:pt x="0" y="142"/>
                </a:lnTo>
                <a:lnTo>
                  <a:pt x="6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6" name="Freeform 1050"/>
          <p:cNvSpPr>
            <a:spLocks/>
          </p:cNvSpPr>
          <p:nvPr/>
        </p:nvSpPr>
        <p:spPr bwMode="auto">
          <a:xfrm>
            <a:off x="2797175" y="4530725"/>
            <a:ext cx="1706563" cy="225425"/>
          </a:xfrm>
          <a:custGeom>
            <a:avLst/>
            <a:gdLst>
              <a:gd name="T0" fmla="*/ 308 w 1075"/>
              <a:gd name="T1" fmla="*/ 0 h 142"/>
              <a:gd name="T2" fmla="*/ 1074 w 1075"/>
              <a:gd name="T3" fmla="*/ 141 h 142"/>
              <a:gd name="T4" fmla="*/ 0 w 1075"/>
              <a:gd name="T5" fmla="*/ 45 h 142"/>
              <a:gd name="T6" fmla="*/ 308 w 1075"/>
              <a:gd name="T7" fmla="*/ 0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5" h="142">
                <a:moveTo>
                  <a:pt x="308" y="0"/>
                </a:moveTo>
                <a:lnTo>
                  <a:pt x="1074" y="141"/>
                </a:lnTo>
                <a:lnTo>
                  <a:pt x="0" y="45"/>
                </a:lnTo>
                <a:lnTo>
                  <a:pt x="30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7" name="Freeform 1051"/>
          <p:cNvSpPr>
            <a:spLocks/>
          </p:cNvSpPr>
          <p:nvPr/>
        </p:nvSpPr>
        <p:spPr bwMode="auto">
          <a:xfrm>
            <a:off x="4364038" y="294005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8" name="Freeform 1052"/>
          <p:cNvSpPr>
            <a:spLocks/>
          </p:cNvSpPr>
          <p:nvPr/>
        </p:nvSpPr>
        <p:spPr bwMode="auto">
          <a:xfrm>
            <a:off x="4327525" y="2020888"/>
            <a:ext cx="960438" cy="396875"/>
          </a:xfrm>
          <a:custGeom>
            <a:avLst/>
            <a:gdLst>
              <a:gd name="T0" fmla="*/ 319 w 605"/>
              <a:gd name="T1" fmla="*/ 0 h 250"/>
              <a:gd name="T2" fmla="*/ 0 w 605"/>
              <a:gd name="T3" fmla="*/ 249 h 250"/>
              <a:gd name="T4" fmla="*/ 604 w 605"/>
              <a:gd name="T5" fmla="*/ 61 h 250"/>
              <a:gd name="T6" fmla="*/ 319 w 605"/>
              <a:gd name="T7" fmla="*/ 0 h 2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05" h="250">
                <a:moveTo>
                  <a:pt x="319" y="0"/>
                </a:moveTo>
                <a:lnTo>
                  <a:pt x="0" y="249"/>
                </a:lnTo>
                <a:lnTo>
                  <a:pt x="604" y="61"/>
                </a:lnTo>
                <a:lnTo>
                  <a:pt x="3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9" name="Freeform 1053"/>
          <p:cNvSpPr>
            <a:spLocks/>
          </p:cNvSpPr>
          <p:nvPr/>
        </p:nvSpPr>
        <p:spPr bwMode="auto">
          <a:xfrm>
            <a:off x="3879850" y="603250"/>
            <a:ext cx="1374775" cy="992188"/>
          </a:xfrm>
          <a:custGeom>
            <a:avLst/>
            <a:gdLst>
              <a:gd name="T0" fmla="*/ 0 w 866"/>
              <a:gd name="T1" fmla="*/ 552 h 625"/>
              <a:gd name="T2" fmla="*/ 206 w 866"/>
              <a:gd name="T3" fmla="*/ 282 h 625"/>
              <a:gd name="T4" fmla="*/ 282 w 866"/>
              <a:gd name="T5" fmla="*/ 257 h 625"/>
              <a:gd name="T6" fmla="*/ 447 w 866"/>
              <a:gd name="T7" fmla="*/ 0 h 625"/>
              <a:gd name="T8" fmla="*/ 589 w 866"/>
              <a:gd name="T9" fmla="*/ 257 h 625"/>
              <a:gd name="T10" fmla="*/ 676 w 866"/>
              <a:gd name="T11" fmla="*/ 269 h 625"/>
              <a:gd name="T12" fmla="*/ 817 w 866"/>
              <a:gd name="T13" fmla="*/ 499 h 625"/>
              <a:gd name="T14" fmla="*/ 835 w 866"/>
              <a:gd name="T15" fmla="*/ 541 h 625"/>
              <a:gd name="T16" fmla="*/ 865 w 866"/>
              <a:gd name="T17" fmla="*/ 571 h 625"/>
              <a:gd name="T18" fmla="*/ 666 w 866"/>
              <a:gd name="T19" fmla="*/ 575 h 625"/>
              <a:gd name="T20" fmla="*/ 613 w 866"/>
              <a:gd name="T21" fmla="*/ 624 h 625"/>
              <a:gd name="T22" fmla="*/ 199 w 866"/>
              <a:gd name="T23" fmla="*/ 598 h 625"/>
              <a:gd name="T24" fmla="*/ 175 w 866"/>
              <a:gd name="T25" fmla="*/ 575 h 625"/>
              <a:gd name="T26" fmla="*/ 0 w 866"/>
              <a:gd name="T27" fmla="*/ 552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866" h="625">
                <a:moveTo>
                  <a:pt x="0" y="552"/>
                </a:moveTo>
                <a:lnTo>
                  <a:pt x="206" y="282"/>
                </a:lnTo>
                <a:lnTo>
                  <a:pt x="282" y="257"/>
                </a:lnTo>
                <a:lnTo>
                  <a:pt x="447" y="0"/>
                </a:lnTo>
                <a:lnTo>
                  <a:pt x="589" y="257"/>
                </a:lnTo>
                <a:lnTo>
                  <a:pt x="676" y="269"/>
                </a:lnTo>
                <a:lnTo>
                  <a:pt x="817" y="499"/>
                </a:lnTo>
                <a:lnTo>
                  <a:pt x="835" y="541"/>
                </a:lnTo>
                <a:lnTo>
                  <a:pt x="865" y="571"/>
                </a:lnTo>
                <a:lnTo>
                  <a:pt x="666" y="575"/>
                </a:lnTo>
                <a:lnTo>
                  <a:pt x="613" y="624"/>
                </a:lnTo>
                <a:lnTo>
                  <a:pt x="199" y="598"/>
                </a:lnTo>
                <a:lnTo>
                  <a:pt x="175" y="575"/>
                </a:lnTo>
                <a:lnTo>
                  <a:pt x="0" y="552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0" name="Freeform 1054"/>
          <p:cNvSpPr>
            <a:spLocks/>
          </p:cNvSpPr>
          <p:nvPr/>
        </p:nvSpPr>
        <p:spPr bwMode="auto">
          <a:xfrm>
            <a:off x="4295775" y="658813"/>
            <a:ext cx="765175" cy="804862"/>
          </a:xfrm>
          <a:custGeom>
            <a:avLst/>
            <a:gdLst>
              <a:gd name="T0" fmla="*/ 175 w 482"/>
              <a:gd name="T1" fmla="*/ 0 h 507"/>
              <a:gd name="T2" fmla="*/ 307 w 482"/>
              <a:gd name="T3" fmla="*/ 234 h 507"/>
              <a:gd name="T4" fmla="*/ 383 w 482"/>
              <a:gd name="T5" fmla="*/ 234 h 507"/>
              <a:gd name="T6" fmla="*/ 481 w 482"/>
              <a:gd name="T7" fmla="*/ 471 h 507"/>
              <a:gd name="T8" fmla="*/ 20 w 482"/>
              <a:gd name="T9" fmla="*/ 506 h 507"/>
              <a:gd name="T10" fmla="*/ 263 w 482"/>
              <a:gd name="T11" fmla="*/ 447 h 507"/>
              <a:gd name="T12" fmla="*/ 263 w 482"/>
              <a:gd name="T13" fmla="*/ 352 h 507"/>
              <a:gd name="T14" fmla="*/ 163 w 482"/>
              <a:gd name="T15" fmla="*/ 341 h 507"/>
              <a:gd name="T16" fmla="*/ 0 w 482"/>
              <a:gd name="T17" fmla="*/ 471 h 507"/>
              <a:gd name="T18" fmla="*/ 119 w 482"/>
              <a:gd name="T19" fmla="*/ 210 h 507"/>
              <a:gd name="T20" fmla="*/ 229 w 482"/>
              <a:gd name="T21" fmla="*/ 294 h 507"/>
              <a:gd name="T22" fmla="*/ 175 w 482"/>
              <a:gd name="T23" fmla="*/ 0 h 5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82" h="507">
                <a:moveTo>
                  <a:pt x="175" y="0"/>
                </a:moveTo>
                <a:lnTo>
                  <a:pt x="307" y="234"/>
                </a:lnTo>
                <a:lnTo>
                  <a:pt x="383" y="234"/>
                </a:lnTo>
                <a:lnTo>
                  <a:pt x="481" y="471"/>
                </a:lnTo>
                <a:lnTo>
                  <a:pt x="20" y="506"/>
                </a:lnTo>
                <a:lnTo>
                  <a:pt x="263" y="447"/>
                </a:lnTo>
                <a:lnTo>
                  <a:pt x="263" y="352"/>
                </a:lnTo>
                <a:lnTo>
                  <a:pt x="163" y="341"/>
                </a:lnTo>
                <a:lnTo>
                  <a:pt x="0" y="471"/>
                </a:lnTo>
                <a:lnTo>
                  <a:pt x="119" y="210"/>
                </a:lnTo>
                <a:lnTo>
                  <a:pt x="229" y="294"/>
                </a:lnTo>
                <a:lnTo>
                  <a:pt x="17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1" name="Freeform 1055"/>
          <p:cNvSpPr>
            <a:spLocks/>
          </p:cNvSpPr>
          <p:nvPr/>
        </p:nvSpPr>
        <p:spPr bwMode="auto">
          <a:xfrm>
            <a:off x="1736725" y="1212850"/>
            <a:ext cx="1630363" cy="192088"/>
          </a:xfrm>
          <a:custGeom>
            <a:avLst/>
            <a:gdLst>
              <a:gd name="T0" fmla="*/ 326 w 1027"/>
              <a:gd name="T1" fmla="*/ 83 h 121"/>
              <a:gd name="T2" fmla="*/ 473 w 1027"/>
              <a:gd name="T3" fmla="*/ 0 h 121"/>
              <a:gd name="T4" fmla="*/ 555 w 1027"/>
              <a:gd name="T5" fmla="*/ 55 h 121"/>
              <a:gd name="T6" fmla="*/ 609 w 1027"/>
              <a:gd name="T7" fmla="*/ 47 h 121"/>
              <a:gd name="T8" fmla="*/ 830 w 1027"/>
              <a:gd name="T9" fmla="*/ 84 h 121"/>
              <a:gd name="T10" fmla="*/ 1026 w 1027"/>
              <a:gd name="T11" fmla="*/ 101 h 121"/>
              <a:gd name="T12" fmla="*/ 473 w 1027"/>
              <a:gd name="T13" fmla="*/ 120 h 121"/>
              <a:gd name="T14" fmla="*/ 0 w 1027"/>
              <a:gd name="T15" fmla="*/ 101 h 121"/>
              <a:gd name="T16" fmla="*/ 326 w 1027"/>
              <a:gd name="T17" fmla="*/ 83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27" h="121">
                <a:moveTo>
                  <a:pt x="326" y="83"/>
                </a:moveTo>
                <a:lnTo>
                  <a:pt x="473" y="0"/>
                </a:lnTo>
                <a:lnTo>
                  <a:pt x="555" y="55"/>
                </a:lnTo>
                <a:lnTo>
                  <a:pt x="609" y="47"/>
                </a:lnTo>
                <a:lnTo>
                  <a:pt x="830" y="84"/>
                </a:lnTo>
                <a:lnTo>
                  <a:pt x="1026" y="101"/>
                </a:lnTo>
                <a:lnTo>
                  <a:pt x="473" y="120"/>
                </a:lnTo>
                <a:lnTo>
                  <a:pt x="0" y="101"/>
                </a:lnTo>
                <a:lnTo>
                  <a:pt x="326" y="83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2" name="Freeform 1056"/>
          <p:cNvSpPr>
            <a:spLocks/>
          </p:cNvSpPr>
          <p:nvPr/>
        </p:nvSpPr>
        <p:spPr bwMode="auto">
          <a:xfrm>
            <a:off x="2324100" y="1241425"/>
            <a:ext cx="250825" cy="133350"/>
          </a:xfrm>
          <a:custGeom>
            <a:avLst/>
            <a:gdLst>
              <a:gd name="T0" fmla="*/ 103 w 158"/>
              <a:gd name="T1" fmla="*/ 0 h 84"/>
              <a:gd name="T2" fmla="*/ 157 w 158"/>
              <a:gd name="T3" fmla="*/ 48 h 84"/>
              <a:gd name="T4" fmla="*/ 0 w 158"/>
              <a:gd name="T5" fmla="*/ 83 h 84"/>
              <a:gd name="T6" fmla="*/ 103 w 158"/>
              <a:gd name="T7" fmla="*/ 0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84">
                <a:moveTo>
                  <a:pt x="103" y="0"/>
                </a:moveTo>
                <a:lnTo>
                  <a:pt x="157" y="48"/>
                </a:lnTo>
                <a:lnTo>
                  <a:pt x="0" y="83"/>
                </a:lnTo>
                <a:lnTo>
                  <a:pt x="103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3" name="Freeform 1057"/>
          <p:cNvSpPr>
            <a:spLocks/>
          </p:cNvSpPr>
          <p:nvPr/>
        </p:nvSpPr>
        <p:spPr bwMode="auto">
          <a:xfrm>
            <a:off x="2674938" y="1287463"/>
            <a:ext cx="250825" cy="87312"/>
          </a:xfrm>
          <a:custGeom>
            <a:avLst/>
            <a:gdLst>
              <a:gd name="T0" fmla="*/ 9 w 158"/>
              <a:gd name="T1" fmla="*/ 0 h 55"/>
              <a:gd name="T2" fmla="*/ 157 w 158"/>
              <a:gd name="T3" fmla="*/ 36 h 55"/>
              <a:gd name="T4" fmla="*/ 0 w 158"/>
              <a:gd name="T5" fmla="*/ 54 h 55"/>
              <a:gd name="T6" fmla="*/ 9 w 158"/>
              <a:gd name="T7" fmla="*/ 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55">
                <a:moveTo>
                  <a:pt x="9" y="0"/>
                </a:moveTo>
                <a:lnTo>
                  <a:pt x="157" y="36"/>
                </a:lnTo>
                <a:lnTo>
                  <a:pt x="0" y="54"/>
                </a:lnTo>
                <a:lnTo>
                  <a:pt x="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4" name="Freeform 1058"/>
          <p:cNvSpPr>
            <a:spLocks/>
          </p:cNvSpPr>
          <p:nvPr/>
        </p:nvSpPr>
        <p:spPr bwMode="auto">
          <a:xfrm>
            <a:off x="2546350" y="1468438"/>
            <a:ext cx="2744788" cy="255587"/>
          </a:xfrm>
          <a:custGeom>
            <a:avLst/>
            <a:gdLst>
              <a:gd name="T0" fmla="*/ 283 w 1729"/>
              <a:gd name="T1" fmla="*/ 45 h 161"/>
              <a:gd name="T2" fmla="*/ 471 w 1729"/>
              <a:gd name="T3" fmla="*/ 77 h 161"/>
              <a:gd name="T4" fmla="*/ 972 w 1729"/>
              <a:gd name="T5" fmla="*/ 122 h 161"/>
              <a:gd name="T6" fmla="*/ 1728 w 1729"/>
              <a:gd name="T7" fmla="*/ 160 h 161"/>
              <a:gd name="T8" fmla="*/ 1215 w 1729"/>
              <a:gd name="T9" fmla="*/ 160 h 161"/>
              <a:gd name="T10" fmla="*/ 129 w 1729"/>
              <a:gd name="T11" fmla="*/ 90 h 161"/>
              <a:gd name="T12" fmla="*/ 0 w 1729"/>
              <a:gd name="T13" fmla="*/ 45 h 161"/>
              <a:gd name="T14" fmla="*/ 300 w 1729"/>
              <a:gd name="T15" fmla="*/ 13 h 161"/>
              <a:gd name="T16" fmla="*/ 764 w 1729"/>
              <a:gd name="T17" fmla="*/ 0 h 161"/>
              <a:gd name="T18" fmla="*/ 283 w 1729"/>
              <a:gd name="T19" fmla="*/ 45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29" h="161">
                <a:moveTo>
                  <a:pt x="283" y="45"/>
                </a:moveTo>
                <a:lnTo>
                  <a:pt x="471" y="77"/>
                </a:lnTo>
                <a:lnTo>
                  <a:pt x="972" y="122"/>
                </a:lnTo>
                <a:lnTo>
                  <a:pt x="1728" y="160"/>
                </a:lnTo>
                <a:lnTo>
                  <a:pt x="1215" y="160"/>
                </a:lnTo>
                <a:lnTo>
                  <a:pt x="129" y="90"/>
                </a:lnTo>
                <a:lnTo>
                  <a:pt x="0" y="45"/>
                </a:lnTo>
                <a:lnTo>
                  <a:pt x="300" y="13"/>
                </a:lnTo>
                <a:lnTo>
                  <a:pt x="764" y="0"/>
                </a:lnTo>
                <a:lnTo>
                  <a:pt x="28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5" name="Freeform 1059"/>
          <p:cNvSpPr>
            <a:spLocks/>
          </p:cNvSpPr>
          <p:nvPr/>
        </p:nvSpPr>
        <p:spPr bwMode="auto">
          <a:xfrm>
            <a:off x="4314825" y="1436688"/>
            <a:ext cx="2455863" cy="227012"/>
          </a:xfrm>
          <a:custGeom>
            <a:avLst/>
            <a:gdLst>
              <a:gd name="T0" fmla="*/ 550 w 1547"/>
              <a:gd name="T1" fmla="*/ 0 h 143"/>
              <a:gd name="T2" fmla="*/ 1098 w 1547"/>
              <a:gd name="T3" fmla="*/ 12 h 143"/>
              <a:gd name="T4" fmla="*/ 1364 w 1547"/>
              <a:gd name="T5" fmla="*/ 35 h 143"/>
              <a:gd name="T6" fmla="*/ 1463 w 1547"/>
              <a:gd name="T7" fmla="*/ 52 h 143"/>
              <a:gd name="T8" fmla="*/ 1546 w 1547"/>
              <a:gd name="T9" fmla="*/ 79 h 143"/>
              <a:gd name="T10" fmla="*/ 1493 w 1547"/>
              <a:gd name="T11" fmla="*/ 104 h 143"/>
              <a:gd name="T12" fmla="*/ 879 w 1547"/>
              <a:gd name="T13" fmla="*/ 142 h 143"/>
              <a:gd name="T14" fmla="*/ 0 w 1547"/>
              <a:gd name="T15" fmla="*/ 117 h 143"/>
              <a:gd name="T16" fmla="*/ 1010 w 1547"/>
              <a:gd name="T17" fmla="*/ 86 h 143"/>
              <a:gd name="T18" fmla="*/ 1225 w 1547"/>
              <a:gd name="T19" fmla="*/ 58 h 143"/>
              <a:gd name="T20" fmla="*/ 945 w 1547"/>
              <a:gd name="T21" fmla="*/ 33 h 143"/>
              <a:gd name="T22" fmla="*/ 561 w 1547"/>
              <a:gd name="T23" fmla="*/ 7 h 143"/>
              <a:gd name="T24" fmla="*/ 550 w 1547"/>
              <a:gd name="T25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547" h="143">
                <a:moveTo>
                  <a:pt x="550" y="0"/>
                </a:moveTo>
                <a:lnTo>
                  <a:pt x="1098" y="12"/>
                </a:lnTo>
                <a:lnTo>
                  <a:pt x="1364" y="35"/>
                </a:lnTo>
                <a:lnTo>
                  <a:pt x="1463" y="52"/>
                </a:lnTo>
                <a:lnTo>
                  <a:pt x="1546" y="79"/>
                </a:lnTo>
                <a:lnTo>
                  <a:pt x="1493" y="104"/>
                </a:lnTo>
                <a:lnTo>
                  <a:pt x="879" y="142"/>
                </a:lnTo>
                <a:lnTo>
                  <a:pt x="0" y="117"/>
                </a:lnTo>
                <a:lnTo>
                  <a:pt x="1010" y="86"/>
                </a:lnTo>
                <a:lnTo>
                  <a:pt x="1225" y="58"/>
                </a:lnTo>
                <a:lnTo>
                  <a:pt x="945" y="33"/>
                </a:lnTo>
                <a:lnTo>
                  <a:pt x="561" y="7"/>
                </a:lnTo>
                <a:lnTo>
                  <a:pt x="550" y="0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6" name="Freeform 1060"/>
          <p:cNvSpPr>
            <a:spLocks/>
          </p:cNvSpPr>
          <p:nvPr/>
        </p:nvSpPr>
        <p:spPr bwMode="auto">
          <a:xfrm>
            <a:off x="1919288" y="1565275"/>
            <a:ext cx="1108075" cy="130175"/>
          </a:xfrm>
          <a:custGeom>
            <a:avLst/>
            <a:gdLst>
              <a:gd name="T0" fmla="*/ 697 w 698"/>
              <a:gd name="T1" fmla="*/ 81 h 82"/>
              <a:gd name="T2" fmla="*/ 170 w 698"/>
              <a:gd name="T3" fmla="*/ 0 h 82"/>
              <a:gd name="T4" fmla="*/ 0 w 698"/>
              <a:gd name="T5" fmla="*/ 11 h 82"/>
              <a:gd name="T6" fmla="*/ 697 w 698"/>
              <a:gd name="T7" fmla="*/ 81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98" h="82">
                <a:moveTo>
                  <a:pt x="697" y="81"/>
                </a:moveTo>
                <a:lnTo>
                  <a:pt x="170" y="0"/>
                </a:lnTo>
                <a:lnTo>
                  <a:pt x="0" y="11"/>
                </a:lnTo>
                <a:lnTo>
                  <a:pt x="697" y="81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7" name="Freeform 1061"/>
          <p:cNvSpPr>
            <a:spLocks/>
          </p:cNvSpPr>
          <p:nvPr/>
        </p:nvSpPr>
        <p:spPr bwMode="auto">
          <a:xfrm>
            <a:off x="3228975" y="1674813"/>
            <a:ext cx="3333750" cy="244475"/>
          </a:xfrm>
          <a:custGeom>
            <a:avLst/>
            <a:gdLst>
              <a:gd name="T0" fmla="*/ 1933 w 2100"/>
              <a:gd name="T1" fmla="*/ 45 h 154"/>
              <a:gd name="T2" fmla="*/ 1487 w 2100"/>
              <a:gd name="T3" fmla="*/ 95 h 154"/>
              <a:gd name="T4" fmla="*/ 1023 w 2100"/>
              <a:gd name="T5" fmla="*/ 95 h 154"/>
              <a:gd name="T6" fmla="*/ 0 w 2100"/>
              <a:gd name="T7" fmla="*/ 56 h 154"/>
              <a:gd name="T8" fmla="*/ 392 w 2100"/>
              <a:gd name="T9" fmla="*/ 95 h 154"/>
              <a:gd name="T10" fmla="*/ 684 w 2100"/>
              <a:gd name="T11" fmla="*/ 133 h 154"/>
              <a:gd name="T12" fmla="*/ 1230 w 2100"/>
              <a:gd name="T13" fmla="*/ 153 h 154"/>
              <a:gd name="T14" fmla="*/ 1504 w 2100"/>
              <a:gd name="T15" fmla="*/ 146 h 154"/>
              <a:gd name="T16" fmla="*/ 1848 w 2100"/>
              <a:gd name="T17" fmla="*/ 107 h 154"/>
              <a:gd name="T18" fmla="*/ 2038 w 2100"/>
              <a:gd name="T19" fmla="*/ 56 h 154"/>
              <a:gd name="T20" fmla="*/ 2099 w 2100"/>
              <a:gd name="T21" fmla="*/ 0 h 154"/>
              <a:gd name="T22" fmla="*/ 1933 w 2100"/>
              <a:gd name="T23" fmla="*/ 45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2100" h="154">
                <a:moveTo>
                  <a:pt x="1933" y="45"/>
                </a:moveTo>
                <a:lnTo>
                  <a:pt x="1487" y="95"/>
                </a:lnTo>
                <a:lnTo>
                  <a:pt x="1023" y="95"/>
                </a:lnTo>
                <a:lnTo>
                  <a:pt x="0" y="56"/>
                </a:lnTo>
                <a:lnTo>
                  <a:pt x="392" y="95"/>
                </a:lnTo>
                <a:lnTo>
                  <a:pt x="684" y="133"/>
                </a:lnTo>
                <a:lnTo>
                  <a:pt x="1230" y="153"/>
                </a:lnTo>
                <a:lnTo>
                  <a:pt x="1504" y="146"/>
                </a:lnTo>
                <a:lnTo>
                  <a:pt x="1848" y="107"/>
                </a:lnTo>
                <a:lnTo>
                  <a:pt x="2038" y="56"/>
                </a:lnTo>
                <a:lnTo>
                  <a:pt x="2099" y="0"/>
                </a:lnTo>
                <a:lnTo>
                  <a:pt x="193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8" name="Freeform 1062"/>
          <p:cNvSpPr>
            <a:spLocks/>
          </p:cNvSpPr>
          <p:nvPr/>
        </p:nvSpPr>
        <p:spPr bwMode="auto">
          <a:xfrm>
            <a:off x="0" y="1347788"/>
            <a:ext cx="2325688" cy="1397000"/>
          </a:xfrm>
          <a:custGeom>
            <a:avLst/>
            <a:gdLst>
              <a:gd name="T0" fmla="*/ 0 w 1465"/>
              <a:gd name="T1" fmla="*/ 0 h 880"/>
              <a:gd name="T2" fmla="*/ 749 w 1465"/>
              <a:gd name="T3" fmla="*/ 12 h 880"/>
              <a:gd name="T4" fmla="*/ 718 w 1465"/>
              <a:gd name="T5" fmla="*/ 41 h 880"/>
              <a:gd name="T6" fmla="*/ 878 w 1465"/>
              <a:gd name="T7" fmla="*/ 81 h 880"/>
              <a:gd name="T8" fmla="*/ 654 w 1465"/>
              <a:gd name="T9" fmla="*/ 106 h 880"/>
              <a:gd name="T10" fmla="*/ 759 w 1465"/>
              <a:gd name="T11" fmla="*/ 154 h 880"/>
              <a:gd name="T12" fmla="*/ 494 w 1465"/>
              <a:gd name="T13" fmla="*/ 219 h 880"/>
              <a:gd name="T14" fmla="*/ 953 w 1465"/>
              <a:gd name="T15" fmla="*/ 293 h 880"/>
              <a:gd name="T16" fmla="*/ 1038 w 1465"/>
              <a:gd name="T17" fmla="*/ 356 h 880"/>
              <a:gd name="T18" fmla="*/ 1240 w 1465"/>
              <a:gd name="T19" fmla="*/ 389 h 880"/>
              <a:gd name="T20" fmla="*/ 1453 w 1465"/>
              <a:gd name="T21" fmla="*/ 478 h 880"/>
              <a:gd name="T22" fmla="*/ 1464 w 1465"/>
              <a:gd name="T23" fmla="*/ 527 h 880"/>
              <a:gd name="T24" fmla="*/ 1431 w 1465"/>
              <a:gd name="T25" fmla="*/ 575 h 880"/>
              <a:gd name="T26" fmla="*/ 944 w 1465"/>
              <a:gd name="T27" fmla="*/ 587 h 880"/>
              <a:gd name="T28" fmla="*/ 920 w 1465"/>
              <a:gd name="T29" fmla="*/ 632 h 880"/>
              <a:gd name="T30" fmla="*/ 730 w 1465"/>
              <a:gd name="T31" fmla="*/ 710 h 880"/>
              <a:gd name="T32" fmla="*/ 528 w 1465"/>
              <a:gd name="T33" fmla="*/ 752 h 880"/>
              <a:gd name="T34" fmla="*/ 226 w 1465"/>
              <a:gd name="T35" fmla="*/ 845 h 880"/>
              <a:gd name="T36" fmla="*/ 0 w 1465"/>
              <a:gd name="T37" fmla="*/ 879 h 880"/>
              <a:gd name="T38" fmla="*/ 587 w 1465"/>
              <a:gd name="T39" fmla="*/ 671 h 880"/>
              <a:gd name="T40" fmla="*/ 658 w 1465"/>
              <a:gd name="T41" fmla="*/ 683 h 880"/>
              <a:gd name="T42" fmla="*/ 397 w 1465"/>
              <a:gd name="T43" fmla="*/ 596 h 880"/>
              <a:gd name="T44" fmla="*/ 759 w 1465"/>
              <a:gd name="T45" fmla="*/ 648 h 880"/>
              <a:gd name="T46" fmla="*/ 879 w 1465"/>
              <a:gd name="T47" fmla="*/ 623 h 880"/>
              <a:gd name="T48" fmla="*/ 798 w 1465"/>
              <a:gd name="T49" fmla="*/ 559 h 880"/>
              <a:gd name="T50" fmla="*/ 1357 w 1465"/>
              <a:gd name="T51" fmla="*/ 543 h 880"/>
              <a:gd name="T52" fmla="*/ 1367 w 1465"/>
              <a:gd name="T53" fmla="*/ 494 h 880"/>
              <a:gd name="T54" fmla="*/ 1261 w 1465"/>
              <a:gd name="T55" fmla="*/ 437 h 880"/>
              <a:gd name="T56" fmla="*/ 1038 w 1465"/>
              <a:gd name="T57" fmla="*/ 389 h 880"/>
              <a:gd name="T58" fmla="*/ 920 w 1465"/>
              <a:gd name="T59" fmla="*/ 365 h 880"/>
              <a:gd name="T60" fmla="*/ 823 w 1465"/>
              <a:gd name="T61" fmla="*/ 315 h 880"/>
              <a:gd name="T62" fmla="*/ 581 w 1465"/>
              <a:gd name="T63" fmla="*/ 295 h 880"/>
              <a:gd name="T64" fmla="*/ 105 w 1465"/>
              <a:gd name="T65" fmla="*/ 201 h 880"/>
              <a:gd name="T66" fmla="*/ 590 w 1465"/>
              <a:gd name="T67" fmla="*/ 153 h 880"/>
              <a:gd name="T68" fmla="*/ 531 w 1465"/>
              <a:gd name="T69" fmla="*/ 147 h 880"/>
              <a:gd name="T70" fmla="*/ 310 w 1465"/>
              <a:gd name="T71" fmla="*/ 96 h 880"/>
              <a:gd name="T72" fmla="*/ 644 w 1465"/>
              <a:gd name="T73" fmla="*/ 73 h 880"/>
              <a:gd name="T74" fmla="*/ 289 w 1465"/>
              <a:gd name="T75" fmla="*/ 45 h 880"/>
              <a:gd name="T76" fmla="*/ 494 w 1465"/>
              <a:gd name="T77" fmla="*/ 24 h 880"/>
              <a:gd name="T78" fmla="*/ 0 w 1465"/>
              <a:gd name="T79" fmla="*/ 24 h 880"/>
              <a:gd name="T80" fmla="*/ 0 w 1465"/>
              <a:gd name="T81" fmla="*/ 0 h 8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1465" h="880">
                <a:moveTo>
                  <a:pt x="0" y="0"/>
                </a:moveTo>
                <a:lnTo>
                  <a:pt x="749" y="12"/>
                </a:lnTo>
                <a:lnTo>
                  <a:pt x="718" y="41"/>
                </a:lnTo>
                <a:lnTo>
                  <a:pt x="878" y="81"/>
                </a:lnTo>
                <a:lnTo>
                  <a:pt x="654" y="106"/>
                </a:lnTo>
                <a:lnTo>
                  <a:pt x="759" y="154"/>
                </a:lnTo>
                <a:lnTo>
                  <a:pt x="494" y="219"/>
                </a:lnTo>
                <a:lnTo>
                  <a:pt x="953" y="293"/>
                </a:lnTo>
                <a:lnTo>
                  <a:pt x="1038" y="356"/>
                </a:lnTo>
                <a:lnTo>
                  <a:pt x="1240" y="389"/>
                </a:lnTo>
                <a:lnTo>
                  <a:pt x="1453" y="478"/>
                </a:lnTo>
                <a:lnTo>
                  <a:pt x="1464" y="527"/>
                </a:lnTo>
                <a:lnTo>
                  <a:pt x="1431" y="575"/>
                </a:lnTo>
                <a:lnTo>
                  <a:pt x="944" y="587"/>
                </a:lnTo>
                <a:lnTo>
                  <a:pt x="920" y="632"/>
                </a:lnTo>
                <a:lnTo>
                  <a:pt x="730" y="710"/>
                </a:lnTo>
                <a:lnTo>
                  <a:pt x="528" y="752"/>
                </a:lnTo>
                <a:lnTo>
                  <a:pt x="226" y="845"/>
                </a:lnTo>
                <a:lnTo>
                  <a:pt x="0" y="879"/>
                </a:lnTo>
                <a:lnTo>
                  <a:pt x="587" y="671"/>
                </a:lnTo>
                <a:lnTo>
                  <a:pt x="658" y="683"/>
                </a:lnTo>
                <a:lnTo>
                  <a:pt x="397" y="596"/>
                </a:lnTo>
                <a:lnTo>
                  <a:pt x="759" y="648"/>
                </a:lnTo>
                <a:lnTo>
                  <a:pt x="879" y="623"/>
                </a:lnTo>
                <a:lnTo>
                  <a:pt x="798" y="559"/>
                </a:lnTo>
                <a:lnTo>
                  <a:pt x="1357" y="543"/>
                </a:lnTo>
                <a:lnTo>
                  <a:pt x="1367" y="494"/>
                </a:lnTo>
                <a:lnTo>
                  <a:pt x="1261" y="437"/>
                </a:lnTo>
                <a:lnTo>
                  <a:pt x="1038" y="389"/>
                </a:lnTo>
                <a:lnTo>
                  <a:pt x="920" y="365"/>
                </a:lnTo>
                <a:lnTo>
                  <a:pt x="823" y="315"/>
                </a:lnTo>
                <a:lnTo>
                  <a:pt x="581" y="295"/>
                </a:lnTo>
                <a:lnTo>
                  <a:pt x="105" y="201"/>
                </a:lnTo>
                <a:lnTo>
                  <a:pt x="590" y="153"/>
                </a:lnTo>
                <a:lnTo>
                  <a:pt x="531" y="147"/>
                </a:lnTo>
                <a:lnTo>
                  <a:pt x="310" y="96"/>
                </a:lnTo>
                <a:lnTo>
                  <a:pt x="644" y="73"/>
                </a:lnTo>
                <a:lnTo>
                  <a:pt x="289" y="45"/>
                </a:lnTo>
                <a:lnTo>
                  <a:pt x="494" y="24"/>
                </a:lnTo>
                <a:lnTo>
                  <a:pt x="0" y="2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9" name="Freeform 1063"/>
          <p:cNvSpPr>
            <a:spLocks/>
          </p:cNvSpPr>
          <p:nvPr/>
        </p:nvSpPr>
        <p:spPr bwMode="auto">
          <a:xfrm>
            <a:off x="2995613" y="581025"/>
            <a:ext cx="1577975" cy="1063625"/>
          </a:xfrm>
          <a:custGeom>
            <a:avLst/>
            <a:gdLst>
              <a:gd name="T0" fmla="*/ 993 w 994"/>
              <a:gd name="T1" fmla="*/ 15 h 670"/>
              <a:gd name="T2" fmla="*/ 993 w 994"/>
              <a:gd name="T3" fmla="*/ 9 h 670"/>
              <a:gd name="T4" fmla="*/ 853 w 994"/>
              <a:gd name="T5" fmla="*/ 305 h 670"/>
              <a:gd name="T6" fmla="*/ 760 w 994"/>
              <a:gd name="T7" fmla="*/ 329 h 670"/>
              <a:gd name="T8" fmla="*/ 575 w 994"/>
              <a:gd name="T9" fmla="*/ 597 h 670"/>
              <a:gd name="T10" fmla="*/ 636 w 994"/>
              <a:gd name="T11" fmla="*/ 669 h 670"/>
              <a:gd name="T12" fmla="*/ 472 w 994"/>
              <a:gd name="T13" fmla="*/ 661 h 670"/>
              <a:gd name="T14" fmla="*/ 194 w 994"/>
              <a:gd name="T15" fmla="*/ 645 h 670"/>
              <a:gd name="T16" fmla="*/ 0 w 994"/>
              <a:gd name="T17" fmla="*/ 612 h 670"/>
              <a:gd name="T18" fmla="*/ 133 w 994"/>
              <a:gd name="T19" fmla="*/ 580 h 670"/>
              <a:gd name="T20" fmla="*/ 483 w 994"/>
              <a:gd name="T21" fmla="*/ 548 h 670"/>
              <a:gd name="T22" fmla="*/ 113 w 994"/>
              <a:gd name="T23" fmla="*/ 597 h 670"/>
              <a:gd name="T24" fmla="*/ 154 w 994"/>
              <a:gd name="T25" fmla="*/ 612 h 670"/>
              <a:gd name="T26" fmla="*/ 483 w 994"/>
              <a:gd name="T27" fmla="*/ 637 h 670"/>
              <a:gd name="T28" fmla="*/ 739 w 994"/>
              <a:gd name="T29" fmla="*/ 297 h 670"/>
              <a:gd name="T30" fmla="*/ 842 w 994"/>
              <a:gd name="T31" fmla="*/ 240 h 670"/>
              <a:gd name="T32" fmla="*/ 993 w 994"/>
              <a:gd name="T33" fmla="*/ 0 h 670"/>
              <a:gd name="T34" fmla="*/ 993 w 994"/>
              <a:gd name="T35" fmla="*/ 15 h 6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994" h="670">
                <a:moveTo>
                  <a:pt x="993" y="15"/>
                </a:moveTo>
                <a:lnTo>
                  <a:pt x="993" y="9"/>
                </a:lnTo>
                <a:lnTo>
                  <a:pt x="853" y="305"/>
                </a:lnTo>
                <a:lnTo>
                  <a:pt x="760" y="329"/>
                </a:lnTo>
                <a:lnTo>
                  <a:pt x="575" y="597"/>
                </a:lnTo>
                <a:lnTo>
                  <a:pt x="636" y="669"/>
                </a:lnTo>
                <a:lnTo>
                  <a:pt x="472" y="661"/>
                </a:lnTo>
                <a:lnTo>
                  <a:pt x="194" y="645"/>
                </a:lnTo>
                <a:lnTo>
                  <a:pt x="0" y="612"/>
                </a:lnTo>
                <a:lnTo>
                  <a:pt x="133" y="580"/>
                </a:lnTo>
                <a:lnTo>
                  <a:pt x="483" y="548"/>
                </a:lnTo>
                <a:lnTo>
                  <a:pt x="113" y="597"/>
                </a:lnTo>
                <a:lnTo>
                  <a:pt x="154" y="612"/>
                </a:lnTo>
                <a:lnTo>
                  <a:pt x="483" y="637"/>
                </a:lnTo>
                <a:lnTo>
                  <a:pt x="739" y="297"/>
                </a:lnTo>
                <a:lnTo>
                  <a:pt x="842" y="240"/>
                </a:lnTo>
                <a:lnTo>
                  <a:pt x="993" y="0"/>
                </a:lnTo>
                <a:lnTo>
                  <a:pt x="993" y="15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0" name="Freeform 1064"/>
          <p:cNvSpPr>
            <a:spLocks/>
          </p:cNvSpPr>
          <p:nvPr/>
        </p:nvSpPr>
        <p:spPr bwMode="auto">
          <a:xfrm>
            <a:off x="1884363" y="1463675"/>
            <a:ext cx="3349625" cy="284163"/>
          </a:xfrm>
          <a:custGeom>
            <a:avLst/>
            <a:gdLst>
              <a:gd name="T0" fmla="*/ 729 w 2110"/>
              <a:gd name="T1" fmla="*/ 0 h 179"/>
              <a:gd name="T2" fmla="*/ 431 w 2110"/>
              <a:gd name="T3" fmla="*/ 33 h 179"/>
              <a:gd name="T4" fmla="*/ 410 w 2110"/>
              <a:gd name="T5" fmla="*/ 56 h 179"/>
              <a:gd name="T6" fmla="*/ 462 w 2110"/>
              <a:gd name="T7" fmla="*/ 81 h 179"/>
              <a:gd name="T8" fmla="*/ 278 w 2110"/>
              <a:gd name="T9" fmla="*/ 56 h 179"/>
              <a:gd name="T10" fmla="*/ 329 w 2110"/>
              <a:gd name="T11" fmla="*/ 41 h 179"/>
              <a:gd name="T12" fmla="*/ 144 w 2110"/>
              <a:gd name="T13" fmla="*/ 33 h 179"/>
              <a:gd name="T14" fmla="*/ 0 w 2110"/>
              <a:gd name="T15" fmla="*/ 73 h 179"/>
              <a:gd name="T16" fmla="*/ 175 w 2110"/>
              <a:gd name="T17" fmla="*/ 65 h 179"/>
              <a:gd name="T18" fmla="*/ 257 w 2110"/>
              <a:gd name="T19" fmla="*/ 81 h 179"/>
              <a:gd name="T20" fmla="*/ 472 w 2110"/>
              <a:gd name="T21" fmla="*/ 105 h 179"/>
              <a:gd name="T22" fmla="*/ 720 w 2110"/>
              <a:gd name="T23" fmla="*/ 138 h 179"/>
              <a:gd name="T24" fmla="*/ 1213 w 2110"/>
              <a:gd name="T25" fmla="*/ 162 h 179"/>
              <a:gd name="T26" fmla="*/ 1677 w 2110"/>
              <a:gd name="T27" fmla="*/ 178 h 179"/>
              <a:gd name="T28" fmla="*/ 2109 w 2110"/>
              <a:gd name="T29" fmla="*/ 162 h 179"/>
              <a:gd name="T30" fmla="*/ 1522 w 2110"/>
              <a:gd name="T31" fmla="*/ 162 h 179"/>
              <a:gd name="T32" fmla="*/ 1070 w 2110"/>
              <a:gd name="T33" fmla="*/ 130 h 179"/>
              <a:gd name="T34" fmla="*/ 729 w 2110"/>
              <a:gd name="T35" fmla="*/ 113 h 179"/>
              <a:gd name="T36" fmla="*/ 545 w 2110"/>
              <a:gd name="T37" fmla="*/ 81 h 179"/>
              <a:gd name="T38" fmla="*/ 483 w 2110"/>
              <a:gd name="T39" fmla="*/ 65 h 179"/>
              <a:gd name="T40" fmla="*/ 483 w 2110"/>
              <a:gd name="T41" fmla="*/ 49 h 179"/>
              <a:gd name="T42" fmla="*/ 729 w 2110"/>
              <a:gd name="T43" fmla="*/ 0 h 1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110" h="179">
                <a:moveTo>
                  <a:pt x="729" y="0"/>
                </a:moveTo>
                <a:lnTo>
                  <a:pt x="431" y="33"/>
                </a:lnTo>
                <a:lnTo>
                  <a:pt x="410" y="56"/>
                </a:lnTo>
                <a:lnTo>
                  <a:pt x="462" y="81"/>
                </a:lnTo>
                <a:lnTo>
                  <a:pt x="278" y="56"/>
                </a:lnTo>
                <a:lnTo>
                  <a:pt x="329" y="41"/>
                </a:lnTo>
                <a:lnTo>
                  <a:pt x="144" y="33"/>
                </a:lnTo>
                <a:lnTo>
                  <a:pt x="0" y="73"/>
                </a:lnTo>
                <a:lnTo>
                  <a:pt x="175" y="65"/>
                </a:lnTo>
                <a:lnTo>
                  <a:pt x="257" y="81"/>
                </a:lnTo>
                <a:lnTo>
                  <a:pt x="472" y="105"/>
                </a:lnTo>
                <a:lnTo>
                  <a:pt x="720" y="138"/>
                </a:lnTo>
                <a:lnTo>
                  <a:pt x="1213" y="162"/>
                </a:lnTo>
                <a:lnTo>
                  <a:pt x="1677" y="178"/>
                </a:lnTo>
                <a:lnTo>
                  <a:pt x="2109" y="162"/>
                </a:lnTo>
                <a:lnTo>
                  <a:pt x="1522" y="162"/>
                </a:lnTo>
                <a:lnTo>
                  <a:pt x="1070" y="130"/>
                </a:lnTo>
                <a:lnTo>
                  <a:pt x="729" y="113"/>
                </a:lnTo>
                <a:lnTo>
                  <a:pt x="545" y="81"/>
                </a:lnTo>
                <a:lnTo>
                  <a:pt x="483" y="65"/>
                </a:lnTo>
                <a:lnTo>
                  <a:pt x="483" y="49"/>
                </a:lnTo>
                <a:lnTo>
                  <a:pt x="729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1" name="Freeform 1065"/>
          <p:cNvSpPr>
            <a:spLocks/>
          </p:cNvSpPr>
          <p:nvPr/>
        </p:nvSpPr>
        <p:spPr bwMode="auto">
          <a:xfrm>
            <a:off x="2030413" y="1579563"/>
            <a:ext cx="4557712" cy="358775"/>
          </a:xfrm>
          <a:custGeom>
            <a:avLst/>
            <a:gdLst>
              <a:gd name="T0" fmla="*/ 0 w 2871"/>
              <a:gd name="T1" fmla="*/ 0 h 226"/>
              <a:gd name="T2" fmla="*/ 206 w 2871"/>
              <a:gd name="T3" fmla="*/ 40 h 226"/>
              <a:gd name="T4" fmla="*/ 669 w 2871"/>
              <a:gd name="T5" fmla="*/ 113 h 226"/>
              <a:gd name="T6" fmla="*/ 1153 w 2871"/>
              <a:gd name="T7" fmla="*/ 153 h 226"/>
              <a:gd name="T8" fmla="*/ 1769 w 2871"/>
              <a:gd name="T9" fmla="*/ 194 h 226"/>
              <a:gd name="T10" fmla="*/ 2088 w 2871"/>
              <a:gd name="T11" fmla="*/ 185 h 226"/>
              <a:gd name="T12" fmla="*/ 2500 w 2871"/>
              <a:gd name="T13" fmla="*/ 153 h 226"/>
              <a:gd name="T14" fmla="*/ 2706 w 2871"/>
              <a:gd name="T15" fmla="*/ 121 h 226"/>
              <a:gd name="T16" fmla="*/ 2798 w 2871"/>
              <a:gd name="T17" fmla="*/ 97 h 226"/>
              <a:gd name="T18" fmla="*/ 2870 w 2871"/>
              <a:gd name="T19" fmla="*/ 57 h 226"/>
              <a:gd name="T20" fmla="*/ 2777 w 2871"/>
              <a:gd name="T21" fmla="*/ 121 h 226"/>
              <a:gd name="T22" fmla="*/ 2592 w 2871"/>
              <a:gd name="T23" fmla="*/ 161 h 226"/>
              <a:gd name="T24" fmla="*/ 2303 w 2871"/>
              <a:gd name="T25" fmla="*/ 201 h 226"/>
              <a:gd name="T26" fmla="*/ 1934 w 2871"/>
              <a:gd name="T27" fmla="*/ 225 h 226"/>
              <a:gd name="T28" fmla="*/ 1697 w 2871"/>
              <a:gd name="T29" fmla="*/ 225 h 226"/>
              <a:gd name="T30" fmla="*/ 1255 w 2871"/>
              <a:gd name="T31" fmla="*/ 194 h 226"/>
              <a:gd name="T32" fmla="*/ 617 w 2871"/>
              <a:gd name="T33" fmla="*/ 113 h 226"/>
              <a:gd name="T34" fmla="*/ 289 w 2871"/>
              <a:gd name="T35" fmla="*/ 65 h 226"/>
              <a:gd name="T36" fmla="*/ 0 w 2871"/>
              <a:gd name="T37" fmla="*/ 0 h 2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871" h="226">
                <a:moveTo>
                  <a:pt x="0" y="0"/>
                </a:moveTo>
                <a:lnTo>
                  <a:pt x="206" y="40"/>
                </a:lnTo>
                <a:lnTo>
                  <a:pt x="669" y="113"/>
                </a:lnTo>
                <a:lnTo>
                  <a:pt x="1153" y="153"/>
                </a:lnTo>
                <a:lnTo>
                  <a:pt x="1769" y="194"/>
                </a:lnTo>
                <a:lnTo>
                  <a:pt x="2088" y="185"/>
                </a:lnTo>
                <a:lnTo>
                  <a:pt x="2500" y="153"/>
                </a:lnTo>
                <a:lnTo>
                  <a:pt x="2706" y="121"/>
                </a:lnTo>
                <a:lnTo>
                  <a:pt x="2798" y="97"/>
                </a:lnTo>
                <a:lnTo>
                  <a:pt x="2870" y="57"/>
                </a:lnTo>
                <a:lnTo>
                  <a:pt x="2777" y="121"/>
                </a:lnTo>
                <a:lnTo>
                  <a:pt x="2592" y="161"/>
                </a:lnTo>
                <a:lnTo>
                  <a:pt x="2303" y="201"/>
                </a:lnTo>
                <a:lnTo>
                  <a:pt x="1934" y="225"/>
                </a:lnTo>
                <a:lnTo>
                  <a:pt x="1697" y="225"/>
                </a:lnTo>
                <a:lnTo>
                  <a:pt x="1255" y="194"/>
                </a:lnTo>
                <a:lnTo>
                  <a:pt x="617" y="113"/>
                </a:lnTo>
                <a:lnTo>
                  <a:pt x="289" y="65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2" name="Freeform 1066"/>
          <p:cNvSpPr>
            <a:spLocks/>
          </p:cNvSpPr>
          <p:nvPr/>
        </p:nvSpPr>
        <p:spPr bwMode="auto">
          <a:xfrm>
            <a:off x="4592638" y="1438275"/>
            <a:ext cx="2317750" cy="233363"/>
          </a:xfrm>
          <a:custGeom>
            <a:avLst/>
            <a:gdLst>
              <a:gd name="T0" fmla="*/ 0 w 1460"/>
              <a:gd name="T1" fmla="*/ 137 h 147"/>
              <a:gd name="T2" fmla="*/ 535 w 1460"/>
              <a:gd name="T3" fmla="*/ 137 h 147"/>
              <a:gd name="T4" fmla="*/ 948 w 1460"/>
              <a:gd name="T5" fmla="*/ 121 h 147"/>
              <a:gd name="T6" fmla="*/ 1204 w 1460"/>
              <a:gd name="T7" fmla="*/ 105 h 147"/>
              <a:gd name="T8" fmla="*/ 1308 w 1460"/>
              <a:gd name="T9" fmla="*/ 81 h 147"/>
              <a:gd name="T10" fmla="*/ 1286 w 1460"/>
              <a:gd name="T11" fmla="*/ 57 h 147"/>
              <a:gd name="T12" fmla="*/ 1174 w 1460"/>
              <a:gd name="T13" fmla="*/ 32 h 147"/>
              <a:gd name="T14" fmla="*/ 957 w 1460"/>
              <a:gd name="T15" fmla="*/ 16 h 147"/>
              <a:gd name="T16" fmla="*/ 495 w 1460"/>
              <a:gd name="T17" fmla="*/ 0 h 147"/>
              <a:gd name="T18" fmla="*/ 1080 w 1460"/>
              <a:gd name="T19" fmla="*/ 16 h 147"/>
              <a:gd name="T20" fmla="*/ 1318 w 1460"/>
              <a:gd name="T21" fmla="*/ 40 h 147"/>
              <a:gd name="T22" fmla="*/ 1359 w 1460"/>
              <a:gd name="T23" fmla="*/ 72 h 147"/>
              <a:gd name="T24" fmla="*/ 1459 w 1460"/>
              <a:gd name="T25" fmla="*/ 82 h 147"/>
              <a:gd name="T26" fmla="*/ 1256 w 1460"/>
              <a:gd name="T27" fmla="*/ 121 h 147"/>
              <a:gd name="T28" fmla="*/ 886 w 1460"/>
              <a:gd name="T29" fmla="*/ 137 h 147"/>
              <a:gd name="T30" fmla="*/ 556 w 1460"/>
              <a:gd name="T31" fmla="*/ 146 h 147"/>
              <a:gd name="T32" fmla="*/ 0 w 1460"/>
              <a:gd name="T33" fmla="*/ 137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460" h="147">
                <a:moveTo>
                  <a:pt x="0" y="137"/>
                </a:moveTo>
                <a:lnTo>
                  <a:pt x="535" y="137"/>
                </a:lnTo>
                <a:lnTo>
                  <a:pt x="948" y="121"/>
                </a:lnTo>
                <a:lnTo>
                  <a:pt x="1204" y="105"/>
                </a:lnTo>
                <a:lnTo>
                  <a:pt x="1308" y="81"/>
                </a:lnTo>
                <a:lnTo>
                  <a:pt x="1286" y="57"/>
                </a:lnTo>
                <a:lnTo>
                  <a:pt x="1174" y="32"/>
                </a:lnTo>
                <a:lnTo>
                  <a:pt x="957" y="16"/>
                </a:lnTo>
                <a:lnTo>
                  <a:pt x="495" y="0"/>
                </a:lnTo>
                <a:lnTo>
                  <a:pt x="1080" y="16"/>
                </a:lnTo>
                <a:lnTo>
                  <a:pt x="1318" y="40"/>
                </a:lnTo>
                <a:lnTo>
                  <a:pt x="1359" y="72"/>
                </a:lnTo>
                <a:lnTo>
                  <a:pt x="1459" y="82"/>
                </a:lnTo>
                <a:lnTo>
                  <a:pt x="1256" y="121"/>
                </a:lnTo>
                <a:lnTo>
                  <a:pt x="886" y="137"/>
                </a:lnTo>
                <a:lnTo>
                  <a:pt x="556" y="146"/>
                </a:lnTo>
                <a:lnTo>
                  <a:pt x="0" y="13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3" name="Freeform 1067"/>
          <p:cNvSpPr>
            <a:spLocks/>
          </p:cNvSpPr>
          <p:nvPr/>
        </p:nvSpPr>
        <p:spPr bwMode="auto">
          <a:xfrm>
            <a:off x="4757738" y="1501775"/>
            <a:ext cx="1422400" cy="119063"/>
          </a:xfrm>
          <a:custGeom>
            <a:avLst/>
            <a:gdLst>
              <a:gd name="T0" fmla="*/ 0 w 896"/>
              <a:gd name="T1" fmla="*/ 57 h 75"/>
              <a:gd name="T2" fmla="*/ 431 w 896"/>
              <a:gd name="T3" fmla="*/ 74 h 75"/>
              <a:gd name="T4" fmla="*/ 729 w 896"/>
              <a:gd name="T5" fmla="*/ 49 h 75"/>
              <a:gd name="T6" fmla="*/ 895 w 896"/>
              <a:gd name="T7" fmla="*/ 32 h 75"/>
              <a:gd name="T8" fmla="*/ 895 w 896"/>
              <a:gd name="T9" fmla="*/ 17 h 75"/>
              <a:gd name="T10" fmla="*/ 658 w 896"/>
              <a:gd name="T11" fmla="*/ 0 h 75"/>
              <a:gd name="T12" fmla="*/ 729 w 896"/>
              <a:gd name="T13" fmla="*/ 32 h 75"/>
              <a:gd name="T14" fmla="*/ 513 w 896"/>
              <a:gd name="T15" fmla="*/ 57 h 75"/>
              <a:gd name="T16" fmla="*/ 0 w 896"/>
              <a:gd name="T17" fmla="*/ 57 h 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96" h="75">
                <a:moveTo>
                  <a:pt x="0" y="57"/>
                </a:moveTo>
                <a:lnTo>
                  <a:pt x="431" y="74"/>
                </a:lnTo>
                <a:lnTo>
                  <a:pt x="729" y="49"/>
                </a:lnTo>
                <a:lnTo>
                  <a:pt x="895" y="32"/>
                </a:lnTo>
                <a:lnTo>
                  <a:pt x="895" y="17"/>
                </a:lnTo>
                <a:lnTo>
                  <a:pt x="658" y="0"/>
                </a:lnTo>
                <a:lnTo>
                  <a:pt x="729" y="32"/>
                </a:lnTo>
                <a:lnTo>
                  <a:pt x="513" y="57"/>
                </a:lnTo>
                <a:lnTo>
                  <a:pt x="0" y="5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4" name="Freeform 1068"/>
          <p:cNvSpPr>
            <a:spLocks/>
          </p:cNvSpPr>
          <p:nvPr/>
        </p:nvSpPr>
        <p:spPr bwMode="auto">
          <a:xfrm>
            <a:off x="3354388" y="1695450"/>
            <a:ext cx="246062" cy="65088"/>
          </a:xfrm>
          <a:custGeom>
            <a:avLst/>
            <a:gdLst>
              <a:gd name="T0" fmla="*/ 154 w 155"/>
              <a:gd name="T1" fmla="*/ 8 h 41"/>
              <a:gd name="T2" fmla="*/ 144 w 155"/>
              <a:gd name="T3" fmla="*/ 40 h 41"/>
              <a:gd name="T4" fmla="*/ 0 w 155"/>
              <a:gd name="T5" fmla="*/ 0 h 41"/>
              <a:gd name="T6" fmla="*/ 154 w 155"/>
              <a:gd name="T7" fmla="*/ 8 h 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5" h="41">
                <a:moveTo>
                  <a:pt x="154" y="8"/>
                </a:moveTo>
                <a:lnTo>
                  <a:pt x="144" y="40"/>
                </a:lnTo>
                <a:lnTo>
                  <a:pt x="0" y="0"/>
                </a:lnTo>
                <a:lnTo>
                  <a:pt x="154" y="8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5" name="Freeform 1069"/>
          <p:cNvSpPr>
            <a:spLocks/>
          </p:cNvSpPr>
          <p:nvPr/>
        </p:nvSpPr>
        <p:spPr bwMode="auto">
          <a:xfrm>
            <a:off x="1143000" y="1771650"/>
            <a:ext cx="3602038" cy="4116388"/>
          </a:xfrm>
          <a:custGeom>
            <a:avLst/>
            <a:gdLst>
              <a:gd name="T0" fmla="*/ 1388 w 2269"/>
              <a:gd name="T1" fmla="*/ 17 h 2593"/>
              <a:gd name="T2" fmla="*/ 1494 w 2269"/>
              <a:gd name="T3" fmla="*/ 312 h 2593"/>
              <a:gd name="T4" fmla="*/ 1080 w 2269"/>
              <a:gd name="T5" fmla="*/ 255 h 2593"/>
              <a:gd name="T6" fmla="*/ 665 w 2269"/>
              <a:gd name="T7" fmla="*/ 395 h 2593"/>
              <a:gd name="T8" fmla="*/ 774 w 2269"/>
              <a:gd name="T9" fmla="*/ 510 h 2593"/>
              <a:gd name="T10" fmla="*/ 454 w 2269"/>
              <a:gd name="T11" fmla="*/ 517 h 2593"/>
              <a:gd name="T12" fmla="*/ 240 w 2269"/>
              <a:gd name="T13" fmla="*/ 716 h 2593"/>
              <a:gd name="T14" fmla="*/ 307 w 2269"/>
              <a:gd name="T15" fmla="*/ 813 h 2593"/>
              <a:gd name="T16" fmla="*/ 146 w 2269"/>
              <a:gd name="T17" fmla="*/ 920 h 2593"/>
              <a:gd name="T18" fmla="*/ 294 w 2269"/>
              <a:gd name="T19" fmla="*/ 1175 h 2593"/>
              <a:gd name="T20" fmla="*/ 665 w 2269"/>
              <a:gd name="T21" fmla="*/ 1291 h 2593"/>
              <a:gd name="T22" fmla="*/ 253 w 2269"/>
              <a:gd name="T23" fmla="*/ 1266 h 2593"/>
              <a:gd name="T24" fmla="*/ 159 w 2269"/>
              <a:gd name="T25" fmla="*/ 1454 h 2593"/>
              <a:gd name="T26" fmla="*/ 465 w 2269"/>
              <a:gd name="T27" fmla="*/ 1520 h 2593"/>
              <a:gd name="T28" fmla="*/ 573 w 2269"/>
              <a:gd name="T29" fmla="*/ 1488 h 2593"/>
              <a:gd name="T30" fmla="*/ 626 w 2269"/>
              <a:gd name="T31" fmla="*/ 1628 h 2593"/>
              <a:gd name="T32" fmla="*/ 1067 w 2269"/>
              <a:gd name="T33" fmla="*/ 1719 h 2593"/>
              <a:gd name="T34" fmla="*/ 774 w 2269"/>
              <a:gd name="T35" fmla="*/ 1769 h 2593"/>
              <a:gd name="T36" fmla="*/ 746 w 2269"/>
              <a:gd name="T37" fmla="*/ 1825 h 2593"/>
              <a:gd name="T38" fmla="*/ 1428 w 2269"/>
              <a:gd name="T39" fmla="*/ 1966 h 2593"/>
              <a:gd name="T40" fmla="*/ 1188 w 2269"/>
              <a:gd name="T41" fmla="*/ 1957 h 2593"/>
              <a:gd name="T42" fmla="*/ 1226 w 2269"/>
              <a:gd name="T43" fmla="*/ 2073 h 2593"/>
              <a:gd name="T44" fmla="*/ 1826 w 2269"/>
              <a:gd name="T45" fmla="*/ 2294 h 2593"/>
              <a:gd name="T46" fmla="*/ 1947 w 2269"/>
              <a:gd name="T47" fmla="*/ 2320 h 2593"/>
              <a:gd name="T48" fmla="*/ 1841 w 2269"/>
              <a:gd name="T49" fmla="*/ 2162 h 2593"/>
              <a:gd name="T50" fmla="*/ 1590 w 2269"/>
              <a:gd name="T51" fmla="*/ 2055 h 2593"/>
              <a:gd name="T52" fmla="*/ 2053 w 2269"/>
              <a:gd name="T53" fmla="*/ 2015 h 2593"/>
              <a:gd name="T54" fmla="*/ 1881 w 2269"/>
              <a:gd name="T55" fmla="*/ 2088 h 2593"/>
              <a:gd name="T56" fmla="*/ 2268 w 2269"/>
              <a:gd name="T57" fmla="*/ 2592 h 2593"/>
              <a:gd name="T58" fmla="*/ 2027 w 2269"/>
              <a:gd name="T59" fmla="*/ 2409 h 2593"/>
              <a:gd name="T60" fmla="*/ 1729 w 2269"/>
              <a:gd name="T61" fmla="*/ 2346 h 2593"/>
              <a:gd name="T62" fmla="*/ 1095 w 2269"/>
              <a:gd name="T63" fmla="*/ 2088 h 2593"/>
              <a:gd name="T64" fmla="*/ 1067 w 2269"/>
              <a:gd name="T65" fmla="*/ 1957 h 2593"/>
              <a:gd name="T66" fmla="*/ 652 w 2269"/>
              <a:gd name="T67" fmla="*/ 1859 h 2593"/>
              <a:gd name="T68" fmla="*/ 652 w 2269"/>
              <a:gd name="T69" fmla="*/ 1769 h 2593"/>
              <a:gd name="T70" fmla="*/ 29 w 2269"/>
              <a:gd name="T71" fmla="*/ 1462 h 2593"/>
              <a:gd name="T72" fmla="*/ 188 w 2269"/>
              <a:gd name="T73" fmla="*/ 1175 h 2593"/>
              <a:gd name="T74" fmla="*/ 0 w 2269"/>
              <a:gd name="T75" fmla="*/ 929 h 2593"/>
              <a:gd name="T76" fmla="*/ 159 w 2269"/>
              <a:gd name="T77" fmla="*/ 805 h 2593"/>
              <a:gd name="T78" fmla="*/ 121 w 2269"/>
              <a:gd name="T79" fmla="*/ 716 h 2593"/>
              <a:gd name="T80" fmla="*/ 294 w 2269"/>
              <a:gd name="T81" fmla="*/ 551 h 2593"/>
              <a:gd name="T82" fmla="*/ 373 w 2269"/>
              <a:gd name="T83" fmla="*/ 321 h 2593"/>
              <a:gd name="T84" fmla="*/ 1001 w 2269"/>
              <a:gd name="T85" fmla="*/ 181 h 2593"/>
              <a:gd name="T86" fmla="*/ 1134 w 2269"/>
              <a:gd name="T87" fmla="*/ 0 h 2593"/>
              <a:gd name="T88" fmla="*/ 1388 w 2269"/>
              <a:gd name="T89" fmla="*/ 17 h 25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2269" h="2593">
                <a:moveTo>
                  <a:pt x="1388" y="17"/>
                </a:moveTo>
                <a:lnTo>
                  <a:pt x="1494" y="312"/>
                </a:lnTo>
                <a:lnTo>
                  <a:pt x="1080" y="255"/>
                </a:lnTo>
                <a:lnTo>
                  <a:pt x="665" y="395"/>
                </a:lnTo>
                <a:lnTo>
                  <a:pt x="774" y="510"/>
                </a:lnTo>
                <a:lnTo>
                  <a:pt x="454" y="517"/>
                </a:lnTo>
                <a:lnTo>
                  <a:pt x="240" y="716"/>
                </a:lnTo>
                <a:lnTo>
                  <a:pt x="307" y="813"/>
                </a:lnTo>
                <a:lnTo>
                  <a:pt x="146" y="920"/>
                </a:lnTo>
                <a:lnTo>
                  <a:pt x="294" y="1175"/>
                </a:lnTo>
                <a:lnTo>
                  <a:pt x="665" y="1291"/>
                </a:lnTo>
                <a:lnTo>
                  <a:pt x="253" y="1266"/>
                </a:lnTo>
                <a:lnTo>
                  <a:pt x="159" y="1454"/>
                </a:lnTo>
                <a:lnTo>
                  <a:pt x="465" y="1520"/>
                </a:lnTo>
                <a:lnTo>
                  <a:pt x="573" y="1488"/>
                </a:lnTo>
                <a:lnTo>
                  <a:pt x="626" y="1628"/>
                </a:lnTo>
                <a:lnTo>
                  <a:pt x="1067" y="1719"/>
                </a:lnTo>
                <a:lnTo>
                  <a:pt x="774" y="1769"/>
                </a:lnTo>
                <a:lnTo>
                  <a:pt x="746" y="1825"/>
                </a:lnTo>
                <a:lnTo>
                  <a:pt x="1428" y="1966"/>
                </a:lnTo>
                <a:lnTo>
                  <a:pt x="1188" y="1957"/>
                </a:lnTo>
                <a:lnTo>
                  <a:pt x="1226" y="2073"/>
                </a:lnTo>
                <a:lnTo>
                  <a:pt x="1826" y="2294"/>
                </a:lnTo>
                <a:lnTo>
                  <a:pt x="1947" y="2320"/>
                </a:lnTo>
                <a:lnTo>
                  <a:pt x="1841" y="2162"/>
                </a:lnTo>
                <a:lnTo>
                  <a:pt x="1590" y="2055"/>
                </a:lnTo>
                <a:lnTo>
                  <a:pt x="2053" y="2015"/>
                </a:lnTo>
                <a:lnTo>
                  <a:pt x="1881" y="2088"/>
                </a:lnTo>
                <a:lnTo>
                  <a:pt x="2268" y="2592"/>
                </a:lnTo>
                <a:lnTo>
                  <a:pt x="2027" y="2409"/>
                </a:lnTo>
                <a:lnTo>
                  <a:pt x="1729" y="2346"/>
                </a:lnTo>
                <a:lnTo>
                  <a:pt x="1095" y="2088"/>
                </a:lnTo>
                <a:lnTo>
                  <a:pt x="1067" y="1957"/>
                </a:lnTo>
                <a:lnTo>
                  <a:pt x="652" y="1859"/>
                </a:lnTo>
                <a:lnTo>
                  <a:pt x="652" y="1769"/>
                </a:lnTo>
                <a:lnTo>
                  <a:pt x="29" y="1462"/>
                </a:lnTo>
                <a:lnTo>
                  <a:pt x="188" y="1175"/>
                </a:lnTo>
                <a:lnTo>
                  <a:pt x="0" y="929"/>
                </a:lnTo>
                <a:lnTo>
                  <a:pt x="159" y="805"/>
                </a:lnTo>
                <a:lnTo>
                  <a:pt x="121" y="716"/>
                </a:lnTo>
                <a:lnTo>
                  <a:pt x="294" y="551"/>
                </a:lnTo>
                <a:lnTo>
                  <a:pt x="373" y="321"/>
                </a:lnTo>
                <a:lnTo>
                  <a:pt x="1001" y="181"/>
                </a:lnTo>
                <a:lnTo>
                  <a:pt x="1134" y="0"/>
                </a:lnTo>
                <a:lnTo>
                  <a:pt x="1388" y="1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6" name="Freeform 1070"/>
          <p:cNvSpPr>
            <a:spLocks/>
          </p:cNvSpPr>
          <p:nvPr/>
        </p:nvSpPr>
        <p:spPr bwMode="auto">
          <a:xfrm>
            <a:off x="2555875" y="2425700"/>
            <a:ext cx="720725" cy="655638"/>
          </a:xfrm>
          <a:custGeom>
            <a:avLst/>
            <a:gdLst>
              <a:gd name="T0" fmla="*/ 268 w 454"/>
              <a:gd name="T1" fmla="*/ 0 h 413"/>
              <a:gd name="T2" fmla="*/ 319 w 454"/>
              <a:gd name="T3" fmla="*/ 178 h 413"/>
              <a:gd name="T4" fmla="*/ 0 w 454"/>
              <a:gd name="T5" fmla="*/ 307 h 413"/>
              <a:gd name="T6" fmla="*/ 92 w 454"/>
              <a:gd name="T7" fmla="*/ 412 h 413"/>
              <a:gd name="T8" fmla="*/ 62 w 454"/>
              <a:gd name="T9" fmla="*/ 315 h 413"/>
              <a:gd name="T10" fmla="*/ 453 w 454"/>
              <a:gd name="T11" fmla="*/ 203 h 413"/>
              <a:gd name="T12" fmla="*/ 268 w 454"/>
              <a:gd name="T13" fmla="*/ 0 h 4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54" h="413">
                <a:moveTo>
                  <a:pt x="268" y="0"/>
                </a:moveTo>
                <a:lnTo>
                  <a:pt x="319" y="178"/>
                </a:lnTo>
                <a:lnTo>
                  <a:pt x="0" y="307"/>
                </a:lnTo>
                <a:lnTo>
                  <a:pt x="92" y="412"/>
                </a:lnTo>
                <a:lnTo>
                  <a:pt x="62" y="315"/>
                </a:lnTo>
                <a:lnTo>
                  <a:pt x="453" y="203"/>
                </a:lnTo>
                <a:lnTo>
                  <a:pt x="268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7" name="Freeform 1071"/>
          <p:cNvSpPr>
            <a:spLocks/>
          </p:cNvSpPr>
          <p:nvPr/>
        </p:nvSpPr>
        <p:spPr bwMode="auto">
          <a:xfrm>
            <a:off x="2668588" y="4049713"/>
            <a:ext cx="685800" cy="315912"/>
          </a:xfrm>
          <a:custGeom>
            <a:avLst/>
            <a:gdLst>
              <a:gd name="T0" fmla="*/ 170 w 432"/>
              <a:gd name="T1" fmla="*/ 0 h 199"/>
              <a:gd name="T2" fmla="*/ 217 w 432"/>
              <a:gd name="T3" fmla="*/ 120 h 199"/>
              <a:gd name="T4" fmla="*/ 431 w 432"/>
              <a:gd name="T5" fmla="*/ 4 h 199"/>
              <a:gd name="T6" fmla="*/ 186 w 432"/>
              <a:gd name="T7" fmla="*/ 198 h 199"/>
              <a:gd name="T8" fmla="*/ 0 w 432"/>
              <a:gd name="T9" fmla="*/ 195 h 199"/>
              <a:gd name="T10" fmla="*/ 170 w 432"/>
              <a:gd name="T11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2" h="199">
                <a:moveTo>
                  <a:pt x="170" y="0"/>
                </a:moveTo>
                <a:lnTo>
                  <a:pt x="217" y="120"/>
                </a:lnTo>
                <a:lnTo>
                  <a:pt x="431" y="4"/>
                </a:lnTo>
                <a:lnTo>
                  <a:pt x="186" y="198"/>
                </a:lnTo>
                <a:lnTo>
                  <a:pt x="0" y="195"/>
                </a:lnTo>
                <a:lnTo>
                  <a:pt x="17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8" name="Freeform 1072"/>
          <p:cNvSpPr>
            <a:spLocks/>
          </p:cNvSpPr>
          <p:nvPr/>
        </p:nvSpPr>
        <p:spPr bwMode="auto">
          <a:xfrm>
            <a:off x="3370263" y="2336800"/>
            <a:ext cx="3055937" cy="1606550"/>
          </a:xfrm>
          <a:custGeom>
            <a:avLst/>
            <a:gdLst>
              <a:gd name="T0" fmla="*/ 360 w 1925"/>
              <a:gd name="T1" fmla="*/ 371 h 1012"/>
              <a:gd name="T2" fmla="*/ 391 w 1925"/>
              <a:gd name="T3" fmla="*/ 590 h 1012"/>
              <a:gd name="T4" fmla="*/ 544 w 1925"/>
              <a:gd name="T5" fmla="*/ 679 h 1012"/>
              <a:gd name="T6" fmla="*/ 462 w 1925"/>
              <a:gd name="T7" fmla="*/ 825 h 1012"/>
              <a:gd name="T8" fmla="*/ 164 w 1925"/>
              <a:gd name="T9" fmla="*/ 800 h 1012"/>
              <a:gd name="T10" fmla="*/ 184 w 1925"/>
              <a:gd name="T11" fmla="*/ 922 h 1012"/>
              <a:gd name="T12" fmla="*/ 0 w 1925"/>
              <a:gd name="T13" fmla="*/ 962 h 1012"/>
              <a:gd name="T14" fmla="*/ 226 w 1925"/>
              <a:gd name="T15" fmla="*/ 1011 h 1012"/>
              <a:gd name="T16" fmla="*/ 544 w 1925"/>
              <a:gd name="T17" fmla="*/ 906 h 1012"/>
              <a:gd name="T18" fmla="*/ 606 w 1925"/>
              <a:gd name="T19" fmla="*/ 679 h 1012"/>
              <a:gd name="T20" fmla="*/ 595 w 1925"/>
              <a:gd name="T21" fmla="*/ 436 h 1012"/>
              <a:gd name="T22" fmla="*/ 1100 w 1925"/>
              <a:gd name="T23" fmla="*/ 202 h 1012"/>
              <a:gd name="T24" fmla="*/ 1017 w 1925"/>
              <a:gd name="T25" fmla="*/ 501 h 1012"/>
              <a:gd name="T26" fmla="*/ 1151 w 1925"/>
              <a:gd name="T27" fmla="*/ 211 h 1012"/>
              <a:gd name="T28" fmla="*/ 1532 w 1925"/>
              <a:gd name="T29" fmla="*/ 492 h 1012"/>
              <a:gd name="T30" fmla="*/ 1244 w 1925"/>
              <a:gd name="T31" fmla="*/ 226 h 1012"/>
              <a:gd name="T32" fmla="*/ 1924 w 1925"/>
              <a:gd name="T33" fmla="*/ 105 h 1012"/>
              <a:gd name="T34" fmla="*/ 1193 w 1925"/>
              <a:gd name="T35" fmla="*/ 169 h 1012"/>
              <a:gd name="T36" fmla="*/ 812 w 1925"/>
              <a:gd name="T37" fmla="*/ 0 h 1012"/>
              <a:gd name="T38" fmla="*/ 586 w 1925"/>
              <a:gd name="T39" fmla="*/ 56 h 1012"/>
              <a:gd name="T40" fmla="*/ 524 w 1925"/>
              <a:gd name="T41" fmla="*/ 8 h 1012"/>
              <a:gd name="T42" fmla="*/ 441 w 1925"/>
              <a:gd name="T43" fmla="*/ 56 h 1012"/>
              <a:gd name="T44" fmla="*/ 833 w 1925"/>
              <a:gd name="T45" fmla="*/ 138 h 1012"/>
              <a:gd name="T46" fmla="*/ 915 w 1925"/>
              <a:gd name="T47" fmla="*/ 234 h 1012"/>
              <a:gd name="T48" fmla="*/ 360 w 1925"/>
              <a:gd name="T49" fmla="*/ 371 h 10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1925" h="1012">
                <a:moveTo>
                  <a:pt x="360" y="371"/>
                </a:moveTo>
                <a:lnTo>
                  <a:pt x="391" y="590"/>
                </a:lnTo>
                <a:lnTo>
                  <a:pt x="544" y="679"/>
                </a:lnTo>
                <a:lnTo>
                  <a:pt x="462" y="825"/>
                </a:lnTo>
                <a:lnTo>
                  <a:pt x="164" y="800"/>
                </a:lnTo>
                <a:lnTo>
                  <a:pt x="184" y="922"/>
                </a:lnTo>
                <a:lnTo>
                  <a:pt x="0" y="962"/>
                </a:lnTo>
                <a:lnTo>
                  <a:pt x="226" y="1011"/>
                </a:lnTo>
                <a:lnTo>
                  <a:pt x="544" y="906"/>
                </a:lnTo>
                <a:lnTo>
                  <a:pt x="606" y="679"/>
                </a:lnTo>
                <a:lnTo>
                  <a:pt x="595" y="436"/>
                </a:lnTo>
                <a:lnTo>
                  <a:pt x="1100" y="202"/>
                </a:lnTo>
                <a:lnTo>
                  <a:pt x="1017" y="501"/>
                </a:lnTo>
                <a:lnTo>
                  <a:pt x="1151" y="211"/>
                </a:lnTo>
                <a:lnTo>
                  <a:pt x="1532" y="492"/>
                </a:lnTo>
                <a:lnTo>
                  <a:pt x="1244" y="226"/>
                </a:lnTo>
                <a:lnTo>
                  <a:pt x="1924" y="105"/>
                </a:lnTo>
                <a:lnTo>
                  <a:pt x="1193" y="169"/>
                </a:lnTo>
                <a:lnTo>
                  <a:pt x="812" y="0"/>
                </a:lnTo>
                <a:lnTo>
                  <a:pt x="586" y="56"/>
                </a:lnTo>
                <a:lnTo>
                  <a:pt x="524" y="8"/>
                </a:lnTo>
                <a:lnTo>
                  <a:pt x="441" y="56"/>
                </a:lnTo>
                <a:lnTo>
                  <a:pt x="833" y="138"/>
                </a:lnTo>
                <a:lnTo>
                  <a:pt x="915" y="234"/>
                </a:lnTo>
                <a:lnTo>
                  <a:pt x="360" y="37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9" name="Freeform 1073"/>
          <p:cNvSpPr>
            <a:spLocks/>
          </p:cNvSpPr>
          <p:nvPr/>
        </p:nvSpPr>
        <p:spPr bwMode="auto">
          <a:xfrm>
            <a:off x="4038600" y="1828800"/>
            <a:ext cx="4935538" cy="4402138"/>
          </a:xfrm>
          <a:custGeom>
            <a:avLst/>
            <a:gdLst>
              <a:gd name="T0" fmla="*/ 1066 w 3109"/>
              <a:gd name="T1" fmla="*/ 969 h 2773"/>
              <a:gd name="T2" fmla="*/ 1231 w 3109"/>
              <a:gd name="T3" fmla="*/ 1263 h 2773"/>
              <a:gd name="T4" fmla="*/ 0 w 3109"/>
              <a:gd name="T5" fmla="*/ 1752 h 2773"/>
              <a:gd name="T6" fmla="*/ 615 w 3109"/>
              <a:gd name="T7" fmla="*/ 1609 h 2773"/>
              <a:gd name="T8" fmla="*/ 433 w 3109"/>
              <a:gd name="T9" fmla="*/ 1911 h 2773"/>
              <a:gd name="T10" fmla="*/ 699 w 3109"/>
              <a:gd name="T11" fmla="*/ 1921 h 2773"/>
              <a:gd name="T12" fmla="*/ 932 w 3109"/>
              <a:gd name="T13" fmla="*/ 1547 h 2773"/>
              <a:gd name="T14" fmla="*/ 2162 w 3109"/>
              <a:gd name="T15" fmla="*/ 1424 h 2773"/>
              <a:gd name="T16" fmla="*/ 2228 w 3109"/>
              <a:gd name="T17" fmla="*/ 1644 h 2773"/>
              <a:gd name="T18" fmla="*/ 1994 w 3109"/>
              <a:gd name="T19" fmla="*/ 1816 h 2773"/>
              <a:gd name="T20" fmla="*/ 1281 w 3109"/>
              <a:gd name="T21" fmla="*/ 2030 h 2773"/>
              <a:gd name="T22" fmla="*/ 598 w 3109"/>
              <a:gd name="T23" fmla="*/ 2116 h 2773"/>
              <a:gd name="T24" fmla="*/ 1213 w 3109"/>
              <a:gd name="T25" fmla="*/ 2153 h 2773"/>
              <a:gd name="T26" fmla="*/ 1249 w 3109"/>
              <a:gd name="T27" fmla="*/ 2285 h 2773"/>
              <a:gd name="T28" fmla="*/ 665 w 3109"/>
              <a:gd name="T29" fmla="*/ 2293 h 2773"/>
              <a:gd name="T30" fmla="*/ 336 w 3109"/>
              <a:gd name="T31" fmla="*/ 2204 h 2773"/>
              <a:gd name="T32" fmla="*/ 528 w 3109"/>
              <a:gd name="T33" fmla="*/ 2772 h 2773"/>
              <a:gd name="T34" fmla="*/ 832 w 3109"/>
              <a:gd name="T35" fmla="*/ 2729 h 2773"/>
              <a:gd name="T36" fmla="*/ 1330 w 3109"/>
              <a:gd name="T37" fmla="*/ 2293 h 2773"/>
              <a:gd name="T38" fmla="*/ 1364 w 3109"/>
              <a:gd name="T39" fmla="*/ 2125 h 2773"/>
              <a:gd name="T40" fmla="*/ 2029 w 3109"/>
              <a:gd name="T41" fmla="*/ 1930 h 2773"/>
              <a:gd name="T42" fmla="*/ 2411 w 3109"/>
              <a:gd name="T43" fmla="*/ 1636 h 2773"/>
              <a:gd name="T44" fmla="*/ 2244 w 3109"/>
              <a:gd name="T45" fmla="*/ 1450 h 2773"/>
              <a:gd name="T46" fmla="*/ 2660 w 3109"/>
              <a:gd name="T47" fmla="*/ 1316 h 2773"/>
              <a:gd name="T48" fmla="*/ 3108 w 3109"/>
              <a:gd name="T49" fmla="*/ 935 h 2773"/>
              <a:gd name="T50" fmla="*/ 2878 w 3109"/>
              <a:gd name="T51" fmla="*/ 712 h 2773"/>
              <a:gd name="T52" fmla="*/ 2926 w 3109"/>
              <a:gd name="T53" fmla="*/ 437 h 2773"/>
              <a:gd name="T54" fmla="*/ 2311 w 3109"/>
              <a:gd name="T55" fmla="*/ 62 h 2773"/>
              <a:gd name="T56" fmla="*/ 1829 w 3109"/>
              <a:gd name="T57" fmla="*/ 0 h 2773"/>
              <a:gd name="T58" fmla="*/ 2262 w 3109"/>
              <a:gd name="T59" fmla="*/ 81 h 2773"/>
              <a:gd name="T60" fmla="*/ 2844 w 3109"/>
              <a:gd name="T61" fmla="*/ 437 h 2773"/>
              <a:gd name="T62" fmla="*/ 2760 w 3109"/>
              <a:gd name="T63" fmla="*/ 695 h 2773"/>
              <a:gd name="T64" fmla="*/ 2543 w 3109"/>
              <a:gd name="T65" fmla="*/ 747 h 2773"/>
              <a:gd name="T66" fmla="*/ 2810 w 3109"/>
              <a:gd name="T67" fmla="*/ 729 h 2773"/>
              <a:gd name="T68" fmla="*/ 2977 w 3109"/>
              <a:gd name="T69" fmla="*/ 943 h 2773"/>
              <a:gd name="T70" fmla="*/ 1861 w 3109"/>
              <a:gd name="T71" fmla="*/ 880 h 2773"/>
              <a:gd name="T72" fmla="*/ 1663 w 3109"/>
              <a:gd name="T73" fmla="*/ 978 h 2773"/>
              <a:gd name="T74" fmla="*/ 2543 w 3109"/>
              <a:gd name="T75" fmla="*/ 1255 h 2773"/>
              <a:gd name="T76" fmla="*/ 2178 w 3109"/>
              <a:gd name="T77" fmla="*/ 1379 h 2773"/>
              <a:gd name="T78" fmla="*/ 966 w 3109"/>
              <a:gd name="T79" fmla="*/ 1520 h 2773"/>
              <a:gd name="T80" fmla="*/ 1299 w 3109"/>
              <a:gd name="T81" fmla="*/ 1281 h 2773"/>
              <a:gd name="T82" fmla="*/ 1646 w 3109"/>
              <a:gd name="T83" fmla="*/ 1201 h 2773"/>
              <a:gd name="T84" fmla="*/ 1066 w 3109"/>
              <a:gd name="T85" fmla="*/ 969 h 27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3109" h="2773">
                <a:moveTo>
                  <a:pt x="1066" y="969"/>
                </a:moveTo>
                <a:lnTo>
                  <a:pt x="1231" y="1263"/>
                </a:lnTo>
                <a:lnTo>
                  <a:pt x="0" y="1752"/>
                </a:lnTo>
                <a:lnTo>
                  <a:pt x="615" y="1609"/>
                </a:lnTo>
                <a:lnTo>
                  <a:pt x="433" y="1911"/>
                </a:lnTo>
                <a:lnTo>
                  <a:pt x="699" y="1921"/>
                </a:lnTo>
                <a:lnTo>
                  <a:pt x="932" y="1547"/>
                </a:lnTo>
                <a:lnTo>
                  <a:pt x="2162" y="1424"/>
                </a:lnTo>
                <a:lnTo>
                  <a:pt x="2228" y="1644"/>
                </a:lnTo>
                <a:lnTo>
                  <a:pt x="1994" y="1816"/>
                </a:lnTo>
                <a:lnTo>
                  <a:pt x="1281" y="2030"/>
                </a:lnTo>
                <a:lnTo>
                  <a:pt x="598" y="2116"/>
                </a:lnTo>
                <a:lnTo>
                  <a:pt x="1213" y="2153"/>
                </a:lnTo>
                <a:lnTo>
                  <a:pt x="1249" y="2285"/>
                </a:lnTo>
                <a:lnTo>
                  <a:pt x="665" y="2293"/>
                </a:lnTo>
                <a:lnTo>
                  <a:pt x="336" y="2204"/>
                </a:lnTo>
                <a:lnTo>
                  <a:pt x="528" y="2772"/>
                </a:lnTo>
                <a:lnTo>
                  <a:pt x="832" y="2729"/>
                </a:lnTo>
                <a:lnTo>
                  <a:pt x="1330" y="2293"/>
                </a:lnTo>
                <a:lnTo>
                  <a:pt x="1364" y="2125"/>
                </a:lnTo>
                <a:lnTo>
                  <a:pt x="2029" y="1930"/>
                </a:lnTo>
                <a:lnTo>
                  <a:pt x="2411" y="1636"/>
                </a:lnTo>
                <a:lnTo>
                  <a:pt x="2244" y="1450"/>
                </a:lnTo>
                <a:lnTo>
                  <a:pt x="2660" y="1316"/>
                </a:lnTo>
                <a:lnTo>
                  <a:pt x="3108" y="935"/>
                </a:lnTo>
                <a:lnTo>
                  <a:pt x="2878" y="712"/>
                </a:lnTo>
                <a:lnTo>
                  <a:pt x="2926" y="437"/>
                </a:lnTo>
                <a:lnTo>
                  <a:pt x="2311" y="62"/>
                </a:lnTo>
                <a:lnTo>
                  <a:pt x="1829" y="0"/>
                </a:lnTo>
                <a:lnTo>
                  <a:pt x="2262" y="81"/>
                </a:lnTo>
                <a:lnTo>
                  <a:pt x="2844" y="437"/>
                </a:lnTo>
                <a:lnTo>
                  <a:pt x="2760" y="695"/>
                </a:lnTo>
                <a:lnTo>
                  <a:pt x="2543" y="747"/>
                </a:lnTo>
                <a:lnTo>
                  <a:pt x="2810" y="729"/>
                </a:lnTo>
                <a:lnTo>
                  <a:pt x="2977" y="943"/>
                </a:lnTo>
                <a:lnTo>
                  <a:pt x="1861" y="880"/>
                </a:lnTo>
                <a:lnTo>
                  <a:pt x="1663" y="978"/>
                </a:lnTo>
                <a:lnTo>
                  <a:pt x="2543" y="1255"/>
                </a:lnTo>
                <a:lnTo>
                  <a:pt x="2178" y="1379"/>
                </a:lnTo>
                <a:lnTo>
                  <a:pt x="966" y="1520"/>
                </a:lnTo>
                <a:lnTo>
                  <a:pt x="1299" y="1281"/>
                </a:lnTo>
                <a:lnTo>
                  <a:pt x="1646" y="1201"/>
                </a:lnTo>
                <a:lnTo>
                  <a:pt x="1066" y="969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0" name="Freeform 1074"/>
          <p:cNvSpPr>
            <a:spLocks/>
          </p:cNvSpPr>
          <p:nvPr/>
        </p:nvSpPr>
        <p:spPr bwMode="auto">
          <a:xfrm>
            <a:off x="5167313" y="2003425"/>
            <a:ext cx="914400" cy="371475"/>
          </a:xfrm>
          <a:custGeom>
            <a:avLst/>
            <a:gdLst>
              <a:gd name="T0" fmla="*/ 575 w 576"/>
              <a:gd name="T1" fmla="*/ 0 h 234"/>
              <a:gd name="T2" fmla="*/ 287 w 576"/>
              <a:gd name="T3" fmla="*/ 80 h 234"/>
              <a:gd name="T4" fmla="*/ 0 w 576"/>
              <a:gd name="T5" fmla="*/ 72 h 234"/>
              <a:gd name="T6" fmla="*/ 30 w 576"/>
              <a:gd name="T7" fmla="*/ 233 h 234"/>
              <a:gd name="T8" fmla="*/ 431 w 576"/>
              <a:gd name="T9" fmla="*/ 233 h 234"/>
              <a:gd name="T10" fmla="*/ 123 w 576"/>
              <a:gd name="T11" fmla="*/ 185 h 234"/>
              <a:gd name="T12" fmla="*/ 575 w 576"/>
              <a:gd name="T13" fmla="*/ 0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76" h="234">
                <a:moveTo>
                  <a:pt x="575" y="0"/>
                </a:moveTo>
                <a:lnTo>
                  <a:pt x="287" y="80"/>
                </a:lnTo>
                <a:lnTo>
                  <a:pt x="0" y="72"/>
                </a:lnTo>
                <a:lnTo>
                  <a:pt x="30" y="233"/>
                </a:lnTo>
                <a:lnTo>
                  <a:pt x="431" y="233"/>
                </a:lnTo>
                <a:lnTo>
                  <a:pt x="123" y="185"/>
                </a:lnTo>
                <a:lnTo>
                  <a:pt x="575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1" name="Freeform 1075"/>
          <p:cNvSpPr>
            <a:spLocks/>
          </p:cNvSpPr>
          <p:nvPr/>
        </p:nvSpPr>
        <p:spPr bwMode="auto">
          <a:xfrm>
            <a:off x="4448175" y="1911350"/>
            <a:ext cx="1239838" cy="273050"/>
          </a:xfrm>
          <a:custGeom>
            <a:avLst/>
            <a:gdLst>
              <a:gd name="T0" fmla="*/ 0 w 781"/>
              <a:gd name="T1" fmla="*/ 0 h 172"/>
              <a:gd name="T2" fmla="*/ 154 w 781"/>
              <a:gd name="T3" fmla="*/ 171 h 172"/>
              <a:gd name="T4" fmla="*/ 216 w 781"/>
              <a:gd name="T5" fmla="*/ 81 h 172"/>
              <a:gd name="T6" fmla="*/ 780 w 781"/>
              <a:gd name="T7" fmla="*/ 25 h 172"/>
              <a:gd name="T8" fmla="*/ 236 w 781"/>
              <a:gd name="T9" fmla="*/ 16 h 172"/>
              <a:gd name="T10" fmla="*/ 0 w 781"/>
              <a:gd name="T11" fmla="*/ 0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81" h="172">
                <a:moveTo>
                  <a:pt x="0" y="0"/>
                </a:moveTo>
                <a:lnTo>
                  <a:pt x="154" y="171"/>
                </a:lnTo>
                <a:lnTo>
                  <a:pt x="216" y="81"/>
                </a:lnTo>
                <a:lnTo>
                  <a:pt x="780" y="25"/>
                </a:lnTo>
                <a:lnTo>
                  <a:pt x="236" y="16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2" name="Freeform 1076"/>
          <p:cNvSpPr>
            <a:spLocks/>
          </p:cNvSpPr>
          <p:nvPr/>
        </p:nvSpPr>
        <p:spPr bwMode="auto">
          <a:xfrm>
            <a:off x="4511675" y="1720850"/>
            <a:ext cx="687388" cy="127000"/>
          </a:xfrm>
          <a:custGeom>
            <a:avLst/>
            <a:gdLst>
              <a:gd name="T0" fmla="*/ 22 w 433"/>
              <a:gd name="T1" fmla="*/ 24 h 80"/>
              <a:gd name="T2" fmla="*/ 0 w 433"/>
              <a:gd name="T3" fmla="*/ 49 h 80"/>
              <a:gd name="T4" fmla="*/ 144 w 433"/>
              <a:gd name="T5" fmla="*/ 79 h 80"/>
              <a:gd name="T6" fmla="*/ 432 w 433"/>
              <a:gd name="T7" fmla="*/ 64 h 80"/>
              <a:gd name="T8" fmla="*/ 289 w 433"/>
              <a:gd name="T9" fmla="*/ 0 h 80"/>
              <a:gd name="T10" fmla="*/ 22 w 433"/>
              <a:gd name="T11" fmla="*/ 24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3" h="80">
                <a:moveTo>
                  <a:pt x="22" y="24"/>
                </a:moveTo>
                <a:lnTo>
                  <a:pt x="0" y="49"/>
                </a:lnTo>
                <a:lnTo>
                  <a:pt x="144" y="79"/>
                </a:lnTo>
                <a:lnTo>
                  <a:pt x="432" y="64"/>
                </a:lnTo>
                <a:lnTo>
                  <a:pt x="289" y="0"/>
                </a:lnTo>
                <a:lnTo>
                  <a:pt x="22" y="24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3" name="Freeform 1077"/>
          <p:cNvSpPr>
            <a:spLocks/>
          </p:cNvSpPr>
          <p:nvPr/>
        </p:nvSpPr>
        <p:spPr bwMode="auto">
          <a:xfrm>
            <a:off x="4572000" y="528638"/>
            <a:ext cx="711200" cy="1025525"/>
          </a:xfrm>
          <a:custGeom>
            <a:avLst/>
            <a:gdLst>
              <a:gd name="T0" fmla="*/ 0 w 448"/>
              <a:gd name="T1" fmla="*/ 0 h 646"/>
              <a:gd name="T2" fmla="*/ 144 w 448"/>
              <a:gd name="T3" fmla="*/ 270 h 646"/>
              <a:gd name="T4" fmla="*/ 260 w 448"/>
              <a:gd name="T5" fmla="*/ 330 h 646"/>
              <a:gd name="T6" fmla="*/ 447 w 448"/>
              <a:gd name="T7" fmla="*/ 645 h 646"/>
              <a:gd name="T8" fmla="*/ 241 w 448"/>
              <a:gd name="T9" fmla="*/ 362 h 646"/>
              <a:gd name="T10" fmla="*/ 128 w 448"/>
              <a:gd name="T11" fmla="*/ 330 h 646"/>
              <a:gd name="T12" fmla="*/ 128 w 448"/>
              <a:gd name="T13" fmla="*/ 484 h 646"/>
              <a:gd name="T14" fmla="*/ 0 w 448"/>
              <a:gd name="T15" fmla="*/ 0 h 6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48" h="646">
                <a:moveTo>
                  <a:pt x="0" y="0"/>
                </a:moveTo>
                <a:lnTo>
                  <a:pt x="144" y="270"/>
                </a:lnTo>
                <a:lnTo>
                  <a:pt x="260" y="330"/>
                </a:lnTo>
                <a:lnTo>
                  <a:pt x="447" y="645"/>
                </a:lnTo>
                <a:lnTo>
                  <a:pt x="241" y="362"/>
                </a:lnTo>
                <a:lnTo>
                  <a:pt x="128" y="330"/>
                </a:lnTo>
                <a:lnTo>
                  <a:pt x="128" y="48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4" name="Freeform 1078"/>
          <p:cNvSpPr>
            <a:spLocks/>
          </p:cNvSpPr>
          <p:nvPr/>
        </p:nvSpPr>
        <p:spPr bwMode="auto">
          <a:xfrm>
            <a:off x="3860800" y="1501775"/>
            <a:ext cx="947738" cy="79375"/>
          </a:xfrm>
          <a:custGeom>
            <a:avLst/>
            <a:gdLst>
              <a:gd name="T0" fmla="*/ 40 w 597"/>
              <a:gd name="T1" fmla="*/ 0 h 50"/>
              <a:gd name="T2" fmla="*/ 235 w 597"/>
              <a:gd name="T3" fmla="*/ 32 h 50"/>
              <a:gd name="T4" fmla="*/ 596 w 597"/>
              <a:gd name="T5" fmla="*/ 49 h 50"/>
              <a:gd name="T6" fmla="*/ 173 w 597"/>
              <a:gd name="T7" fmla="*/ 41 h 50"/>
              <a:gd name="T8" fmla="*/ 0 w 597"/>
              <a:gd name="T9" fmla="*/ 32 h 50"/>
              <a:gd name="T10" fmla="*/ 40 w 597"/>
              <a:gd name="T11" fmla="*/ 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97" h="50">
                <a:moveTo>
                  <a:pt x="40" y="0"/>
                </a:moveTo>
                <a:lnTo>
                  <a:pt x="235" y="32"/>
                </a:lnTo>
                <a:lnTo>
                  <a:pt x="596" y="49"/>
                </a:lnTo>
                <a:lnTo>
                  <a:pt x="173" y="41"/>
                </a:lnTo>
                <a:lnTo>
                  <a:pt x="0" y="32"/>
                </a:lnTo>
                <a:lnTo>
                  <a:pt x="4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5" name="Freeform 1079"/>
          <p:cNvSpPr>
            <a:spLocks/>
          </p:cNvSpPr>
          <p:nvPr/>
        </p:nvSpPr>
        <p:spPr bwMode="auto">
          <a:xfrm>
            <a:off x="1020763" y="1181100"/>
            <a:ext cx="2922587" cy="233363"/>
          </a:xfrm>
          <a:custGeom>
            <a:avLst/>
            <a:gdLst>
              <a:gd name="T0" fmla="*/ 0 w 1841"/>
              <a:gd name="T1" fmla="*/ 121 h 147"/>
              <a:gd name="T2" fmla="*/ 411 w 1841"/>
              <a:gd name="T3" fmla="*/ 121 h 147"/>
              <a:gd name="T4" fmla="*/ 781 w 1841"/>
              <a:gd name="T5" fmla="*/ 81 h 147"/>
              <a:gd name="T6" fmla="*/ 946 w 1841"/>
              <a:gd name="T7" fmla="*/ 0 h 147"/>
              <a:gd name="T8" fmla="*/ 1057 w 1841"/>
              <a:gd name="T9" fmla="*/ 48 h 147"/>
              <a:gd name="T10" fmla="*/ 1315 w 1841"/>
              <a:gd name="T11" fmla="*/ 98 h 147"/>
              <a:gd name="T12" fmla="*/ 1552 w 1841"/>
              <a:gd name="T13" fmla="*/ 121 h 147"/>
              <a:gd name="T14" fmla="*/ 1840 w 1841"/>
              <a:gd name="T15" fmla="*/ 121 h 147"/>
              <a:gd name="T16" fmla="*/ 1819 w 1841"/>
              <a:gd name="T17" fmla="*/ 146 h 147"/>
              <a:gd name="T18" fmla="*/ 1037 w 1841"/>
              <a:gd name="T19" fmla="*/ 146 h 147"/>
              <a:gd name="T20" fmla="*/ 1357 w 1841"/>
              <a:gd name="T21" fmla="*/ 113 h 147"/>
              <a:gd name="T22" fmla="*/ 1079 w 1841"/>
              <a:gd name="T23" fmla="*/ 89 h 147"/>
              <a:gd name="T24" fmla="*/ 946 w 1841"/>
              <a:gd name="T25" fmla="*/ 48 h 147"/>
              <a:gd name="T26" fmla="*/ 791 w 1841"/>
              <a:gd name="T27" fmla="*/ 105 h 147"/>
              <a:gd name="T28" fmla="*/ 471 w 1841"/>
              <a:gd name="T29" fmla="*/ 146 h 147"/>
              <a:gd name="T30" fmla="*/ 9 w 1841"/>
              <a:gd name="T31" fmla="*/ 146 h 147"/>
              <a:gd name="T32" fmla="*/ 0 w 1841"/>
              <a:gd name="T33" fmla="*/ 121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841" h="147">
                <a:moveTo>
                  <a:pt x="0" y="121"/>
                </a:moveTo>
                <a:lnTo>
                  <a:pt x="411" y="121"/>
                </a:lnTo>
                <a:lnTo>
                  <a:pt x="781" y="81"/>
                </a:lnTo>
                <a:lnTo>
                  <a:pt x="946" y="0"/>
                </a:lnTo>
                <a:lnTo>
                  <a:pt x="1057" y="48"/>
                </a:lnTo>
                <a:lnTo>
                  <a:pt x="1315" y="98"/>
                </a:lnTo>
                <a:lnTo>
                  <a:pt x="1552" y="121"/>
                </a:lnTo>
                <a:lnTo>
                  <a:pt x="1840" y="121"/>
                </a:lnTo>
                <a:lnTo>
                  <a:pt x="1819" y="146"/>
                </a:lnTo>
                <a:lnTo>
                  <a:pt x="1037" y="146"/>
                </a:lnTo>
                <a:lnTo>
                  <a:pt x="1357" y="113"/>
                </a:lnTo>
                <a:lnTo>
                  <a:pt x="1079" y="89"/>
                </a:lnTo>
                <a:lnTo>
                  <a:pt x="946" y="48"/>
                </a:lnTo>
                <a:lnTo>
                  <a:pt x="791" y="105"/>
                </a:lnTo>
                <a:lnTo>
                  <a:pt x="471" y="146"/>
                </a:lnTo>
                <a:lnTo>
                  <a:pt x="9" y="146"/>
                </a:lnTo>
                <a:lnTo>
                  <a:pt x="0" y="12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6" name="Freeform 1080"/>
          <p:cNvSpPr>
            <a:spLocks/>
          </p:cNvSpPr>
          <p:nvPr/>
        </p:nvSpPr>
        <p:spPr bwMode="auto">
          <a:xfrm>
            <a:off x="5148263" y="758825"/>
            <a:ext cx="3692525" cy="693738"/>
          </a:xfrm>
          <a:custGeom>
            <a:avLst/>
            <a:gdLst>
              <a:gd name="T0" fmla="*/ 0 w 2326"/>
              <a:gd name="T1" fmla="*/ 380 h 437"/>
              <a:gd name="T2" fmla="*/ 238 w 2326"/>
              <a:gd name="T3" fmla="*/ 387 h 437"/>
              <a:gd name="T4" fmla="*/ 473 w 2326"/>
              <a:gd name="T5" fmla="*/ 339 h 437"/>
              <a:gd name="T6" fmla="*/ 1060 w 2326"/>
              <a:gd name="T7" fmla="*/ 339 h 437"/>
              <a:gd name="T8" fmla="*/ 1399 w 2326"/>
              <a:gd name="T9" fmla="*/ 128 h 437"/>
              <a:gd name="T10" fmla="*/ 1492 w 2326"/>
              <a:gd name="T11" fmla="*/ 160 h 437"/>
              <a:gd name="T12" fmla="*/ 1677 w 2326"/>
              <a:gd name="T13" fmla="*/ 0 h 437"/>
              <a:gd name="T14" fmla="*/ 1866 w 2326"/>
              <a:gd name="T15" fmla="*/ 68 h 437"/>
              <a:gd name="T16" fmla="*/ 1924 w 2326"/>
              <a:gd name="T17" fmla="*/ 79 h 437"/>
              <a:gd name="T18" fmla="*/ 2150 w 2326"/>
              <a:gd name="T19" fmla="*/ 234 h 437"/>
              <a:gd name="T20" fmla="*/ 2325 w 2326"/>
              <a:gd name="T21" fmla="*/ 274 h 437"/>
              <a:gd name="T22" fmla="*/ 2325 w 2326"/>
              <a:gd name="T23" fmla="*/ 291 h 437"/>
              <a:gd name="T24" fmla="*/ 2038 w 2326"/>
              <a:gd name="T25" fmla="*/ 291 h 437"/>
              <a:gd name="T26" fmla="*/ 2150 w 2326"/>
              <a:gd name="T27" fmla="*/ 258 h 437"/>
              <a:gd name="T28" fmla="*/ 1904 w 2326"/>
              <a:gd name="T29" fmla="*/ 105 h 437"/>
              <a:gd name="T30" fmla="*/ 1718 w 2326"/>
              <a:gd name="T31" fmla="*/ 193 h 437"/>
              <a:gd name="T32" fmla="*/ 1780 w 2326"/>
              <a:gd name="T33" fmla="*/ 105 h 437"/>
              <a:gd name="T34" fmla="*/ 1687 w 2326"/>
              <a:gd name="T35" fmla="*/ 22 h 437"/>
              <a:gd name="T36" fmla="*/ 1501 w 2326"/>
              <a:gd name="T37" fmla="*/ 193 h 437"/>
              <a:gd name="T38" fmla="*/ 1368 w 2326"/>
              <a:gd name="T39" fmla="*/ 185 h 437"/>
              <a:gd name="T40" fmla="*/ 957 w 2326"/>
              <a:gd name="T41" fmla="*/ 436 h 437"/>
              <a:gd name="T42" fmla="*/ 1008 w 2326"/>
              <a:gd name="T43" fmla="*/ 355 h 437"/>
              <a:gd name="T44" fmla="*/ 485 w 2326"/>
              <a:gd name="T45" fmla="*/ 374 h 437"/>
              <a:gd name="T46" fmla="*/ 103 w 2326"/>
              <a:gd name="T47" fmla="*/ 412 h 437"/>
              <a:gd name="T48" fmla="*/ 0 w 2326"/>
              <a:gd name="T49" fmla="*/ 380 h 4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2326" h="437">
                <a:moveTo>
                  <a:pt x="0" y="380"/>
                </a:moveTo>
                <a:lnTo>
                  <a:pt x="238" y="387"/>
                </a:lnTo>
                <a:lnTo>
                  <a:pt x="473" y="339"/>
                </a:lnTo>
                <a:lnTo>
                  <a:pt x="1060" y="339"/>
                </a:lnTo>
                <a:lnTo>
                  <a:pt x="1399" y="128"/>
                </a:lnTo>
                <a:lnTo>
                  <a:pt x="1492" y="160"/>
                </a:lnTo>
                <a:lnTo>
                  <a:pt x="1677" y="0"/>
                </a:lnTo>
                <a:lnTo>
                  <a:pt x="1866" y="68"/>
                </a:lnTo>
                <a:lnTo>
                  <a:pt x="1924" y="79"/>
                </a:lnTo>
                <a:lnTo>
                  <a:pt x="2150" y="234"/>
                </a:lnTo>
                <a:lnTo>
                  <a:pt x="2325" y="274"/>
                </a:lnTo>
                <a:lnTo>
                  <a:pt x="2325" y="291"/>
                </a:lnTo>
                <a:lnTo>
                  <a:pt x="2038" y="291"/>
                </a:lnTo>
                <a:lnTo>
                  <a:pt x="2150" y="258"/>
                </a:lnTo>
                <a:lnTo>
                  <a:pt x="1904" y="105"/>
                </a:lnTo>
                <a:lnTo>
                  <a:pt x="1718" y="193"/>
                </a:lnTo>
                <a:lnTo>
                  <a:pt x="1780" y="105"/>
                </a:lnTo>
                <a:lnTo>
                  <a:pt x="1687" y="22"/>
                </a:lnTo>
                <a:lnTo>
                  <a:pt x="1501" y="193"/>
                </a:lnTo>
                <a:lnTo>
                  <a:pt x="1368" y="185"/>
                </a:lnTo>
                <a:lnTo>
                  <a:pt x="957" y="436"/>
                </a:lnTo>
                <a:lnTo>
                  <a:pt x="1008" y="355"/>
                </a:lnTo>
                <a:lnTo>
                  <a:pt x="485" y="374"/>
                </a:lnTo>
                <a:lnTo>
                  <a:pt x="103" y="412"/>
                </a:lnTo>
                <a:lnTo>
                  <a:pt x="0" y="38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7" name="Freeform 1081"/>
          <p:cNvSpPr>
            <a:spLocks/>
          </p:cNvSpPr>
          <p:nvPr/>
        </p:nvSpPr>
        <p:spPr bwMode="auto">
          <a:xfrm>
            <a:off x="6577013" y="1330325"/>
            <a:ext cx="2566987" cy="117475"/>
          </a:xfrm>
          <a:custGeom>
            <a:avLst/>
            <a:gdLst>
              <a:gd name="T0" fmla="*/ 0 w 1617"/>
              <a:gd name="T1" fmla="*/ 41 h 74"/>
              <a:gd name="T2" fmla="*/ 638 w 1617"/>
              <a:gd name="T3" fmla="*/ 41 h 74"/>
              <a:gd name="T4" fmla="*/ 666 w 1617"/>
              <a:gd name="T5" fmla="*/ 0 h 74"/>
              <a:gd name="T6" fmla="*/ 1616 w 1617"/>
              <a:gd name="T7" fmla="*/ 0 h 74"/>
              <a:gd name="T8" fmla="*/ 1616 w 1617"/>
              <a:gd name="T9" fmla="*/ 33 h 74"/>
              <a:gd name="T10" fmla="*/ 768 w 1617"/>
              <a:gd name="T11" fmla="*/ 33 h 74"/>
              <a:gd name="T12" fmla="*/ 794 w 1617"/>
              <a:gd name="T13" fmla="*/ 73 h 74"/>
              <a:gd name="T14" fmla="*/ 0 w 1617"/>
              <a:gd name="T15" fmla="*/ 41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17" h="74">
                <a:moveTo>
                  <a:pt x="0" y="41"/>
                </a:moveTo>
                <a:lnTo>
                  <a:pt x="638" y="41"/>
                </a:lnTo>
                <a:lnTo>
                  <a:pt x="666" y="0"/>
                </a:lnTo>
                <a:lnTo>
                  <a:pt x="1616" y="0"/>
                </a:lnTo>
                <a:lnTo>
                  <a:pt x="1616" y="33"/>
                </a:lnTo>
                <a:lnTo>
                  <a:pt x="768" y="33"/>
                </a:lnTo>
                <a:lnTo>
                  <a:pt x="794" y="73"/>
                </a:lnTo>
                <a:lnTo>
                  <a:pt x="0" y="4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8" name="Freeform 1082"/>
          <p:cNvSpPr>
            <a:spLocks/>
          </p:cNvSpPr>
          <p:nvPr/>
        </p:nvSpPr>
        <p:spPr bwMode="auto">
          <a:xfrm>
            <a:off x="7296150" y="3981450"/>
            <a:ext cx="325438" cy="363538"/>
          </a:xfrm>
          <a:custGeom>
            <a:avLst/>
            <a:gdLst>
              <a:gd name="T0" fmla="*/ 0 w 205"/>
              <a:gd name="T1" fmla="*/ 0 h 229"/>
              <a:gd name="T2" fmla="*/ 48 w 205"/>
              <a:gd name="T3" fmla="*/ 12 h 229"/>
              <a:gd name="T4" fmla="*/ 84 w 205"/>
              <a:gd name="T5" fmla="*/ 24 h 229"/>
              <a:gd name="T6" fmla="*/ 108 w 205"/>
              <a:gd name="T7" fmla="*/ 60 h 229"/>
              <a:gd name="T8" fmla="*/ 120 w 205"/>
              <a:gd name="T9" fmla="*/ 96 h 229"/>
              <a:gd name="T10" fmla="*/ 156 w 205"/>
              <a:gd name="T11" fmla="*/ 120 h 229"/>
              <a:gd name="T12" fmla="*/ 192 w 205"/>
              <a:gd name="T13" fmla="*/ 132 h 229"/>
              <a:gd name="T14" fmla="*/ 204 w 205"/>
              <a:gd name="T15" fmla="*/ 168 h 229"/>
              <a:gd name="T16" fmla="*/ 204 w 205"/>
              <a:gd name="T17" fmla="*/ 204 h 229"/>
              <a:gd name="T18" fmla="*/ 168 w 205"/>
              <a:gd name="T19" fmla="*/ 228 h 229"/>
              <a:gd name="T20" fmla="*/ 132 w 205"/>
              <a:gd name="T21" fmla="*/ 228 h 229"/>
              <a:gd name="T22" fmla="*/ 96 w 205"/>
              <a:gd name="T23" fmla="*/ 228 h 229"/>
              <a:gd name="T24" fmla="*/ 0 w 205"/>
              <a:gd name="T25" fmla="*/ 0 h 2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05" h="229">
                <a:moveTo>
                  <a:pt x="0" y="0"/>
                </a:moveTo>
                <a:lnTo>
                  <a:pt x="48" y="12"/>
                </a:lnTo>
                <a:lnTo>
                  <a:pt x="84" y="24"/>
                </a:lnTo>
                <a:lnTo>
                  <a:pt x="108" y="60"/>
                </a:lnTo>
                <a:lnTo>
                  <a:pt x="120" y="96"/>
                </a:lnTo>
                <a:lnTo>
                  <a:pt x="156" y="120"/>
                </a:lnTo>
                <a:lnTo>
                  <a:pt x="192" y="132"/>
                </a:lnTo>
                <a:lnTo>
                  <a:pt x="204" y="168"/>
                </a:lnTo>
                <a:lnTo>
                  <a:pt x="204" y="204"/>
                </a:lnTo>
                <a:lnTo>
                  <a:pt x="168" y="228"/>
                </a:lnTo>
                <a:lnTo>
                  <a:pt x="132" y="228"/>
                </a:lnTo>
                <a:lnTo>
                  <a:pt x="96" y="228"/>
                </a:lnTo>
                <a:lnTo>
                  <a:pt x="0" y="0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9" name="Freeform 1083"/>
          <p:cNvSpPr>
            <a:spLocks/>
          </p:cNvSpPr>
          <p:nvPr/>
        </p:nvSpPr>
        <p:spPr bwMode="auto">
          <a:xfrm>
            <a:off x="6038850" y="5048250"/>
            <a:ext cx="287338" cy="287338"/>
          </a:xfrm>
          <a:custGeom>
            <a:avLst/>
            <a:gdLst>
              <a:gd name="T0" fmla="*/ 48 w 181"/>
              <a:gd name="T1" fmla="*/ 24 h 181"/>
              <a:gd name="T2" fmla="*/ 96 w 181"/>
              <a:gd name="T3" fmla="*/ 12 h 181"/>
              <a:gd name="T4" fmla="*/ 132 w 181"/>
              <a:gd name="T5" fmla="*/ 0 h 181"/>
              <a:gd name="T6" fmla="*/ 168 w 181"/>
              <a:gd name="T7" fmla="*/ 0 h 181"/>
              <a:gd name="T8" fmla="*/ 180 w 181"/>
              <a:gd name="T9" fmla="*/ 36 h 181"/>
              <a:gd name="T10" fmla="*/ 180 w 181"/>
              <a:gd name="T11" fmla="*/ 72 h 181"/>
              <a:gd name="T12" fmla="*/ 156 w 181"/>
              <a:gd name="T13" fmla="*/ 108 h 181"/>
              <a:gd name="T14" fmla="*/ 120 w 181"/>
              <a:gd name="T15" fmla="*/ 120 h 181"/>
              <a:gd name="T16" fmla="*/ 84 w 181"/>
              <a:gd name="T17" fmla="*/ 132 h 181"/>
              <a:gd name="T18" fmla="*/ 48 w 181"/>
              <a:gd name="T19" fmla="*/ 156 h 181"/>
              <a:gd name="T20" fmla="*/ 12 w 181"/>
              <a:gd name="T21" fmla="*/ 180 h 181"/>
              <a:gd name="T22" fmla="*/ 0 w 181"/>
              <a:gd name="T23" fmla="*/ 144 h 181"/>
              <a:gd name="T24" fmla="*/ 24 w 181"/>
              <a:gd name="T25" fmla="*/ 108 h 181"/>
              <a:gd name="T26" fmla="*/ 36 w 181"/>
              <a:gd name="T27" fmla="*/ 72 h 181"/>
              <a:gd name="T28" fmla="*/ 48 w 181"/>
              <a:gd name="T29" fmla="*/ 24 h 181"/>
              <a:gd name="T30" fmla="*/ 48 w 181"/>
              <a:gd name="T31" fmla="*/ 24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81" h="181">
                <a:moveTo>
                  <a:pt x="48" y="24"/>
                </a:moveTo>
                <a:lnTo>
                  <a:pt x="96" y="12"/>
                </a:lnTo>
                <a:lnTo>
                  <a:pt x="132" y="0"/>
                </a:lnTo>
                <a:lnTo>
                  <a:pt x="168" y="0"/>
                </a:lnTo>
                <a:lnTo>
                  <a:pt x="180" y="36"/>
                </a:lnTo>
                <a:lnTo>
                  <a:pt x="180" y="72"/>
                </a:lnTo>
                <a:lnTo>
                  <a:pt x="156" y="108"/>
                </a:lnTo>
                <a:lnTo>
                  <a:pt x="120" y="120"/>
                </a:lnTo>
                <a:lnTo>
                  <a:pt x="84" y="132"/>
                </a:lnTo>
                <a:lnTo>
                  <a:pt x="48" y="156"/>
                </a:lnTo>
                <a:lnTo>
                  <a:pt x="12" y="180"/>
                </a:lnTo>
                <a:lnTo>
                  <a:pt x="0" y="144"/>
                </a:lnTo>
                <a:lnTo>
                  <a:pt x="24" y="108"/>
                </a:lnTo>
                <a:lnTo>
                  <a:pt x="36" y="72"/>
                </a:lnTo>
                <a:lnTo>
                  <a:pt x="48" y="24"/>
                </a:lnTo>
                <a:lnTo>
                  <a:pt x="48" y="24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0" name="Freeform 1084"/>
          <p:cNvSpPr>
            <a:spLocks/>
          </p:cNvSpPr>
          <p:nvPr/>
        </p:nvSpPr>
        <p:spPr bwMode="auto">
          <a:xfrm>
            <a:off x="6421438" y="189230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1" name="Text Box 1085"/>
          <p:cNvSpPr txBox="1">
            <a:spLocks noChangeArrowheads="1"/>
          </p:cNvSpPr>
          <p:nvPr/>
        </p:nvSpPr>
        <p:spPr bwMode="auto">
          <a:xfrm>
            <a:off x="412974" y="381000"/>
            <a:ext cx="500970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y-GB" sz="3200" b="1" i="1" dirty="0" smtClean="0">
                <a:solidFill>
                  <a:srgbClr val="FA0E08"/>
                </a:solidFill>
              </a:rPr>
              <a:t>Beth rydych y</a:t>
            </a:r>
            <a:r>
              <a:rPr lang="cy-GB" sz="3200" b="1" i="1" noProof="1" smtClean="0">
                <a:solidFill>
                  <a:srgbClr val="FA0E08"/>
                </a:solidFill>
              </a:rPr>
              <a:t>n </a:t>
            </a:r>
            <a:r>
              <a:rPr lang="cy-GB" sz="3200" b="1" i="1" dirty="0" smtClean="0">
                <a:solidFill>
                  <a:srgbClr val="FA0E08"/>
                </a:solidFill>
              </a:rPr>
              <a:t>ei wybod</a:t>
            </a:r>
            <a:endParaRPr lang="cy-GB" sz="3200" b="1" i="1" dirty="0">
              <a:solidFill>
                <a:srgbClr val="FA0E08"/>
              </a:solidFill>
            </a:endParaRPr>
          </a:p>
        </p:txBody>
      </p:sp>
      <p:sp>
        <p:nvSpPr>
          <p:cNvPr id="235582" name="Text Box 1086"/>
          <p:cNvSpPr txBox="1">
            <a:spLocks noChangeArrowheads="1"/>
          </p:cNvSpPr>
          <p:nvPr/>
        </p:nvSpPr>
        <p:spPr bwMode="auto">
          <a:xfrm>
            <a:off x="5759451" y="5191919"/>
            <a:ext cx="3329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y-GB" sz="3000" b="1" i="1" dirty="0">
                <a:solidFill>
                  <a:srgbClr val="FA0E08"/>
                </a:solidFill>
              </a:rPr>
              <a:t>Beth nad ydych yn ei wybod, ond efallai bod pobl eraill 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D551A9-E3DA-ED48-8823-D8310B717C21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07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lv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y-GB" sz="2800" u="sng" dirty="0">
                <a:solidFill>
                  <a:prstClr val="black"/>
                </a:solidFill>
                <a:cs typeface="+mn-cs"/>
              </a:rPr>
              <a:t>Ymarfer i’w wneud gartref </a:t>
            </a:r>
            <a:r>
              <a:rPr lang="en-GB" sz="2800" u="sng" dirty="0">
                <a:solidFill>
                  <a:prstClr val="black"/>
                </a:solidFill>
                <a:cs typeface="+mn-cs"/>
              </a:rPr>
              <a:t>:-</a:t>
            </a:r>
          </a:p>
          <a:p>
            <a:pPr lvl="0" eaLnBrk="1" fontAlgn="auto" hangingPunct="1">
              <a:spcAft>
                <a:spcPts val="0"/>
              </a:spcAft>
              <a:defRPr/>
            </a:pPr>
            <a:r>
              <a:rPr lang="cy-GB" sz="1800" dirty="0">
                <a:solidFill>
                  <a:prstClr val="black"/>
                </a:solidFill>
                <a:cs typeface="+mn-cs"/>
              </a:rPr>
              <a:t>Dewis prosiect, </a:t>
            </a:r>
            <a:r>
              <a:rPr lang="cy-GB" sz="1800" dirty="0" smtClean="0">
                <a:solidFill>
                  <a:prstClr val="black"/>
                </a:solidFill>
                <a:cs typeface="+mn-cs"/>
              </a:rPr>
              <a:t>un go </a:t>
            </a:r>
            <a:r>
              <a:rPr lang="cy-GB" sz="1800" dirty="0">
                <a:solidFill>
                  <a:prstClr val="black"/>
                </a:solidFill>
                <a:cs typeface="+mn-cs"/>
              </a:rPr>
              <a:t>iawn neu ddychmygol.</a:t>
            </a:r>
          </a:p>
          <a:p>
            <a:pPr lvl="0" eaLnBrk="1" fontAlgn="auto" hangingPunct="1">
              <a:spcAft>
                <a:spcPts val="0"/>
              </a:spcAft>
              <a:defRPr/>
            </a:pPr>
            <a:r>
              <a:rPr lang="cy-GB" sz="1800" dirty="0">
                <a:solidFill>
                  <a:prstClr val="black"/>
                </a:solidFill>
                <a:cs typeface="+mn-cs"/>
              </a:rPr>
              <a:t>Cynnal dadansoddiad </a:t>
            </a:r>
            <a:r>
              <a:rPr lang="cy-GB" sz="1800" noProof="1">
                <a:solidFill>
                  <a:prstClr val="black"/>
                </a:solidFill>
                <a:cs typeface="+mn-cs"/>
              </a:rPr>
              <a:t>rhanddeiliaid</a:t>
            </a:r>
            <a:r>
              <a:rPr lang="cy-GB" sz="1800" dirty="0">
                <a:solidFill>
                  <a:prstClr val="black"/>
                </a:solidFill>
                <a:cs typeface="+mn-cs"/>
              </a:rPr>
              <a:t>.</a:t>
            </a:r>
          </a:p>
          <a:p>
            <a:pPr lvl="0" eaLnBrk="1" fontAlgn="auto" hangingPunct="1">
              <a:spcAft>
                <a:spcPts val="0"/>
              </a:spcAft>
              <a:defRPr/>
            </a:pPr>
            <a:r>
              <a:rPr lang="cy-GB" sz="1800" dirty="0">
                <a:solidFill>
                  <a:prstClr val="black"/>
                </a:solidFill>
                <a:cs typeface="+mn-cs"/>
              </a:rPr>
              <a:t>Ystyried yr anawsterau yn gysylltiedig â newid a’u rhestru.</a:t>
            </a:r>
          </a:p>
          <a:p>
            <a:pPr lvl="0" eaLnBrk="1" fontAlgn="auto" hangingPunct="1">
              <a:spcAft>
                <a:spcPts val="0"/>
              </a:spcAft>
              <a:defRPr/>
            </a:pPr>
            <a:r>
              <a:rPr lang="cy-GB" sz="1800" dirty="0">
                <a:solidFill>
                  <a:prstClr val="black"/>
                </a:solidFill>
                <a:cs typeface="+mn-cs"/>
              </a:rPr>
              <a:t>Pa fath o strategaeth dderbyn a fydd gennych.</a:t>
            </a:r>
          </a:p>
          <a:p>
            <a:pPr lvl="0" eaLnBrk="1" fontAlgn="auto" hangingPunct="1">
              <a:spcAft>
                <a:spcPts val="0"/>
              </a:spcAft>
              <a:defRPr/>
            </a:pPr>
            <a:r>
              <a:rPr lang="cy-GB" sz="1800" dirty="0">
                <a:solidFill>
                  <a:prstClr val="black"/>
                </a:solidFill>
                <a:cs typeface="+mn-cs"/>
              </a:rPr>
              <a:t>Beth yw matrics </a:t>
            </a:r>
            <a:r>
              <a:rPr lang="cy-GB" sz="1800" noProof="1">
                <a:solidFill>
                  <a:prstClr val="black"/>
                </a:solidFill>
                <a:cs typeface="+mn-cs"/>
              </a:rPr>
              <a:t>Mendelow</a:t>
            </a:r>
            <a:r>
              <a:rPr lang="cy-GB" sz="1800" dirty="0">
                <a:solidFill>
                  <a:prstClr val="black"/>
                </a:solidFill>
                <a:cs typeface="+mn-cs"/>
              </a:rPr>
              <a:t> a pham mae’n berthnasol?</a:t>
            </a:r>
          </a:p>
          <a:p>
            <a:pPr lvl="0" eaLnBrk="1" fontAlgn="auto" hangingPunct="1">
              <a:spcAft>
                <a:spcPts val="0"/>
              </a:spcAft>
              <a:defRPr/>
            </a:pPr>
            <a:endParaRPr lang="cy-GB" sz="1800" dirty="0">
              <a:solidFill>
                <a:prstClr val="black"/>
              </a:solidFill>
              <a:cs typeface="+mn-cs"/>
            </a:endParaRPr>
          </a:p>
          <a:p>
            <a:pPr lvl="0" eaLnBrk="1" fontAlgn="auto" hangingPunct="1">
              <a:spcAft>
                <a:spcPts val="0"/>
              </a:spcAft>
              <a:defRPr/>
            </a:pPr>
            <a:endParaRPr lang="cy-GB" sz="1800" dirty="0">
              <a:solidFill>
                <a:prstClr val="black"/>
              </a:solidFill>
              <a:cs typeface="+mn-cs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  <a:defRPr/>
            </a:pPr>
            <a:r>
              <a:rPr lang="cy-GB" sz="1800" dirty="0">
                <a:solidFill>
                  <a:prstClr val="black"/>
                </a:solidFill>
                <a:cs typeface="+mn-cs"/>
              </a:rPr>
              <a:t>15 munud o adborth yn y dosbarth y tro nesaf.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18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F4C98-BAAD-644F-A2AA-DB6E2DAE92A7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980728"/>
            <a:ext cx="8495928" cy="394269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A89F33-E016-4F45-948F-64C45E3B7401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pic>
        <p:nvPicPr>
          <p:cNvPr id="8" name="Content Placeholder 7" descr="Screen Shot 2016-12-13 at 19.57.01.png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0" b="11270"/>
          <a:stretch>
            <a:fillRect/>
          </a:stretch>
        </p:blipFill>
        <p:spPr>
          <a:xfrm>
            <a:off x="323528" y="1196752"/>
            <a:ext cx="8229600" cy="3917032"/>
          </a:xfrm>
        </p:spPr>
      </p:pic>
      <p:sp>
        <p:nvSpPr>
          <p:cNvPr id="9" name="TextBox 8"/>
          <p:cNvSpPr txBox="1"/>
          <p:nvPr/>
        </p:nvSpPr>
        <p:spPr>
          <a:xfrm>
            <a:off x="2411760" y="40466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Matrics</a:t>
            </a:r>
            <a:r>
              <a:rPr lang="en-GB" dirty="0" smtClean="0"/>
              <a:t> </a:t>
            </a:r>
            <a:r>
              <a:rPr lang="en-GB" noProof="1" smtClean="0"/>
              <a:t>Mendelow</a:t>
            </a:r>
            <a:endParaRPr lang="en-GB" noProof="1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B66093-7170-0644-ADDC-469337C39DF2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35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486287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y-GB" sz="2400" b="1" dirty="0">
                <a:solidFill>
                  <a:srgbClr val="000000"/>
                </a:solidFill>
              </a:rPr>
              <a:t>Nod y diwrnod</a:t>
            </a:r>
          </a:p>
          <a:p>
            <a:pPr>
              <a:defRPr/>
            </a:pPr>
            <a:r>
              <a:rPr lang="cy-GB" sz="2400" dirty="0">
                <a:solidFill>
                  <a:srgbClr val="000000"/>
                </a:solidFill>
              </a:rPr>
              <a:t>Atgyfnerthu’r dysgu </a:t>
            </a:r>
            <a:r>
              <a:rPr lang="cy-GB" sz="2400" dirty="0" smtClean="0">
                <a:solidFill>
                  <a:srgbClr val="000000"/>
                </a:solidFill>
              </a:rPr>
              <a:t>o’r diwrnod blaenorol </a:t>
            </a:r>
            <a:r>
              <a:rPr lang="cy-GB" sz="2400" dirty="0">
                <a:solidFill>
                  <a:srgbClr val="000000"/>
                </a:solidFill>
              </a:rPr>
              <a:t>a symud i </a:t>
            </a:r>
            <a:r>
              <a:rPr lang="cy-GB" sz="2400" dirty="0" smtClean="0">
                <a:solidFill>
                  <a:srgbClr val="000000"/>
                </a:solidFill>
              </a:rPr>
              <a:t>Weithredu’r </a:t>
            </a: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Prosiect, Monitro a Rheoli.</a:t>
            </a:r>
          </a:p>
          <a:p>
            <a:pPr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r>
              <a:rPr lang="cy-GB" sz="2400" b="1" dirty="0">
                <a:solidFill>
                  <a:srgbClr val="000000"/>
                </a:solidFill>
              </a:rPr>
              <a:t>Amcanion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y-GB" sz="2400" dirty="0">
                <a:solidFill>
                  <a:srgbClr val="000000"/>
                </a:solidFill>
              </a:rPr>
              <a:t>Diffinio anghenion a chanlyniadau’r </a:t>
            </a:r>
            <a:r>
              <a:rPr lang="cy-GB" sz="2400" dirty="0" smtClean="0">
                <a:solidFill>
                  <a:srgbClr val="000000"/>
                </a:solidFill>
              </a:rPr>
              <a:t>cam Gweithredu</a:t>
            </a: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y-GB" sz="2400" dirty="0">
                <a:solidFill>
                  <a:srgbClr val="000000"/>
                </a:solidFill>
              </a:rPr>
              <a:t>Cyflwyno offer sy’n berthnasol ar gyfer y cam hwn o reoli prosiectau</a:t>
            </a: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defRPr/>
            </a:pP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Pwnc Ychwanegol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 </a:t>
            </a:r>
            <a:r>
              <a:rPr lang="cy-GB" sz="2400" noProof="1" smtClean="0">
                <a:solidFill>
                  <a:srgbClr val="000000"/>
                </a:solidFill>
                <a:latin typeface="+mn-lt"/>
                <a:ea typeface="+mn-ea"/>
              </a:rPr>
              <a:t>Methodolegau</a:t>
            </a: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 Rheoli Prosiectau</a:t>
            </a: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.</a:t>
            </a: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B76F5A-5DFB-C448-AE7D-334CFE7B058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y-GB" dirty="0" smtClean="0"/>
              <a:t>Nifer o Bethau i’ch Atgoffa am y Sesiwn Flaenorol</a:t>
            </a:r>
            <a:endParaRPr lang="cy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89FBAA-3212-A848-808F-5672CA47B92F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58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pic>
        <p:nvPicPr>
          <p:cNvPr id="3" name="Picture 2" descr="Screen Shot 2016-12-12 at 19.59.35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7308304" cy="398150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83768" y="620688"/>
            <a:ext cx="3078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Siart </a:t>
            </a:r>
            <a:r>
              <a:rPr lang="cy-GB" noProof="1"/>
              <a:t>Gantt </a:t>
            </a:r>
            <a:r>
              <a:rPr lang="cy-GB" dirty="0"/>
              <a:t>syml </a:t>
            </a:r>
            <a:r>
              <a:rPr lang="cy-GB" dirty="0" smtClean="0"/>
              <a:t>enghreifftiol</a:t>
            </a:r>
            <a:endParaRPr lang="cy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9491CF-1531-E64A-A91E-62F9526A8754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99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O’r Tro Diwethaf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Siart Densiwn Strwythurol</a:t>
            </a:r>
            <a:r>
              <a:rPr lang="en-GB" dirty="0" smtClean="0"/>
              <a:t>.</a:t>
            </a:r>
          </a:p>
          <a:p>
            <a:r>
              <a:rPr lang="en-GB" noProof="1" smtClean="0"/>
              <a:t>Cyf</a:t>
            </a:r>
            <a:r>
              <a:rPr lang="en-GB" dirty="0" smtClean="0"/>
              <a:t>:- Robert Fritz </a:t>
            </a:r>
            <a:r>
              <a:rPr lang="en-GB" b="1" dirty="0"/>
              <a:t>The Path of Least Resistance for </a:t>
            </a:r>
            <a:r>
              <a:rPr lang="en-GB" b="1" dirty="0" smtClean="0"/>
              <a:t>Managers 1999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A4F893-5A91-FF48-8012-629E9AE3F576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08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pic>
        <p:nvPicPr>
          <p:cNvPr id="7" name="Picture 6" descr="Screen Shot 2017-01-16 at 08.17.3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88640"/>
            <a:ext cx="6288484" cy="5490289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E9170A-FC15-0D41-8948-CBFF7681B02A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07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39792"/>
            <a:ext cx="8640960" cy="35054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47664" y="188640"/>
            <a:ext cx="23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Matrics </a:t>
            </a:r>
            <a:r>
              <a:rPr lang="cy-GB" dirty="0" smtClean="0"/>
              <a:t>Cyfrifoldebau</a:t>
            </a:r>
            <a:endParaRPr lang="cy-GB" dirty="0"/>
          </a:p>
        </p:txBody>
      </p:sp>
      <p:sp>
        <p:nvSpPr>
          <p:cNvPr id="8" name="TextBox 7"/>
          <p:cNvSpPr txBox="1"/>
          <p:nvPr/>
        </p:nvSpPr>
        <p:spPr>
          <a:xfrm>
            <a:off x="179512" y="764704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dirty="0"/>
              <a:t>Offeryn gwych i sefydlu pwy sy’n gwneud beth</a:t>
            </a:r>
          </a:p>
          <a:p>
            <a:pPr marL="285750" indent="-285750">
              <a:buFont typeface="Arial"/>
              <a:buChar char="•"/>
            </a:pPr>
            <a:r>
              <a:rPr lang="cy-GB" noProof="1"/>
              <a:t>Gellir </a:t>
            </a:r>
            <a:r>
              <a:rPr lang="cy-GB" dirty="0"/>
              <a:t>ei ddefnyddio ar gyfer y sefyllfa ‘fel y mae’ heddiw a’r sefyllfa ‘yn y dyfodol’ ar ôl cwblhau’r prosiect.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CBEE364-FA14-744F-BD3C-0F9C90F470E3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504056"/>
          </a:xfrm>
        </p:spPr>
        <p:txBody>
          <a:bodyPr/>
          <a:lstStyle/>
          <a:p>
            <a:r>
              <a:rPr lang="cy-GB" dirty="0" smtClean="0"/>
              <a:t>Risg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Cyn i ni fynd at Weithredu, Monitro a Rheoli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71E7A-CB89-2B45-8903-CDA05A9747C3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65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Title 1"/>
          <p:cNvSpPr>
            <a:spLocks noGrp="1"/>
          </p:cNvSpPr>
          <p:nvPr>
            <p:ph type="title"/>
          </p:nvPr>
        </p:nvSpPr>
        <p:spPr>
          <a:xfrm>
            <a:off x="179512" y="2060848"/>
            <a:ext cx="8229600" cy="1143000"/>
          </a:xfrm>
        </p:spPr>
        <p:txBody>
          <a:bodyPr anchor="t"/>
          <a:lstStyle/>
          <a:p>
            <a:pPr eaLnBrk="1" hangingPunct="1"/>
            <a:r>
              <a:rPr lang="cy-GB" dirty="0" smtClean="0">
                <a:latin typeface="Myriad Pro" charset="0"/>
              </a:rPr>
              <a:t>Egwyl.</a:t>
            </a:r>
            <a:endParaRPr lang="cy-GB" dirty="0">
              <a:latin typeface="Myriad Pro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1B10FD-1FE6-A842-8CFA-FFC4CE31433B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916832"/>
            <a:ext cx="8229600" cy="1143000"/>
          </a:xfrm>
        </p:spPr>
        <p:txBody>
          <a:bodyPr/>
          <a:lstStyle/>
          <a:p>
            <a:r>
              <a:rPr lang="cy-GB" dirty="0" smtClean="0"/>
              <a:t>Rheoli Risg</a:t>
            </a:r>
            <a:endParaRPr lang="cy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53A077-4650-CC4B-9708-02484602E2CC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3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403648" y="2204864"/>
            <a:ext cx="65527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dirty="0" smtClean="0"/>
              <a:t>Risg Prosiect: Cyfle neu Fygythiad</a:t>
            </a:r>
            <a:r>
              <a:rPr lang="en-GB" sz="2400" dirty="0" smtClean="0"/>
              <a:t>?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A84517-B81A-5E4D-A425-6D0C8CDF0745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90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979712" y="1556792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“</a:t>
            </a:r>
            <a:r>
              <a:rPr lang="cy-GB" sz="2400" i="1" dirty="0" smtClean="0"/>
              <a:t>Meddwl yw’r gwaith mwyaf anodd sydd i’w gael............... sef y rheswm pam, efallai ,bod cyn lleied yn ei wneud.</a:t>
            </a:r>
            <a:r>
              <a:rPr lang="cy-GB" sz="2400" dirty="0" smtClean="0"/>
              <a:t>”</a:t>
            </a:r>
          </a:p>
          <a:p>
            <a:endParaRPr lang="cy-GB" sz="2400" dirty="0" smtClean="0"/>
          </a:p>
          <a:p>
            <a:endParaRPr lang="en-GB" sz="2400" dirty="0"/>
          </a:p>
          <a:p>
            <a:r>
              <a:rPr lang="en-GB" sz="2400" dirty="0"/>
              <a:t>Henry Ford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DE72EB-0978-5448-9CB0-175EE96C85B0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804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755576" y="764704"/>
            <a:ext cx="756084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sz="2000" dirty="0" smtClean="0"/>
              <a:t>Ffactor pwysig i’w ystyried.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Nid yw llawer o bobl yn ei wneud, neu maent yn ei wneud yn wael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Rheolwr y Prosiect/</a:t>
            </a:r>
            <a:r>
              <a:rPr lang="cy-GB" sz="2000" noProof="1" smtClean="0"/>
              <a:t>Rhanddeiliaid </a:t>
            </a:r>
            <a:r>
              <a:rPr lang="cy-GB" sz="2000" dirty="0" smtClean="0"/>
              <a:t>yn unig sy’n gallu delio </a:t>
            </a:r>
            <a:r>
              <a:rPr lang="cy-GB" sz="2000" noProof="1" smtClean="0"/>
              <a:t>â’r </a:t>
            </a:r>
            <a:r>
              <a:rPr lang="cy-GB" sz="2000" dirty="0" smtClean="0"/>
              <a:t>risgiau mawr i brosiect.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Mae’n Anodd!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Gwae chi os anwybyddwch ef!</a:t>
            </a:r>
          </a:p>
          <a:p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Mae angen taflu syniadau mewn modd wedi’i strwythuro neu heb ei strwythuro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Cynllunio am y gwaethaf, gobeithio am y gorau.</a:t>
            </a:r>
          </a:p>
          <a:p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1187624" y="116632"/>
            <a:ext cx="56886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dirty="0" smtClean="0"/>
              <a:t>Rheoli Risg Prosiect</a:t>
            </a:r>
            <a:endParaRPr lang="cy-GB" sz="24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E2DAD3-FB62-2C45-9D33-5D7C240FA351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48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899592" y="404664"/>
            <a:ext cx="7272808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dirty="0" smtClean="0"/>
              <a:t>Ystyriaethau ynghylch Risg</a:t>
            </a:r>
          </a:p>
          <a:p>
            <a:pPr algn="ctr"/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Ni fydd sefydliad yn gallu dileu neu gael gwared â phob risg yn gyfan gwbl.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 rhywfaint o risg ynghlwm â phob prosiect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Bydd gan bob prosiect ei risgiau </a:t>
            </a:r>
            <a:r>
              <a:rPr lang="cy-GB" dirty="0"/>
              <a:t>e</a:t>
            </a:r>
            <a:r>
              <a:rPr lang="cy-GB" dirty="0" smtClean="0"/>
              <a:t>i hun i fynd i’r afael â nhw. 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Ni ddylid peryglu’r broses reoli risg. Os caiff ei hanwybyddu gall arwain at effeithiau niweidiol difrifol.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Dylai holl dîm y prosiect a’r </a:t>
            </a:r>
            <a:r>
              <a:rPr lang="cy-GB" noProof="1" smtClean="0"/>
              <a:t>rhanddeiliaid</a:t>
            </a:r>
            <a:r>
              <a:rPr lang="cy-GB" dirty="0" smtClean="0"/>
              <a:t> fod yn ymwybodol o risg i’r prosiect a’r fethodoleg reoli risg.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Gwell addysg ac asesiadau risg aml yw’r ffordd orau o leihau’r perygl gan risgiau.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3B1D8A-BE89-ED41-87E0-E98DEF62DA81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00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z="1800" smtClean="0"/>
              <a:pPr>
                <a:defRPr/>
              </a:pPr>
              <a:t>23</a:t>
            </a:fld>
            <a:endParaRPr lang="en-GB" sz="1800"/>
          </a:p>
        </p:txBody>
      </p:sp>
      <p:sp>
        <p:nvSpPr>
          <p:cNvPr id="3" name="Rectangle 2"/>
          <p:cNvSpPr/>
          <p:nvPr/>
        </p:nvSpPr>
        <p:spPr>
          <a:xfrm>
            <a:off x="899592" y="692696"/>
            <a:ext cx="741682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800" dirty="0"/>
              <a:t>Rheoli Risg Prosiect</a:t>
            </a:r>
          </a:p>
          <a:p>
            <a:endParaRPr lang="en-GB" sz="2800" dirty="0"/>
          </a:p>
          <a:p>
            <a:r>
              <a:rPr lang="cy-GB" sz="2400" dirty="0" smtClean="0"/>
              <a:t>Camau allweddol yn y Broses Reoli Risg:-</a:t>
            </a:r>
          </a:p>
          <a:p>
            <a:endParaRPr lang="cy-GB" sz="2400" dirty="0" smtClean="0"/>
          </a:p>
          <a:p>
            <a:pPr marL="457200" indent="-457200">
              <a:buFont typeface="Arial"/>
              <a:buChar char="•"/>
            </a:pPr>
            <a:r>
              <a:rPr lang="cy-GB" sz="2400" dirty="0" smtClean="0"/>
              <a:t>Dynodi Risg.</a:t>
            </a:r>
          </a:p>
          <a:p>
            <a:pPr marL="457200" indent="-457200">
              <a:buFont typeface="Arial"/>
              <a:buChar char="•"/>
            </a:pPr>
            <a:r>
              <a:rPr lang="cy-GB" sz="2400" dirty="0" smtClean="0"/>
              <a:t>Mesur Risg.</a:t>
            </a:r>
          </a:p>
          <a:p>
            <a:pPr marL="457200" indent="-457200">
              <a:buFont typeface="Arial"/>
              <a:buChar char="•"/>
            </a:pPr>
            <a:r>
              <a:rPr lang="cy-GB" sz="2400" dirty="0" smtClean="0"/>
              <a:t>Ymateb i Risg.</a:t>
            </a:r>
          </a:p>
          <a:p>
            <a:pPr marL="457200" indent="-457200">
              <a:buFont typeface="Arial"/>
              <a:buChar char="•"/>
            </a:pPr>
            <a:r>
              <a:rPr lang="cy-GB" sz="2400" dirty="0" smtClean="0"/>
              <a:t>Monitro a Rheoli Risg.</a:t>
            </a:r>
            <a:endParaRPr lang="cy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BE4648-3C72-EC4B-A467-F20280797F42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30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07504" y="197346"/>
            <a:ext cx="9073008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dirty="0" smtClean="0"/>
              <a:t>Proses Reoli </a:t>
            </a:r>
            <a:r>
              <a:rPr lang="cy-GB" sz="2400" dirty="0"/>
              <a:t>Risg </a:t>
            </a:r>
          </a:p>
          <a:p>
            <a:pPr algn="ctr"/>
            <a:endParaRPr lang="en-GB" sz="1000" dirty="0"/>
          </a:p>
          <a:p>
            <a:r>
              <a:rPr lang="cy-GB" dirty="0" smtClean="0"/>
              <a:t>Ystyriaethau pan ddaw i’r broses reoli risg:-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Angen i bob aelod o’r tîm sy’n ymwneud </a:t>
            </a:r>
            <a:r>
              <a:rPr lang="cy-GB" noProof="1" smtClean="0"/>
              <a:t>â’r</a:t>
            </a:r>
            <a:r>
              <a:rPr lang="cy-GB" dirty="0" smtClean="0"/>
              <a:t> broses gynllunio ddynodi a deall y risgiau maent yn eu gweld yn gysylltiedig </a:t>
            </a:r>
            <a:r>
              <a:rPr lang="cy-GB" noProof="1" smtClean="0"/>
              <a:t>â’r</a:t>
            </a:r>
            <a:r>
              <a:rPr lang="cy-GB" dirty="0" smtClean="0"/>
              <a:t> prosiect.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Unwaith bydd aelodau’r tîm wedi rhoi’u rhestr o risgiau, dylid cyfuno popeth mewn un restr a dileu’r dyblygiadau.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Asesu tebygolrwydd ac effaith y risgiau sydd ynghlwm gyda help matrics.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Rhannu’r tîm yn is-grwpiau lle bydd pob grŵp yn dynodi’r sbardunau sy’n arwain at risgiau i’r prosiect.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Dyfeisio cynlluniau wrth gefn i ddileu’r risgiau a ddynodwyd.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Cynllunio’r broses reoli risg. Yn ddelfrydol pennir risg i bob unigolyn sy’n ymwneud </a:t>
            </a:r>
            <a:r>
              <a:rPr lang="cy-GB" noProof="1" smtClean="0"/>
              <a:t>â’r</a:t>
            </a:r>
            <a:r>
              <a:rPr lang="cy-GB" dirty="0" smtClean="0"/>
              <a:t> prosiect a bydd ef/</a:t>
            </a:r>
            <a:r>
              <a:rPr lang="cy-GB" noProof="1" smtClean="0"/>
              <a:t>hi’n</a:t>
            </a:r>
            <a:r>
              <a:rPr lang="cy-GB" dirty="0" smtClean="0"/>
              <a:t> dynodi’r sbardunau cysylltiedig ac yn dod o hyd i ateb addas.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936529-D06E-4B46-9C11-39E43F0DF67A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64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83568" y="548680"/>
            <a:ext cx="676875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dirty="0" smtClean="0"/>
              <a:t>Mesur Risgiau</a:t>
            </a:r>
          </a:p>
          <a:p>
            <a:endParaRPr lang="cy-GB" sz="2400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Mae’n bosibl gwerthuso risgiau ar sail </a:t>
            </a:r>
            <a:r>
              <a:rPr lang="cy-GB" dirty="0" smtClean="0"/>
              <a:t>maint. </a:t>
            </a:r>
            <a:r>
              <a:rPr lang="cy-GB" dirty="0" smtClean="0"/>
              <a:t>Ar y lefel fwyaf syml gall Rheolwyr Prosiect ddadansoddi effaith debygol risg gyda help matrics.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Gan ddefnyddio’r matrics, gall y rheolwr prosiect gategoreiddio’r risg yn bedwar categori, sef Isel, Canolig, Uchel a Difrifol. 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Y tebygolrwydd y bydd yn digwydd a’r effaith ar y prosiect yw’r ddau baramedr a ddefnyddir i osod y risg yng nghategorïau’r matrics. 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Er enghraifft, os ydy tebygolrwydd risg yn isel (tebygolrwydd = 2) ac mae’n cael yr effaith fwyaf (effaith = 4), </a:t>
            </a:r>
            <a:r>
              <a:rPr lang="cy-GB" noProof="1" smtClean="0"/>
              <a:t>gellir </a:t>
            </a:r>
            <a:r>
              <a:rPr lang="cy-GB" dirty="0" smtClean="0"/>
              <a:t>categoreiddio’r risg yn ‘Uchel'.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41E82F2-23C4-E741-9FDF-8CCE7EE011B2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39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062556"/>
              </p:ext>
            </p:extLst>
          </p:nvPr>
        </p:nvGraphicFramePr>
        <p:xfrm>
          <a:off x="2627784" y="908720"/>
          <a:ext cx="2831976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3824"/>
                <a:gridCol w="136815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cy-GB" noProof="0" dirty="0" smtClean="0"/>
                        <a:t>Canolig</a:t>
                      </a:r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cy-GB" noProof="0" dirty="0" smtClean="0"/>
                        <a:t>Difrifol</a:t>
                      </a:r>
                      <a:endParaRPr lang="cy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cy-GB" noProof="0" dirty="0" smtClean="0"/>
                        <a:t>Isel</a:t>
                      </a:r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cy-GB" noProof="0" dirty="0" smtClean="0"/>
                        <a:t>Uchel</a:t>
                      </a:r>
                      <a:endParaRPr lang="cy-GB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56347" y="2155215"/>
            <a:ext cx="1595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Tebygolrwydd</a:t>
            </a:r>
            <a:endParaRPr lang="cy-GB" dirty="0"/>
          </a:p>
        </p:txBody>
      </p:sp>
      <p:sp>
        <p:nvSpPr>
          <p:cNvPr id="6" name="TextBox 5"/>
          <p:cNvSpPr txBox="1"/>
          <p:nvPr/>
        </p:nvSpPr>
        <p:spPr>
          <a:xfrm>
            <a:off x="3491880" y="4725144"/>
            <a:ext cx="834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Effaith</a:t>
            </a:r>
            <a:endParaRPr lang="cy-GB" dirty="0"/>
          </a:p>
        </p:txBody>
      </p:sp>
      <p:sp>
        <p:nvSpPr>
          <p:cNvPr id="8" name="TextBox 7"/>
          <p:cNvSpPr txBox="1"/>
          <p:nvPr/>
        </p:nvSpPr>
        <p:spPr>
          <a:xfrm>
            <a:off x="2051720" y="908720"/>
            <a:ext cx="432048" cy="286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3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2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627784" y="400506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1          2            3           4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814236" y="26064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Matrics Asesu Risgiau</a:t>
            </a:r>
            <a:endParaRPr lang="cy-GB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3EEDAD-5156-7242-9395-AB21DABD3D2B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2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259632" y="836712"/>
            <a:ext cx="48965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 smtClean="0"/>
              <a:t>Categorïau Risg</a:t>
            </a:r>
          </a:p>
          <a:p>
            <a:endParaRPr lang="en-GB" sz="2000" dirty="0"/>
          </a:p>
          <a:p>
            <a:pPr marL="457200" indent="-457200">
              <a:buFont typeface="+mj-lt"/>
              <a:buAutoNum type="arabicPeriod"/>
            </a:pPr>
            <a:r>
              <a:rPr lang="cy-GB" sz="2000" dirty="0" smtClean="0"/>
              <a:t>Risg Cwmpas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dirty="0" smtClean="0"/>
              <a:t>Risg Amserlen 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dirty="0" smtClean="0"/>
              <a:t>Risg Adnoddau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dirty="0" smtClean="0"/>
              <a:t>Risg Ariannol 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dirty="0" smtClean="0"/>
              <a:t>Risg Wleidyddol ac Amgylcheddol 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dirty="0" smtClean="0"/>
              <a:t>Risg Cyflenwyr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dirty="0" smtClean="0"/>
              <a:t>Risg Cwsmeriaid</a:t>
            </a:r>
          </a:p>
          <a:p>
            <a:endParaRPr lang="en-GB" sz="2000" dirty="0" smtClean="0"/>
          </a:p>
          <a:p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5FBCBD-E283-E247-A328-03AC56D0B7AD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4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115616" y="1268760"/>
            <a:ext cx="54006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dirty="0" smtClean="0"/>
              <a:t>Byddai risg cwmpas yn cyfeirio at y risgiau sy’n gysylltiedig </a:t>
            </a:r>
            <a:r>
              <a:rPr lang="cy-GB" noProof="1" smtClean="0"/>
              <a:t>â’r</a:t>
            </a:r>
            <a:r>
              <a:rPr lang="cy-GB" dirty="0" smtClean="0"/>
              <a:t> cwmpas yn bod yn anghywir neu’n gyfyngedig.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Ymgripiad cwmpas.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Y cwmpas yn rhy gyfyngedig, nes ei bod yn amhosibl cyflawni’r amcan a nodwyd ‘yn unig</a:t>
            </a:r>
            <a:r>
              <a:rPr lang="en-GB" dirty="0" smtClean="0"/>
              <a:t>’.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195736" y="47667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1. </a:t>
            </a:r>
            <a:r>
              <a:rPr lang="cy-GB" sz="2400" dirty="0"/>
              <a:t>Risg </a:t>
            </a:r>
            <a:r>
              <a:rPr lang="cy-GB" sz="2400" dirty="0" smtClean="0"/>
              <a:t>Cwmpas</a:t>
            </a:r>
            <a:endParaRPr lang="en-GB" sz="24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40DFAF-ACA7-C74B-828A-E958F837344B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1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116632"/>
            <a:ext cx="748883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/>
              <a:t>2. </a:t>
            </a:r>
            <a:r>
              <a:rPr lang="cy-GB" sz="2000" dirty="0" smtClean="0"/>
              <a:t>Risg Amserlen</a:t>
            </a:r>
          </a:p>
          <a:p>
            <a:r>
              <a:rPr lang="cy-GB" sz="1600" dirty="0" smtClean="0"/>
              <a:t>Mae cadw at linellau amser a llwybrau critigol a gytunwyd yn un o’r sefyllfaoedd mwyaf anodd. </a:t>
            </a:r>
          </a:p>
          <a:p>
            <a:r>
              <a:rPr lang="cy-GB" sz="1600" dirty="0" smtClean="0"/>
              <a:t>Llawer o ffactorau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Dibynnu ar bartïon allanol nad yw eu mewnbwn o fewn cwmpas rheolaeth rheolwr y prosiect.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Gwallau amcangyfrif, sydd, gan amlaf, yn rhy optimistaidd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Oedi’n gysylltiedig â chaledwedd.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Gohirio gwneud penderfyniadau ac ati.</a:t>
            </a:r>
          </a:p>
          <a:p>
            <a:endParaRPr lang="cy-GB" sz="1100" dirty="0" smtClean="0"/>
          </a:p>
          <a:p>
            <a:r>
              <a:rPr lang="cy-GB" sz="1600" dirty="0" smtClean="0"/>
              <a:t>Er mwyn lleihau risgiau amserlen:-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Torri tasgau lawr yn elfennau bach wedi’u diffinio’n eglur (Dadelfennu Strwythur y Gwaith (WBS)) lle mae’r amser a bennir ar gyfer pob proses yn gymharol fyr. (Mae hyn yn ei gwneud yn hawdd dynodi pethau </a:t>
            </a:r>
            <a:r>
              <a:rPr lang="cy-GB" sz="1600" dirty="0"/>
              <a:t>mor gynnar â </a:t>
            </a:r>
            <a:r>
              <a:rPr lang="cy-GB" sz="1600" dirty="0" smtClean="0"/>
              <a:t>phosibl, </a:t>
            </a:r>
            <a:r>
              <a:rPr lang="cy-GB" sz="1600" dirty="0"/>
              <a:t>pan </a:t>
            </a:r>
            <a:r>
              <a:rPr lang="cy-GB" sz="1600" dirty="0" smtClean="0"/>
              <a:t>fydd tasgau’n gwyro oddi ar yr amserlen).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Byddwch yn wyliadwrus o aelodau’r tîm neu bartïon allanol sy’n petruso cyn rhoi amcangyfrifon neu yr ymddengys eu hamcangyfrifon yn afrealistig. Defnyddiwch ddata hanesyddol a phrofiad blaenorol.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Wrth lunio’r llwybr critigol, sicrhewch fod gwyliau wedi’u cynnwys, crëwch ddisgwyliadau realistig, o’r cychwyn cyntaf.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Hefyd argymhellir diffinio camau y </a:t>
            </a:r>
            <a:r>
              <a:rPr lang="cy-GB" sz="1600" noProof="1" smtClean="0"/>
              <a:t>gellir </a:t>
            </a:r>
            <a:r>
              <a:rPr lang="cy-GB" sz="1600" dirty="0" smtClean="0"/>
              <a:t>eu hail-wneud, lle bynnag y bo’n bosibl.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Amser wrth gefn...yn brin ond yn werthfawr os gallwch ei gael.</a:t>
            </a:r>
            <a:endParaRPr lang="cy-GB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A8DF52-C51E-5B4C-9C99-73909C2CBDB3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8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23528" y="1196752"/>
            <a:ext cx="77768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 smtClean="0"/>
              <a:t>Risg a gysylltir yn bennaf </a:t>
            </a:r>
            <a:r>
              <a:rPr lang="cy-GB" noProof="1" smtClean="0"/>
              <a:t>â’r </a:t>
            </a:r>
            <a:r>
              <a:rPr lang="cy-GB" dirty="0" smtClean="0"/>
              <a:t>adnoddau dynol a ddefnyddir yn y prosiect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Y bobl sydd ar gael o ran niferoedd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Proffil sgiliau 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Gwyliau neu gyfnodau marw eraill 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Absenoldeb a Salwch. 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Un neu ragor o bobl hanfodol....... yr unig rai sy’n gallu gwneud rhai tasgau!</a:t>
            </a:r>
            <a:endParaRPr lang="cy-GB" dirty="0"/>
          </a:p>
        </p:txBody>
      </p:sp>
      <p:sp>
        <p:nvSpPr>
          <p:cNvPr id="4" name="TextBox 3"/>
          <p:cNvSpPr txBox="1"/>
          <p:nvPr/>
        </p:nvSpPr>
        <p:spPr>
          <a:xfrm>
            <a:off x="2195736" y="47667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3. </a:t>
            </a:r>
            <a:r>
              <a:rPr lang="cy-GB" sz="2400" dirty="0" smtClean="0"/>
              <a:t>Risg Adnoddau</a:t>
            </a:r>
            <a:endParaRPr lang="cy-GB" sz="24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8761B7-2286-B34D-9683-DBE4B1BD654D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02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20283" y="107915"/>
            <a:ext cx="8640960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dirty="0" smtClean="0"/>
              <a:t>Risg Adnoddau parhad.</a:t>
            </a:r>
          </a:p>
          <a:p>
            <a:endParaRPr lang="cy-GB" sz="1600" dirty="0" smtClean="0"/>
          </a:p>
          <a:p>
            <a:r>
              <a:rPr lang="cy-GB" sz="1600" dirty="0" smtClean="0"/>
              <a:t>Pobl ac arian yw prif adnoddau unrhyw brosiect. 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Os ydy’r bobl heb y sgiliau neu’n anghymwys i wneud y dasg sydd mewn llaw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Os nad oes digon o staff gan y prosiect o’r cychwyn, neu 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Os bydd aelodau allweddol o’r prosiect yn ymuno yn hir ar ôl cychwyn y prosiect, mae hyn yn risg i’r prosiect.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Rhoi disgwyliadau gormodol ar allu’r staff dan sylw ac osgoi chwythu eu plwc</a:t>
            </a:r>
          </a:p>
          <a:p>
            <a:endParaRPr lang="cy-GB" sz="1600" dirty="0" smtClean="0"/>
          </a:p>
          <a:p>
            <a:r>
              <a:rPr lang="cy-GB" sz="1600" dirty="0" smtClean="0"/>
              <a:t>Yn yr un modd o safbwynt ariannol, os darperir cyllid annigonol i gyflawni’r tasgau angenrheidiol, 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Rhaglenni hyfforddi perthnasol i’r bobl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Buddsoddiadau priodol mewn technoleg neu beiriannau angenrheidiol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Amcangyfrif costau’r prosiect yn gywir, gan ddyrannu cyllideb addas i ddiwallu’r costau hyn ymlaen llaw.</a:t>
            </a:r>
          </a:p>
          <a:p>
            <a:endParaRPr lang="cy-GB" sz="1600" dirty="0" smtClean="0"/>
          </a:p>
          <a:p>
            <a:r>
              <a:rPr lang="cy-GB" sz="1600" dirty="0" smtClean="0"/>
              <a:t>Mae angen </a:t>
            </a:r>
            <a:r>
              <a:rPr lang="cy-GB" sz="1600" dirty="0"/>
              <a:t>talu hyd yn oed fwy o sylw i fanylion gweithrediadau </a:t>
            </a:r>
            <a:r>
              <a:rPr lang="cy-GB" sz="1600" dirty="0" smtClean="0"/>
              <a:t>sy’n cael eu gosod yn allanol, gan eu bod gan mwyaf i ffwrdd o oruchwyliaeth uniongyrchol rheolwr y prosiect.</a:t>
            </a:r>
          </a:p>
          <a:p>
            <a:r>
              <a:rPr lang="cy-GB" sz="1600" dirty="0" smtClean="0"/>
              <a:t>Mae rheoli gwrthdaro’n codi’n rhy aml wrth i brosiect fynd yn ei flaen, ac mae angen ei drin yn fedrus, er mwyn i’r prosiect redeg yn ddidrafferth ar ei hyd.</a:t>
            </a:r>
            <a:endParaRPr lang="cy-GB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02C3AB-81F6-E24C-8B0A-F07AFF9023A7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2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827584" y="1484784"/>
            <a:ext cx="604867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 smtClean="0"/>
              <a:t>Y risgiau sy’n gallu digwydd os ydy’r costau’n fwy na’r gyllideb a gymeradwywyd.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Cyflenwyr yn cynyddu eu prisiau.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Newidiadau o ran deunyddiau byd-eang e.e. pris olew.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Newidiadau mewn cyfraddau cyfnewid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Tasgau’n cymryd yn hirach na’r amser disgwyliedig = arian.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Ffactorau allanol yn achosi oedi neu effeithiau eraill.</a:t>
            </a:r>
          </a:p>
          <a:p>
            <a:endParaRPr lang="cy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79712" y="620688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4. </a:t>
            </a:r>
            <a:r>
              <a:rPr lang="cy-GB" sz="2400" dirty="0" smtClean="0"/>
              <a:t>Risg Ariannol neu Gyllidebol</a:t>
            </a:r>
            <a:endParaRPr lang="cy-GB" sz="24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5D5614-472D-7644-B4B6-70C456B1C3F7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8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755576" y="1556792"/>
            <a:ext cx="626469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dirty="0" smtClean="0"/>
              <a:t>Risgiau’n gysylltiedig </a:t>
            </a:r>
            <a:r>
              <a:rPr lang="cy-GB" noProof="1" smtClean="0"/>
              <a:t>â’r</a:t>
            </a:r>
            <a:r>
              <a:rPr lang="cy-GB" dirty="0" smtClean="0"/>
              <a:t> byd y tu allan yn newid.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Newidiadau mewn Deddfau neu Agweddau Rheoleiddio.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Newidiadau mewn Technoleg.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Materion moesegol.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Carfannau pwyso neu brotestwyr!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Undebau Llafur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07704" y="476672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5. </a:t>
            </a:r>
            <a:r>
              <a:rPr lang="cy-GB" sz="2400" dirty="0" smtClean="0"/>
              <a:t>Risg Amgylcheddol neu Wleidyddol</a:t>
            </a:r>
            <a:endParaRPr lang="cy-GB" sz="24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A16D97-7AFC-AD4E-B105-9460F2CADDE0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3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83568" y="980728"/>
            <a:ext cx="799288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dirty="0" smtClean="0"/>
              <a:t>Yn amodol ar ba mor hanfodol mae cyflenwyr 3</a:t>
            </a:r>
            <a:r>
              <a:rPr lang="cy-GB" baseline="30000" dirty="0" smtClean="0"/>
              <a:t>ydd</a:t>
            </a:r>
            <a:r>
              <a:rPr lang="cy-GB" dirty="0" smtClean="0"/>
              <a:t> parti i’r prosiect.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Byddai risg cyflenwyr yn cyfeirio at risgiau sy’n gallu digwydd os nad yw’r cyflenwr yn bodloni’r llinell amser neu’r gost </a:t>
            </a:r>
            <a:r>
              <a:rPr lang="cy-GB" dirty="0" smtClean="0"/>
              <a:t>o </a:t>
            </a:r>
            <a:r>
              <a:rPr lang="cy-GB" dirty="0" smtClean="0"/>
              <a:t>gyflenwi’r adnoddau angenrheidiol.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Ffactorau lluosog </a:t>
            </a:r>
          </a:p>
          <a:p>
            <a:pPr marL="742950" lvl="1" indent="-285750">
              <a:buFont typeface="Arial"/>
              <a:buChar char="•"/>
            </a:pPr>
            <a:r>
              <a:rPr lang="cy-GB" dirty="0" smtClean="0"/>
              <a:t>Pa mor ddibynadwy y mae’r cyflenwr.</a:t>
            </a:r>
          </a:p>
          <a:p>
            <a:pPr marL="742950" lvl="1" indent="-285750">
              <a:buFont typeface="Arial"/>
              <a:buChar char="•"/>
            </a:pPr>
            <a:r>
              <a:rPr lang="cy-GB" dirty="0" smtClean="0"/>
              <a:t>Ansawdd y nwyddau neu’r gwasanaethau a gyflenwir.</a:t>
            </a:r>
          </a:p>
          <a:p>
            <a:pPr marL="742950" lvl="1" indent="-285750">
              <a:buFont typeface="Arial"/>
              <a:buChar char="•"/>
            </a:pPr>
            <a:r>
              <a:rPr lang="cy-GB" dirty="0" smtClean="0"/>
              <a:t>Sefydlogrwydd ariannol 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Beth sy’n digwydd os bydd busnes y cyflenwr yn mynd i’r wal?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Mae’n bosibl asesu a graddio cyflenwyr, at ddibenion dethol a risg, h.y. osgoi’r risg drwy ddewis y cyflenwr gorau yn y lle cyntaf.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 contractau sydd wedi’u diffinio’n eglur a monitro rheolaidd yn helpu i liniaru’r effeithiau. </a:t>
            </a:r>
            <a:endParaRPr lang="cy-GB" dirty="0"/>
          </a:p>
        </p:txBody>
      </p:sp>
      <p:sp>
        <p:nvSpPr>
          <p:cNvPr id="4" name="TextBox 3"/>
          <p:cNvSpPr txBox="1"/>
          <p:nvPr/>
        </p:nvSpPr>
        <p:spPr>
          <a:xfrm>
            <a:off x="2195736" y="47667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6. </a:t>
            </a:r>
            <a:r>
              <a:rPr lang="cy-GB" sz="2400" dirty="0" smtClean="0"/>
              <a:t>Risg Cyflenwyr</a:t>
            </a:r>
            <a:endParaRPr lang="cy-GB" sz="24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C73412-EAAD-9045-B136-A8E5A8DC997A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54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83568" y="332656"/>
            <a:ext cx="604867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dirty="0" smtClean="0"/>
              <a:t>Ymateb i Risgiau </a:t>
            </a:r>
          </a:p>
          <a:p>
            <a:pPr algn="ctr"/>
            <a:endParaRPr lang="cy-GB" sz="2400" dirty="0" smtClean="0"/>
          </a:p>
          <a:p>
            <a:pPr algn="ctr"/>
            <a:endParaRPr lang="cy-GB" sz="2400" dirty="0" smtClean="0"/>
          </a:p>
          <a:p>
            <a:r>
              <a:rPr lang="cy-GB" dirty="0" smtClean="0"/>
              <a:t>Gall rheolwr y prosiect ddewis strategaethau a fydd yn lleihau neu’n dileu’r risgiau.</a:t>
            </a:r>
          </a:p>
          <a:p>
            <a:r>
              <a:rPr lang="cy-GB" dirty="0" smtClean="0"/>
              <a:t>Mae pedair strategaeth ymateb i risgiau:-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Risgiau y mae modd eu hosgoi.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Trosglwyddo’r risg i barti arall.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Cymryd camau unioni i leihau effaith risgiau.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Cydnabod y risg ond gwneud dim.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B069E95-2749-0C4F-9764-CC38E9A815FB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50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36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259632" y="548680"/>
            <a:ext cx="6192688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dirty="0" smtClean="0"/>
              <a:t>Monitro a Rheoli Risgiau</a:t>
            </a:r>
          </a:p>
          <a:p>
            <a:pPr algn="ctr"/>
            <a:endParaRPr lang="cy-GB" sz="2400" dirty="0" smtClean="0"/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Nid gweithgaredd </a:t>
            </a:r>
            <a:r>
              <a:rPr lang="cy-GB" noProof="1" smtClean="0"/>
              <a:t>untro</a:t>
            </a:r>
            <a:r>
              <a:rPr lang="cy-GB" dirty="0" smtClean="0"/>
              <a:t> “gwneud ac anghofio” mo Dadansoddi Risg.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noProof="1" smtClean="0"/>
              <a:t>Gellir </a:t>
            </a:r>
            <a:r>
              <a:rPr lang="cy-GB" dirty="0" smtClean="0"/>
              <a:t>a dylid monitro risgiau yn barhaus er mwyn gwirio a oes angen unrhyw newidiadau.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Dylid dynodi risgiau newydd </a:t>
            </a:r>
            <a:r>
              <a:rPr lang="cy-GB" noProof="1" smtClean="0"/>
              <a:t>drwy’r </a:t>
            </a:r>
            <a:r>
              <a:rPr lang="cy-GB" dirty="0" smtClean="0"/>
              <a:t>trefniadau monitro ac asesu parhaus.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FCCEEA-F390-1E4D-93F7-49CF2BE872A8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26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37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755576" y="476672"/>
            <a:ext cx="7488832" cy="35732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30000"/>
              </a:lnSpc>
            </a:pPr>
            <a:r>
              <a:rPr lang="cy-GB" sz="2400" dirty="0" smtClean="0"/>
              <a:t>Cofrestr Risg </a:t>
            </a:r>
          </a:p>
          <a:p>
            <a:pPr>
              <a:lnSpc>
                <a:spcPct val="130000"/>
              </a:lnSpc>
            </a:pPr>
            <a:endParaRPr lang="cy-GB" sz="2400" dirty="0" smtClean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cy-GB" dirty="0" smtClean="0"/>
              <a:t>Mae’n arfer da i reolwyr prosiect lunio dogfen sy’n amlinellu’r risgiau sydd ynghlwm, a’r strategaethau sydd yn eu lle. Mae’r ddogfen hon yn hollbwysig gan ei bod yn darparu llawer iawn o wybodaeth.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cy-GB" dirty="0" smtClean="0"/>
              <a:t>Bydd y gofrestr risg yn aml yn cynnwys cymhorthion gweledol i’r darllenydd o ran y mathau o risgiau a ragwelir a’r camau y dylid eu cymryd. 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cy-GB" dirty="0" smtClean="0"/>
              <a:t>Dylai’r gofrestr risg fod ar gael i dîm y prosiect.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05575A-EC45-1B49-945D-3EC8399A8315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1" y="188640"/>
            <a:ext cx="8123413" cy="554901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15816" y="4462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Templed y Gofrestr Risg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9832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39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908720"/>
            <a:ext cx="8388424" cy="449830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19672" y="476672"/>
            <a:ext cx="2860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Cofrestr Risg Enghreifftiol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6417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Ymarfer</a:t>
            </a:r>
            <a:endParaRPr lang="cy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E5267A-474E-2640-A024-2F0BEBD7BCFC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81890B59-728B-3540-A159-794CE1C51EFA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763688" y="1484784"/>
            <a:ext cx="56886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Crëwch gofrestr risg ar gyfer proses codi a mynd i’r gwaith ar amser!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188932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Mynd i’r Gwaith – Map Proses</a:t>
            </a:r>
            <a:endParaRPr lang="cy-GB" dirty="0"/>
          </a:p>
        </p:txBody>
      </p:sp>
      <p:graphicFrame>
        <p:nvGraphicFramePr>
          <p:cNvPr id="304134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6325726"/>
              </p:ext>
            </p:extLst>
          </p:nvPr>
        </p:nvGraphicFramePr>
        <p:xfrm>
          <a:off x="1619672" y="1158875"/>
          <a:ext cx="6728990" cy="49110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3" name="VISIO" r:id="rId3" imgW="4933080" imgH="3599280" progId="Visio.Drawing.6">
                  <p:embed/>
                </p:oleObj>
              </mc:Choice>
              <mc:Fallback>
                <p:oleObj name="VISIO" r:id="rId3" imgW="4933080" imgH="3599280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1158875"/>
                        <a:ext cx="6728990" cy="491102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4011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646625" y="584608"/>
            <a:ext cx="7721600" cy="5148648"/>
            <a:chOff x="646625" y="584608"/>
            <a:chExt cx="7721600" cy="5148648"/>
          </a:xfrm>
        </p:grpSpPr>
        <p:sp>
          <p:nvSpPr>
            <p:cNvPr id="305155" name="Rectangle 3"/>
            <p:cNvSpPr>
              <a:spLocks noChangeArrowheads="1"/>
            </p:cNvSpPr>
            <p:nvPr/>
          </p:nvSpPr>
          <p:spPr bwMode="auto">
            <a:xfrm>
              <a:off x="646625" y="584608"/>
              <a:ext cx="77216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90488" tIns="44450" rIns="90488" bIns="44450" anchor="b"/>
            <a:lstStyle/>
            <a:p>
              <a:r>
                <a:rPr lang="cy-GB" sz="3200" dirty="0" smtClean="0">
                  <a:solidFill>
                    <a:schemeClr val="tx2"/>
                  </a:solidFill>
                </a:rPr>
                <a:t>Mynd i’r Gwaith – Map Proses, parhad</a:t>
              </a:r>
              <a:endParaRPr lang="cy-GB" sz="3200" dirty="0">
                <a:solidFill>
                  <a:schemeClr val="tx2"/>
                </a:solidFill>
              </a:endParaRPr>
            </a:p>
          </p:txBody>
        </p:sp>
        <p:grpSp>
          <p:nvGrpSpPr>
            <p:cNvPr id="3" name="Group 2"/>
            <p:cNvGrpSpPr/>
            <p:nvPr/>
          </p:nvGrpSpPr>
          <p:grpSpPr>
            <a:xfrm>
              <a:off x="1331640" y="764704"/>
              <a:ext cx="6534348" cy="4968552"/>
              <a:chOff x="2267744" y="908720"/>
              <a:chExt cx="6318324" cy="4760961"/>
            </a:xfrm>
          </p:grpSpPr>
          <p:graphicFrame>
            <p:nvGraphicFramePr>
              <p:cNvPr id="305162" name="Object 10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49920556"/>
                  </p:ext>
                </p:extLst>
              </p:nvPr>
            </p:nvGraphicFramePr>
            <p:xfrm>
              <a:off x="2267744" y="908720"/>
              <a:ext cx="6318324" cy="4760961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7276" name="VISIO" r:id="rId3" imgW="5076000" imgH="3824640" progId="Visio.Drawing.6">
                      <p:embed/>
                    </p:oleObj>
                  </mc:Choice>
                  <mc:Fallback>
                    <p:oleObj name="VISIO" r:id="rId3" imgW="5076000" imgH="3824640" progId="Visio.Drawing.6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2267744" y="908720"/>
                            <a:ext cx="6318324" cy="4760961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" name="Rectangle 1"/>
              <p:cNvSpPr/>
              <p:nvPr/>
            </p:nvSpPr>
            <p:spPr>
              <a:xfrm>
                <a:off x="2267744" y="3068960"/>
                <a:ext cx="360040" cy="2880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4" name="TextBox 3"/>
            <p:cNvSpPr txBox="1"/>
            <p:nvPr/>
          </p:nvSpPr>
          <p:spPr>
            <a:xfrm>
              <a:off x="2483768" y="3666510"/>
              <a:ext cx="648072" cy="338554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fuel</a:t>
              </a:r>
              <a:endParaRPr lang="en-GB" sz="1600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2483768" y="3933056"/>
              <a:ext cx="648072" cy="276999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 rtlCol="0">
              <a:spAutoFit/>
            </a:bodyPr>
            <a:lstStyle/>
            <a:p>
              <a:r>
                <a:rPr lang="en-GB" sz="1200" dirty="0" smtClean="0"/>
                <a:t>fuel</a:t>
              </a:r>
              <a:endParaRPr lang="en-GB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68630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43</a:t>
            </a:fld>
            <a:endParaRPr lang="en-GB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711200" y="304800"/>
            <a:ext cx="7721600" cy="4572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cy-GB" sz="3600" dirty="0" smtClean="0"/>
              <a:t>Diffiniad</a:t>
            </a:r>
            <a:r>
              <a:rPr lang="en-US" sz="3600" dirty="0" smtClean="0"/>
              <a:t> - FMEA</a:t>
            </a:r>
            <a:endParaRPr lang="en-US" sz="3600" dirty="0"/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539552" y="1893830"/>
            <a:ext cx="7721600" cy="5410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 i="1" dirty="0" smtClean="0">
                <a:solidFill>
                  <a:schemeClr val="hlink"/>
                </a:solidFill>
              </a:rPr>
              <a:t>Prif amcan</a:t>
            </a:r>
            <a:r>
              <a:rPr lang="cy-GB" sz="2400" dirty="0" smtClean="0">
                <a:solidFill>
                  <a:schemeClr val="hlink"/>
                </a:solidFill>
              </a:rPr>
              <a:t>:  </a:t>
            </a:r>
          </a:p>
          <a:p>
            <a:pPr lvl="1"/>
            <a:r>
              <a:rPr lang="cy-GB" sz="2000" dirty="0" smtClean="0"/>
              <a:t>Dynodi ffyrdd y gall cynnyrch neu broses fethu a’r ffyrdd o ddileu neu leihau’r risg o fethu</a:t>
            </a:r>
          </a:p>
          <a:p>
            <a:r>
              <a:rPr lang="cy-GB" sz="2400" i="1" dirty="0" smtClean="0">
                <a:solidFill>
                  <a:schemeClr val="hlink"/>
                </a:solidFill>
              </a:rPr>
              <a:t>Dull wedi’i strwythuro:</a:t>
            </a:r>
          </a:p>
          <a:p>
            <a:pPr lvl="1"/>
            <a:r>
              <a:rPr lang="cy-GB" sz="2000" dirty="0" smtClean="0"/>
              <a:t>Amcangyfrif y risg sy’n gysylltiedig ag achosion penodol  </a:t>
            </a:r>
          </a:p>
          <a:p>
            <a:pPr lvl="1"/>
            <a:r>
              <a:rPr lang="cy-GB" sz="2000" dirty="0" smtClean="0"/>
              <a:t>Blaenoriaethu’r camau y dylid eu cymryd i leihau’r risg   </a:t>
            </a:r>
          </a:p>
          <a:p>
            <a:pPr lvl="1"/>
            <a:r>
              <a:rPr lang="cy-GB" sz="2000" dirty="0" smtClean="0"/>
              <a:t>Gwerthuso’r cynllun dilysu dyluniad (Cynnyrch) neu’r cynllun rheoli cyfredol (Proses)  </a:t>
            </a:r>
            <a:endParaRPr lang="cy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052736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 smtClean="0"/>
              <a:t>Dadansoddi Moddau Methu ac Effeithiau 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2657368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z="900" smtClean="0"/>
              <a:pPr>
                <a:defRPr/>
              </a:pPr>
              <a:t>44</a:t>
            </a:fld>
            <a:endParaRPr lang="en-GB" sz="9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94E76B-227C-C847-A381-C57FBD694DE6}" type="datetime1">
              <a:rPr lang="en-GB" sz="600" smtClean="0"/>
              <a:t>11/08/2017</a:t>
            </a:fld>
            <a:endParaRPr lang="en-GB" sz="600"/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711200" y="304800"/>
            <a:ext cx="7721600" cy="4572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en-US" sz="2800" dirty="0" smtClean="0"/>
              <a:t>Hanes FMEA </a:t>
            </a:r>
            <a:endParaRPr lang="en-US" sz="2800" dirty="0"/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711200" y="914400"/>
            <a:ext cx="7721600" cy="5410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dirty="0" smtClean="0"/>
          </a:p>
          <a:p>
            <a:r>
              <a:rPr lang="cy-GB" sz="1800" noProof="1" smtClean="0"/>
              <a:t>Fe’i </a:t>
            </a:r>
            <a:r>
              <a:rPr lang="cy-GB" sz="1800" dirty="0" smtClean="0"/>
              <a:t>defnyddiwyd gyntaf yn y 1960au yn niwydiant Awyrofod UDA yn ystod teithiau Apollo</a:t>
            </a:r>
          </a:p>
          <a:p>
            <a:endParaRPr lang="cy-GB" sz="100" dirty="0" smtClean="0"/>
          </a:p>
          <a:p>
            <a:r>
              <a:rPr lang="cy-GB" sz="1800" dirty="0" smtClean="0"/>
              <a:t>Yn 1974 datblygodd y Llynges MIL-STD-1629 ynghylch defnyddio  FMEA</a:t>
            </a:r>
          </a:p>
          <a:p>
            <a:endParaRPr lang="cy-GB" sz="100" dirty="0" smtClean="0"/>
          </a:p>
          <a:p>
            <a:r>
              <a:rPr lang="cy-GB" sz="1800" dirty="0" smtClean="0"/>
              <a:t>Ar ddiwedd y 1970au, roedd cymwysiadau </a:t>
            </a:r>
            <a:r>
              <a:rPr lang="cy-GB" sz="1800" noProof="1" smtClean="0"/>
              <a:t>modurol </a:t>
            </a:r>
            <a:r>
              <a:rPr lang="cy-GB" sz="1800" dirty="0" smtClean="0"/>
              <a:t>yn cael eu gyrru gan gostau rhwymedigaethau </a:t>
            </a:r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153981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45</a:t>
            </a:fld>
            <a:endParaRPr lang="en-GB"/>
          </a:p>
        </p:txBody>
      </p:sp>
      <p:sp>
        <p:nvSpPr>
          <p:cNvPr id="4" name="Rectangle 29"/>
          <p:cNvSpPr txBox="1">
            <a:spLocks noChangeArrowheads="1"/>
          </p:cNvSpPr>
          <p:nvPr/>
        </p:nvSpPr>
        <p:spPr>
          <a:xfrm>
            <a:off x="711200" y="304800"/>
            <a:ext cx="7721600" cy="4572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cy-GB" sz="3600" dirty="0" smtClean="0"/>
              <a:t>O Ble y Daw Risgiau</a:t>
            </a:r>
            <a:r>
              <a:rPr lang="en-US" sz="3600" dirty="0" smtClean="0"/>
              <a:t>?</a:t>
            </a:r>
            <a:endParaRPr lang="en-US" sz="3600" dirty="0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30188" y="3659188"/>
            <a:ext cx="2359025" cy="58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Safonau Gwaith Annelwig</a:t>
            </a:r>
            <a:endParaRPr lang="cy-GB" sz="1600" dirty="0"/>
          </a:p>
        </p:txBody>
      </p:sp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5868988" y="1144588"/>
            <a:ext cx="2359025" cy="58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Cynlluniau rheoli a </a:t>
            </a:r>
            <a:r>
              <a:rPr lang="cy-GB" sz="1600" noProof="1" smtClean="0"/>
              <a:t>SOPs</a:t>
            </a:r>
            <a:r>
              <a:rPr lang="cy-GB" sz="1600" dirty="0" smtClean="0"/>
              <a:t> gwael</a:t>
            </a:r>
            <a:endParaRPr lang="cy-GB" sz="1600" dirty="0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6248400" y="1905000"/>
            <a:ext cx="2514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400"/>
          </a:p>
        </p:txBody>
      </p:sp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6630988" y="3354388"/>
            <a:ext cx="2054225" cy="58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Amrywiad Deunyddiau Crai</a:t>
            </a:r>
            <a:endParaRPr lang="cy-GB" sz="1600" dirty="0"/>
          </a:p>
        </p:txBody>
      </p:sp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6097588" y="4497388"/>
            <a:ext cx="2359025" cy="58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Cyfyngiadau’r Fanyleb wedi’u datblygu’n wael</a:t>
            </a:r>
            <a:endParaRPr lang="cy-GB" sz="1600" dirty="0"/>
          </a:p>
        </p:txBody>
      </p:sp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3811588" y="4954588"/>
            <a:ext cx="2206625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Amrywiad Mesuriadau (Ar-lein a Rheoli Ansawdd)</a:t>
            </a:r>
            <a:endParaRPr lang="cy-GB" sz="1600" dirty="0"/>
          </a:p>
        </p:txBody>
      </p:sp>
      <p:sp>
        <p:nvSpPr>
          <p:cNvPr id="11" name="Rectangle 12"/>
          <p:cNvSpPr>
            <a:spLocks noChangeArrowheads="1"/>
          </p:cNvSpPr>
          <p:nvPr/>
        </p:nvSpPr>
        <p:spPr bwMode="auto">
          <a:xfrm>
            <a:off x="1449388" y="4725988"/>
            <a:ext cx="1978025" cy="58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Dibynadwyedd Peiriannau</a:t>
            </a:r>
            <a:endParaRPr lang="cy-GB" sz="1600" dirty="0"/>
          </a:p>
        </p:txBody>
      </p:sp>
      <p:sp>
        <p:nvSpPr>
          <p:cNvPr id="12" name="Rectangle 13"/>
          <p:cNvSpPr>
            <a:spLocks noChangeArrowheads="1"/>
          </p:cNvSpPr>
          <p:nvPr/>
        </p:nvSpPr>
        <p:spPr bwMode="auto">
          <a:xfrm>
            <a:off x="3125788" y="992188"/>
            <a:ext cx="1978025" cy="58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Peryglon Diogelwch Posibl</a:t>
            </a:r>
            <a:endParaRPr lang="cy-GB" sz="1600" dirty="0"/>
          </a:p>
        </p:txBody>
      </p:sp>
      <p:sp>
        <p:nvSpPr>
          <p:cNvPr id="13" name="Rectangle 14"/>
          <p:cNvSpPr>
            <a:spLocks noChangeArrowheads="1"/>
          </p:cNvSpPr>
          <p:nvPr/>
        </p:nvSpPr>
        <p:spPr bwMode="auto">
          <a:xfrm>
            <a:off x="458788" y="1525588"/>
            <a:ext cx="2511425" cy="58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Disgwyliadau Cwsmeriaid Aneglur</a:t>
            </a:r>
            <a:endParaRPr lang="cy-GB" sz="1600" dirty="0"/>
          </a:p>
        </p:txBody>
      </p:sp>
      <p:sp>
        <p:nvSpPr>
          <p:cNvPr id="14" name="Rectangle 24"/>
          <p:cNvSpPr>
            <a:spLocks noChangeArrowheads="1"/>
          </p:cNvSpPr>
          <p:nvPr/>
        </p:nvSpPr>
        <p:spPr bwMode="auto">
          <a:xfrm>
            <a:off x="6444208" y="5229200"/>
            <a:ext cx="2587625" cy="335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800" b="0"/>
              <a:t>D. H. Stamatis, FMEA:FMEA from Theory to Practice, Quality Press, 1995</a:t>
            </a:r>
          </a:p>
        </p:txBody>
      </p:sp>
      <p:sp>
        <p:nvSpPr>
          <p:cNvPr id="15" name="Rectangle 25"/>
          <p:cNvSpPr>
            <a:spLocks noChangeArrowheads="1"/>
          </p:cNvSpPr>
          <p:nvPr/>
        </p:nvSpPr>
        <p:spPr bwMode="auto">
          <a:xfrm>
            <a:off x="7011988" y="1906588"/>
            <a:ext cx="2054225" cy="58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cy-GB" sz="1600" dirty="0" smtClean="0"/>
              <a:t>Gallu Prosesau Gwael</a:t>
            </a:r>
            <a:endParaRPr lang="cy-GB" sz="1600" dirty="0"/>
          </a:p>
        </p:txBody>
      </p:sp>
      <p:grpSp>
        <p:nvGrpSpPr>
          <p:cNvPr id="16" name="Group 28"/>
          <p:cNvGrpSpPr>
            <a:grpSpLocks/>
          </p:cNvGrpSpPr>
          <p:nvPr/>
        </p:nvGrpSpPr>
        <p:grpSpPr bwMode="auto">
          <a:xfrm>
            <a:off x="2286000" y="1828800"/>
            <a:ext cx="5035550" cy="2981325"/>
            <a:chOff x="1440" y="1152"/>
            <a:chExt cx="3172" cy="1878"/>
          </a:xfrm>
        </p:grpSpPr>
        <p:sp>
          <p:nvSpPr>
            <p:cNvPr id="17" name="Line 15"/>
            <p:cNvSpPr>
              <a:spLocks noChangeShapeType="1"/>
            </p:cNvSpPr>
            <p:nvPr/>
          </p:nvSpPr>
          <p:spPr bwMode="auto">
            <a:xfrm>
              <a:off x="1446" y="1344"/>
              <a:ext cx="518" cy="374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18" name="Line 16"/>
            <p:cNvSpPr>
              <a:spLocks noChangeShapeType="1"/>
            </p:cNvSpPr>
            <p:nvPr/>
          </p:nvSpPr>
          <p:spPr bwMode="auto">
            <a:xfrm>
              <a:off x="2592" y="1296"/>
              <a:ext cx="38" cy="326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19" name="Line 17"/>
            <p:cNvSpPr>
              <a:spLocks noChangeShapeType="1"/>
            </p:cNvSpPr>
            <p:nvPr/>
          </p:nvSpPr>
          <p:spPr bwMode="auto">
            <a:xfrm flipH="1">
              <a:off x="3264" y="1152"/>
              <a:ext cx="774" cy="518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20" name="Line 18"/>
            <p:cNvSpPr>
              <a:spLocks noChangeShapeType="1"/>
            </p:cNvSpPr>
            <p:nvPr/>
          </p:nvSpPr>
          <p:spPr bwMode="auto">
            <a:xfrm flipH="1">
              <a:off x="3838" y="1590"/>
              <a:ext cx="774" cy="326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21" name="Line 19"/>
            <p:cNvSpPr>
              <a:spLocks noChangeShapeType="1"/>
            </p:cNvSpPr>
            <p:nvPr/>
          </p:nvSpPr>
          <p:spPr bwMode="auto">
            <a:xfrm flipH="1" flipV="1">
              <a:off x="3792" y="2160"/>
              <a:ext cx="438" cy="102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22" name="Line 20"/>
            <p:cNvSpPr>
              <a:spLocks noChangeShapeType="1"/>
            </p:cNvSpPr>
            <p:nvPr/>
          </p:nvSpPr>
          <p:spPr bwMode="auto">
            <a:xfrm flipH="1" flipV="1">
              <a:off x="3456" y="2352"/>
              <a:ext cx="726" cy="438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23" name="Line 21"/>
            <p:cNvSpPr>
              <a:spLocks noChangeShapeType="1"/>
            </p:cNvSpPr>
            <p:nvPr/>
          </p:nvSpPr>
          <p:spPr bwMode="auto">
            <a:xfrm flipH="1" flipV="1">
              <a:off x="2928" y="2448"/>
              <a:ext cx="150" cy="582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24" name="Line 22"/>
            <p:cNvSpPr>
              <a:spLocks noChangeShapeType="1"/>
            </p:cNvSpPr>
            <p:nvPr/>
          </p:nvSpPr>
          <p:spPr bwMode="auto">
            <a:xfrm flipV="1">
              <a:off x="1589" y="2391"/>
              <a:ext cx="470" cy="630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25" name="Line 23"/>
            <p:cNvSpPr>
              <a:spLocks noChangeShapeType="1"/>
            </p:cNvSpPr>
            <p:nvPr/>
          </p:nvSpPr>
          <p:spPr bwMode="auto">
            <a:xfrm flipV="1">
              <a:off x="1440" y="2208"/>
              <a:ext cx="230" cy="150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400"/>
            </a:p>
          </p:txBody>
        </p:sp>
        <p:grpSp>
          <p:nvGrpSpPr>
            <p:cNvPr id="26" name="Group 27"/>
            <p:cNvGrpSpPr>
              <a:grpSpLocks/>
            </p:cNvGrpSpPr>
            <p:nvPr/>
          </p:nvGrpSpPr>
          <p:grpSpPr bwMode="auto">
            <a:xfrm>
              <a:off x="1600" y="1600"/>
              <a:ext cx="2376" cy="880"/>
              <a:chOff x="1600" y="1600"/>
              <a:chExt cx="2376" cy="880"/>
            </a:xfrm>
          </p:grpSpPr>
          <p:sp>
            <p:nvSpPr>
              <p:cNvPr id="27" name="Oval 5"/>
              <p:cNvSpPr>
                <a:spLocks noChangeArrowheads="1"/>
              </p:cNvSpPr>
              <p:nvPr/>
            </p:nvSpPr>
            <p:spPr bwMode="auto">
              <a:xfrm>
                <a:off x="1600" y="1600"/>
                <a:ext cx="2272" cy="880"/>
              </a:xfrm>
              <a:prstGeom prst="ellipse">
                <a:avLst/>
              </a:prstGeom>
              <a:solidFill>
                <a:srgbClr val="FFFFCC"/>
              </a:solidFill>
              <a:ln w="50800">
                <a:solidFill>
                  <a:srgbClr val="FC0128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1" hangingPunct="1">
                  <a:spcBef>
                    <a:spcPct val="50000"/>
                  </a:spcBef>
                </a:pPr>
                <a:endParaRPr lang="en-GB">
                  <a:solidFill>
                    <a:schemeClr val="hlink"/>
                  </a:solidFill>
                </a:endParaRPr>
              </a:p>
            </p:txBody>
          </p:sp>
          <p:sp>
            <p:nvSpPr>
              <p:cNvPr id="28" name="Rectangle 4"/>
              <p:cNvSpPr>
                <a:spLocks noChangeArrowheads="1"/>
              </p:cNvSpPr>
              <p:nvPr/>
            </p:nvSpPr>
            <p:spPr bwMode="auto">
              <a:xfrm>
                <a:off x="2154" y="1888"/>
                <a:ext cx="182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CC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FC0128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cy-GB" dirty="0" smtClean="0">
                    <a:solidFill>
                      <a:schemeClr val="hlink"/>
                    </a:solidFill>
                    <a:effectLst>
                      <a:outerShdw blurRad="38100" dist="38100" dir="2700000" algn="tl">
                        <a:srgbClr val="DDDDDD"/>
                      </a:outerShdw>
                    </a:effectLst>
                  </a:rPr>
                  <a:t>Risg Gronnus</a:t>
                </a:r>
                <a:endParaRPr lang="cy-GB" dirty="0">
                  <a:solidFill>
                    <a:schemeClr val="hlink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2801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46</a:t>
            </a:fld>
            <a:endParaRPr lang="en-GB"/>
          </a:p>
        </p:txBody>
      </p:sp>
      <p:sp>
        <p:nvSpPr>
          <p:cNvPr id="4" name="Rectangle 6"/>
          <p:cNvSpPr txBox="1">
            <a:spLocks noChangeArrowheads="1"/>
          </p:cNvSpPr>
          <p:nvPr/>
        </p:nvSpPr>
        <p:spPr>
          <a:xfrm>
            <a:off x="721962" y="261752"/>
            <a:ext cx="7721600" cy="4572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cy-GB" sz="3600" dirty="0" smtClean="0"/>
              <a:t>Diffinio Termau</a:t>
            </a:r>
            <a:endParaRPr lang="cy-GB" sz="3600" dirty="0"/>
          </a:p>
        </p:txBody>
      </p:sp>
      <p:sp>
        <p:nvSpPr>
          <p:cNvPr id="5" name="Rectangle 7"/>
          <p:cNvSpPr txBox="1">
            <a:spLocks noChangeArrowheads="1"/>
          </p:cNvSpPr>
          <p:nvPr/>
        </p:nvSpPr>
        <p:spPr>
          <a:xfrm>
            <a:off x="711200" y="914400"/>
            <a:ext cx="7721600" cy="5410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 dirty="0" smtClean="0"/>
              <a:t>Modd Methu</a:t>
            </a:r>
          </a:p>
          <a:p>
            <a:pPr lvl="1"/>
            <a:r>
              <a:rPr lang="cy-GB" sz="2000" dirty="0" smtClean="0"/>
              <a:t>Beth aeth o’i le yn y broses?</a:t>
            </a:r>
          </a:p>
          <a:p>
            <a:r>
              <a:rPr lang="cy-GB" sz="2400" dirty="0" smtClean="0"/>
              <a:t>Effeithiau Methu</a:t>
            </a:r>
          </a:p>
          <a:p>
            <a:pPr lvl="1"/>
            <a:r>
              <a:rPr lang="cy-GB" sz="2000" dirty="0" smtClean="0"/>
              <a:t>Beth yw effeithiau’r methiant yn digwydd?</a:t>
            </a:r>
          </a:p>
          <a:p>
            <a:r>
              <a:rPr lang="cy-GB" sz="2400" dirty="0" smtClean="0"/>
              <a:t>Achos Methu</a:t>
            </a:r>
          </a:p>
          <a:p>
            <a:pPr lvl="1"/>
            <a:r>
              <a:rPr lang="cy-GB" sz="2000" dirty="0" smtClean="0"/>
              <a:t>Beth yw achosion posibl y methiant hwn?</a:t>
            </a:r>
          </a:p>
          <a:p>
            <a:r>
              <a:rPr lang="cy-GB" sz="2400" dirty="0" smtClean="0"/>
              <a:t>Rheolyddion Cyfredol</a:t>
            </a:r>
          </a:p>
          <a:p>
            <a:pPr lvl="1"/>
            <a:r>
              <a:rPr lang="cy-GB" sz="2000" dirty="0" smtClean="0"/>
              <a:t>Pa reolyddion neu weithdrefnau sy’n bodoli i atal yr achos neu fodd methu?</a:t>
            </a:r>
          </a:p>
          <a:p>
            <a:r>
              <a:rPr lang="cy-GB" sz="2400" dirty="0" smtClean="0"/>
              <a:t>Difrifoldeb, Amlder, Darganfod</a:t>
            </a:r>
          </a:p>
          <a:p>
            <a:pPr lvl="1"/>
            <a:r>
              <a:rPr lang="cy-GB" sz="2000" dirty="0" smtClean="0"/>
              <a:t>Rhif Blaenoriaeth Risg </a:t>
            </a:r>
            <a:r>
              <a:rPr lang="en-US" sz="2000" dirty="0" smtClean="0"/>
              <a:t>(RPN)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9000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47</a:t>
            </a:fld>
            <a:endParaRPr lang="en-GB"/>
          </a:p>
        </p:txBody>
      </p:sp>
      <p:graphicFrame>
        <p:nvGraphicFramePr>
          <p:cNvPr id="4" name="Object 1027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89870988"/>
              </p:ext>
            </p:extLst>
          </p:nvPr>
        </p:nvGraphicFramePr>
        <p:xfrm>
          <a:off x="251520" y="1196752"/>
          <a:ext cx="8763000" cy="3281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2" name="Worksheet" r:id="rId3" imgW="9258605" imgH="3400654" progId="Excel.Sheet.8">
                  <p:embed/>
                </p:oleObj>
              </mc:Choice>
              <mc:Fallback>
                <p:oleObj name="Worksheet" r:id="rId3" imgW="9258605" imgH="3400654" progId="Excel.Sheet.8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196752"/>
                        <a:ext cx="8763000" cy="3281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2505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cy-GB" altLang="en-US" dirty="0"/>
              <a:t>Rheoli Prosiectau</a:t>
            </a:r>
            <a:r>
              <a:rPr lang="en-GB" altLang="en-US" dirty="0"/>
              <a:t> </a:t>
            </a:r>
            <a:endParaRPr lang="en-GB" dirty="0">
              <a:latin typeface="Myriad Pro" charset="0"/>
            </a:endParaRPr>
          </a:p>
        </p:txBody>
      </p:sp>
      <p:sp>
        <p:nvSpPr>
          <p:cNvPr id="12902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</a:pPr>
            <a:r>
              <a:rPr lang="cy-GB" altLang="en-US" dirty="0"/>
              <a:t>Camau nodweddiadol prosiect:-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/>
              <a:t>Cychwyn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/>
              <a:t>Cynllunio a Dylunio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sz="3600" b="1" dirty="0">
                <a:solidFill>
                  <a:srgbClr val="0070C0"/>
                </a:solidFill>
              </a:rPr>
              <a:t>Gweithredu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sz="3600" b="1" dirty="0">
                <a:solidFill>
                  <a:srgbClr val="0070C0"/>
                </a:solidFill>
              </a:rPr>
              <a:t>Monitro a Rheoli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/>
              <a:t>Cyflawni, Cau a system Reoli </a:t>
            </a:r>
          </a:p>
          <a:p>
            <a:pPr marL="457200" lvl="1" indent="0" eaLnBrk="1" hangingPunct="1">
              <a:buNone/>
            </a:pPr>
            <a:r>
              <a:rPr lang="en-GB" dirty="0" smtClean="0">
                <a:latin typeface="Myriad Pro" charset="0"/>
              </a:rPr>
              <a:t> </a:t>
            </a:r>
            <a:endParaRPr lang="en-GB" dirty="0">
              <a:latin typeface="Myriad Pro" charset="0"/>
            </a:endParaRPr>
          </a:p>
        </p:txBody>
      </p:sp>
      <p:pic>
        <p:nvPicPr>
          <p:cNvPr id="129027" name="Picture 2" descr="http://myprojectexperienceblog.files.wordpress.com/2011/10/projectmanagemen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963" y="4700588"/>
            <a:ext cx="2078037" cy="2157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A3DC81-2103-9F4F-AEAF-02D32902E0C9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988840"/>
            <a:ext cx="8229600" cy="1143000"/>
          </a:xfrm>
        </p:spPr>
        <p:txBody>
          <a:bodyPr/>
          <a:lstStyle/>
          <a:p>
            <a:r>
              <a:rPr lang="cy-GB" dirty="0" smtClean="0"/>
              <a:t>Egwyl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54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cy-GB" i="1" noProof="1" smtClean="0">
                <a:solidFill>
                  <a:schemeClr val="bg1"/>
                </a:solidFill>
              </a:rPr>
              <a:t>Methodolegau</a:t>
            </a:r>
            <a:r>
              <a:rPr lang="cy-GB" i="1" dirty="0" smtClean="0">
                <a:solidFill>
                  <a:schemeClr val="bg1"/>
                </a:solidFill>
              </a:rPr>
              <a:t> Rheoli Prosiectau </a:t>
            </a:r>
            <a:r>
              <a:rPr lang="en-GB" sz="3600" dirty="0" smtClean="0">
                <a:solidFill>
                  <a:schemeClr val="bg1"/>
                </a:solidFill>
              </a:rPr>
              <a:t>Martin Locock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dirty="0" smtClean="0"/>
              <a:t>Amlinelliad o’r Sesiwn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268760"/>
            <a:ext cx="7550496" cy="432048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4500" noProof="1" smtClean="0"/>
              <a:t>Methodolegau </a:t>
            </a:r>
            <a:r>
              <a:rPr lang="cy-GB" sz="4500" dirty="0" smtClean="0"/>
              <a:t>cyffredin a therminoleg </a:t>
            </a:r>
          </a:p>
          <a:p>
            <a:pPr marL="0" indent="0">
              <a:buNone/>
            </a:pPr>
            <a:r>
              <a:rPr lang="cy-GB" sz="4500" dirty="0" smtClean="0"/>
              <a:t>	PRINCE2</a:t>
            </a:r>
          </a:p>
          <a:p>
            <a:pPr marL="0" indent="0">
              <a:buNone/>
            </a:pPr>
            <a:r>
              <a:rPr lang="cy-GB" sz="4500" dirty="0" smtClean="0"/>
              <a:t>	Ystwyth</a:t>
            </a:r>
          </a:p>
          <a:p>
            <a:pPr marL="0" indent="0">
              <a:buNone/>
            </a:pPr>
            <a:r>
              <a:rPr lang="cy-GB" sz="4500" dirty="0" smtClean="0"/>
              <a:t>	Darbodus</a:t>
            </a:r>
          </a:p>
          <a:p>
            <a:pPr marL="0" indent="0">
              <a:buNone/>
            </a:pPr>
            <a:r>
              <a:rPr lang="cy-GB" sz="4500" dirty="0" smtClean="0"/>
              <a:t>	</a:t>
            </a:r>
            <a:r>
              <a:rPr lang="cy-GB" sz="4500" noProof="1" smtClean="0"/>
              <a:t>Sigma</a:t>
            </a:r>
            <a:r>
              <a:rPr lang="cy-GB" sz="4500" dirty="0" smtClean="0"/>
              <a:t> Chwech</a:t>
            </a:r>
          </a:p>
          <a:p>
            <a:pPr marL="0" indent="0">
              <a:buNone/>
            </a:pPr>
            <a:r>
              <a:rPr lang="cy-GB" sz="4500" dirty="0" smtClean="0"/>
              <a:t>	MSP</a:t>
            </a:r>
          </a:p>
          <a:p>
            <a:pPr marL="0" indent="0">
              <a:buNone/>
            </a:pPr>
            <a:r>
              <a:rPr lang="cy-GB" sz="4500" dirty="0" smtClean="0"/>
              <a:t>Ymarfer: senarios</a:t>
            </a:r>
          </a:p>
          <a:p>
            <a:pPr marL="0" indent="0">
              <a:buNone/>
            </a:pPr>
            <a:r>
              <a:rPr lang="cy-GB" sz="4500" dirty="0" smtClean="0"/>
              <a:t>Cwestiynau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1" smtClean="0"/>
              <a:t>Methodolegau</a:t>
            </a:r>
            <a:r>
              <a:rPr lang="cy-GB" dirty="0" smtClean="0"/>
              <a:t> </a:t>
            </a:r>
            <a:r>
              <a:rPr lang="cy-GB" dirty="0"/>
              <a:t>Rheoli Prosiectau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Blasau / pwyslais gwahanol</a:t>
            </a:r>
          </a:p>
          <a:p>
            <a:r>
              <a:rPr lang="cy-GB" dirty="0" smtClean="0"/>
              <a:t>Maint y cynllunio ymlaen llaw</a:t>
            </a:r>
          </a:p>
          <a:p>
            <a:r>
              <a:rPr lang="cy-GB" dirty="0" smtClean="0"/>
              <a:t>Maint y rheolaeth/rhyddid</a:t>
            </a:r>
          </a:p>
          <a:p>
            <a:r>
              <a:rPr lang="cy-GB" dirty="0" smtClean="0"/>
              <a:t>Canlyniadau wedi’u diffinio/heb eu diffinio</a:t>
            </a:r>
          </a:p>
          <a:p>
            <a:r>
              <a:rPr lang="cy-GB" dirty="0" smtClean="0"/>
              <a:t>Ffurfiol/anffurfiol</a:t>
            </a:r>
          </a:p>
          <a:p>
            <a:r>
              <a:rPr lang="cy-GB" noProof="1" smtClean="0"/>
              <a:t>Gorbenion</a:t>
            </a:r>
            <a:r>
              <a:rPr lang="cy-GB" dirty="0" smtClean="0"/>
              <a:t>: gwybodaeth arbenigol, dogfennaeth</a:t>
            </a:r>
          </a:p>
          <a:p>
            <a:r>
              <a:rPr lang="cy-GB" dirty="0" smtClean="0"/>
              <a:t>Penderfyniad sefydliadol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 smtClean="0"/>
              <a:t>Swyddfa Masnach y Llywodraeth</a:t>
            </a:r>
          </a:p>
          <a:p>
            <a:r>
              <a:rPr lang="en-US" noProof="1" smtClean="0"/>
              <a:t>PRojects </a:t>
            </a:r>
            <a:r>
              <a:rPr lang="en-US" dirty="0" smtClean="0"/>
              <a:t>IN Controlled Environments </a:t>
            </a:r>
            <a:r>
              <a:rPr lang="cy-GB" dirty="0" smtClean="0"/>
              <a:t>(2</a:t>
            </a:r>
            <a:r>
              <a:rPr lang="cy-GB" baseline="30000" dirty="0" smtClean="0"/>
              <a:t>il</a:t>
            </a:r>
            <a:r>
              <a:rPr lang="cy-GB" dirty="0" smtClean="0"/>
              <a:t> </a:t>
            </a:r>
            <a:r>
              <a:rPr lang="cy-GB" noProof="1" smtClean="0"/>
              <a:t>arg</a:t>
            </a:r>
            <a:r>
              <a:rPr lang="cy-GB" dirty="0" smtClean="0"/>
              <a:t>)</a:t>
            </a:r>
          </a:p>
          <a:p>
            <a:r>
              <a:rPr lang="cy-GB" dirty="0" smtClean="0"/>
              <a:t>Cynllunio seiliedig ar gynnyrch</a:t>
            </a:r>
          </a:p>
          <a:p>
            <a:r>
              <a:rPr lang="cy-GB" dirty="0" smtClean="0"/>
              <a:t>Cyfiawnhad Busnes Parhaus</a:t>
            </a:r>
          </a:p>
          <a:p>
            <a:r>
              <a:rPr lang="cy-GB" dirty="0" smtClean="0"/>
              <a:t>Llywodraethu prosiectau</a:t>
            </a:r>
          </a:p>
          <a:p>
            <a:r>
              <a:rPr lang="cy-GB" dirty="0" smtClean="0"/>
              <a:t>Gwersi a ddysgwyd</a:t>
            </a:r>
          </a:p>
          <a:p>
            <a:r>
              <a:rPr lang="cy-GB" dirty="0" smtClean="0"/>
              <a:t>Rheoli mewn camau</a:t>
            </a:r>
          </a:p>
          <a:p>
            <a:r>
              <a:rPr lang="cy-GB" dirty="0" smtClean="0"/>
              <a:t>Rheoli drwy eithriad </a:t>
            </a:r>
          </a:p>
          <a:p>
            <a:r>
              <a:rPr lang="cy-GB" dirty="0" smtClean="0"/>
              <a:t>Teilwra/ </a:t>
            </a:r>
            <a:r>
              <a:rPr lang="en-GB" dirty="0" smtClean="0"/>
              <a:t>PINO (PRINCE </a:t>
            </a:r>
            <a:r>
              <a:rPr lang="cy-GB" dirty="0" smtClean="0"/>
              <a:t>mewn enw yn unig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1026" name="Picture 2" descr="Image result for prince2 logo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863"/>
            <a:ext cx="3888432" cy="156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8293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Pecyn Gwaith</a:t>
            </a:r>
          </a:p>
          <a:p>
            <a:r>
              <a:rPr lang="cy-GB" dirty="0" smtClean="0"/>
              <a:t>Adroddiad Amlinellu</a:t>
            </a:r>
          </a:p>
          <a:p>
            <a:r>
              <a:rPr lang="cy-GB" dirty="0" smtClean="0"/>
              <a:t>Adroddiad </a:t>
            </a:r>
            <a:r>
              <a:rPr lang="cy-GB" noProof="1" smtClean="0"/>
              <a:t>Siecbwynt </a:t>
            </a:r>
          </a:p>
          <a:p>
            <a:r>
              <a:rPr lang="cy-GB" dirty="0" smtClean="0"/>
              <a:t>Bwrdd Prosiect</a:t>
            </a:r>
          </a:p>
          <a:p>
            <a:r>
              <a:rPr lang="cy-GB" dirty="0" smtClean="0"/>
              <a:t>Uwch Ddefnyddiwr/Cyflenwr</a:t>
            </a:r>
            <a:endParaRPr lang="cy-GB" dirty="0"/>
          </a:p>
        </p:txBody>
      </p:sp>
      <p:pic>
        <p:nvPicPr>
          <p:cNvPr id="4" name="Picture 2" descr="Image result for prince2 logo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863"/>
            <a:ext cx="3888432" cy="156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38933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Ystwyth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Gwreiddiau mewn datblygu meddalwedd</a:t>
            </a:r>
          </a:p>
          <a:p>
            <a:r>
              <a:rPr lang="cy-GB" dirty="0" smtClean="0"/>
              <a:t>Teulu o ddulliau</a:t>
            </a:r>
          </a:p>
          <a:p>
            <a:r>
              <a:rPr lang="cy-GB" dirty="0" smtClean="0"/>
              <a:t>Proses ddatblygu ailadroddol (sgrymiau/gwibiadau)</a:t>
            </a:r>
          </a:p>
          <a:p>
            <a:r>
              <a:rPr lang="cy-GB" dirty="0" smtClean="0"/>
              <a:t>Ffocws ar gwmpas (</a:t>
            </a:r>
            <a:r>
              <a:rPr lang="cy-GB" noProof="1" smtClean="0"/>
              <a:t>MoSCoW)</a:t>
            </a:r>
          </a:p>
          <a:p>
            <a:r>
              <a:rPr lang="cy-GB" dirty="0" smtClean="0"/>
              <a:t>Mewnbwn gosod </a:t>
            </a:r>
          </a:p>
          <a:p>
            <a:r>
              <a:rPr lang="cy-GB" dirty="0" smtClean="0"/>
              <a:t>Llawn gweledigaeth</a:t>
            </a:r>
          </a:p>
          <a:p>
            <a:r>
              <a:rPr lang="cy-GB" dirty="0" smtClean="0"/>
              <a:t>Perchennog Cynnyrch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18357"/>
          <a:stretch/>
        </p:blipFill>
        <p:spPr>
          <a:xfrm>
            <a:off x="179512" y="-49212"/>
            <a:ext cx="2552700" cy="146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03855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Terminoleg Ystwyth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Straeon defnyddwyr </a:t>
            </a:r>
          </a:p>
          <a:p>
            <a:r>
              <a:rPr lang="cy-GB" dirty="0" smtClean="0"/>
              <a:t>Rhestr Gofynion wedi’u Blaenoriaethu</a:t>
            </a:r>
          </a:p>
          <a:p>
            <a:r>
              <a:rPr lang="cy-GB" dirty="0" smtClean="0">
                <a:latin typeface="Arial"/>
                <a:cs typeface="Arial"/>
              </a:rPr>
              <a:t>Ôl-groniad cynnyrch</a:t>
            </a:r>
            <a:endParaRPr lang="cy-GB" dirty="0" smtClean="0"/>
          </a:p>
          <a:p>
            <a:r>
              <a:rPr lang="cy-GB" dirty="0" smtClean="0"/>
              <a:t>Blychau amser</a:t>
            </a:r>
          </a:p>
          <a:p>
            <a:r>
              <a:rPr lang="cy-GB" dirty="0" smtClean="0"/>
              <a:t>Sgrym</a:t>
            </a:r>
          </a:p>
          <a:p>
            <a:r>
              <a:rPr lang="cy-GB" dirty="0" smtClean="0"/>
              <a:t>Gwibiad</a:t>
            </a:r>
          </a:p>
          <a:p>
            <a:r>
              <a:rPr lang="cy-GB" dirty="0" smtClean="0"/>
              <a:t>Meistr Sgrymiau</a:t>
            </a:r>
          </a:p>
          <a:p>
            <a:r>
              <a:rPr lang="cy-GB" dirty="0" smtClean="0"/>
              <a:t>Wedi’i wneud</a:t>
            </a:r>
          </a:p>
        </p:txBody>
      </p:sp>
    </p:spTree>
    <p:extLst>
      <p:ext uri="{BB962C8B-B14F-4D97-AF65-F5344CB8AC3E}">
        <p14:creationId xmlns:p14="http://schemas.microsoft.com/office/powerpoint/2010/main" val="6692436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Rheoli darbodus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Toyota o Reolaeth Lwyr ar Ansawdd</a:t>
            </a:r>
          </a:p>
          <a:p>
            <a:r>
              <a:rPr lang="cy-GB" dirty="0" smtClean="0"/>
              <a:t>Ail-lunio’r llinell gynhyrchu</a:t>
            </a:r>
          </a:p>
          <a:p>
            <a:r>
              <a:rPr lang="cy-GB" dirty="0" smtClean="0"/>
              <a:t>Llif gwerthoedd</a:t>
            </a:r>
          </a:p>
          <a:p>
            <a:r>
              <a:rPr lang="cy-GB" dirty="0" smtClean="0"/>
              <a:t>Lleihau gwastraff ac oedi</a:t>
            </a:r>
          </a:p>
          <a:p>
            <a:r>
              <a:rPr lang="cy-GB" dirty="0" smtClean="0"/>
              <a:t>Gwella parhaus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0232" y="3329364"/>
            <a:ext cx="2143125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93083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Sigma </a:t>
            </a:r>
            <a:r>
              <a:rPr lang="cy-GB" dirty="0" smtClean="0"/>
              <a:t>Chwech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Motorola</a:t>
            </a:r>
          </a:p>
          <a:p>
            <a:r>
              <a:rPr lang="cy-GB" dirty="0" smtClean="0"/>
              <a:t>Ffocws ar well cysondeb/dibynadwyedd</a:t>
            </a:r>
          </a:p>
          <a:p>
            <a:r>
              <a:rPr lang="cy-GB" dirty="0" smtClean="0"/>
              <a:t>Gwregys Du</a:t>
            </a:r>
          </a:p>
          <a:p>
            <a:r>
              <a:rPr lang="cy-GB" dirty="0" smtClean="0"/>
              <a:t>Datganiad Problemau</a:t>
            </a:r>
          </a:p>
          <a:p>
            <a:r>
              <a:rPr lang="cy-GB" dirty="0" smtClean="0"/>
              <a:t>Diffinio Mesur Dadansoddi Gwella Rheoli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252055"/>
            <a:ext cx="2352675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42620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Rheoli Rhaglenni Llwyddiannus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 smtClean="0"/>
              <a:t>Swyddfa Masnachu’r Llywodraeth</a:t>
            </a:r>
          </a:p>
          <a:p>
            <a:r>
              <a:rPr lang="cy-GB" dirty="0" smtClean="0"/>
              <a:t>Rheoli Rhaglenni</a:t>
            </a:r>
          </a:p>
          <a:p>
            <a:r>
              <a:rPr lang="cy-GB" dirty="0" smtClean="0"/>
              <a:t>Cyd-fynd </a:t>
            </a:r>
            <a:r>
              <a:rPr lang="cy-GB" noProof="1" smtClean="0"/>
              <a:t>â’r</a:t>
            </a:r>
            <a:r>
              <a:rPr lang="cy-GB" dirty="0" smtClean="0"/>
              <a:t> nodau strategol</a:t>
            </a:r>
          </a:p>
          <a:p>
            <a:r>
              <a:rPr lang="cy-GB" dirty="0" smtClean="0"/>
              <a:t>Datganiad Gweledigaeth</a:t>
            </a:r>
          </a:p>
          <a:p>
            <a:r>
              <a:rPr lang="cy-GB" dirty="0" smtClean="0"/>
              <a:t>Ffocws ar etifeddiaeth - glasbrint</a:t>
            </a:r>
          </a:p>
          <a:p>
            <a:r>
              <a:rPr lang="cy-GB" dirty="0" smtClean="0"/>
              <a:t>Portffolio prosiectau </a:t>
            </a:r>
          </a:p>
          <a:p>
            <a:r>
              <a:rPr lang="cy-GB" dirty="0" smtClean="0"/>
              <a:t>Cyfran</a:t>
            </a:r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51233"/>
          <a:stretch/>
        </p:blipFill>
        <p:spPr>
          <a:xfrm>
            <a:off x="7937" y="61310"/>
            <a:ext cx="1905000" cy="41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60041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Ymarfer- senarios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Darllen y senario</a:t>
            </a:r>
          </a:p>
          <a:p>
            <a:r>
              <a:rPr lang="cy-GB" dirty="0" smtClean="0"/>
              <a:t>Trafodwch: Pa fethodoleg rheoli prosiectau y byddech </a:t>
            </a:r>
            <a:r>
              <a:rPr lang="cy-GB" noProof="1" smtClean="0"/>
              <a:t>chi’n</a:t>
            </a:r>
            <a:r>
              <a:rPr lang="cy-GB" dirty="0" smtClean="0"/>
              <a:t> ei hargymell ar gyfer y gwaith hwn, a pham?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8260084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Casgliadau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Ychydig o gwmnïau yn mabwysiadu dull safonol</a:t>
            </a:r>
          </a:p>
          <a:p>
            <a:r>
              <a:rPr lang="cy-GB" dirty="0" smtClean="0"/>
              <a:t>Cymysgedd o ddulliau yn cyd-fynd </a:t>
            </a:r>
            <a:r>
              <a:rPr lang="cy-GB" noProof="1" smtClean="0"/>
              <a:t>â’r </a:t>
            </a:r>
            <a:r>
              <a:rPr lang="cy-GB" dirty="0" smtClean="0"/>
              <a:t>busnes</a:t>
            </a:r>
          </a:p>
          <a:p>
            <a:r>
              <a:rPr lang="cy-GB" dirty="0" smtClean="0"/>
              <a:t>Manteision/anfanteision i bob un</a:t>
            </a:r>
          </a:p>
          <a:p>
            <a:r>
              <a:rPr lang="cy-GB" dirty="0" smtClean="0"/>
              <a:t>Rhannu arfer gorau - cynllunio, risg, adrodd yn ôl, cynnyrch/gwerth cwsmer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9350590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229600" cy="1143000"/>
          </a:xfrm>
        </p:spPr>
        <p:txBody>
          <a:bodyPr/>
          <a:lstStyle/>
          <a:p>
            <a:r>
              <a:rPr lang="cy-GB" dirty="0" smtClean="0"/>
              <a:t>Egwyl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3373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dirty="0" smtClean="0"/>
              <a:t>3. </a:t>
            </a:r>
            <a:r>
              <a:rPr lang="cy-GB" dirty="0" smtClean="0"/>
              <a:t>Gweithredu Prosiect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r>
              <a:rPr lang="cy-GB" dirty="0" smtClean="0"/>
              <a:t>Pennu’r adnoddau cywir.</a:t>
            </a:r>
          </a:p>
          <a:p>
            <a:r>
              <a:rPr lang="cy-GB" dirty="0" smtClean="0"/>
              <a:t>Cyfathrebu disgwyliadau.</a:t>
            </a:r>
          </a:p>
          <a:p>
            <a:r>
              <a:rPr lang="cy-GB" dirty="0" smtClean="0"/>
              <a:t>Addasu yng ngoleuni cynnydd gwirioneddol.</a:t>
            </a:r>
          </a:p>
          <a:p>
            <a:r>
              <a:rPr lang="cy-GB" dirty="0" smtClean="0"/>
              <a:t>Delio </a:t>
            </a:r>
            <a:r>
              <a:rPr lang="cy-GB" noProof="1" smtClean="0"/>
              <a:t>â’r</a:t>
            </a:r>
            <a:r>
              <a:rPr lang="cy-GB" dirty="0" smtClean="0"/>
              <a:t> anhysbys.</a:t>
            </a:r>
          </a:p>
          <a:p>
            <a:r>
              <a:rPr lang="cy-GB" dirty="0" smtClean="0"/>
              <a:t>Rheoli Newid.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63</a:t>
            </a:fld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18BB48-848D-924A-A90C-5A1371384387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5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dirty="0"/>
              <a:t>3 </a:t>
            </a:r>
            <a:r>
              <a:rPr lang="en-GB" sz="3600" dirty="0" smtClean="0"/>
              <a:t>– </a:t>
            </a:r>
            <a:r>
              <a:rPr lang="cy-GB" sz="3600" dirty="0" smtClean="0"/>
              <a:t>Gweithredu Prosiect</a:t>
            </a:r>
            <a:br>
              <a:rPr lang="cy-GB" sz="3600" dirty="0" smtClean="0"/>
            </a:b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3917032"/>
          </a:xfrm>
        </p:spPr>
        <p:txBody>
          <a:bodyPr/>
          <a:lstStyle/>
          <a:p>
            <a:r>
              <a:rPr lang="cy-GB" sz="1600" dirty="0" smtClean="0"/>
              <a:t>Ar ôl cwblhau’r cynllunio, mae rheolwyr y prosiect yn gweithredu’r prosiect er mwyn cyflawni amcanion.</a:t>
            </a:r>
          </a:p>
          <a:p>
            <a:r>
              <a:rPr lang="cy-GB" sz="1600" dirty="0" smtClean="0"/>
              <a:t>Mae pob aelod neu adran yn cyflawni’i orchwylion e</a:t>
            </a:r>
            <a:r>
              <a:rPr lang="cy-GB" sz="1600" noProof="1" smtClean="0"/>
              <a:t>i </a:t>
            </a:r>
            <a:r>
              <a:rPr lang="cy-GB" sz="1600" dirty="0" smtClean="0"/>
              <a:t>hun o fewn y dyddiad terfyn a bennir ar gyfer pob gweithgaredd. Defnyddir yr amserlen brosiect fanwl i dracio cynnydd y prosiect.</a:t>
            </a:r>
          </a:p>
          <a:p>
            <a:r>
              <a:rPr lang="cy-GB" sz="1600" dirty="0" smtClean="0"/>
              <a:t>Mae angen gwneud gweithgareddau adrodd yn ôl. Gall uwch reolwyr y cwmni ofyn am ddiweddariadau statws dyddiol neu wythnosol ar gynnydd y prosiect.</a:t>
            </a:r>
          </a:p>
          <a:p>
            <a:r>
              <a:rPr lang="cy-GB" sz="1600" dirty="0" smtClean="0"/>
              <a:t>Yn ychwanegol at hynny, efallai bydd y cleient/</a:t>
            </a:r>
            <a:r>
              <a:rPr lang="cy-GB" sz="1600" noProof="1" smtClean="0"/>
              <a:t>rhanddeiliaid</a:t>
            </a:r>
            <a:r>
              <a:rPr lang="cy-GB" sz="1600" dirty="0" smtClean="0"/>
              <a:t> hefyd eisiau tracio cynnydd y prosiect.  </a:t>
            </a:r>
          </a:p>
          <a:p>
            <a:r>
              <a:rPr lang="cy-GB" sz="1600" dirty="0" smtClean="0"/>
              <a:t>Mae angen tracio ymdrech a chost er mwyn penderfynu a ydy’r prosiect yn symud ymlaen yn y cyfeiriad cywir ai peidio.</a:t>
            </a:r>
          </a:p>
          <a:p>
            <a:r>
              <a:rPr lang="cy-GB" sz="1600" dirty="0" smtClean="0"/>
              <a:t>Gall prosiect gynnwys cerrig milltir sy’n ddigwyddiadau arwyddocaol sy’n nodi cynnydd e.e. cwblhau is-brosiectau o fewn y prif brosiect.</a:t>
            </a:r>
            <a:endParaRPr lang="cy-GB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95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229600" cy="562074"/>
          </a:xfrm>
        </p:spPr>
        <p:txBody>
          <a:bodyPr/>
          <a:lstStyle/>
          <a:p>
            <a:r>
              <a:rPr lang="cy-GB" sz="3200" dirty="0" smtClean="0"/>
              <a:t>Pennu Adnoddau</a:t>
            </a:r>
            <a:endParaRPr lang="cy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65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23528" y="1124744"/>
            <a:ext cx="8496944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cy-GB" sz="1600" dirty="0" smtClean="0"/>
              <a:t>Yn dibynnu ar y dadansoddiad gweithgarwch (Dadelfennu Strwythur y Gwaith (WBS)) yn cael ei wneud yn gywir.</a:t>
            </a:r>
          </a:p>
          <a:p>
            <a:pPr marL="171450" indent="-171450">
              <a:buFont typeface="Arial"/>
              <a:buChar char="•"/>
            </a:pPr>
            <a:r>
              <a:rPr lang="cy-GB" sz="1600" dirty="0" smtClean="0"/>
              <a:t>Datblygir amserlen a chynllun adnoddau cychwynnol a’u dadansoddi ar sail y math o adnoddau sydd eu hangen, heb ystyried a ydy’r adnoddau ar gael</a:t>
            </a:r>
          </a:p>
          <a:p>
            <a:pPr marL="171450" indent="-171450">
              <a:buFont typeface="Arial"/>
              <a:buChar char="•"/>
            </a:pPr>
            <a:r>
              <a:rPr lang="cy-GB" sz="1600" dirty="0" smtClean="0"/>
              <a:t>Pennir gorchwylion fel ail gam.</a:t>
            </a:r>
          </a:p>
          <a:p>
            <a:pPr marL="171450" indent="-171450">
              <a:buFont typeface="Arial"/>
              <a:buChar char="•"/>
            </a:pPr>
            <a:r>
              <a:rPr lang="cy-GB" sz="1600" dirty="0" smtClean="0"/>
              <a:t>Mae’n well gan y rhan fwyaf o unigolion feddu ar ddealltwriaeth eglur o’r gwaith y mae angen ei wneud. </a:t>
            </a:r>
          </a:p>
          <a:p>
            <a:pPr marL="171450" indent="-171450">
              <a:buFont typeface="Arial"/>
              <a:buChar char="•"/>
            </a:pPr>
            <a:r>
              <a:rPr lang="cy-GB" sz="1600" dirty="0" smtClean="0"/>
              <a:t>Dengys ymchwil os oes rhaid gwneud mwy na thair tasg ar yr un pryd, mae effeithlonrwydd unigolyn yn cael ei rwystro’n sylweddol.</a:t>
            </a:r>
          </a:p>
          <a:p>
            <a:pPr marL="171450" indent="-171450">
              <a:buFont typeface="Arial"/>
              <a:buChar char="•"/>
            </a:pPr>
            <a:r>
              <a:rPr lang="cy-GB" sz="1600" dirty="0" smtClean="0"/>
              <a:t>Heb flaenoriaethu tasgau’n eglur, yn ôl y natur dynol bydd pobl yn gweithio ar y tasgau maent yn </a:t>
            </a:r>
            <a:r>
              <a:rPr lang="cy-GB" sz="1600" dirty="0" smtClean="0"/>
              <a:t>teimlo’n fwyaf </a:t>
            </a:r>
            <a:r>
              <a:rPr lang="cy-GB" sz="1600" dirty="0" smtClean="0"/>
              <a:t>cyfforddus â nhw ac nid o reidrwydd y rhai pwysicaf i’w cwblhau er mwyn y prosiect!</a:t>
            </a:r>
          </a:p>
          <a:p>
            <a:pPr marL="171450" indent="-171450">
              <a:buFont typeface="Arial"/>
              <a:buChar char="•"/>
            </a:pPr>
            <a:r>
              <a:rPr lang="cy-GB" sz="1600" dirty="0" smtClean="0"/>
              <a:t>Fel y rheolwr prosiect, mae’n hollbwysig sicrhau bod pobl yn gweithio ar y tasgau ‘yn ôl y cynllun’ nid ‘dewis personol’.</a:t>
            </a:r>
          </a:p>
          <a:p>
            <a:pPr marL="171450" indent="-171450">
              <a:buFont typeface="Arial"/>
              <a:buChar char="•"/>
            </a:pPr>
            <a:r>
              <a:rPr lang="cy-GB" sz="1600" dirty="0" smtClean="0"/>
              <a:t>Mae’n anochel y bydd newidiadau yn yr amserlen yn codi a bydd pennu’r gwaith yn cael ei addasu.</a:t>
            </a:r>
          </a:p>
          <a:p>
            <a:pPr marL="171450" indent="-171450">
              <a:buFont typeface="Arial"/>
              <a:buChar char="•"/>
            </a:pPr>
            <a:r>
              <a:rPr lang="cy-GB" sz="1600" dirty="0" smtClean="0"/>
              <a:t>Felly, bydd pennu gorchwylion llai o faint i unigolion </a:t>
            </a:r>
            <a:r>
              <a:rPr lang="cy-GB" sz="1600" dirty="0"/>
              <a:t>yn rheolaidd yn </a:t>
            </a:r>
            <a:r>
              <a:rPr lang="cy-GB" sz="1600" dirty="0" smtClean="0"/>
              <a:t>lleihau dryswch ac yn creu canlyniadau gwell.</a:t>
            </a:r>
          </a:p>
          <a:p>
            <a:pPr marL="171450" indent="-171450">
              <a:buFont typeface="Arial"/>
              <a:buChar char="•"/>
            </a:pPr>
            <a:endParaRPr lang="en-GB" sz="160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F45FFF-7393-504D-828D-6E4807119A93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45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66</a:t>
            </a:fld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7537B2-3246-614F-975F-965C29A0C933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627784" y="260648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Cyfathrebu</a:t>
            </a:r>
            <a:endParaRPr lang="cy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836712"/>
            <a:ext cx="842493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sz="2200" dirty="0" smtClean="0"/>
              <a:t>Peidiwch ag anghofio beth a roddoch yn y cynllun cyfathrebu!</a:t>
            </a:r>
          </a:p>
          <a:p>
            <a:pPr marL="285750" indent="-285750">
              <a:buFont typeface="Arial"/>
              <a:buChar char="•"/>
            </a:pPr>
            <a:endParaRPr lang="cy-GB" sz="2200" dirty="0" smtClean="0"/>
          </a:p>
          <a:p>
            <a:pPr marL="285750" indent="-285750">
              <a:buFont typeface="Arial"/>
              <a:buChar char="•"/>
            </a:pPr>
            <a:r>
              <a:rPr lang="cy-GB" sz="2200" dirty="0" smtClean="0"/>
              <a:t>Ydy’r cyfarfodydd rheolaidd yn cynnwys pob parti sydd angen gwybod.</a:t>
            </a:r>
          </a:p>
          <a:p>
            <a:pPr marL="285750" indent="-285750">
              <a:buFont typeface="Arial"/>
              <a:buChar char="•"/>
            </a:pPr>
            <a:endParaRPr lang="cy-GB" sz="2200" dirty="0" smtClean="0"/>
          </a:p>
          <a:p>
            <a:pPr marL="285750" indent="-285750">
              <a:buFont typeface="Arial"/>
              <a:buChar char="•"/>
            </a:pPr>
            <a:r>
              <a:rPr lang="cy-GB" sz="2200" dirty="0" smtClean="0"/>
              <a:t>Cadwch </a:t>
            </a:r>
            <a:r>
              <a:rPr lang="cy-GB" sz="2200" noProof="1" smtClean="0"/>
              <a:t>randdeiliaid</a:t>
            </a:r>
            <a:r>
              <a:rPr lang="cy-GB" sz="2200" dirty="0" smtClean="0"/>
              <a:t> yn gyfredol.</a:t>
            </a:r>
          </a:p>
          <a:p>
            <a:pPr marL="285750" indent="-285750">
              <a:buFont typeface="Arial"/>
              <a:buChar char="•"/>
            </a:pPr>
            <a:endParaRPr lang="cy-GB" sz="2200" dirty="0" smtClean="0"/>
          </a:p>
          <a:p>
            <a:pPr marL="285750" indent="-285750">
              <a:buFont typeface="Arial"/>
              <a:buChar char="•"/>
            </a:pPr>
            <a:r>
              <a:rPr lang="cy-GB" sz="2200" dirty="0" smtClean="0"/>
              <a:t>Cyflëwch newidiadau.</a:t>
            </a:r>
          </a:p>
          <a:p>
            <a:pPr marL="285750" indent="-285750">
              <a:buFont typeface="Arial"/>
              <a:buChar char="•"/>
            </a:pPr>
            <a:endParaRPr lang="cy-GB" sz="2200" dirty="0" smtClean="0"/>
          </a:p>
          <a:p>
            <a:pPr marL="285750" indent="-285750">
              <a:buFont typeface="Arial"/>
              <a:buChar char="•"/>
            </a:pPr>
            <a:r>
              <a:rPr lang="cy-GB" sz="2200" dirty="0" smtClean="0"/>
              <a:t>Lleihewch ansicrwydd.</a:t>
            </a:r>
          </a:p>
          <a:p>
            <a:pPr marL="285750" indent="-285750">
              <a:buFont typeface="Arial"/>
              <a:buChar char="•"/>
            </a:pPr>
            <a:endParaRPr lang="cy-GB" sz="2200" dirty="0" smtClean="0"/>
          </a:p>
          <a:p>
            <a:pPr marL="285750" indent="-285750">
              <a:buFont typeface="Arial"/>
              <a:buChar char="•"/>
            </a:pPr>
            <a:r>
              <a:rPr lang="cy-GB" sz="2200" dirty="0" smtClean="0"/>
              <a:t>Osgowch fod yn rhy brysur ‘yn gwneud’ i beidio â chael amser i ‘ddweud’</a:t>
            </a:r>
            <a:endParaRPr lang="cy-GB" sz="2200" dirty="0"/>
          </a:p>
        </p:txBody>
      </p:sp>
    </p:spTree>
    <p:extLst>
      <p:ext uri="{BB962C8B-B14F-4D97-AF65-F5344CB8AC3E}">
        <p14:creationId xmlns:p14="http://schemas.microsoft.com/office/powerpoint/2010/main" val="66464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</a:t>
            </a:r>
            <a:r>
              <a:rPr lang="cy-GB" dirty="0" smtClean="0"/>
              <a:t>Monitro a Rheoli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Monitro Dangosyddion Allweddol (Dangosyddion Perfformiad Allweddol (</a:t>
            </a:r>
            <a:r>
              <a:rPr lang="cy-GB" sz="2800" noProof="1" smtClean="0"/>
              <a:t>KPIs</a:t>
            </a:r>
            <a:r>
              <a:rPr lang="cy-GB" sz="2800" dirty="0" smtClean="0"/>
              <a:t>))</a:t>
            </a:r>
          </a:p>
          <a:p>
            <a:r>
              <a:rPr lang="cy-GB" sz="2800" dirty="0" smtClean="0"/>
              <a:t>Adolygu Prosesau gyda’r tîm a </a:t>
            </a:r>
            <a:r>
              <a:rPr lang="cy-GB" sz="2800" noProof="1" smtClean="0"/>
              <a:t>rhanddeiliaid.</a:t>
            </a:r>
          </a:p>
          <a:p>
            <a:r>
              <a:rPr lang="cy-GB" sz="2800" dirty="0" smtClean="0"/>
              <a:t>Rheoli Newid.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67</a:t>
            </a:fld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4EB7DB-3AEC-1142-81A2-18AA2E4ABC02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6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en-GB" sz="3600" dirty="0"/>
              <a:t>4 </a:t>
            </a:r>
            <a:r>
              <a:rPr lang="mr-IN" sz="3600" dirty="0" smtClean="0"/>
              <a:t>–</a:t>
            </a:r>
            <a:r>
              <a:rPr lang="cy-GB" sz="3600" dirty="0"/>
              <a:t>Monitro a Rheoli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836712"/>
            <a:ext cx="8229600" cy="3917032"/>
          </a:xfrm>
        </p:spPr>
        <p:txBody>
          <a:bodyPr/>
          <a:lstStyle/>
          <a:p>
            <a:r>
              <a:rPr lang="cy-GB" sz="2400" dirty="0" smtClean="0"/>
              <a:t>Efallai y bydd </a:t>
            </a:r>
            <a:r>
              <a:rPr lang="cy-GB" sz="2400" noProof="1" smtClean="0"/>
              <a:t>rhai’n</a:t>
            </a:r>
            <a:r>
              <a:rPr lang="cy-GB" sz="2400" dirty="0" smtClean="0"/>
              <a:t> cyfeirio at hyn fel Dilysu.</a:t>
            </a:r>
          </a:p>
          <a:p>
            <a:r>
              <a:rPr lang="cy-GB" sz="2400" dirty="0" smtClean="0"/>
              <a:t>Gall ddod o dan safonau rheoleiddio diwydiant.</a:t>
            </a:r>
          </a:p>
          <a:p>
            <a:r>
              <a:rPr lang="cy-GB" sz="2400" dirty="0" smtClean="0"/>
              <a:t>Cyflawnir y rheoli drwy lynu at y protocolau cychwynnol megis cynllun y prosiect, cynllun profi sicrhau ansawdd a chynllun cyfathrebu </a:t>
            </a:r>
            <a:r>
              <a:rPr lang="cy-GB" sz="2400" dirty="0" smtClean="0"/>
              <a:t>ar gyfer y </a:t>
            </a:r>
            <a:r>
              <a:rPr lang="cy-GB" sz="2400" dirty="0" smtClean="0"/>
              <a:t>prosiect.</a:t>
            </a:r>
          </a:p>
          <a:p>
            <a:r>
              <a:rPr lang="cy-GB" sz="2400" dirty="0" smtClean="0"/>
              <a:t>Efallai bydd rhaid i’r rheolwr prosiect ddatblygu mesuriadau newydd wrth i’r prosiect fynd yn ei flaen, oherwydd newidiadau oedd heb eu rhagweld.</a:t>
            </a:r>
          </a:p>
          <a:p>
            <a:r>
              <a:rPr lang="cy-GB" sz="2400" dirty="0" smtClean="0"/>
              <a:t>Efallai bydd rhai prosiectau’n cynnwys tîm ar wahân o’r enw ‘y tîm sicrhau ansawdd’ a fydd yn helpu tîm y prosiect ar gyfer gweithrediadau dilysu a gwirio.</a:t>
            </a:r>
            <a:endParaRPr lang="cy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579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69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275856" y="332656"/>
            <a:ext cx="23637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dirty="0" smtClean="0"/>
              <a:t>Offer Rheoli</a:t>
            </a:r>
            <a:endParaRPr lang="cy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1259632" y="1268760"/>
            <a:ext cx="71287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 smtClean="0"/>
              <a:t>Siart </a:t>
            </a:r>
            <a:r>
              <a:rPr lang="cy-GB" sz="2800" noProof="1" smtClean="0"/>
              <a:t>Gantt</a:t>
            </a:r>
            <a:r>
              <a:rPr lang="cy-GB" sz="2800" dirty="0" smtClean="0"/>
              <a:t> neu rywbeth tebyg.</a:t>
            </a:r>
          </a:p>
          <a:p>
            <a:r>
              <a:rPr lang="cy-GB" sz="2800" dirty="0" smtClean="0"/>
              <a:t>Cerdyn Sgorio’r Prosiect.(</a:t>
            </a:r>
            <a:r>
              <a:rPr lang="cy-GB" sz="2800" noProof="1" smtClean="0"/>
              <a:t>KPIs</a:t>
            </a:r>
            <a:r>
              <a:rPr lang="cy-GB" sz="2800" dirty="0" smtClean="0"/>
              <a:t>)</a:t>
            </a:r>
          </a:p>
          <a:p>
            <a:r>
              <a:rPr lang="cy-GB" sz="2800" dirty="0" smtClean="0"/>
              <a:t>Rhestr wirio cerrig milltir.</a:t>
            </a:r>
          </a:p>
          <a:p>
            <a:r>
              <a:rPr lang="cy-GB" sz="2800" dirty="0" smtClean="0"/>
              <a:t>Adolygiadau Prosiect.</a:t>
            </a:r>
          </a:p>
          <a:p>
            <a:r>
              <a:rPr lang="cy-GB" sz="2800" dirty="0" smtClean="0"/>
              <a:t>Adolygiadau Cyflawni.</a:t>
            </a:r>
          </a:p>
          <a:p>
            <a:r>
              <a:rPr lang="cy-GB" sz="2800" dirty="0" smtClean="0"/>
              <a:t>Siartiau Amrywiadau Cyllideb.</a:t>
            </a:r>
          </a:p>
          <a:p>
            <a:r>
              <a:rPr lang="cy-GB" sz="2800" dirty="0" smtClean="0"/>
              <a:t>Ffurflenni Cais am Newid.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2933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Cyfarfodydd Prosiect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Cyfarfod statws wythnosol.</a:t>
            </a:r>
          </a:p>
          <a:p>
            <a:r>
              <a:rPr lang="cy-GB" dirty="0" smtClean="0"/>
              <a:t>Diweddariadau cynllun y prosiect.</a:t>
            </a:r>
          </a:p>
          <a:p>
            <a:r>
              <a:rPr lang="cy-GB" dirty="0" smtClean="0"/>
              <a:t>Sesiynau cynllunio tasgau a gweithgareddau.</a:t>
            </a:r>
          </a:p>
          <a:p>
            <a:r>
              <a:rPr lang="cy-GB" dirty="0" smtClean="0"/>
              <a:t>Diweddariadau rheolwyr.</a:t>
            </a:r>
          </a:p>
          <a:p>
            <a:r>
              <a:rPr lang="cy-GB" dirty="0" smtClean="0"/>
              <a:t>Byrddau Rheoli Newid.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9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71</a:t>
            </a:fld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657970"/>
              </p:ext>
            </p:extLst>
          </p:nvPr>
        </p:nvGraphicFramePr>
        <p:xfrm>
          <a:off x="107504" y="692696"/>
          <a:ext cx="6869957" cy="3939685"/>
        </p:xfrm>
        <a:graphic>
          <a:graphicData uri="http://schemas.openxmlformats.org/drawingml/2006/table">
            <a:tbl>
              <a:tblPr/>
              <a:tblGrid>
                <a:gridCol w="277409"/>
                <a:gridCol w="2268227"/>
                <a:gridCol w="424273"/>
                <a:gridCol w="424273"/>
                <a:gridCol w="424273"/>
                <a:gridCol w="424273"/>
                <a:gridCol w="424273"/>
                <a:gridCol w="424273"/>
                <a:gridCol w="424273"/>
                <a:gridCol w="424273"/>
                <a:gridCol w="424273"/>
                <a:gridCol w="505864"/>
              </a:tblGrid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Year: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is-IS" sz="600" b="1" i="0" u="none" strike="noStrike"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is-IS" sz="600" b="1" i="0" u="none" strike="noStrike"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Rate £ per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Quantity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Quantity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Quantity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Quantity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Unit/Day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Units/Days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Units/Days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Units/Days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500" b="0" i="0" u="none" strike="noStrike">
                          <a:effectLst/>
                          <a:latin typeface="Arial"/>
                        </a:rPr>
                        <a:t>Units/Days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Total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Ref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Project Expenditures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5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sk-SK" sz="6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Selection process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nb-NO" sz="600" b="0" i="0" u="none" strike="noStrike">
                          <a:effectLst/>
                          <a:latin typeface="Arial"/>
                        </a:rPr>
                        <a:t>1.1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Internal resources / staff costs: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nb-NO" sz="600" b="0" i="0" u="none" strike="noStrike">
                          <a:effectLst/>
                          <a:latin typeface="Arial"/>
                        </a:rPr>
                        <a:t>1.1.1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- Information Systems (IS) department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3000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3000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nb-NO" sz="600" b="0" i="0" u="none" strike="noStrike">
                          <a:effectLst/>
                          <a:latin typeface="Arial"/>
                        </a:rPr>
                        <a:t>1.1.2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- user departments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20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6000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6000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nb-NO" sz="600" b="0" i="0" u="none" strike="noStrike">
                          <a:effectLst/>
                          <a:latin typeface="Arial"/>
                        </a:rPr>
                        <a:t>1.1.3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- procurement department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600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600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nb-NO" sz="600" b="0" i="0" u="none" strike="noStrike">
                          <a:effectLst/>
                          <a:latin typeface="Arial"/>
                        </a:rPr>
                        <a:t>1.2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Travel and expenses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200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12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2400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2400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9396">
                <a:tc>
                  <a:txBody>
                    <a:bodyPr/>
                    <a:lstStyle/>
                    <a:p>
                      <a:pPr algn="l" fontAlgn="b"/>
                      <a:r>
                        <a:rPr lang="nb-NO" sz="600" b="0" i="0" u="none" strike="noStrike">
                          <a:effectLst/>
                          <a:latin typeface="Arial"/>
                        </a:rPr>
                        <a:t>1.3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Specification / RFP tools and programs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500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1000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1000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nb-NO" sz="600" b="0" i="0" u="none" strike="noStrike">
                          <a:effectLst/>
                          <a:latin typeface="Arial"/>
                        </a:rPr>
                        <a:t>1.4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Consultancy assistance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nb-NO" sz="600" b="0" i="0" u="none" strike="noStrike">
                          <a:effectLst/>
                          <a:latin typeface="Arial"/>
                        </a:rPr>
                        <a:t>1.5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Legal assistance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FF66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Total selection costs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13000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FF6600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13000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Implementation process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is-IS" sz="600" b="1" i="0" u="none" strike="noStrike"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Software costs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2.1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Application software user licences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1000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55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55000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35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35000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90000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2.2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Software modifications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2.3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Additional licences eg Citrix, EDI software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1000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5000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5000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2.4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Database user licences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5000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5000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5000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2.5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Operating system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2.6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Additional security applications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Sub total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65000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35000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100000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1" i="0" u="none" strike="noStrike"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Hardware costs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k-SK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600" b="0" i="0" u="none" strike="noStrike">
                        <a:effectLst/>
                        <a:latin typeface="Arial"/>
                      </a:endParaRP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sk-SK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3.1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Servers (new or upgraded, dedicated or shared)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20000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40000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40000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3.2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PC's (new or upgrades)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1000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effectLst/>
                          <a:latin typeface="Arial"/>
                        </a:rPr>
                        <a:t>25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25000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is-I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25000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3.3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Additional memory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068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3.4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Additional cpu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3977">
                <a:tc>
                  <a:txBody>
                    <a:bodyPr/>
                    <a:lstStyle/>
                    <a:p>
                      <a:pPr algn="l" fontAlgn="b"/>
                      <a:r>
                        <a:rPr lang="hr-HR" sz="600" b="0" i="0" u="none" strike="noStrike">
                          <a:effectLst/>
                          <a:latin typeface="Arial"/>
                        </a:rPr>
                        <a:t>3.5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6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Additional processing services (temporary or permanent) eg via cloud services or other internal resource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600" b="0" i="0" u="none" strike="noStrike" dirty="0">
                          <a:solidFill>
                            <a:srgbClr val="DD0806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8159" marR="8159" marT="81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79512" y="26064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Monitro Cyllideb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0448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72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51520" y="129406"/>
            <a:ext cx="849694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000" b="1" dirty="0" smtClean="0"/>
              <a:t>Rheoli Newidiadau yn y Prosiect</a:t>
            </a:r>
          </a:p>
          <a:p>
            <a:endParaRPr lang="en-GB" sz="2000" b="1" dirty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Mae ceisiadau am newid yn anochel yn y rhan fwyaf o brosiectau. 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Gall newidiadau fod yn gadarnhaol, h.y. yn rhoi llai o waith neu gost.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Mewn rheoli prosiect llwyddiannus mae rhaid rheoli newidiadau.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Gall Byrddau Rheoli Newid (CCB) neu drefniadau tebyg ffurfioli Newidiadau (a elwir </a:t>
            </a:r>
            <a:r>
              <a:rPr lang="cy-GB" sz="2000" noProof="1" smtClean="0"/>
              <a:t>weithiau’n </a:t>
            </a:r>
            <a:r>
              <a:rPr lang="cy-GB" sz="2000" dirty="0" smtClean="0"/>
              <a:t>Amrywiadau).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Mae cofnodi newid yn hanfodol (gweler Rheoli Cofnodion Prosiect).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Mae cefnogaeth </a:t>
            </a:r>
            <a:r>
              <a:rPr lang="cy-GB" sz="2000" noProof="1" smtClean="0"/>
              <a:t>rhanddeiliaid eto’n </a:t>
            </a:r>
            <a:r>
              <a:rPr lang="cy-GB" sz="2000" dirty="0" smtClean="0"/>
              <a:t>hollbwysig os bydd y newidiadau’n effeithio’n faterol ar y prosiect. (yn newid y cwmpas o bosibl).</a:t>
            </a:r>
            <a:endParaRPr lang="cy-GB" sz="200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E5BDD1-9A0E-2A46-A45C-ABDE9F08161A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62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73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79512" y="836712"/>
            <a:ext cx="864096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600" dirty="0" smtClean="0"/>
              <a:t>Mae tri chategori o newidiadau sy’n gallu digwydd:-</a:t>
            </a:r>
          </a:p>
          <a:p>
            <a:endParaRPr lang="cy-GB" sz="1600" dirty="0" smtClean="0"/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Newidiadau sy’n angenrheidiol er mwyn cyflawni amcanion y prosiect.</a:t>
            </a:r>
          </a:p>
          <a:p>
            <a:pPr marL="285750" lvl="1" indent="-285750">
              <a:buFont typeface="Arial"/>
              <a:buChar char="•"/>
            </a:pPr>
            <a:r>
              <a:rPr lang="cy-GB" sz="1600" dirty="0" smtClean="0"/>
              <a:t>Newidiadau nad oeddynt yn rhan o’r cwmpas gwreiddiol.</a:t>
            </a:r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Newidiadau nad oeddynt yn rhan o’r cwmpas gwreiddiol ond mae’n eglur bod rhaid eu gwneud. Yn nodweddiadol mae’r newidiadau hyn mewn ymateb i:-</a:t>
            </a:r>
          </a:p>
          <a:p>
            <a:pPr marL="742950" lvl="1" indent="-285750">
              <a:buFont typeface="Wingdings" charset="2"/>
              <a:buChar char="Ø"/>
            </a:pPr>
            <a:r>
              <a:rPr lang="cy-GB" sz="1600" dirty="0" smtClean="0"/>
              <a:t>Newid yn y farchnad.</a:t>
            </a:r>
          </a:p>
          <a:p>
            <a:pPr marL="742950" lvl="1" indent="-285750">
              <a:buFont typeface="Wingdings" charset="2"/>
              <a:buChar char="Ø"/>
            </a:pPr>
            <a:r>
              <a:rPr lang="cy-GB" sz="1600" dirty="0" smtClean="0"/>
              <a:t>Gwybodaeth ychwanegol yn </a:t>
            </a:r>
            <a:r>
              <a:rPr lang="cy-GB" sz="1600" noProof="1" smtClean="0"/>
              <a:t>gorfod</a:t>
            </a:r>
            <a:r>
              <a:rPr lang="cy-GB" sz="1600" dirty="0" smtClean="0"/>
              <a:t>i addasu’r cwmpas.</a:t>
            </a:r>
          </a:p>
          <a:p>
            <a:pPr marL="742950" lvl="1" indent="-285750">
              <a:buFont typeface="Wingdings" charset="2"/>
              <a:buChar char="Ø"/>
            </a:pPr>
            <a:r>
              <a:rPr lang="cy-GB" sz="1600" dirty="0" smtClean="0"/>
              <a:t>Technoleg neu gynnyrch newydd nad oedd efallai ar gael ynghynt yn y prosiect</a:t>
            </a:r>
          </a:p>
          <a:p>
            <a:endParaRPr lang="cy-GB" sz="1600" dirty="0" smtClean="0"/>
          </a:p>
          <a:p>
            <a:r>
              <a:rPr lang="cy-GB" sz="1600" dirty="0" smtClean="0"/>
              <a:t>Sut i’w blaenoriaethu?</a:t>
            </a:r>
          </a:p>
          <a:p>
            <a:r>
              <a:rPr lang="cy-GB" sz="1600" dirty="0" smtClean="0"/>
              <a:t>Bwrdd Rheoli Newid neu drefniant arall a roddwyd yn ei le a ddylai ddewis a blaenoriaethu newidiadau.</a:t>
            </a:r>
          </a:p>
          <a:p>
            <a:r>
              <a:rPr lang="cy-GB" sz="1600" dirty="0" smtClean="0"/>
              <a:t>Dylai newidiadau gael eu mesur a’u blaenoriaethu gan ddefnyddio rhyw fath o system raddio. </a:t>
            </a:r>
          </a:p>
          <a:p>
            <a:r>
              <a:rPr lang="cy-GB" sz="1600" dirty="0" smtClean="0"/>
              <a:t>Bydd meddu ar system raddio a bennwyd ymlaen llaw yn hwyluso penderfyniadau. </a:t>
            </a:r>
          </a:p>
          <a:p>
            <a:endParaRPr lang="cy-GB" sz="1600" dirty="0" smtClean="0"/>
          </a:p>
          <a:p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2483768" y="188640"/>
            <a:ext cx="95770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 smtClean="0"/>
              <a:t>Rheoli Newidiadau yn y Prosiect</a:t>
            </a:r>
          </a:p>
          <a:p>
            <a:endParaRPr lang="en-GB" b="1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A7D0F4-BC99-B849-AA5B-B56499D28263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8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74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79512" y="260648"/>
            <a:ext cx="8208912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3200" dirty="0" smtClean="0"/>
              <a:t>Rheoli Cofnodion Prosiect</a:t>
            </a:r>
          </a:p>
          <a:p>
            <a:pPr algn="ctr"/>
            <a:endParaRPr lang="en-GB" sz="2000" dirty="0" smtClean="0"/>
          </a:p>
          <a:p>
            <a:pPr algn="ctr"/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cy-GB" sz="2400" dirty="0" smtClean="0"/>
              <a:t>Yn hanfodol ar gyfer prosiectau Technegol/ Adeiladu lle mae’n hanfodol rheoli fersiynau, e.e. lluniadau, manylebau technegol.</a:t>
            </a:r>
          </a:p>
          <a:p>
            <a:pPr marL="285750" indent="-285750">
              <a:buFont typeface="Arial"/>
              <a:buChar char="•"/>
            </a:pPr>
            <a:endParaRPr lang="cy-GB" sz="2400" dirty="0" smtClean="0"/>
          </a:p>
          <a:p>
            <a:pPr marL="285750" indent="-285750">
              <a:buFont typeface="Arial"/>
              <a:buChar char="•"/>
            </a:pPr>
            <a:endParaRPr lang="cy-GB" sz="2400" dirty="0" smtClean="0"/>
          </a:p>
          <a:p>
            <a:pPr marL="285750" indent="-285750">
              <a:buFont typeface="Arial"/>
              <a:buChar char="•"/>
            </a:pPr>
            <a:r>
              <a:rPr lang="cy-GB" sz="2400" dirty="0" smtClean="0"/>
              <a:t>Hanfodol cofnodi newidiadau o ran Cwmpas, a’r gymeradwyaeth a roddwyd.</a:t>
            </a:r>
          </a:p>
          <a:p>
            <a:pPr marL="285750" indent="-285750">
              <a:buFont typeface="Arial"/>
              <a:buChar char="•"/>
            </a:pPr>
            <a:endParaRPr lang="cy-GB" sz="2400" dirty="0" smtClean="0"/>
          </a:p>
          <a:p>
            <a:pPr marL="285750" indent="-285750">
              <a:buFont typeface="Arial"/>
              <a:buChar char="•"/>
            </a:pPr>
            <a:r>
              <a:rPr lang="cy-GB" sz="2400" dirty="0" smtClean="0"/>
              <a:t>Materion cyffredinol rheoli newid, (cyfarwyddiadau ar amrywiadau) a chymeradwyaeth.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DF951B-8721-6642-A738-8F280D92B6B4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14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75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79512" y="260648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000" dirty="0"/>
              <a:t>Rheoli Cofnodion Prosiect</a:t>
            </a:r>
          </a:p>
          <a:p>
            <a:pPr algn="ctr"/>
            <a:endParaRPr lang="en-GB" sz="1600" dirty="0"/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Mae system gofnodion yn broses systematig lle mae sefydliad yn pennu’r ystyriaethau, gweithgareddau a nodweddion canlynol:-</a:t>
            </a:r>
          </a:p>
          <a:p>
            <a:pPr marL="742950" lvl="1" indent="-285750">
              <a:buFont typeface="Arial"/>
              <a:buChar char="•"/>
            </a:pPr>
            <a:endParaRPr lang="cy-GB" sz="1600" dirty="0" smtClean="0"/>
          </a:p>
          <a:p>
            <a:pPr marL="742950" lvl="1" indent="-285750">
              <a:buFont typeface="Arial"/>
              <a:buChar char="•"/>
            </a:pPr>
            <a:r>
              <a:rPr lang="cy-GB" sz="1600" dirty="0" smtClean="0"/>
              <a:t>Y math o wybodaeth y dylid ei chofnodi.</a:t>
            </a:r>
          </a:p>
          <a:p>
            <a:pPr marL="742950" lvl="1" indent="-285750">
              <a:buFont typeface="Arial"/>
              <a:buChar char="•"/>
            </a:pPr>
            <a:r>
              <a:rPr lang="cy-GB" sz="1600" dirty="0" smtClean="0"/>
              <a:t>Proses ar gyfer cofnodi data, trin a chasglu cofnodion.</a:t>
            </a:r>
          </a:p>
          <a:p>
            <a:pPr marL="742950" lvl="1" indent="-285750">
              <a:buFont typeface="Arial"/>
              <a:buChar char="•"/>
            </a:pPr>
            <a:r>
              <a:rPr lang="cy-GB" sz="1600" dirty="0" smtClean="0"/>
              <a:t>Y cyfnod amser ar gyfer cadw a storio.</a:t>
            </a:r>
          </a:p>
          <a:p>
            <a:pPr marL="742950" lvl="1" indent="-285750">
              <a:buFont typeface="Arial"/>
              <a:buChar char="•"/>
            </a:pPr>
            <a:r>
              <a:rPr lang="cy-GB" sz="1600" dirty="0" smtClean="0"/>
              <a:t>Gwaredu neu ddiogelu cofnodion, sy’n gysylltiedig â digwyddiadau allanol.</a:t>
            </a:r>
          </a:p>
          <a:p>
            <a:pPr marL="285750" indent="-285750">
              <a:buFont typeface="Arial"/>
              <a:buChar char="•"/>
            </a:pPr>
            <a:endParaRPr lang="cy-GB" sz="1600" dirty="0" smtClean="0"/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Elfennau mewn system reoli cofnodion:-</a:t>
            </a:r>
          </a:p>
          <a:p>
            <a:pPr marL="742950" lvl="1" indent="-285750">
              <a:buFont typeface="Arial"/>
              <a:buChar char="•"/>
            </a:pPr>
            <a:r>
              <a:rPr lang="cy-GB" sz="1600" dirty="0" smtClean="0"/>
              <a:t>Dadansoddi cynnwys, sy’n datgan neu’n disgrifio’r system gofnodion.</a:t>
            </a:r>
          </a:p>
          <a:p>
            <a:pPr marL="742950" lvl="1" indent="-285750">
              <a:buFont typeface="Arial"/>
              <a:buChar char="•"/>
            </a:pPr>
            <a:r>
              <a:rPr lang="cy-GB" sz="1600" dirty="0" smtClean="0"/>
              <a:t>Cynllun ffeiliau, sy’n nodi’r math o gofnod y mae ei angen ar gyfer pob prosiect.</a:t>
            </a:r>
          </a:p>
          <a:p>
            <a:pPr marL="742950" lvl="1" indent="-285750">
              <a:buFont typeface="Arial"/>
              <a:buChar char="•"/>
            </a:pPr>
            <a:r>
              <a:rPr lang="cy-GB" sz="1600" dirty="0" smtClean="0"/>
              <a:t>Dogfen bolisi TG, a fydd yn amlinellu’r gweithdrefnau TG y mae angen i bawb eu dilyn. Sicrhewch gydymffurfiad.</a:t>
            </a:r>
          </a:p>
          <a:p>
            <a:pPr marL="285750" indent="-285750">
              <a:buFont typeface="Arial"/>
              <a:buChar char="•"/>
            </a:pPr>
            <a:endParaRPr lang="cy-GB" sz="1600" dirty="0" smtClean="0"/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Dull archifo i </a:t>
            </a:r>
            <a:r>
              <a:rPr lang="cy-GB" sz="1600" noProof="1" smtClean="0"/>
              <a:t>gasglu</a:t>
            </a:r>
            <a:r>
              <a:rPr lang="cy-GB" sz="1600" dirty="0" smtClean="0"/>
              <a:t> hen ddogfennau. Dylid gwneud hyn ar draws pob ffynhonnell cofnodion megis e-byst, gweinyddion ffeiliau ac ati.</a:t>
            </a:r>
          </a:p>
          <a:p>
            <a:pPr marL="285750" indent="-285750">
              <a:buFont typeface="Arial"/>
              <a:buChar char="•"/>
            </a:pPr>
            <a:endParaRPr lang="cy-GB" sz="1600" dirty="0" smtClean="0"/>
          </a:p>
          <a:p>
            <a:pPr marL="285750" indent="-285750">
              <a:buFont typeface="Arial"/>
              <a:buChar char="•"/>
            </a:pPr>
            <a:r>
              <a:rPr lang="cy-GB" sz="1600" dirty="0" smtClean="0"/>
              <a:t>Dull archwilio.</a:t>
            </a:r>
            <a:endParaRPr lang="cy-GB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74B686-5F1A-3E42-A91C-2F1F7197210B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05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76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77876"/>
            <a:ext cx="5090869" cy="56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8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77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11560" y="1166842"/>
            <a:ext cx="74888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b="1" dirty="0" smtClean="0"/>
              <a:t>Rheolwr y prosiect –</a:t>
            </a:r>
            <a:r>
              <a:rPr lang="cy-GB" dirty="0" smtClean="0"/>
              <a:t> Angen iddo/iddi fod yr unigolyn iawn i’r gwaith mewn llaw gyda sgiliau priodol i’w defnyddio yn ystod y prosiect. </a:t>
            </a:r>
          </a:p>
          <a:p>
            <a:pPr marL="285750" indent="-285750">
              <a:buFont typeface="Arial"/>
              <a:buChar char="•"/>
            </a:pPr>
            <a:r>
              <a:rPr lang="cy-GB" b="1" dirty="0" smtClean="0"/>
              <a:t>Tîm y prosiect –</a:t>
            </a:r>
            <a:r>
              <a:rPr lang="cy-GB" dirty="0" smtClean="0"/>
              <a:t> Dylai’r tîm gynnwys amrywiaeth o sgiliau a phrofiad. </a:t>
            </a:r>
          </a:p>
          <a:p>
            <a:pPr marL="285750" indent="-285750">
              <a:buFont typeface="Arial"/>
              <a:buChar char="•"/>
            </a:pPr>
            <a:r>
              <a:rPr lang="cy-GB" b="1" dirty="0" smtClean="0"/>
              <a:t>Prosiect –</a:t>
            </a:r>
            <a:r>
              <a:rPr lang="cy-GB" dirty="0" smtClean="0"/>
              <a:t> Mae cwmpas a llinell amser y prosiect yn hollbwysig.</a:t>
            </a:r>
          </a:p>
          <a:p>
            <a:pPr marL="285750" indent="-285750">
              <a:buFont typeface="Arial"/>
              <a:buChar char="•"/>
            </a:pPr>
            <a:r>
              <a:rPr lang="cy-GB" b="1" dirty="0" smtClean="0"/>
              <a:t>Sefydliad –</a:t>
            </a:r>
            <a:r>
              <a:rPr lang="cy-GB" dirty="0" smtClean="0"/>
              <a:t> Mae angen i’r sefydliad roi cefnogaeth i reolwr y prosiect ac i dîm y prosiect.</a:t>
            </a:r>
          </a:p>
          <a:p>
            <a:pPr marL="285750" indent="-285750">
              <a:buFont typeface="Arial"/>
              <a:buChar char="•"/>
            </a:pPr>
            <a:r>
              <a:rPr lang="cy-GB" b="1" dirty="0" smtClean="0"/>
              <a:t>Amgylchedd allanol –</a:t>
            </a:r>
            <a:r>
              <a:rPr lang="cy-GB" dirty="0" smtClean="0"/>
              <a:t> Ni ddylai cyfyngiadau allanol effeithio ar y prosiect. Fodd bynnag mae angen cael cynlluniau wrth gefn yn eu lle rhag ofn na all y tîm wneud tasgau yn ôl y disgwyl.</a:t>
            </a:r>
            <a:endParaRPr lang="cy-GB" dirty="0"/>
          </a:p>
        </p:txBody>
      </p:sp>
      <p:sp>
        <p:nvSpPr>
          <p:cNvPr id="4" name="TextBox 3"/>
          <p:cNvSpPr txBox="1"/>
          <p:nvPr/>
        </p:nvSpPr>
        <p:spPr>
          <a:xfrm>
            <a:off x="2411760" y="404664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 smtClean="0"/>
              <a:t>Ffactorau Llwyddo Lefel Uchel</a:t>
            </a:r>
            <a:endParaRPr lang="cy-GB" sz="24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98407B-0155-BF4A-A456-BCE0B3E0F25C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69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78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39552" y="908720"/>
            <a:ext cx="813690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dirty="0" smtClean="0"/>
              <a:t>Cynhelir trafodaethau yn ôl yr angen, yn hyblyg ond yn atebol.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Cynllun prosiect da.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/>
              <a:t>D</a:t>
            </a:r>
            <a:r>
              <a:rPr lang="cy-GB" dirty="0" smtClean="0"/>
              <a:t>adansoddiad risg wedi’i wneud, cofrestr risg. Cynlluniau lliniaru / wrth gefn.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Dirprwyo a chyfrifoldeb i aelodau’r tîm.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Rheoli risgiau i’r prosiect yn effeithiol.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Adolygu, addasu ac ail-wneud yn ôl yr angen.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Pennu amser ar gyfer gwella prosesau os ydy’n briodol.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Amcangyfrif y prosiect yn iawn, nid yn unig yn feintiol ond hefyd yn ansoddol.</a:t>
            </a:r>
            <a:endParaRPr lang="cy-GB" dirty="0"/>
          </a:p>
        </p:txBody>
      </p:sp>
      <p:sp>
        <p:nvSpPr>
          <p:cNvPr id="4" name="TextBox 3"/>
          <p:cNvSpPr txBox="1"/>
          <p:nvPr/>
        </p:nvSpPr>
        <p:spPr>
          <a:xfrm>
            <a:off x="3131840" y="404664"/>
            <a:ext cx="3746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400" dirty="0" smtClean="0"/>
              <a:t>Ffactorau Llwyddo parhad</a:t>
            </a:r>
            <a:endParaRPr lang="cy-GB" sz="24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CF3B40-01E9-8545-AF47-5C58897C7993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13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79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83568" y="260648"/>
            <a:ext cx="806489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800" dirty="0" smtClean="0"/>
              <a:t>Casgliadau</a:t>
            </a:r>
          </a:p>
          <a:p>
            <a:pPr algn="ctr"/>
            <a:endParaRPr lang="cy-GB" sz="28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Mae pob prosiect mewn perygl o fethu oherwydd newidynnau heb eu cynllunio ac amcangyfrifon anghywir.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Bydd cynllunio gofalus, rheoli cyfyngiadau, adfer yn llwyddiannus o gamgymeriadau os a phryd maent yn digwydd yn lleihau’r rhan fwyaf o risgiau. </a:t>
            </a:r>
          </a:p>
          <a:p>
            <a:pPr marL="285750" indent="-285750">
              <a:buFont typeface="Arial"/>
              <a:buChar char="•"/>
            </a:pPr>
            <a:endParaRPr lang="cy-GB" sz="2000" dirty="0" smtClean="0"/>
          </a:p>
          <a:p>
            <a:pPr marL="285750" indent="-285750">
              <a:buFont typeface="Arial"/>
              <a:buChar char="•"/>
            </a:pPr>
            <a:r>
              <a:rPr lang="cy-GB" sz="2000" dirty="0" smtClean="0"/>
              <a:t>Mae lwc hefyd yn chwarae rhan yn llwyddiant prosiect, ond dylai gwaith caled ac arferion rheoli cywir wrth-wneud y rhan fwyaf o anawsterau tebyg.</a:t>
            </a:r>
            <a:endParaRPr lang="cy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C77B300-03A1-0946-9BEF-365E18533577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42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80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39552" y="404664"/>
            <a:ext cx="7920880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dirty="0"/>
              <a:t>Casgliadau</a:t>
            </a:r>
          </a:p>
          <a:p>
            <a:pPr algn="ctr"/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Er mwyn i brosiect lwyddo mae angen cynllunio go iawn a help gan y rheolwyr. 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Gall mynd y tu hwnt i ofynion y cwsmer ddod â llwyddiant i’r prosiect.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 deall y sbardunau busnes a sicrhau bod y prosiect yn cyflawni amcanion y busnes yn hollbwysig.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Bydd sicrhau bod dangosyddion perfformiad allweddol yn cyd-fynd â nod y busnes nid yn unig yn helpu rheolwyr y prosiect i ddilyn hynt y prosiect ond hefyd yn mesur ac yn gwella perfformiad.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80F5B6-657B-C641-9F00-083319638AAC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42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anchor="t"/>
          <a:lstStyle/>
          <a:p>
            <a:pPr eaLnBrk="1" hangingPunct="1"/>
            <a:r>
              <a:rPr lang="cy-GB" sz="2800" dirty="0" smtClean="0">
                <a:latin typeface="Myriad Pro" charset="0"/>
              </a:rPr>
              <a:t>Crynodeb o Ddiwrnod </a:t>
            </a:r>
            <a:r>
              <a:rPr lang="en-GB" sz="2800" dirty="0" smtClean="0">
                <a:latin typeface="Myriad Pro" charset="0"/>
              </a:rPr>
              <a:t>2</a:t>
            </a:r>
            <a:endParaRPr lang="en-GB" sz="2800" dirty="0">
              <a:latin typeface="Myriad Pro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568801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y-GB" sz="1800" dirty="0" smtClean="0">
                <a:cs typeface="+mn-cs"/>
              </a:rPr>
              <a:t>Rydym wedi trafod:-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sz="18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Gweithredu, Rheoli a Monitro.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Gwerthuso Risg.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Rheoli Cofnodion.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Rheoli Newid.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noProof="1" smtClean="0">
                <a:cs typeface="+mn-cs"/>
              </a:rPr>
              <a:t>Methodolegau</a:t>
            </a:r>
            <a:r>
              <a:rPr lang="cy-GB" sz="1800" dirty="0" smtClean="0">
                <a:cs typeface="+mn-cs"/>
              </a:rPr>
              <a:t> rheoli prosiectau. </a:t>
            </a:r>
            <a:endParaRPr lang="cy-GB" sz="1800" dirty="0"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6CDCA5-013C-4A4C-AAE5-65F9E235C83C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81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Title 1"/>
          <p:cNvSpPr>
            <a:spLocks noGrp="1"/>
          </p:cNvSpPr>
          <p:nvPr>
            <p:ph type="title"/>
          </p:nvPr>
        </p:nvSpPr>
        <p:spPr>
          <a:xfrm>
            <a:off x="468313" y="1341438"/>
            <a:ext cx="8229600" cy="1143000"/>
          </a:xfrm>
        </p:spPr>
        <p:txBody>
          <a:bodyPr anchor="t"/>
          <a:lstStyle/>
          <a:p>
            <a:pPr eaLnBrk="1" hangingPunct="1"/>
            <a:r>
              <a:rPr lang="cy-GB" dirty="0" smtClean="0">
                <a:latin typeface="Myriad Pro" charset="0"/>
              </a:rPr>
              <a:t>Diwedd Diwrnod </a:t>
            </a:r>
            <a:r>
              <a:rPr lang="en-GB" dirty="0" smtClean="0">
                <a:latin typeface="Myriad Pro" charset="0"/>
              </a:rPr>
              <a:t>2</a:t>
            </a:r>
            <a:r>
              <a:rPr lang="en-GB" dirty="0">
                <a:latin typeface="Myriad Pro" charset="0"/>
              </a:rPr>
              <a:t/>
            </a:r>
            <a:br>
              <a:rPr lang="en-GB" dirty="0">
                <a:latin typeface="Myriad Pro" charset="0"/>
              </a:rPr>
            </a:br>
            <a:endParaRPr lang="en-GB" dirty="0">
              <a:latin typeface="Myriad Pro" charset="0"/>
            </a:endParaRPr>
          </a:p>
        </p:txBody>
      </p:sp>
      <p:sp>
        <p:nvSpPr>
          <p:cNvPr id="136194" name="Content Placeholder 2"/>
          <p:cNvSpPr>
            <a:spLocks noGrp="1"/>
          </p:cNvSpPr>
          <p:nvPr>
            <p:ph idx="1"/>
          </p:nvPr>
        </p:nvSpPr>
        <p:spPr>
          <a:xfrm>
            <a:off x="468313" y="2636838"/>
            <a:ext cx="8229600" cy="1468437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cy-GB" dirty="0" smtClean="0">
                <a:latin typeface="Myriad Pro" charset="0"/>
              </a:rPr>
              <a:t>Unrhyw Gwestiynau?</a:t>
            </a:r>
            <a:endParaRPr lang="cy-GB" dirty="0">
              <a:latin typeface="Myriad Pro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576006-A2DD-D14A-9E52-BFBB52E5465E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82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83</a:t>
            </a:fld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29A30B-F604-DD49-B283-D8202F86C915}" type="datetime1">
              <a:rPr lang="en-GB" smtClean="0"/>
              <a:t>11/08/2017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144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7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6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UWTSD PowerPoint Presentation Template" id="{0D1ACAAF-D24C-4680-B8CC-11ED3888D29C}" vid="{3C49ADF3-94F9-4D40-97E1-94FEF14D3CA4}"/>
    </a:ext>
  </a:extLst>
</a:theme>
</file>

<file path=ppt/theme/theme1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UWTSD PowerPoint Presentation Template" id="{0D1ACAAF-D24C-4680-B8CC-11ED3888D29C}" vid="{3C49ADF3-94F9-4D40-97E1-94FEF14D3CA4}"/>
    </a:ext>
  </a:extLst>
</a:theme>
</file>

<file path=ppt/theme/theme1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26686</TotalTime>
  <Words>4137</Words>
  <Application>Microsoft Office PowerPoint</Application>
  <PresentationFormat>Sioe Ar-sgrin (4:3)</PresentationFormat>
  <Paragraphs>1044</Paragraphs>
  <Slides>83</Slides>
  <Notes>6</Notes>
  <HiddenSlides>0</HiddenSlides>
  <MMClips>0</MMClips>
  <ScaleCrop>false</ScaleCrop>
  <HeadingPairs>
    <vt:vector size="6" baseType="variant">
      <vt:variant>
        <vt:lpstr>Thema</vt:lpstr>
      </vt:variant>
      <vt:variant>
        <vt:i4>11</vt:i4>
      </vt:variant>
      <vt:variant>
        <vt:lpstr>Gweinyddion OLE Planedig</vt:lpstr>
      </vt:variant>
      <vt:variant>
        <vt:i4>2</vt:i4>
      </vt:variant>
      <vt:variant>
        <vt:lpstr>Teitlau Sleidiau</vt:lpstr>
      </vt:variant>
      <vt:variant>
        <vt:i4>83</vt:i4>
      </vt:variant>
    </vt:vector>
  </HeadingPairs>
  <TitlesOfParts>
    <vt:vector size="96" baseType="lpstr">
      <vt:lpstr>Blank Presentation</vt:lpstr>
      <vt:lpstr>7_Custom Design</vt:lpstr>
      <vt:lpstr>Custom Design</vt:lpstr>
      <vt:lpstr>2_Custom Design</vt:lpstr>
      <vt:lpstr>1_Custom Design</vt:lpstr>
      <vt:lpstr>3_Custom Design</vt:lpstr>
      <vt:lpstr>4_Custom Design</vt:lpstr>
      <vt:lpstr>5_Custom Design</vt:lpstr>
      <vt:lpstr>6_Custom Design</vt:lpstr>
      <vt:lpstr>20140311PresentationUWTSDTemplate</vt:lpstr>
      <vt:lpstr>1_20140311PresentationUWTSDTemplate</vt:lpstr>
      <vt:lpstr>VISIO</vt:lpstr>
      <vt:lpstr>Worksheet</vt:lpstr>
      <vt:lpstr> DSAW7043C: Rheoli Prosiectau Seiliedig ar Waith: Proses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Nifer o Bethau i’ch Atgoffa am y Sesiwn Flaenorol</vt:lpstr>
      <vt:lpstr>Cyflwyniad PowerPoint</vt:lpstr>
      <vt:lpstr>O’r Tro Diwethaf</vt:lpstr>
      <vt:lpstr>Cyflwyniad PowerPoint</vt:lpstr>
      <vt:lpstr>Cyflwyniad PowerPoint</vt:lpstr>
      <vt:lpstr>Risg</vt:lpstr>
      <vt:lpstr>Egwyl.</vt:lpstr>
      <vt:lpstr>Rheoli Risg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Ymarfer</vt:lpstr>
      <vt:lpstr>Mynd i’r Gwaith – Map Proses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Rheoli Prosiectau </vt:lpstr>
      <vt:lpstr>Egwyl</vt:lpstr>
      <vt:lpstr>Methodolegau Rheoli Prosiectau Martin Locock </vt:lpstr>
      <vt:lpstr>Amlinelliad o’r Sesiwn</vt:lpstr>
      <vt:lpstr>Methodolegau Rheoli Prosiectau</vt:lpstr>
      <vt:lpstr>Cyflwyniad PowerPoint</vt:lpstr>
      <vt:lpstr>Cyflwyniad PowerPoint</vt:lpstr>
      <vt:lpstr>Ystwyth</vt:lpstr>
      <vt:lpstr>Terminoleg Ystwyth </vt:lpstr>
      <vt:lpstr>Rheoli darbodus </vt:lpstr>
      <vt:lpstr>Sigma Chwech</vt:lpstr>
      <vt:lpstr>Rheoli Rhaglenni Llwyddiannus </vt:lpstr>
      <vt:lpstr>Ymarfer- senarios</vt:lpstr>
      <vt:lpstr>Casgliadau</vt:lpstr>
      <vt:lpstr>Egwyl</vt:lpstr>
      <vt:lpstr>3. Gweithredu Prosiect</vt:lpstr>
      <vt:lpstr>3 – Gweithredu Prosiect </vt:lpstr>
      <vt:lpstr>Pennu Adnoddau</vt:lpstr>
      <vt:lpstr>Cyflwyniad PowerPoint</vt:lpstr>
      <vt:lpstr>4. Monitro a Rheoli</vt:lpstr>
      <vt:lpstr>4 –Monitro a Rheoli</vt:lpstr>
      <vt:lpstr>Cyflwyniad PowerPoint</vt:lpstr>
      <vt:lpstr>Cyfarfodydd Prosiect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Crynodeb o Ddiwrnod 2</vt:lpstr>
      <vt:lpstr>Diwedd Diwrnod 2 </vt:lpstr>
      <vt:lpstr>Cyflwyniad PowerPoint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ECR</dc:creator>
  <cp:lastModifiedBy>Administrator</cp:lastModifiedBy>
  <cp:revision>409</cp:revision>
  <cp:lastPrinted>2003-08-28T14:33:56Z</cp:lastPrinted>
  <dcterms:created xsi:type="dcterms:W3CDTF">2003-07-31T08:54:53Z</dcterms:created>
  <dcterms:modified xsi:type="dcterms:W3CDTF">2017-08-11T12:33:48Z</dcterms:modified>
</cp:coreProperties>
</file>