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257" r:id="rId3"/>
    <p:sldId id="258" r:id="rId5"/>
    <p:sldId id="259" r:id="rId6"/>
    <p:sldId id="260" r:id="rId7"/>
    <p:sldId id="261" r:id="rId8"/>
    <p:sldId id="262" r:id="rId9"/>
    <p:sldId id="264" r:id="rId10"/>
    <p:sldId id="265" r:id="rId11"/>
    <p:sldId id="268" r:id="rId12"/>
    <p:sldId id="269" r:id="rId13"/>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15" userDrawn="1">
          <p15:clr>
            <a:srgbClr val="A4A3A4"/>
          </p15:clr>
        </p15:guide>
        <p15:guide id="2" pos="3808"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DCDCDC"/>
    <a:srgbClr val="F0F0F0"/>
    <a:srgbClr val="E6E6E6"/>
    <a:srgbClr val="C8C8C8"/>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showGuides="1">
      <p:cViewPr varScale="1">
        <p:scale>
          <a:sx n="99" d="100"/>
          <a:sy n="99" d="100"/>
        </p:scale>
        <p:origin x="84" y="582"/>
      </p:cViewPr>
      <p:guideLst>
        <p:guide orient="horz" pos="2115"/>
        <p:guide pos="3808"/>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 Type="http://schemas.openxmlformats.org/officeDocument/2006/relationships/theme" Target="theme/theme1.xml"/><Relationship Id="rId16" Type="http://schemas.openxmlformats.org/officeDocument/2006/relationships/tableStyles" Target="tableStyles.xml"/><Relationship Id="rId15" Type="http://schemas.openxmlformats.org/officeDocument/2006/relationships/viewProps" Target="viewProps.xml"/><Relationship Id="rId14" Type="http://schemas.openxmlformats.org/officeDocument/2006/relationships/presProps" Target="presProps.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6837353-30EB-4A48-80EB-173D804AEFBD}"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6837353-30EB-4A48-80EB-173D804AEFBD}" type="slidenum">
              <a:rPr lang="zh-CN" altLang="en-US" smtClean="0"/>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6837353-30EB-4A48-80EB-173D804AEFBD}" type="slidenum">
              <a:rPr lang="zh-CN" altLang="en-US" smtClean="0"/>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6837353-30EB-4A48-80EB-173D804AEFBD}" type="slidenum">
              <a:rPr lang="zh-CN" altLang="en-US" smtClean="0"/>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6837353-30EB-4A48-80EB-173D804AEFBD}" type="slidenum">
              <a:rPr lang="zh-CN" altLang="en-US" smtClean="0"/>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6837353-30EB-4A48-80EB-173D804AEFBD}" type="slidenum">
              <a:rPr lang="zh-CN" altLang="en-US" smtClean="0"/>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6837353-30EB-4A48-80EB-173D804AEFBD}" type="slidenum">
              <a:rPr lang="zh-CN" altLang="en-US" smtClean="0"/>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6837353-30EB-4A48-80EB-173D804AEFBD}" type="slidenum">
              <a:rPr lang="zh-CN" altLang="en-US" smtClean="0"/>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6837353-30EB-4A48-80EB-173D804AEFBD}" type="slidenum">
              <a:rPr lang="zh-CN" altLang="en-US" smtClean="0"/>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6837353-30EB-4A48-80EB-173D804AEFBD}"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1.xml"/><Relationship Id="rId6" Type="http://schemas.openxmlformats.org/officeDocument/2006/relationships/tags" Target="../tags/tag20.xml"/><Relationship Id="rId5" Type="http://schemas.openxmlformats.org/officeDocument/2006/relationships/tags" Target="../tags/tag19.xml"/><Relationship Id="rId4" Type="http://schemas.openxmlformats.org/officeDocument/2006/relationships/tags" Target="../tags/tag18.xml"/><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33.xml"/><Relationship Id="rId4" Type="http://schemas.openxmlformats.org/officeDocument/2006/relationships/tags" Target="../tags/tag32.xml"/><Relationship Id="rId3" Type="http://schemas.openxmlformats.org/officeDocument/2006/relationships/tags" Target="../tags/tag31.xml"/><Relationship Id="rId2" Type="http://schemas.openxmlformats.org/officeDocument/2006/relationships/tags" Target="../tags/tag30.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36.xml"/><Relationship Id="rId3" Type="http://schemas.openxmlformats.org/officeDocument/2006/relationships/tags" Target="../tags/tag35.xml"/><Relationship Id="rId2" Type="http://schemas.openxmlformats.org/officeDocument/2006/relationships/tags" Target="../tags/tag34.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47.xml"/><Relationship Id="rId5" Type="http://schemas.openxmlformats.org/officeDocument/2006/relationships/tags" Target="../tags/tag46.xml"/><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51.xml"/><Relationship Id="rId4" Type="http://schemas.openxmlformats.org/officeDocument/2006/relationships/tags" Target="../tags/tag50.xml"/><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dirty="0"/>
              <a:t>单击此处编辑母版标题样式</a:t>
            </a:r>
            <a:endParaRPr lang="zh-CN" altLang="en-US" dirty="0"/>
          </a:p>
        </p:txBody>
      </p:sp>
      <p:sp>
        <p:nvSpPr>
          <p:cNvPr id="3" name="副标题 2"/>
          <p:cNvSpPr>
            <a:spLocks noGrp="1"/>
          </p:cNvSpPr>
          <p:nvPr>
            <p:ph type="subTitle" idx="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单击此处编辑母版副标题样式</a:t>
            </a:r>
            <a:endParaRPr lang="zh-CN" altLang="en-US" dirty="0"/>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dirty="0"/>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dirty="0"/>
              <a:t>单击此处编辑标题</a:t>
            </a:r>
            <a:endParaRPr lang="zh-CN" altLang="en-US" dirty="0"/>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p>
            <a:r>
              <a:rPr lang="zh-CN" altLang="en-US"/>
              <a:t>单击此处编辑母版标题样式</a:t>
            </a:r>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8" Type="http://schemas.openxmlformats.org/officeDocument/2006/relationships/theme" Target="../theme/theme1.xml"/><Relationship Id="rId17" Type="http://schemas.openxmlformats.org/officeDocument/2006/relationships/tags" Target="../tags/tag62.xml"/><Relationship Id="rId16" Type="http://schemas.openxmlformats.org/officeDocument/2006/relationships/tags" Target="../tags/tag61.xml"/><Relationship Id="rId15" Type="http://schemas.openxmlformats.org/officeDocument/2006/relationships/tags" Target="../tags/tag60.xml"/><Relationship Id="rId14" Type="http://schemas.openxmlformats.org/officeDocument/2006/relationships/tags" Target="../tags/tag59.xml"/><Relationship Id="rId13" Type="http://schemas.openxmlformats.org/officeDocument/2006/relationships/tags" Target="../tags/tag58.xml"/><Relationship Id="rId12" Type="http://schemas.openxmlformats.org/officeDocument/2006/relationships/tags" Target="../tags/tag57.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fld>
            <a:endParaRPr lang="zh-CN" altLang="en-US" dirty="0"/>
          </a:p>
        </p:txBody>
      </p:sp>
    </p:spTree>
    <p:custDataLst>
      <p:tags r:id="rId17"/>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fontAlgn="auto" latinLnBrk="0" hangingPunct="1">
        <a:lnSpc>
          <a:spcPct val="100000"/>
        </a:lnSpc>
        <a:spcBef>
          <a:spcPct val="0"/>
        </a:spcBef>
        <a:buNone/>
        <a:defRPr sz="3600" b="0"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xml"/><Relationship Id="rId1"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xml"/><Relationship Id="rId1"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p:nvSpPr>
          <p:cNvPr id="2" name="椭圆 1"/>
          <p:cNvSpPr/>
          <p:nvPr/>
        </p:nvSpPr>
        <p:spPr>
          <a:xfrm>
            <a:off x="5092847" y="1452077"/>
            <a:ext cx="2000037" cy="2000037"/>
          </a:xfrm>
          <a:prstGeom prst="ellipse">
            <a:avLst/>
          </a:prstGeom>
          <a:solidFill>
            <a:srgbClr val="1B43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12" name="文本框 11"/>
          <p:cNvSpPr txBox="1"/>
          <p:nvPr/>
        </p:nvSpPr>
        <p:spPr>
          <a:xfrm>
            <a:off x="1285875" y="3613150"/>
            <a:ext cx="9641840" cy="2186305"/>
          </a:xfrm>
          <a:prstGeom prst="rect">
            <a:avLst/>
          </a:prstGeom>
          <a:noFill/>
        </p:spPr>
        <p:txBody>
          <a:bodyPr wrap="square" lIns="91440" tIns="45720" rIns="91440" bIns="45720" rtlCol="0">
            <a:spAutoFit/>
          </a:bodyPr>
          <a:lstStyle/>
          <a:p>
            <a:pPr algn="ctr"/>
            <a:r>
              <a:rPr lang="en-US" altLang="zh-CN" sz="4535" b="1" dirty="0">
                <a:solidFill>
                  <a:srgbClr val="1B4367"/>
                </a:solidFill>
                <a:cs typeface="+mn-ea"/>
                <a:sym typeface="+mn-lt"/>
              </a:rPr>
              <a:t>Contemporary </a:t>
            </a:r>
            <a:endParaRPr lang="en-US" altLang="zh-CN" sz="4535" b="1" dirty="0">
              <a:solidFill>
                <a:srgbClr val="1B4367"/>
              </a:solidFill>
              <a:cs typeface="+mn-ea"/>
              <a:sym typeface="+mn-lt"/>
            </a:endParaRPr>
          </a:p>
          <a:p>
            <a:pPr algn="ctr"/>
            <a:r>
              <a:rPr lang="en-US" altLang="zh-CN" sz="4535" b="1" dirty="0">
                <a:solidFill>
                  <a:srgbClr val="1B4367"/>
                </a:solidFill>
                <a:cs typeface="+mn-ea"/>
                <a:sym typeface="+mn-lt"/>
              </a:rPr>
              <a:t>&amp; </a:t>
            </a:r>
            <a:endParaRPr lang="en-US" altLang="zh-CN" sz="4535" b="1" dirty="0">
              <a:solidFill>
                <a:srgbClr val="1B4367"/>
              </a:solidFill>
              <a:cs typeface="+mn-ea"/>
              <a:sym typeface="+mn-lt"/>
            </a:endParaRPr>
          </a:p>
          <a:p>
            <a:pPr algn="ctr"/>
            <a:r>
              <a:rPr lang="en-US" altLang="zh-CN" sz="4535" b="1" dirty="0">
                <a:solidFill>
                  <a:srgbClr val="1B4367"/>
                </a:solidFill>
                <a:cs typeface="+mn-ea"/>
                <a:sym typeface="+mn-lt"/>
              </a:rPr>
              <a:t>Modern</a:t>
            </a:r>
            <a:endParaRPr lang="en-US" altLang="zh-CN" sz="4535" b="1" dirty="0">
              <a:solidFill>
                <a:srgbClr val="1B4367"/>
              </a:solidFill>
              <a:cs typeface="+mn-ea"/>
              <a:sym typeface="+mn-lt"/>
            </a:endParaRPr>
          </a:p>
        </p:txBody>
      </p:sp>
      <p:sp>
        <p:nvSpPr>
          <p:cNvPr id="95" name="文本框 11"/>
          <p:cNvSpPr txBox="1"/>
          <p:nvPr/>
        </p:nvSpPr>
        <p:spPr>
          <a:xfrm>
            <a:off x="4951301" y="2100056"/>
            <a:ext cx="2310525" cy="860425"/>
          </a:xfrm>
          <a:prstGeom prst="rect">
            <a:avLst/>
          </a:prstGeom>
          <a:noFill/>
        </p:spPr>
        <p:txBody>
          <a:bodyPr wrap="square" lIns="91440" tIns="45720" rIns="91440" bIns="45720" rtlCol="0">
            <a:spAutoFit/>
          </a:bodyPr>
          <a:lstStyle/>
          <a:p>
            <a:pPr algn="ctr">
              <a:lnSpc>
                <a:spcPts val="3000"/>
              </a:lnSpc>
            </a:pPr>
            <a:r>
              <a:rPr lang="en-US" altLang="zh-CN" sz="7200" dirty="0">
                <a:solidFill>
                  <a:schemeClr val="bg1"/>
                </a:solidFill>
                <a:cs typeface="+mn-ea"/>
                <a:sym typeface="+mn-lt"/>
              </a:rPr>
              <a:t>01</a:t>
            </a:r>
            <a:endParaRPr lang="zh-CN" altLang="en-US" sz="7200" dirty="0">
              <a:solidFill>
                <a:schemeClr val="bg1"/>
              </a:solidFill>
              <a:cs typeface="+mn-ea"/>
              <a:sym typeface="+mn-lt"/>
            </a:endParaRPr>
          </a:p>
          <a:p>
            <a:pPr algn="ctr">
              <a:lnSpc>
                <a:spcPts val="3000"/>
              </a:lnSpc>
            </a:pPr>
            <a:r>
              <a:rPr lang="en-US" altLang="zh-CN" sz="3200" dirty="0" smtClean="0">
                <a:solidFill>
                  <a:schemeClr val="bg1"/>
                </a:solidFill>
                <a:cs typeface="+mn-ea"/>
                <a:sym typeface="+mn-lt"/>
              </a:rPr>
              <a:t>PART </a:t>
            </a:r>
            <a:endParaRPr lang="en-US" altLang="zh-CN" sz="3200" dirty="0" smtClean="0">
              <a:solidFill>
                <a:schemeClr val="bg1"/>
              </a:solidFill>
              <a:cs typeface="+mn-ea"/>
              <a:sym typeface="+mn-lt"/>
            </a:endParaRPr>
          </a:p>
        </p:txBody>
      </p:sp>
    </p:spTree>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600"/>
                                        <p:tgtEl>
                                          <p:spTgt spid="2"/>
                                        </p:tgtEl>
                                      </p:cBhvr>
                                    </p:animEffect>
                                  </p:childTnLst>
                                </p:cTn>
                              </p:par>
                            </p:childTnLst>
                          </p:cTn>
                        </p:par>
                        <p:par>
                          <p:cTn id="8" fill="hold">
                            <p:stCondLst>
                              <p:cond delay="1000"/>
                            </p:stCondLst>
                            <p:childTnLst>
                              <p:par>
                                <p:cTn id="9" presetID="53" presetClass="entr" presetSubtype="16" fill="hold" grpId="0" nodeType="afterEffect">
                                  <p:stCondLst>
                                    <p:cond delay="0"/>
                                  </p:stCondLst>
                                  <p:childTnLst>
                                    <p:set>
                                      <p:cBhvr>
                                        <p:cTn id="10" dur="1" fill="hold">
                                          <p:stCondLst>
                                            <p:cond delay="0"/>
                                          </p:stCondLst>
                                        </p:cTn>
                                        <p:tgtEl>
                                          <p:spTgt spid="95"/>
                                        </p:tgtEl>
                                        <p:attrNameLst>
                                          <p:attrName>style.visibility</p:attrName>
                                        </p:attrNameLst>
                                      </p:cBhvr>
                                      <p:to>
                                        <p:strVal val="visible"/>
                                      </p:to>
                                    </p:set>
                                    <p:anim calcmode="lin" valueType="num">
                                      <p:cBhvr>
                                        <p:cTn id="11" dur="500" fill="hold"/>
                                        <p:tgtEl>
                                          <p:spTgt spid="95"/>
                                        </p:tgtEl>
                                        <p:attrNameLst>
                                          <p:attrName>ppt_w</p:attrName>
                                        </p:attrNameLst>
                                      </p:cBhvr>
                                      <p:tavLst>
                                        <p:tav tm="0">
                                          <p:val>
                                            <p:fltVal val="0"/>
                                          </p:val>
                                        </p:tav>
                                        <p:tav tm="100000">
                                          <p:val>
                                            <p:strVal val="#ppt_w"/>
                                          </p:val>
                                        </p:tav>
                                      </p:tavLst>
                                    </p:anim>
                                    <p:anim calcmode="lin" valueType="num">
                                      <p:cBhvr>
                                        <p:cTn id="12" dur="500" fill="hold"/>
                                        <p:tgtEl>
                                          <p:spTgt spid="95"/>
                                        </p:tgtEl>
                                        <p:attrNameLst>
                                          <p:attrName>ppt_h</p:attrName>
                                        </p:attrNameLst>
                                      </p:cBhvr>
                                      <p:tavLst>
                                        <p:tav tm="0">
                                          <p:val>
                                            <p:fltVal val="0"/>
                                          </p:val>
                                        </p:tav>
                                        <p:tav tm="100000">
                                          <p:val>
                                            <p:strVal val="#ppt_h"/>
                                          </p:val>
                                        </p:tav>
                                      </p:tavLst>
                                    </p:anim>
                                    <p:animEffect transition="in" filter="fade">
                                      <p:cBhvr>
                                        <p:cTn id="13" dur="500"/>
                                        <p:tgtEl>
                                          <p:spTgt spid="95"/>
                                        </p:tgtEl>
                                      </p:cBhvr>
                                    </p:animEffect>
                                  </p:childTnLst>
                                </p:cTn>
                              </p:par>
                            </p:childTnLst>
                          </p:cTn>
                        </p:par>
                        <p:par>
                          <p:cTn id="14" fill="hold">
                            <p:stCondLst>
                              <p:cond delay="1500"/>
                            </p:stCondLst>
                            <p:childTnLst>
                              <p:par>
                                <p:cTn id="15" presetID="41" presetClass="entr" presetSubtype="0" fill="hold" grpId="0" nodeType="afterEffect">
                                  <p:stCondLst>
                                    <p:cond delay="0"/>
                                  </p:stCondLst>
                                  <p:iterate type="lt">
                                    <p:tmPct val="10000"/>
                                  </p:iterate>
                                  <p:childTnLst>
                                    <p:set>
                                      <p:cBhvr>
                                        <p:cTn id="16" dur="1" fill="hold">
                                          <p:stCondLst>
                                            <p:cond delay="0"/>
                                          </p:stCondLst>
                                        </p:cTn>
                                        <p:tgtEl>
                                          <p:spTgt spid="12"/>
                                        </p:tgtEl>
                                        <p:attrNameLst>
                                          <p:attrName>style.visibility</p:attrName>
                                        </p:attrNameLst>
                                      </p:cBhvr>
                                      <p:to>
                                        <p:strVal val="visible"/>
                                      </p:to>
                                    </p:set>
                                    <p:anim calcmode="lin" valueType="num">
                                      <p:cBhvr>
                                        <p:cTn id="17" dur="500" fill="hold"/>
                                        <p:tgtEl>
                                          <p:spTgt spid="12"/>
                                        </p:tgtEl>
                                        <p:attrNameLst>
                                          <p:attrName>ppt_x</p:attrName>
                                        </p:attrNameLst>
                                      </p:cBhvr>
                                      <p:tavLst>
                                        <p:tav tm="0">
                                          <p:val>
                                            <p:strVal val="#ppt_x"/>
                                          </p:val>
                                        </p:tav>
                                        <p:tav tm="50000">
                                          <p:val>
                                            <p:strVal val="#ppt_x+.1"/>
                                          </p:val>
                                        </p:tav>
                                        <p:tav tm="100000">
                                          <p:val>
                                            <p:strVal val="#ppt_x"/>
                                          </p:val>
                                        </p:tav>
                                      </p:tavLst>
                                    </p:anim>
                                    <p:anim calcmode="lin" valueType="num">
                                      <p:cBhvr>
                                        <p:cTn id="18" dur="500" fill="hold"/>
                                        <p:tgtEl>
                                          <p:spTgt spid="12"/>
                                        </p:tgtEl>
                                        <p:attrNameLst>
                                          <p:attrName>ppt_y</p:attrName>
                                        </p:attrNameLst>
                                      </p:cBhvr>
                                      <p:tavLst>
                                        <p:tav tm="0">
                                          <p:val>
                                            <p:strVal val="#ppt_y"/>
                                          </p:val>
                                        </p:tav>
                                        <p:tav tm="100000">
                                          <p:val>
                                            <p:strVal val="#ppt_y"/>
                                          </p:val>
                                        </p:tav>
                                      </p:tavLst>
                                    </p:anim>
                                    <p:anim calcmode="lin" valueType="num">
                                      <p:cBhvr>
                                        <p:cTn id="19" dur="500" fill="hold"/>
                                        <p:tgtEl>
                                          <p:spTgt spid="12"/>
                                        </p:tgtEl>
                                        <p:attrNameLst>
                                          <p:attrName>ppt_h</p:attrName>
                                        </p:attrNameLst>
                                      </p:cBhvr>
                                      <p:tavLst>
                                        <p:tav tm="0">
                                          <p:val>
                                            <p:strVal val="#ppt_h/10"/>
                                          </p:val>
                                        </p:tav>
                                        <p:tav tm="50000">
                                          <p:val>
                                            <p:strVal val="#ppt_h+.01"/>
                                          </p:val>
                                        </p:tav>
                                        <p:tav tm="100000">
                                          <p:val>
                                            <p:strVal val="#ppt_h"/>
                                          </p:val>
                                        </p:tav>
                                      </p:tavLst>
                                    </p:anim>
                                    <p:anim calcmode="lin" valueType="num">
                                      <p:cBhvr>
                                        <p:cTn id="20" dur="500" fill="hold"/>
                                        <p:tgtEl>
                                          <p:spTgt spid="12"/>
                                        </p:tgtEl>
                                        <p:attrNameLst>
                                          <p:attrName>ppt_w</p:attrName>
                                        </p:attrNameLst>
                                      </p:cBhvr>
                                      <p:tavLst>
                                        <p:tav tm="0">
                                          <p:val>
                                            <p:strVal val="#ppt_w/10"/>
                                          </p:val>
                                        </p:tav>
                                        <p:tav tm="50000">
                                          <p:val>
                                            <p:strVal val="#ppt_w+.01"/>
                                          </p:val>
                                        </p:tav>
                                        <p:tav tm="100000">
                                          <p:val>
                                            <p:strVal val="#ppt_w"/>
                                          </p:val>
                                        </p:tav>
                                      </p:tavLst>
                                    </p:anim>
                                    <p:animEffect transition="in" filter="fade">
                                      <p:cBhvr>
                                        <p:cTn id="21" dur="500" tmFilter="0,0; .5, 1; 1, 1"/>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ldLvl="0" animBg="1"/>
      <p:bldP spid="12" grpId="0"/>
      <p:bldP spid="95"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grpSp>
        <p:nvGrpSpPr>
          <p:cNvPr id="75" name="组合 74"/>
          <p:cNvGrpSpPr/>
          <p:nvPr/>
        </p:nvGrpSpPr>
        <p:grpSpPr>
          <a:xfrm>
            <a:off x="6227647" y="1042059"/>
            <a:ext cx="5086350" cy="763905"/>
            <a:chOff x="6178340" y="1457775"/>
            <a:chExt cx="5086349" cy="763903"/>
          </a:xfrm>
        </p:grpSpPr>
        <p:sp>
          <p:nvSpPr>
            <p:cNvPr id="86" name="文本框 85"/>
            <p:cNvSpPr txBox="1"/>
            <p:nvPr/>
          </p:nvSpPr>
          <p:spPr>
            <a:xfrm>
              <a:off x="6178340" y="1746064"/>
              <a:ext cx="3999229" cy="475614"/>
            </a:xfrm>
            <a:prstGeom prst="rect">
              <a:avLst/>
            </a:prstGeom>
            <a:noFill/>
          </p:spPr>
          <p:txBody>
            <a:bodyPr wrap="square" rtlCol="0">
              <a:spAutoFit/>
            </a:bodyPr>
            <a:lstStyle/>
            <a:p>
              <a:pPr>
                <a:lnSpc>
                  <a:spcPts val="1500"/>
                </a:lnSpc>
              </a:pPr>
              <a:r>
                <a:rPr lang="en-US" altLang="zh-CN" sz="1335" dirty="0">
                  <a:solidFill>
                    <a:schemeClr val="tx1">
                      <a:lumMod val="75000"/>
                      <a:lumOff val="25000"/>
                    </a:schemeClr>
                  </a:solidFill>
                  <a:cs typeface="+mn-ea"/>
                  <a:sym typeface="+mn-lt"/>
                </a:rPr>
                <a:t>Closer to the era of current life, that is, a certain period of time in current life</a:t>
              </a:r>
              <a:r>
                <a:rPr lang="zh-CN" altLang="en-US" sz="1335" dirty="0">
                  <a:solidFill>
                    <a:schemeClr val="tx1">
                      <a:lumMod val="75000"/>
                      <a:lumOff val="25000"/>
                    </a:schemeClr>
                  </a:solidFill>
                  <a:cs typeface="+mn-ea"/>
                  <a:sym typeface="+mn-lt"/>
                </a:rPr>
                <a:t> </a:t>
              </a:r>
              <a:endParaRPr lang="zh-CN" altLang="da-DK" sz="1335" dirty="0">
                <a:solidFill>
                  <a:schemeClr val="tx1">
                    <a:lumMod val="75000"/>
                    <a:lumOff val="25000"/>
                  </a:schemeClr>
                </a:solidFill>
                <a:cs typeface="+mn-ea"/>
                <a:sym typeface="+mn-lt"/>
              </a:endParaRPr>
            </a:p>
          </p:txBody>
        </p:sp>
        <p:sp>
          <p:nvSpPr>
            <p:cNvPr id="8" name="TextBox 1956"/>
            <p:cNvSpPr/>
            <p:nvPr/>
          </p:nvSpPr>
          <p:spPr>
            <a:xfrm>
              <a:off x="6182150" y="1457775"/>
              <a:ext cx="5082539" cy="283209"/>
            </a:xfrm>
            <a:prstGeom prst="rect">
              <a:avLst/>
            </a:prstGeom>
            <a:noFill/>
            <a:ln w="9525">
              <a:noFill/>
              <a:miter/>
            </a:ln>
          </p:spPr>
          <p:txBody>
            <a:bodyPr wrap="square">
              <a:spAutoFit/>
            </a:bodyPr>
            <a:lstStyle/>
            <a:p>
              <a:pPr lvl="0" algn="l">
                <a:lnSpc>
                  <a:spcPts val="1500"/>
                </a:lnSpc>
              </a:pPr>
              <a:r>
                <a:rPr lang="en-US" altLang="zh-CN" sz="2400" b="1" dirty="0">
                  <a:solidFill>
                    <a:srgbClr val="1B4367"/>
                  </a:solidFill>
                  <a:cs typeface="+mn-ea"/>
                  <a:sym typeface="+mn-lt"/>
                </a:rPr>
                <a:t>Definition of Contemporary</a:t>
              </a:r>
              <a:endParaRPr lang="zh-CN" altLang="en-US" sz="2400" b="1" dirty="0">
                <a:solidFill>
                  <a:srgbClr val="1B4367"/>
                </a:solidFill>
                <a:cs typeface="+mn-ea"/>
                <a:sym typeface="+mn-lt"/>
              </a:endParaRPr>
            </a:p>
          </p:txBody>
        </p:sp>
      </p:grpSp>
      <p:grpSp>
        <p:nvGrpSpPr>
          <p:cNvPr id="74" name="组合 73"/>
          <p:cNvGrpSpPr/>
          <p:nvPr/>
        </p:nvGrpSpPr>
        <p:grpSpPr>
          <a:xfrm>
            <a:off x="6230247" y="3400556"/>
            <a:ext cx="4387850" cy="1341120"/>
            <a:chOff x="6180940" y="3828220"/>
            <a:chExt cx="4387849" cy="1341117"/>
          </a:xfrm>
        </p:grpSpPr>
        <p:sp>
          <p:nvSpPr>
            <p:cNvPr id="6" name="文本框 5"/>
            <p:cNvSpPr txBox="1"/>
            <p:nvPr/>
          </p:nvSpPr>
          <p:spPr>
            <a:xfrm>
              <a:off x="6180940" y="4116509"/>
              <a:ext cx="4387849" cy="1052828"/>
            </a:xfrm>
            <a:prstGeom prst="rect">
              <a:avLst/>
            </a:prstGeom>
            <a:noFill/>
          </p:spPr>
          <p:txBody>
            <a:bodyPr wrap="square" rtlCol="0">
              <a:spAutoFit/>
            </a:bodyPr>
            <a:lstStyle/>
            <a:p>
              <a:pPr>
                <a:lnSpc>
                  <a:spcPts val="1500"/>
                </a:lnSpc>
              </a:pPr>
              <a:r>
                <a:rPr lang="en-US" altLang="zh-CN" sz="1335" i="1" dirty="0">
                  <a:solidFill>
                    <a:schemeClr val="tx1">
                      <a:lumMod val="75000"/>
                      <a:lumOff val="25000"/>
                    </a:schemeClr>
                  </a:solidFill>
                  <a:cs typeface="+mn-ea"/>
                  <a:sym typeface="+mn-lt"/>
                </a:rPr>
                <a:t>The term contemporary literature is a very broad one. In a general sense, contemporary literature refers to literary work published in the modern world.</a:t>
              </a:r>
              <a:r>
                <a:rPr lang="zh-CN" altLang="en-US" sz="1335" dirty="0">
                  <a:solidFill>
                    <a:schemeClr val="tx1">
                      <a:lumMod val="75000"/>
                      <a:lumOff val="25000"/>
                    </a:schemeClr>
                  </a:solidFill>
                  <a:cs typeface="+mn-ea"/>
                  <a:sym typeface="+mn-lt"/>
                </a:rPr>
                <a:t> </a:t>
              </a:r>
              <a:r>
                <a:rPr lang="en-US" altLang="zh-CN" sz="1335" dirty="0">
                  <a:solidFill>
                    <a:schemeClr val="tx1">
                      <a:lumMod val="75000"/>
                      <a:lumOff val="25000"/>
                    </a:schemeClr>
                  </a:solidFill>
                  <a:cs typeface="+mn-ea"/>
                  <a:sym typeface="+mn-lt"/>
                </a:rPr>
                <a:t>(</a:t>
              </a:r>
              <a:r>
                <a:rPr lang="en-US" altLang="zh-CN" sz="1335" i="1" dirty="0">
                  <a:solidFill>
                    <a:schemeClr val="tx1">
                      <a:lumMod val="75000"/>
                      <a:lumOff val="25000"/>
                    </a:schemeClr>
                  </a:solidFill>
                  <a:cs typeface="+mn-ea"/>
                  <a:sym typeface="+mn-lt"/>
                </a:rPr>
                <a:t>Difference Between Modern and Contemporary Literature</a:t>
              </a:r>
              <a:r>
                <a:rPr lang="en-US" altLang="zh-CN" sz="1335" dirty="0">
                  <a:solidFill>
                    <a:schemeClr val="tx1">
                      <a:lumMod val="75000"/>
                      <a:lumOff val="25000"/>
                    </a:schemeClr>
                  </a:solidFill>
                  <a:cs typeface="+mn-ea"/>
                  <a:sym typeface="+mn-lt"/>
                </a:rPr>
                <a:t>,June 30, 2018 Posted by Hasa)</a:t>
              </a:r>
              <a:endParaRPr lang="en-US" altLang="zh-CN" sz="1335" dirty="0">
                <a:solidFill>
                  <a:schemeClr val="tx1">
                    <a:lumMod val="75000"/>
                    <a:lumOff val="25000"/>
                  </a:schemeClr>
                </a:solidFill>
                <a:cs typeface="+mn-ea"/>
                <a:sym typeface="+mn-lt"/>
              </a:endParaRPr>
            </a:p>
          </p:txBody>
        </p:sp>
        <p:sp>
          <p:nvSpPr>
            <p:cNvPr id="7" name="TextBox 1956"/>
            <p:cNvSpPr/>
            <p:nvPr/>
          </p:nvSpPr>
          <p:spPr>
            <a:xfrm>
              <a:off x="6184750" y="3828220"/>
              <a:ext cx="3844289" cy="283209"/>
            </a:xfrm>
            <a:prstGeom prst="rect">
              <a:avLst/>
            </a:prstGeom>
            <a:noFill/>
            <a:ln w="9525">
              <a:noFill/>
              <a:miter/>
            </a:ln>
          </p:spPr>
          <p:txBody>
            <a:bodyPr wrap="square">
              <a:spAutoFit/>
            </a:bodyPr>
            <a:lstStyle/>
            <a:p>
              <a:pPr lvl="0" algn="l">
                <a:lnSpc>
                  <a:spcPts val="1500"/>
                </a:lnSpc>
              </a:pPr>
              <a:r>
                <a:rPr lang="en-US" altLang="zh-CN" sz="2400" b="1" dirty="0">
                  <a:solidFill>
                    <a:srgbClr val="1B4367"/>
                  </a:solidFill>
                  <a:cs typeface="+mn-ea"/>
                  <a:sym typeface="+mn-lt"/>
                </a:rPr>
                <a:t>Literary explanations</a:t>
              </a:r>
              <a:endParaRPr lang="en-US" altLang="zh-CN" sz="2400" b="1" dirty="0">
                <a:solidFill>
                  <a:srgbClr val="1B4367"/>
                </a:solidFill>
                <a:cs typeface="+mn-ea"/>
                <a:sym typeface="+mn-lt"/>
              </a:endParaRPr>
            </a:p>
          </p:txBody>
        </p:sp>
      </p:grpSp>
      <p:cxnSp>
        <p:nvCxnSpPr>
          <p:cNvPr id="11" name="直接连接符 10"/>
          <p:cNvCxnSpPr>
            <a:stCxn id="56" idx="0"/>
          </p:cNvCxnSpPr>
          <p:nvPr/>
        </p:nvCxnSpPr>
        <p:spPr>
          <a:xfrm>
            <a:off x="5749872" y="1175313"/>
            <a:ext cx="0" cy="4465619"/>
          </a:xfrm>
          <a:prstGeom prst="line">
            <a:avLst/>
          </a:prstGeom>
          <a:ln w="9525">
            <a:solidFill>
              <a:srgbClr val="1B4367"/>
            </a:solidFill>
            <a:prstDash val="solid"/>
          </a:ln>
        </p:spPr>
        <p:style>
          <a:lnRef idx="1">
            <a:schemeClr val="accent1"/>
          </a:lnRef>
          <a:fillRef idx="0">
            <a:schemeClr val="accent1"/>
          </a:fillRef>
          <a:effectRef idx="0">
            <a:schemeClr val="accent1"/>
          </a:effectRef>
          <a:fontRef idx="minor">
            <a:schemeClr val="tx1"/>
          </a:fontRef>
        </p:style>
      </p:cxnSp>
      <p:grpSp>
        <p:nvGrpSpPr>
          <p:cNvPr id="73" name="组合 72"/>
          <p:cNvGrpSpPr/>
          <p:nvPr/>
        </p:nvGrpSpPr>
        <p:grpSpPr>
          <a:xfrm>
            <a:off x="5286531" y="4557695"/>
            <a:ext cx="914912" cy="926471"/>
            <a:chOff x="5237224" y="4937554"/>
            <a:chExt cx="914912" cy="926470"/>
          </a:xfrm>
          <a:solidFill>
            <a:schemeClr val="bg1"/>
          </a:solidFill>
        </p:grpSpPr>
        <p:sp>
          <p:nvSpPr>
            <p:cNvPr id="65" name="Freeform 1812"/>
            <p:cNvSpPr/>
            <p:nvPr/>
          </p:nvSpPr>
          <p:spPr>
            <a:xfrm>
              <a:off x="5237224" y="4937554"/>
              <a:ext cx="914912" cy="926470"/>
            </a:xfrm>
            <a:custGeom>
              <a:avLst/>
              <a:gdLst>
                <a:gd name="txL" fmla="*/ 0 w 91"/>
                <a:gd name="txT" fmla="*/ 0 h 92"/>
                <a:gd name="txR" fmla="*/ 91 w 91"/>
                <a:gd name="txB" fmla="*/ 92 h 92"/>
              </a:gdLst>
              <a:ahLst/>
              <a:cxnLst>
                <a:cxn ang="0">
                  <a:pos x="463341" y="150743"/>
                </a:cxn>
                <a:cxn ang="0">
                  <a:pos x="376464" y="463826"/>
                </a:cxn>
                <a:cxn ang="0">
                  <a:pos x="63709" y="382657"/>
                </a:cxn>
                <a:cxn ang="0">
                  <a:pos x="150586" y="63776"/>
                </a:cxn>
                <a:cxn ang="0">
                  <a:pos x="463341" y="150743"/>
                </a:cxn>
              </a:cxnLst>
              <a:rect l="txL" t="txT" r="txR" b="txB"/>
              <a:pathLst>
                <a:path w="91" h="92">
                  <a:moveTo>
                    <a:pt x="80" y="26"/>
                  </a:moveTo>
                  <a:cubicBezTo>
                    <a:pt x="91" y="45"/>
                    <a:pt x="84" y="69"/>
                    <a:pt x="65" y="80"/>
                  </a:cubicBezTo>
                  <a:cubicBezTo>
                    <a:pt x="46" y="92"/>
                    <a:pt x="22" y="85"/>
                    <a:pt x="11" y="66"/>
                  </a:cubicBezTo>
                  <a:cubicBezTo>
                    <a:pt x="0" y="47"/>
                    <a:pt x="6" y="22"/>
                    <a:pt x="26" y="11"/>
                  </a:cubicBezTo>
                  <a:cubicBezTo>
                    <a:pt x="45" y="0"/>
                    <a:pt x="69" y="7"/>
                    <a:pt x="80" y="26"/>
                  </a:cubicBezTo>
                </a:path>
              </a:pathLst>
            </a:custGeom>
            <a:solidFill>
              <a:srgbClr val="1B4367"/>
            </a:solidFill>
            <a:ln w="9525">
              <a:solidFill>
                <a:schemeClr val="bg1"/>
              </a:solidFill>
            </a:ln>
          </p:spPr>
          <p:txBody>
            <a:bodyPr/>
            <a:lstStyle/>
            <a:p>
              <a:endParaRPr lang="zh-CN" altLang="en-US" sz="2400">
                <a:cs typeface="+mn-ea"/>
                <a:sym typeface="+mn-lt"/>
              </a:endParaRPr>
            </a:p>
          </p:txBody>
        </p:sp>
        <p:grpSp>
          <p:nvGrpSpPr>
            <p:cNvPr id="25" name="组合 24"/>
            <p:cNvGrpSpPr/>
            <p:nvPr/>
          </p:nvGrpSpPr>
          <p:grpSpPr>
            <a:xfrm>
              <a:off x="5474309" y="5184293"/>
              <a:ext cx="438631" cy="441328"/>
              <a:chOff x="5595939" y="4999038"/>
              <a:chExt cx="515938" cy="519113"/>
            </a:xfrm>
            <a:grpFill/>
          </p:grpSpPr>
          <p:sp>
            <p:nvSpPr>
              <p:cNvPr id="49" name="Freeform 5"/>
              <p:cNvSpPr/>
              <p:nvPr/>
            </p:nvSpPr>
            <p:spPr bwMode="auto">
              <a:xfrm>
                <a:off x="5599114" y="4999038"/>
                <a:ext cx="430213" cy="303213"/>
              </a:xfrm>
              <a:custGeom>
                <a:avLst/>
                <a:gdLst>
                  <a:gd name="T0" fmla="*/ 298 w 298"/>
                  <a:gd name="T1" fmla="*/ 81 h 211"/>
                  <a:gd name="T2" fmla="*/ 292 w 298"/>
                  <a:gd name="T3" fmla="*/ 0 h 211"/>
                  <a:gd name="T4" fmla="*/ 210 w 298"/>
                  <a:gd name="T5" fmla="*/ 30 h 211"/>
                  <a:gd name="T6" fmla="*/ 242 w 298"/>
                  <a:gd name="T7" fmla="*/ 48 h 211"/>
                  <a:gd name="T8" fmla="*/ 100 w 298"/>
                  <a:gd name="T9" fmla="*/ 155 h 211"/>
                  <a:gd name="T10" fmla="*/ 1 w 298"/>
                  <a:gd name="T11" fmla="*/ 169 h 211"/>
                  <a:gd name="T12" fmla="*/ 1 w 298"/>
                  <a:gd name="T13" fmla="*/ 188 h 211"/>
                  <a:gd name="T14" fmla="*/ 1 w 298"/>
                  <a:gd name="T15" fmla="*/ 207 h 211"/>
                  <a:gd name="T16" fmla="*/ 1 w 298"/>
                  <a:gd name="T17" fmla="*/ 207 h 211"/>
                  <a:gd name="T18" fmla="*/ 112 w 298"/>
                  <a:gd name="T19" fmla="*/ 191 h 211"/>
                  <a:gd name="T20" fmla="*/ 208 w 298"/>
                  <a:gd name="T21" fmla="*/ 139 h 211"/>
                  <a:gd name="T22" fmla="*/ 275 w 298"/>
                  <a:gd name="T23" fmla="*/ 68 h 211"/>
                  <a:gd name="T24" fmla="*/ 298 w 298"/>
                  <a:gd name="T25" fmla="*/ 81 h 2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98" h="211">
                    <a:moveTo>
                      <a:pt x="298" y="81"/>
                    </a:moveTo>
                    <a:cubicBezTo>
                      <a:pt x="292" y="0"/>
                      <a:pt x="292" y="0"/>
                      <a:pt x="292" y="0"/>
                    </a:cubicBezTo>
                    <a:cubicBezTo>
                      <a:pt x="210" y="30"/>
                      <a:pt x="210" y="30"/>
                      <a:pt x="210" y="30"/>
                    </a:cubicBezTo>
                    <a:cubicBezTo>
                      <a:pt x="242" y="48"/>
                      <a:pt x="242" y="48"/>
                      <a:pt x="242" y="48"/>
                    </a:cubicBezTo>
                    <a:cubicBezTo>
                      <a:pt x="208" y="98"/>
                      <a:pt x="160" y="133"/>
                      <a:pt x="100" y="155"/>
                    </a:cubicBezTo>
                    <a:cubicBezTo>
                      <a:pt x="46" y="174"/>
                      <a:pt x="1" y="169"/>
                      <a:pt x="1" y="169"/>
                    </a:cubicBezTo>
                    <a:cubicBezTo>
                      <a:pt x="1" y="188"/>
                      <a:pt x="1" y="188"/>
                      <a:pt x="1" y="188"/>
                    </a:cubicBezTo>
                    <a:cubicBezTo>
                      <a:pt x="1" y="207"/>
                      <a:pt x="1" y="207"/>
                      <a:pt x="1" y="207"/>
                    </a:cubicBezTo>
                    <a:cubicBezTo>
                      <a:pt x="1" y="207"/>
                      <a:pt x="0" y="207"/>
                      <a:pt x="1" y="207"/>
                    </a:cubicBezTo>
                    <a:cubicBezTo>
                      <a:pt x="8" y="207"/>
                      <a:pt x="55" y="211"/>
                      <a:pt x="112" y="191"/>
                    </a:cubicBezTo>
                    <a:cubicBezTo>
                      <a:pt x="147" y="179"/>
                      <a:pt x="180" y="161"/>
                      <a:pt x="208" y="139"/>
                    </a:cubicBezTo>
                    <a:cubicBezTo>
                      <a:pt x="234" y="119"/>
                      <a:pt x="256" y="95"/>
                      <a:pt x="275" y="68"/>
                    </a:cubicBezTo>
                    <a:lnTo>
                      <a:pt x="298" y="81"/>
                    </a:lnTo>
                    <a:close/>
                  </a:path>
                </a:pathLst>
              </a:custGeom>
              <a:grpFill/>
              <a:ln w="9525">
                <a:solidFill>
                  <a:schemeClr val="bg1"/>
                </a:solidFill>
                <a:round/>
              </a:ln>
            </p:spPr>
            <p:txBody>
              <a:bodyPr/>
              <a:lstStyle/>
              <a:p>
                <a:pPr>
                  <a:defRPr/>
                </a:pPr>
                <a:endParaRPr lang="zh-CN" altLang="en-US" sz="2400">
                  <a:cs typeface="+mn-ea"/>
                  <a:sym typeface="+mn-lt"/>
                </a:endParaRPr>
              </a:p>
            </p:txBody>
          </p:sp>
          <p:sp>
            <p:nvSpPr>
              <p:cNvPr id="50" name="Rectangle 6"/>
              <p:cNvSpPr>
                <a:spLocks noChangeArrowheads="1"/>
              </p:cNvSpPr>
              <p:nvPr/>
            </p:nvSpPr>
            <p:spPr bwMode="auto">
              <a:xfrm>
                <a:off x="5595939" y="5345113"/>
                <a:ext cx="100013" cy="109538"/>
              </a:xfrm>
              <a:prstGeom prst="rect">
                <a:avLst/>
              </a:prstGeom>
              <a:grpFill/>
              <a:ln w="9525">
                <a:solidFill>
                  <a:schemeClr val="bg1"/>
                </a:solidFill>
                <a:miter lim="800000"/>
              </a:ln>
            </p:spPr>
            <p:txBody>
              <a:bodyPr/>
              <a:lstStyle/>
              <a:p>
                <a:pPr>
                  <a:defRPr/>
                </a:pPr>
                <a:endParaRPr lang="zh-CN" altLang="en-US" sz="2400">
                  <a:cs typeface="+mn-ea"/>
                  <a:sym typeface="+mn-lt"/>
                </a:endParaRPr>
              </a:p>
            </p:txBody>
          </p:sp>
          <p:sp>
            <p:nvSpPr>
              <p:cNvPr id="51" name="Freeform 7"/>
              <p:cNvSpPr/>
              <p:nvPr/>
            </p:nvSpPr>
            <p:spPr bwMode="auto">
              <a:xfrm>
                <a:off x="5713414" y="5310188"/>
                <a:ext cx="98425" cy="144463"/>
              </a:xfrm>
              <a:custGeom>
                <a:avLst/>
                <a:gdLst>
                  <a:gd name="T0" fmla="*/ 62 w 62"/>
                  <a:gd name="T1" fmla="*/ 0 h 91"/>
                  <a:gd name="T2" fmla="*/ 1 w 62"/>
                  <a:gd name="T3" fmla="*/ 0 h 91"/>
                  <a:gd name="T4" fmla="*/ 0 w 62"/>
                  <a:gd name="T5" fmla="*/ 91 h 91"/>
                  <a:gd name="T6" fmla="*/ 62 w 62"/>
                  <a:gd name="T7" fmla="*/ 91 h 91"/>
                  <a:gd name="T8" fmla="*/ 62 w 62"/>
                  <a:gd name="T9" fmla="*/ 0 h 91"/>
                </a:gdLst>
                <a:ahLst/>
                <a:cxnLst>
                  <a:cxn ang="0">
                    <a:pos x="T0" y="T1"/>
                  </a:cxn>
                  <a:cxn ang="0">
                    <a:pos x="T2" y="T3"/>
                  </a:cxn>
                  <a:cxn ang="0">
                    <a:pos x="T4" y="T5"/>
                  </a:cxn>
                  <a:cxn ang="0">
                    <a:pos x="T6" y="T7"/>
                  </a:cxn>
                  <a:cxn ang="0">
                    <a:pos x="T8" y="T9"/>
                  </a:cxn>
                </a:cxnLst>
                <a:rect l="0" t="0" r="r" b="b"/>
                <a:pathLst>
                  <a:path w="62" h="91">
                    <a:moveTo>
                      <a:pt x="62" y="0"/>
                    </a:moveTo>
                    <a:lnTo>
                      <a:pt x="1" y="0"/>
                    </a:lnTo>
                    <a:lnTo>
                      <a:pt x="0" y="91"/>
                    </a:lnTo>
                    <a:lnTo>
                      <a:pt x="62" y="91"/>
                    </a:lnTo>
                    <a:lnTo>
                      <a:pt x="62" y="0"/>
                    </a:lnTo>
                    <a:close/>
                  </a:path>
                </a:pathLst>
              </a:custGeom>
              <a:grpFill/>
              <a:ln w="9525">
                <a:solidFill>
                  <a:schemeClr val="bg1"/>
                </a:solidFill>
                <a:round/>
              </a:ln>
            </p:spPr>
            <p:txBody>
              <a:bodyPr/>
              <a:lstStyle/>
              <a:p>
                <a:pPr>
                  <a:defRPr/>
                </a:pPr>
                <a:endParaRPr lang="zh-CN" altLang="en-US" sz="2400">
                  <a:cs typeface="+mn-ea"/>
                  <a:sym typeface="+mn-lt"/>
                </a:endParaRPr>
              </a:p>
            </p:txBody>
          </p:sp>
          <p:sp>
            <p:nvSpPr>
              <p:cNvPr id="52" name="Rectangle 8"/>
              <p:cNvSpPr>
                <a:spLocks noChangeArrowheads="1"/>
              </p:cNvSpPr>
              <p:nvPr/>
            </p:nvSpPr>
            <p:spPr bwMode="auto">
              <a:xfrm>
                <a:off x="5830889" y="5260976"/>
                <a:ext cx="98425" cy="193675"/>
              </a:xfrm>
              <a:prstGeom prst="rect">
                <a:avLst/>
              </a:prstGeom>
              <a:grpFill/>
              <a:ln w="9525">
                <a:solidFill>
                  <a:schemeClr val="bg1"/>
                </a:solidFill>
                <a:miter lim="800000"/>
              </a:ln>
            </p:spPr>
            <p:txBody>
              <a:bodyPr/>
              <a:lstStyle/>
              <a:p>
                <a:pPr>
                  <a:defRPr/>
                </a:pPr>
                <a:endParaRPr lang="zh-CN" altLang="en-US" sz="2400">
                  <a:cs typeface="+mn-ea"/>
                  <a:sym typeface="+mn-lt"/>
                </a:endParaRPr>
              </a:p>
            </p:txBody>
          </p:sp>
          <p:sp>
            <p:nvSpPr>
              <p:cNvPr id="53" name="Rectangle 9"/>
              <p:cNvSpPr>
                <a:spLocks noChangeArrowheads="1"/>
              </p:cNvSpPr>
              <p:nvPr/>
            </p:nvSpPr>
            <p:spPr bwMode="auto">
              <a:xfrm>
                <a:off x="5948364" y="5183188"/>
                <a:ext cx="98425" cy="271463"/>
              </a:xfrm>
              <a:prstGeom prst="rect">
                <a:avLst/>
              </a:prstGeom>
              <a:grpFill/>
              <a:ln w="9525">
                <a:solidFill>
                  <a:schemeClr val="bg1"/>
                </a:solidFill>
                <a:miter lim="800000"/>
              </a:ln>
            </p:spPr>
            <p:txBody>
              <a:bodyPr/>
              <a:lstStyle/>
              <a:p>
                <a:pPr>
                  <a:defRPr/>
                </a:pPr>
                <a:endParaRPr lang="zh-CN" altLang="en-US" sz="2400">
                  <a:cs typeface="+mn-ea"/>
                  <a:sym typeface="+mn-lt"/>
                </a:endParaRPr>
              </a:p>
            </p:txBody>
          </p:sp>
          <p:sp>
            <p:nvSpPr>
              <p:cNvPr id="54" name="Freeform 10"/>
              <p:cNvSpPr/>
              <p:nvPr/>
            </p:nvSpPr>
            <p:spPr bwMode="auto">
              <a:xfrm>
                <a:off x="5595939" y="4999038"/>
                <a:ext cx="515938" cy="519113"/>
              </a:xfrm>
              <a:custGeom>
                <a:avLst/>
                <a:gdLst>
                  <a:gd name="T0" fmla="*/ 343 w 358"/>
                  <a:gd name="T1" fmla="*/ 0 h 361"/>
                  <a:gd name="T2" fmla="*/ 343 w 358"/>
                  <a:gd name="T3" fmla="*/ 0 h 361"/>
                  <a:gd name="T4" fmla="*/ 343 w 358"/>
                  <a:gd name="T5" fmla="*/ 0 h 361"/>
                  <a:gd name="T6" fmla="*/ 334 w 358"/>
                  <a:gd name="T7" fmla="*/ 4 h 361"/>
                  <a:gd name="T8" fmla="*/ 329 w 358"/>
                  <a:gd name="T9" fmla="*/ 14 h 361"/>
                  <a:gd name="T10" fmla="*/ 339 w 358"/>
                  <a:gd name="T11" fmla="*/ 28 h 361"/>
                  <a:gd name="T12" fmla="*/ 339 w 358"/>
                  <a:gd name="T13" fmla="*/ 343 h 361"/>
                  <a:gd name="T14" fmla="*/ 29 w 358"/>
                  <a:gd name="T15" fmla="*/ 343 h 361"/>
                  <a:gd name="T16" fmla="*/ 15 w 358"/>
                  <a:gd name="T17" fmla="*/ 332 h 361"/>
                  <a:gd name="T18" fmla="*/ 0 w 358"/>
                  <a:gd name="T19" fmla="*/ 347 h 361"/>
                  <a:gd name="T20" fmla="*/ 0 w 358"/>
                  <a:gd name="T21" fmla="*/ 348 h 361"/>
                  <a:gd name="T22" fmla="*/ 15 w 358"/>
                  <a:gd name="T23" fmla="*/ 361 h 361"/>
                  <a:gd name="T24" fmla="*/ 29 w 358"/>
                  <a:gd name="T25" fmla="*/ 351 h 361"/>
                  <a:gd name="T26" fmla="*/ 347 w 358"/>
                  <a:gd name="T27" fmla="*/ 351 h 361"/>
                  <a:gd name="T28" fmla="*/ 347 w 358"/>
                  <a:gd name="T29" fmla="*/ 28 h 361"/>
                  <a:gd name="T30" fmla="*/ 358 w 358"/>
                  <a:gd name="T31" fmla="*/ 14 h 361"/>
                  <a:gd name="T32" fmla="*/ 343 w 358"/>
                  <a:gd name="T33" fmla="*/ 0 h 3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58" h="361">
                    <a:moveTo>
                      <a:pt x="343" y="0"/>
                    </a:moveTo>
                    <a:cubicBezTo>
                      <a:pt x="343" y="0"/>
                      <a:pt x="343" y="0"/>
                      <a:pt x="343" y="0"/>
                    </a:cubicBezTo>
                    <a:cubicBezTo>
                      <a:pt x="343" y="0"/>
                      <a:pt x="343" y="0"/>
                      <a:pt x="343" y="0"/>
                    </a:cubicBezTo>
                    <a:cubicBezTo>
                      <a:pt x="339" y="0"/>
                      <a:pt x="336" y="1"/>
                      <a:pt x="334" y="4"/>
                    </a:cubicBezTo>
                    <a:cubicBezTo>
                      <a:pt x="331" y="6"/>
                      <a:pt x="329" y="10"/>
                      <a:pt x="329" y="14"/>
                    </a:cubicBezTo>
                    <a:cubicBezTo>
                      <a:pt x="329" y="21"/>
                      <a:pt x="333" y="26"/>
                      <a:pt x="339" y="28"/>
                    </a:cubicBezTo>
                    <a:cubicBezTo>
                      <a:pt x="339" y="343"/>
                      <a:pt x="339" y="343"/>
                      <a:pt x="339" y="343"/>
                    </a:cubicBezTo>
                    <a:cubicBezTo>
                      <a:pt x="29" y="343"/>
                      <a:pt x="29" y="343"/>
                      <a:pt x="29" y="343"/>
                    </a:cubicBezTo>
                    <a:cubicBezTo>
                      <a:pt x="27" y="337"/>
                      <a:pt x="21" y="332"/>
                      <a:pt x="15" y="332"/>
                    </a:cubicBezTo>
                    <a:cubicBezTo>
                      <a:pt x="7" y="332"/>
                      <a:pt x="0" y="339"/>
                      <a:pt x="0" y="347"/>
                    </a:cubicBezTo>
                    <a:cubicBezTo>
                      <a:pt x="0" y="347"/>
                      <a:pt x="0" y="348"/>
                      <a:pt x="0" y="348"/>
                    </a:cubicBezTo>
                    <a:cubicBezTo>
                      <a:pt x="1" y="355"/>
                      <a:pt x="7" y="361"/>
                      <a:pt x="15" y="361"/>
                    </a:cubicBezTo>
                    <a:cubicBezTo>
                      <a:pt x="21" y="361"/>
                      <a:pt x="27" y="357"/>
                      <a:pt x="29" y="351"/>
                    </a:cubicBezTo>
                    <a:cubicBezTo>
                      <a:pt x="347" y="351"/>
                      <a:pt x="347" y="351"/>
                      <a:pt x="347" y="351"/>
                    </a:cubicBezTo>
                    <a:cubicBezTo>
                      <a:pt x="347" y="28"/>
                      <a:pt x="347" y="28"/>
                      <a:pt x="347" y="28"/>
                    </a:cubicBezTo>
                    <a:cubicBezTo>
                      <a:pt x="353" y="27"/>
                      <a:pt x="358" y="21"/>
                      <a:pt x="358" y="14"/>
                    </a:cubicBezTo>
                    <a:cubicBezTo>
                      <a:pt x="358" y="6"/>
                      <a:pt x="351" y="0"/>
                      <a:pt x="343" y="0"/>
                    </a:cubicBezTo>
                    <a:close/>
                  </a:path>
                </a:pathLst>
              </a:custGeom>
              <a:grpFill/>
              <a:ln w="9525">
                <a:solidFill>
                  <a:schemeClr val="bg1"/>
                </a:solidFill>
                <a:round/>
              </a:ln>
            </p:spPr>
            <p:txBody>
              <a:bodyPr/>
              <a:lstStyle/>
              <a:p>
                <a:pPr>
                  <a:defRPr/>
                </a:pPr>
                <a:endParaRPr lang="zh-CN" altLang="en-US" sz="2400">
                  <a:cs typeface="+mn-ea"/>
                  <a:sym typeface="+mn-lt"/>
                </a:endParaRPr>
              </a:p>
            </p:txBody>
          </p:sp>
        </p:grpSp>
      </p:grpSp>
      <p:grpSp>
        <p:nvGrpSpPr>
          <p:cNvPr id="70" name="组合 69"/>
          <p:cNvGrpSpPr/>
          <p:nvPr/>
        </p:nvGrpSpPr>
        <p:grpSpPr>
          <a:xfrm>
            <a:off x="5286531" y="1024571"/>
            <a:ext cx="914912" cy="926471"/>
            <a:chOff x="5237224" y="1404429"/>
            <a:chExt cx="914912" cy="926470"/>
          </a:xfrm>
          <a:solidFill>
            <a:schemeClr val="bg1"/>
          </a:solidFill>
        </p:grpSpPr>
        <p:sp>
          <p:nvSpPr>
            <p:cNvPr id="56" name="Freeform 1812"/>
            <p:cNvSpPr/>
            <p:nvPr/>
          </p:nvSpPr>
          <p:spPr>
            <a:xfrm>
              <a:off x="5237224" y="1404429"/>
              <a:ext cx="914912" cy="926470"/>
            </a:xfrm>
            <a:custGeom>
              <a:avLst/>
              <a:gdLst>
                <a:gd name="txL" fmla="*/ 0 w 91"/>
                <a:gd name="txT" fmla="*/ 0 h 92"/>
                <a:gd name="txR" fmla="*/ 91 w 91"/>
                <a:gd name="txB" fmla="*/ 92 h 92"/>
              </a:gdLst>
              <a:ahLst/>
              <a:cxnLst>
                <a:cxn ang="0">
                  <a:pos x="463341" y="150743"/>
                </a:cxn>
                <a:cxn ang="0">
                  <a:pos x="376464" y="463826"/>
                </a:cxn>
                <a:cxn ang="0">
                  <a:pos x="63709" y="382657"/>
                </a:cxn>
                <a:cxn ang="0">
                  <a:pos x="150586" y="63776"/>
                </a:cxn>
                <a:cxn ang="0">
                  <a:pos x="463341" y="150743"/>
                </a:cxn>
              </a:cxnLst>
              <a:rect l="txL" t="txT" r="txR" b="txB"/>
              <a:pathLst>
                <a:path w="91" h="92">
                  <a:moveTo>
                    <a:pt x="80" y="26"/>
                  </a:moveTo>
                  <a:cubicBezTo>
                    <a:pt x="91" y="45"/>
                    <a:pt x="84" y="69"/>
                    <a:pt x="65" y="80"/>
                  </a:cubicBezTo>
                  <a:cubicBezTo>
                    <a:pt x="46" y="92"/>
                    <a:pt x="22" y="85"/>
                    <a:pt x="11" y="66"/>
                  </a:cubicBezTo>
                  <a:cubicBezTo>
                    <a:pt x="0" y="47"/>
                    <a:pt x="6" y="22"/>
                    <a:pt x="26" y="11"/>
                  </a:cubicBezTo>
                  <a:cubicBezTo>
                    <a:pt x="45" y="0"/>
                    <a:pt x="69" y="7"/>
                    <a:pt x="80" y="26"/>
                  </a:cubicBezTo>
                </a:path>
              </a:pathLst>
            </a:custGeom>
            <a:solidFill>
              <a:srgbClr val="1B4367"/>
            </a:solidFill>
            <a:ln w="9525">
              <a:solidFill>
                <a:schemeClr val="bg1"/>
              </a:solidFill>
            </a:ln>
          </p:spPr>
          <p:txBody>
            <a:bodyPr/>
            <a:lstStyle/>
            <a:p>
              <a:endParaRPr lang="zh-CN" altLang="en-US" sz="2400">
                <a:cs typeface="+mn-ea"/>
                <a:sym typeface="+mn-lt"/>
              </a:endParaRPr>
            </a:p>
          </p:txBody>
        </p:sp>
        <p:grpSp>
          <p:nvGrpSpPr>
            <p:cNvPr id="26" name="组合 25"/>
            <p:cNvGrpSpPr/>
            <p:nvPr/>
          </p:nvGrpSpPr>
          <p:grpSpPr>
            <a:xfrm>
              <a:off x="5414070" y="1669201"/>
              <a:ext cx="567104" cy="386174"/>
              <a:chOff x="5842315" y="2065986"/>
              <a:chExt cx="592138" cy="403225"/>
            </a:xfrm>
            <a:grpFill/>
          </p:grpSpPr>
          <p:sp>
            <p:nvSpPr>
              <p:cNvPr id="36" name="Oval 14"/>
              <p:cNvSpPr>
                <a:spLocks noChangeArrowheads="1"/>
              </p:cNvSpPr>
              <p:nvPr/>
            </p:nvSpPr>
            <p:spPr bwMode="auto">
              <a:xfrm>
                <a:off x="6050278" y="2065986"/>
                <a:ext cx="174625" cy="171450"/>
              </a:xfrm>
              <a:prstGeom prst="ellipse">
                <a:avLst/>
              </a:prstGeom>
              <a:grpFill/>
              <a:ln w="9525">
                <a:solidFill>
                  <a:schemeClr val="bg1"/>
                </a:solidFill>
                <a:round/>
              </a:ln>
            </p:spPr>
            <p:txBody>
              <a:bodyPr/>
              <a:lstStyle/>
              <a:p>
                <a:pPr>
                  <a:defRPr/>
                </a:pPr>
                <a:endParaRPr lang="zh-CN" altLang="en-US" sz="2400">
                  <a:cs typeface="+mn-ea"/>
                  <a:sym typeface="+mn-lt"/>
                </a:endParaRPr>
              </a:p>
            </p:txBody>
          </p:sp>
          <p:grpSp>
            <p:nvGrpSpPr>
              <p:cNvPr id="37" name="组合 36"/>
              <p:cNvGrpSpPr/>
              <p:nvPr/>
            </p:nvGrpSpPr>
            <p:grpSpPr>
              <a:xfrm>
                <a:off x="5842315" y="2112023"/>
                <a:ext cx="592138" cy="357188"/>
                <a:chOff x="5543551" y="2033588"/>
                <a:chExt cx="592138" cy="357188"/>
              </a:xfrm>
              <a:grpFill/>
            </p:grpSpPr>
            <p:sp>
              <p:nvSpPr>
                <p:cNvPr id="38" name="Freeform 15"/>
                <p:cNvSpPr/>
                <p:nvPr/>
              </p:nvSpPr>
              <p:spPr bwMode="auto">
                <a:xfrm>
                  <a:off x="5681664" y="2170113"/>
                  <a:ext cx="315913" cy="220663"/>
                </a:xfrm>
                <a:custGeom>
                  <a:avLst/>
                  <a:gdLst>
                    <a:gd name="T0" fmla="*/ 219 w 219"/>
                    <a:gd name="T1" fmla="*/ 93 h 154"/>
                    <a:gd name="T2" fmla="*/ 156 w 219"/>
                    <a:gd name="T3" fmla="*/ 0 h 154"/>
                    <a:gd name="T4" fmla="*/ 110 w 219"/>
                    <a:gd name="T5" fmla="*/ 125 h 154"/>
                    <a:gd name="T6" fmla="*/ 64 w 219"/>
                    <a:gd name="T7" fmla="*/ 0 h 154"/>
                    <a:gd name="T8" fmla="*/ 0 w 219"/>
                    <a:gd name="T9" fmla="*/ 93 h 154"/>
                    <a:gd name="T10" fmla="*/ 0 w 219"/>
                    <a:gd name="T11" fmla="*/ 96 h 154"/>
                    <a:gd name="T12" fmla="*/ 0 w 219"/>
                    <a:gd name="T13" fmla="*/ 97 h 154"/>
                    <a:gd name="T14" fmla="*/ 110 w 219"/>
                    <a:gd name="T15" fmla="*/ 154 h 154"/>
                    <a:gd name="T16" fmla="*/ 219 w 219"/>
                    <a:gd name="T17" fmla="*/ 97 h 154"/>
                    <a:gd name="T18" fmla="*/ 219 w 219"/>
                    <a:gd name="T19" fmla="*/ 96 h 154"/>
                    <a:gd name="T20" fmla="*/ 219 w 219"/>
                    <a:gd name="T21" fmla="*/ 93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9" h="154">
                      <a:moveTo>
                        <a:pt x="219" y="93"/>
                      </a:moveTo>
                      <a:cubicBezTo>
                        <a:pt x="217" y="52"/>
                        <a:pt x="191" y="16"/>
                        <a:pt x="156" y="0"/>
                      </a:cubicBezTo>
                      <a:cubicBezTo>
                        <a:pt x="110" y="125"/>
                        <a:pt x="110" y="125"/>
                        <a:pt x="110" y="125"/>
                      </a:cubicBezTo>
                      <a:cubicBezTo>
                        <a:pt x="64" y="0"/>
                        <a:pt x="64" y="0"/>
                        <a:pt x="64" y="0"/>
                      </a:cubicBezTo>
                      <a:cubicBezTo>
                        <a:pt x="28" y="16"/>
                        <a:pt x="2" y="52"/>
                        <a:pt x="0" y="93"/>
                      </a:cubicBezTo>
                      <a:cubicBezTo>
                        <a:pt x="0" y="94"/>
                        <a:pt x="0" y="95"/>
                        <a:pt x="0" y="96"/>
                      </a:cubicBezTo>
                      <a:cubicBezTo>
                        <a:pt x="0" y="96"/>
                        <a:pt x="0" y="97"/>
                        <a:pt x="0" y="97"/>
                      </a:cubicBezTo>
                      <a:cubicBezTo>
                        <a:pt x="1" y="122"/>
                        <a:pt x="50" y="154"/>
                        <a:pt x="110" y="154"/>
                      </a:cubicBezTo>
                      <a:cubicBezTo>
                        <a:pt x="169" y="154"/>
                        <a:pt x="218" y="122"/>
                        <a:pt x="219" y="97"/>
                      </a:cubicBezTo>
                      <a:cubicBezTo>
                        <a:pt x="219" y="97"/>
                        <a:pt x="219" y="96"/>
                        <a:pt x="219" y="96"/>
                      </a:cubicBezTo>
                      <a:cubicBezTo>
                        <a:pt x="219" y="95"/>
                        <a:pt x="219" y="94"/>
                        <a:pt x="219" y="93"/>
                      </a:cubicBezTo>
                      <a:close/>
                    </a:path>
                  </a:pathLst>
                </a:custGeom>
                <a:grpFill/>
                <a:ln w="9525">
                  <a:solidFill>
                    <a:schemeClr val="bg1"/>
                  </a:solidFill>
                  <a:round/>
                </a:ln>
              </p:spPr>
              <p:txBody>
                <a:bodyPr/>
                <a:lstStyle/>
                <a:p>
                  <a:pPr>
                    <a:defRPr/>
                  </a:pPr>
                  <a:endParaRPr lang="zh-CN" altLang="en-US" sz="2400">
                    <a:cs typeface="+mn-ea"/>
                    <a:sym typeface="+mn-lt"/>
                  </a:endParaRPr>
                </a:p>
              </p:txBody>
            </p:sp>
            <p:sp>
              <p:nvSpPr>
                <p:cNvPr id="39" name="Freeform 16"/>
                <p:cNvSpPr/>
                <p:nvPr/>
              </p:nvSpPr>
              <p:spPr bwMode="auto">
                <a:xfrm>
                  <a:off x="5824539" y="2165351"/>
                  <a:ext cx="31750" cy="31750"/>
                </a:xfrm>
                <a:custGeom>
                  <a:avLst/>
                  <a:gdLst>
                    <a:gd name="T0" fmla="*/ 10 w 20"/>
                    <a:gd name="T1" fmla="*/ 0 h 20"/>
                    <a:gd name="T2" fmla="*/ 20 w 20"/>
                    <a:gd name="T3" fmla="*/ 10 h 20"/>
                    <a:gd name="T4" fmla="*/ 10 w 20"/>
                    <a:gd name="T5" fmla="*/ 20 h 20"/>
                    <a:gd name="T6" fmla="*/ 0 w 20"/>
                    <a:gd name="T7" fmla="*/ 10 h 20"/>
                    <a:gd name="T8" fmla="*/ 10 w 20"/>
                    <a:gd name="T9" fmla="*/ 0 h 20"/>
                  </a:gdLst>
                  <a:ahLst/>
                  <a:cxnLst>
                    <a:cxn ang="0">
                      <a:pos x="T0" y="T1"/>
                    </a:cxn>
                    <a:cxn ang="0">
                      <a:pos x="T2" y="T3"/>
                    </a:cxn>
                    <a:cxn ang="0">
                      <a:pos x="T4" y="T5"/>
                    </a:cxn>
                    <a:cxn ang="0">
                      <a:pos x="T6" y="T7"/>
                    </a:cxn>
                    <a:cxn ang="0">
                      <a:pos x="T8" y="T9"/>
                    </a:cxn>
                  </a:cxnLst>
                  <a:rect l="0" t="0" r="r" b="b"/>
                  <a:pathLst>
                    <a:path w="20" h="20">
                      <a:moveTo>
                        <a:pt x="10" y="0"/>
                      </a:moveTo>
                      <a:lnTo>
                        <a:pt x="20" y="10"/>
                      </a:lnTo>
                      <a:lnTo>
                        <a:pt x="10" y="20"/>
                      </a:lnTo>
                      <a:lnTo>
                        <a:pt x="0" y="10"/>
                      </a:lnTo>
                      <a:lnTo>
                        <a:pt x="10" y="0"/>
                      </a:lnTo>
                      <a:close/>
                    </a:path>
                  </a:pathLst>
                </a:custGeom>
                <a:grpFill/>
                <a:ln w="9525">
                  <a:solidFill>
                    <a:schemeClr val="bg1"/>
                  </a:solidFill>
                  <a:round/>
                </a:ln>
              </p:spPr>
              <p:txBody>
                <a:bodyPr/>
                <a:lstStyle/>
                <a:p>
                  <a:pPr>
                    <a:defRPr/>
                  </a:pPr>
                  <a:endParaRPr lang="zh-CN" altLang="en-US" sz="2400">
                    <a:cs typeface="+mn-ea"/>
                    <a:sym typeface="+mn-lt"/>
                  </a:endParaRPr>
                </a:p>
              </p:txBody>
            </p:sp>
            <p:sp>
              <p:nvSpPr>
                <p:cNvPr id="40" name="Freeform 17"/>
                <p:cNvSpPr/>
                <p:nvPr/>
              </p:nvSpPr>
              <p:spPr bwMode="auto">
                <a:xfrm>
                  <a:off x="5816601" y="2197101"/>
                  <a:ext cx="46038" cy="117475"/>
                </a:xfrm>
                <a:custGeom>
                  <a:avLst/>
                  <a:gdLst>
                    <a:gd name="T0" fmla="*/ 21 w 29"/>
                    <a:gd name="T1" fmla="*/ 6 h 74"/>
                    <a:gd name="T2" fmla="*/ 15 w 29"/>
                    <a:gd name="T3" fmla="*/ 0 h 74"/>
                    <a:gd name="T4" fmla="*/ 7 w 29"/>
                    <a:gd name="T5" fmla="*/ 6 h 74"/>
                    <a:gd name="T6" fmla="*/ 0 w 29"/>
                    <a:gd name="T7" fmla="*/ 37 h 74"/>
                    <a:gd name="T8" fmla="*/ 15 w 29"/>
                    <a:gd name="T9" fmla="*/ 74 h 74"/>
                    <a:gd name="T10" fmla="*/ 29 w 29"/>
                    <a:gd name="T11" fmla="*/ 37 h 74"/>
                    <a:gd name="T12" fmla="*/ 21 w 29"/>
                    <a:gd name="T13" fmla="*/ 6 h 74"/>
                  </a:gdLst>
                  <a:ahLst/>
                  <a:cxnLst>
                    <a:cxn ang="0">
                      <a:pos x="T0" y="T1"/>
                    </a:cxn>
                    <a:cxn ang="0">
                      <a:pos x="T2" y="T3"/>
                    </a:cxn>
                    <a:cxn ang="0">
                      <a:pos x="T4" y="T5"/>
                    </a:cxn>
                    <a:cxn ang="0">
                      <a:pos x="T6" y="T7"/>
                    </a:cxn>
                    <a:cxn ang="0">
                      <a:pos x="T8" y="T9"/>
                    </a:cxn>
                    <a:cxn ang="0">
                      <a:pos x="T10" y="T11"/>
                    </a:cxn>
                    <a:cxn ang="0">
                      <a:pos x="T12" y="T13"/>
                    </a:cxn>
                  </a:cxnLst>
                  <a:rect l="0" t="0" r="r" b="b"/>
                  <a:pathLst>
                    <a:path w="29" h="74">
                      <a:moveTo>
                        <a:pt x="21" y="6"/>
                      </a:moveTo>
                      <a:lnTo>
                        <a:pt x="15" y="0"/>
                      </a:lnTo>
                      <a:lnTo>
                        <a:pt x="7" y="6"/>
                      </a:lnTo>
                      <a:lnTo>
                        <a:pt x="0" y="37"/>
                      </a:lnTo>
                      <a:lnTo>
                        <a:pt x="15" y="74"/>
                      </a:lnTo>
                      <a:lnTo>
                        <a:pt x="29" y="37"/>
                      </a:lnTo>
                      <a:lnTo>
                        <a:pt x="21" y="6"/>
                      </a:lnTo>
                      <a:close/>
                    </a:path>
                  </a:pathLst>
                </a:custGeom>
                <a:grpFill/>
                <a:ln w="9525">
                  <a:solidFill>
                    <a:schemeClr val="bg1"/>
                  </a:solidFill>
                  <a:round/>
                </a:ln>
              </p:spPr>
              <p:txBody>
                <a:bodyPr/>
                <a:lstStyle/>
                <a:p>
                  <a:pPr>
                    <a:defRPr/>
                  </a:pPr>
                  <a:endParaRPr lang="zh-CN" altLang="en-US" sz="2400">
                    <a:cs typeface="+mn-ea"/>
                    <a:sym typeface="+mn-lt"/>
                  </a:endParaRPr>
                </a:p>
              </p:txBody>
            </p:sp>
            <p:sp>
              <p:nvSpPr>
                <p:cNvPr id="41" name="Freeform 18"/>
                <p:cNvSpPr/>
                <p:nvPr/>
              </p:nvSpPr>
              <p:spPr bwMode="auto">
                <a:xfrm>
                  <a:off x="5956301" y="2033588"/>
                  <a:ext cx="127000" cy="125413"/>
                </a:xfrm>
                <a:custGeom>
                  <a:avLst/>
                  <a:gdLst>
                    <a:gd name="T0" fmla="*/ 88 w 88"/>
                    <a:gd name="T1" fmla="*/ 44 h 87"/>
                    <a:gd name="T2" fmla="*/ 44 w 88"/>
                    <a:gd name="T3" fmla="*/ 0 h 87"/>
                    <a:gd name="T4" fmla="*/ 0 w 88"/>
                    <a:gd name="T5" fmla="*/ 44 h 87"/>
                    <a:gd name="T6" fmla="*/ 44 w 88"/>
                    <a:gd name="T7" fmla="*/ 87 h 87"/>
                    <a:gd name="T8" fmla="*/ 88 w 88"/>
                    <a:gd name="T9" fmla="*/ 44 h 87"/>
                  </a:gdLst>
                  <a:ahLst/>
                  <a:cxnLst>
                    <a:cxn ang="0">
                      <a:pos x="T0" y="T1"/>
                    </a:cxn>
                    <a:cxn ang="0">
                      <a:pos x="T2" y="T3"/>
                    </a:cxn>
                    <a:cxn ang="0">
                      <a:pos x="T4" y="T5"/>
                    </a:cxn>
                    <a:cxn ang="0">
                      <a:pos x="T6" y="T7"/>
                    </a:cxn>
                    <a:cxn ang="0">
                      <a:pos x="T8" y="T9"/>
                    </a:cxn>
                  </a:cxnLst>
                  <a:rect l="0" t="0" r="r" b="b"/>
                  <a:pathLst>
                    <a:path w="88" h="87">
                      <a:moveTo>
                        <a:pt x="88" y="44"/>
                      </a:moveTo>
                      <a:cubicBezTo>
                        <a:pt x="88" y="19"/>
                        <a:pt x="68" y="0"/>
                        <a:pt x="44" y="0"/>
                      </a:cubicBezTo>
                      <a:cubicBezTo>
                        <a:pt x="20" y="0"/>
                        <a:pt x="1" y="19"/>
                        <a:pt x="0" y="44"/>
                      </a:cubicBezTo>
                      <a:cubicBezTo>
                        <a:pt x="0" y="68"/>
                        <a:pt x="20" y="87"/>
                        <a:pt x="44" y="87"/>
                      </a:cubicBezTo>
                      <a:cubicBezTo>
                        <a:pt x="68" y="87"/>
                        <a:pt x="88" y="68"/>
                        <a:pt x="88" y="44"/>
                      </a:cubicBezTo>
                      <a:close/>
                    </a:path>
                  </a:pathLst>
                </a:custGeom>
                <a:grpFill/>
                <a:ln w="9525">
                  <a:solidFill>
                    <a:schemeClr val="bg1"/>
                  </a:solidFill>
                  <a:round/>
                </a:ln>
              </p:spPr>
              <p:txBody>
                <a:bodyPr/>
                <a:lstStyle/>
                <a:p>
                  <a:pPr>
                    <a:defRPr/>
                  </a:pPr>
                  <a:endParaRPr lang="zh-CN" altLang="en-US" sz="2400">
                    <a:cs typeface="+mn-ea"/>
                    <a:sym typeface="+mn-lt"/>
                  </a:endParaRPr>
                </a:p>
              </p:txBody>
            </p:sp>
            <p:sp>
              <p:nvSpPr>
                <p:cNvPr id="42" name="Freeform 19"/>
                <p:cNvSpPr/>
                <p:nvPr/>
              </p:nvSpPr>
              <p:spPr bwMode="auto">
                <a:xfrm>
                  <a:off x="6008689" y="2162176"/>
                  <a:ext cx="23813" cy="23813"/>
                </a:xfrm>
                <a:custGeom>
                  <a:avLst/>
                  <a:gdLst>
                    <a:gd name="T0" fmla="*/ 7 w 15"/>
                    <a:gd name="T1" fmla="*/ 0 h 15"/>
                    <a:gd name="T2" fmla="*/ 15 w 15"/>
                    <a:gd name="T3" fmla="*/ 7 h 15"/>
                    <a:gd name="T4" fmla="*/ 7 w 15"/>
                    <a:gd name="T5" fmla="*/ 15 h 15"/>
                    <a:gd name="T6" fmla="*/ 0 w 15"/>
                    <a:gd name="T7" fmla="*/ 7 h 15"/>
                    <a:gd name="T8" fmla="*/ 7 w 15"/>
                    <a:gd name="T9" fmla="*/ 0 h 15"/>
                  </a:gdLst>
                  <a:ahLst/>
                  <a:cxnLst>
                    <a:cxn ang="0">
                      <a:pos x="T0" y="T1"/>
                    </a:cxn>
                    <a:cxn ang="0">
                      <a:pos x="T2" y="T3"/>
                    </a:cxn>
                    <a:cxn ang="0">
                      <a:pos x="T4" y="T5"/>
                    </a:cxn>
                    <a:cxn ang="0">
                      <a:pos x="T6" y="T7"/>
                    </a:cxn>
                    <a:cxn ang="0">
                      <a:pos x="T8" y="T9"/>
                    </a:cxn>
                  </a:cxnLst>
                  <a:rect l="0" t="0" r="r" b="b"/>
                  <a:pathLst>
                    <a:path w="15" h="15">
                      <a:moveTo>
                        <a:pt x="7" y="0"/>
                      </a:moveTo>
                      <a:lnTo>
                        <a:pt x="15" y="7"/>
                      </a:lnTo>
                      <a:lnTo>
                        <a:pt x="7" y="15"/>
                      </a:lnTo>
                      <a:lnTo>
                        <a:pt x="0" y="7"/>
                      </a:lnTo>
                      <a:lnTo>
                        <a:pt x="7" y="0"/>
                      </a:lnTo>
                      <a:close/>
                    </a:path>
                  </a:pathLst>
                </a:custGeom>
                <a:grpFill/>
                <a:ln w="9525">
                  <a:solidFill>
                    <a:schemeClr val="bg1"/>
                  </a:solidFill>
                  <a:round/>
                </a:ln>
              </p:spPr>
              <p:txBody>
                <a:bodyPr/>
                <a:lstStyle/>
                <a:p>
                  <a:pPr>
                    <a:defRPr/>
                  </a:pPr>
                  <a:endParaRPr lang="zh-CN" altLang="en-US" sz="2400">
                    <a:cs typeface="+mn-ea"/>
                    <a:sym typeface="+mn-lt"/>
                  </a:endParaRPr>
                </a:p>
              </p:txBody>
            </p:sp>
            <p:sp>
              <p:nvSpPr>
                <p:cNvPr id="43" name="Freeform 20"/>
                <p:cNvSpPr/>
                <p:nvPr/>
              </p:nvSpPr>
              <p:spPr bwMode="auto">
                <a:xfrm>
                  <a:off x="6003926" y="2185988"/>
                  <a:ext cx="33338" cy="85725"/>
                </a:xfrm>
                <a:custGeom>
                  <a:avLst/>
                  <a:gdLst>
                    <a:gd name="T0" fmla="*/ 16 w 21"/>
                    <a:gd name="T1" fmla="*/ 4 h 54"/>
                    <a:gd name="T2" fmla="*/ 10 w 21"/>
                    <a:gd name="T3" fmla="*/ 0 h 54"/>
                    <a:gd name="T4" fmla="*/ 6 w 21"/>
                    <a:gd name="T5" fmla="*/ 4 h 54"/>
                    <a:gd name="T6" fmla="*/ 0 w 21"/>
                    <a:gd name="T7" fmla="*/ 27 h 54"/>
                    <a:gd name="T8" fmla="*/ 10 w 21"/>
                    <a:gd name="T9" fmla="*/ 54 h 54"/>
                    <a:gd name="T10" fmla="*/ 21 w 21"/>
                    <a:gd name="T11" fmla="*/ 27 h 54"/>
                    <a:gd name="T12" fmla="*/ 16 w 21"/>
                    <a:gd name="T13" fmla="*/ 4 h 54"/>
                  </a:gdLst>
                  <a:ahLst/>
                  <a:cxnLst>
                    <a:cxn ang="0">
                      <a:pos x="T0" y="T1"/>
                    </a:cxn>
                    <a:cxn ang="0">
                      <a:pos x="T2" y="T3"/>
                    </a:cxn>
                    <a:cxn ang="0">
                      <a:pos x="T4" y="T5"/>
                    </a:cxn>
                    <a:cxn ang="0">
                      <a:pos x="T6" y="T7"/>
                    </a:cxn>
                    <a:cxn ang="0">
                      <a:pos x="T8" y="T9"/>
                    </a:cxn>
                    <a:cxn ang="0">
                      <a:pos x="T10" y="T11"/>
                    </a:cxn>
                    <a:cxn ang="0">
                      <a:pos x="T12" y="T13"/>
                    </a:cxn>
                  </a:cxnLst>
                  <a:rect l="0" t="0" r="r" b="b"/>
                  <a:pathLst>
                    <a:path w="21" h="54">
                      <a:moveTo>
                        <a:pt x="16" y="4"/>
                      </a:moveTo>
                      <a:lnTo>
                        <a:pt x="10" y="0"/>
                      </a:lnTo>
                      <a:lnTo>
                        <a:pt x="6" y="4"/>
                      </a:lnTo>
                      <a:lnTo>
                        <a:pt x="0" y="27"/>
                      </a:lnTo>
                      <a:lnTo>
                        <a:pt x="10" y="54"/>
                      </a:lnTo>
                      <a:lnTo>
                        <a:pt x="21" y="27"/>
                      </a:lnTo>
                      <a:lnTo>
                        <a:pt x="16" y="4"/>
                      </a:lnTo>
                      <a:close/>
                    </a:path>
                  </a:pathLst>
                </a:custGeom>
                <a:grpFill/>
                <a:ln w="9525">
                  <a:solidFill>
                    <a:schemeClr val="bg1"/>
                  </a:solidFill>
                  <a:round/>
                </a:ln>
              </p:spPr>
              <p:txBody>
                <a:bodyPr/>
                <a:lstStyle/>
                <a:p>
                  <a:pPr>
                    <a:defRPr/>
                  </a:pPr>
                  <a:endParaRPr lang="zh-CN" altLang="en-US" sz="2400">
                    <a:cs typeface="+mn-ea"/>
                    <a:sym typeface="+mn-lt"/>
                  </a:endParaRPr>
                </a:p>
              </p:txBody>
            </p:sp>
            <p:sp>
              <p:nvSpPr>
                <p:cNvPr id="44" name="Oval 21"/>
                <p:cNvSpPr>
                  <a:spLocks noChangeArrowheads="1"/>
                </p:cNvSpPr>
                <p:nvPr/>
              </p:nvSpPr>
              <p:spPr bwMode="auto">
                <a:xfrm>
                  <a:off x="5594351" y="2033588"/>
                  <a:ext cx="127000" cy="125413"/>
                </a:xfrm>
                <a:prstGeom prst="ellipse">
                  <a:avLst/>
                </a:prstGeom>
                <a:grpFill/>
                <a:ln w="9525">
                  <a:solidFill>
                    <a:schemeClr val="bg1"/>
                  </a:solidFill>
                  <a:round/>
                </a:ln>
              </p:spPr>
              <p:txBody>
                <a:bodyPr/>
                <a:lstStyle/>
                <a:p>
                  <a:pPr>
                    <a:defRPr/>
                  </a:pPr>
                  <a:endParaRPr lang="zh-CN" altLang="en-US" sz="2400">
                    <a:cs typeface="+mn-ea"/>
                    <a:sym typeface="+mn-lt"/>
                  </a:endParaRPr>
                </a:p>
              </p:txBody>
            </p:sp>
            <p:sp>
              <p:nvSpPr>
                <p:cNvPr id="45" name="Freeform 22"/>
                <p:cNvSpPr/>
                <p:nvPr/>
              </p:nvSpPr>
              <p:spPr bwMode="auto">
                <a:xfrm>
                  <a:off x="5543551" y="2165351"/>
                  <a:ext cx="190500" cy="161925"/>
                </a:xfrm>
                <a:custGeom>
                  <a:avLst/>
                  <a:gdLst>
                    <a:gd name="T0" fmla="*/ 91 w 133"/>
                    <a:gd name="T1" fmla="*/ 100 h 112"/>
                    <a:gd name="T2" fmla="*/ 91 w 133"/>
                    <a:gd name="T3" fmla="*/ 100 h 112"/>
                    <a:gd name="T4" fmla="*/ 91 w 133"/>
                    <a:gd name="T5" fmla="*/ 99 h 112"/>
                    <a:gd name="T6" fmla="*/ 91 w 133"/>
                    <a:gd name="T7" fmla="*/ 96 h 112"/>
                    <a:gd name="T8" fmla="*/ 133 w 133"/>
                    <a:gd name="T9" fmla="*/ 13 h 112"/>
                    <a:gd name="T10" fmla="*/ 114 w 133"/>
                    <a:gd name="T11" fmla="*/ 0 h 112"/>
                    <a:gd name="T12" fmla="*/ 80 w 133"/>
                    <a:gd name="T13" fmla="*/ 92 h 112"/>
                    <a:gd name="T14" fmla="*/ 47 w 133"/>
                    <a:gd name="T15" fmla="*/ 0 h 112"/>
                    <a:gd name="T16" fmla="*/ 0 w 133"/>
                    <a:gd name="T17" fmla="*/ 68 h 112"/>
                    <a:gd name="T18" fmla="*/ 0 w 133"/>
                    <a:gd name="T19" fmla="*/ 70 h 112"/>
                    <a:gd name="T20" fmla="*/ 0 w 133"/>
                    <a:gd name="T21" fmla="*/ 71 h 112"/>
                    <a:gd name="T22" fmla="*/ 80 w 133"/>
                    <a:gd name="T23" fmla="*/ 112 h 112"/>
                    <a:gd name="T24" fmla="*/ 94 w 133"/>
                    <a:gd name="T25" fmla="*/ 112 h 112"/>
                    <a:gd name="T26" fmla="*/ 91 w 133"/>
                    <a:gd name="T27" fmla="*/ 100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33" h="112">
                      <a:moveTo>
                        <a:pt x="91" y="100"/>
                      </a:moveTo>
                      <a:cubicBezTo>
                        <a:pt x="91" y="100"/>
                        <a:pt x="91" y="100"/>
                        <a:pt x="91" y="100"/>
                      </a:cubicBezTo>
                      <a:cubicBezTo>
                        <a:pt x="91" y="100"/>
                        <a:pt x="91" y="100"/>
                        <a:pt x="91" y="99"/>
                      </a:cubicBezTo>
                      <a:cubicBezTo>
                        <a:pt x="91" y="98"/>
                        <a:pt x="91" y="97"/>
                        <a:pt x="91" y="96"/>
                      </a:cubicBezTo>
                      <a:cubicBezTo>
                        <a:pt x="93" y="63"/>
                        <a:pt x="108" y="33"/>
                        <a:pt x="133" y="13"/>
                      </a:cubicBezTo>
                      <a:cubicBezTo>
                        <a:pt x="127" y="8"/>
                        <a:pt x="121" y="4"/>
                        <a:pt x="114" y="0"/>
                      </a:cubicBezTo>
                      <a:cubicBezTo>
                        <a:pt x="80" y="92"/>
                        <a:pt x="80" y="92"/>
                        <a:pt x="80" y="92"/>
                      </a:cubicBezTo>
                      <a:cubicBezTo>
                        <a:pt x="47" y="0"/>
                        <a:pt x="47" y="0"/>
                        <a:pt x="47" y="0"/>
                      </a:cubicBezTo>
                      <a:cubicBezTo>
                        <a:pt x="21" y="12"/>
                        <a:pt x="2" y="38"/>
                        <a:pt x="0" y="68"/>
                      </a:cubicBezTo>
                      <a:cubicBezTo>
                        <a:pt x="0" y="69"/>
                        <a:pt x="0" y="70"/>
                        <a:pt x="0" y="70"/>
                      </a:cubicBezTo>
                      <a:cubicBezTo>
                        <a:pt x="0" y="71"/>
                        <a:pt x="0" y="71"/>
                        <a:pt x="0" y="71"/>
                      </a:cubicBezTo>
                      <a:cubicBezTo>
                        <a:pt x="1" y="90"/>
                        <a:pt x="37" y="112"/>
                        <a:pt x="80" y="112"/>
                      </a:cubicBezTo>
                      <a:cubicBezTo>
                        <a:pt x="85" y="112"/>
                        <a:pt x="89" y="112"/>
                        <a:pt x="94" y="112"/>
                      </a:cubicBezTo>
                      <a:cubicBezTo>
                        <a:pt x="92" y="108"/>
                        <a:pt x="91" y="104"/>
                        <a:pt x="91" y="100"/>
                      </a:cubicBezTo>
                      <a:close/>
                    </a:path>
                  </a:pathLst>
                </a:custGeom>
                <a:grpFill/>
                <a:ln w="9525">
                  <a:solidFill>
                    <a:schemeClr val="bg1"/>
                  </a:solidFill>
                  <a:round/>
                </a:ln>
              </p:spPr>
              <p:txBody>
                <a:bodyPr/>
                <a:lstStyle/>
                <a:p>
                  <a:pPr>
                    <a:defRPr/>
                  </a:pPr>
                  <a:endParaRPr lang="zh-CN" altLang="en-US" sz="2400">
                    <a:cs typeface="+mn-ea"/>
                    <a:sym typeface="+mn-lt"/>
                  </a:endParaRPr>
                </a:p>
              </p:txBody>
            </p:sp>
            <p:sp>
              <p:nvSpPr>
                <p:cNvPr id="46" name="Freeform 23"/>
                <p:cNvSpPr/>
                <p:nvPr/>
              </p:nvSpPr>
              <p:spPr bwMode="auto">
                <a:xfrm>
                  <a:off x="5646739" y="2162176"/>
                  <a:ext cx="23813" cy="23813"/>
                </a:xfrm>
                <a:custGeom>
                  <a:avLst/>
                  <a:gdLst>
                    <a:gd name="T0" fmla="*/ 7 w 15"/>
                    <a:gd name="T1" fmla="*/ 0 h 15"/>
                    <a:gd name="T2" fmla="*/ 15 w 15"/>
                    <a:gd name="T3" fmla="*/ 7 h 15"/>
                    <a:gd name="T4" fmla="*/ 7 w 15"/>
                    <a:gd name="T5" fmla="*/ 15 h 15"/>
                    <a:gd name="T6" fmla="*/ 0 w 15"/>
                    <a:gd name="T7" fmla="*/ 7 h 15"/>
                    <a:gd name="T8" fmla="*/ 7 w 15"/>
                    <a:gd name="T9" fmla="*/ 0 h 15"/>
                  </a:gdLst>
                  <a:ahLst/>
                  <a:cxnLst>
                    <a:cxn ang="0">
                      <a:pos x="T0" y="T1"/>
                    </a:cxn>
                    <a:cxn ang="0">
                      <a:pos x="T2" y="T3"/>
                    </a:cxn>
                    <a:cxn ang="0">
                      <a:pos x="T4" y="T5"/>
                    </a:cxn>
                    <a:cxn ang="0">
                      <a:pos x="T6" y="T7"/>
                    </a:cxn>
                    <a:cxn ang="0">
                      <a:pos x="T8" y="T9"/>
                    </a:cxn>
                  </a:cxnLst>
                  <a:rect l="0" t="0" r="r" b="b"/>
                  <a:pathLst>
                    <a:path w="15" h="15">
                      <a:moveTo>
                        <a:pt x="7" y="0"/>
                      </a:moveTo>
                      <a:lnTo>
                        <a:pt x="15" y="7"/>
                      </a:lnTo>
                      <a:lnTo>
                        <a:pt x="7" y="15"/>
                      </a:lnTo>
                      <a:lnTo>
                        <a:pt x="0" y="7"/>
                      </a:lnTo>
                      <a:lnTo>
                        <a:pt x="7" y="0"/>
                      </a:lnTo>
                      <a:close/>
                    </a:path>
                  </a:pathLst>
                </a:custGeom>
                <a:grpFill/>
                <a:ln w="9525">
                  <a:solidFill>
                    <a:schemeClr val="bg1"/>
                  </a:solidFill>
                  <a:round/>
                </a:ln>
              </p:spPr>
              <p:txBody>
                <a:bodyPr/>
                <a:lstStyle/>
                <a:p>
                  <a:pPr>
                    <a:defRPr/>
                  </a:pPr>
                  <a:endParaRPr lang="zh-CN" altLang="en-US" sz="2400">
                    <a:cs typeface="+mn-ea"/>
                    <a:sym typeface="+mn-lt"/>
                  </a:endParaRPr>
                </a:p>
              </p:txBody>
            </p:sp>
            <p:sp>
              <p:nvSpPr>
                <p:cNvPr id="47" name="Freeform 24"/>
                <p:cNvSpPr/>
                <p:nvPr/>
              </p:nvSpPr>
              <p:spPr bwMode="auto">
                <a:xfrm>
                  <a:off x="5641976" y="2185988"/>
                  <a:ext cx="33338" cy="85725"/>
                </a:xfrm>
                <a:custGeom>
                  <a:avLst/>
                  <a:gdLst>
                    <a:gd name="T0" fmla="*/ 16 w 21"/>
                    <a:gd name="T1" fmla="*/ 4 h 54"/>
                    <a:gd name="T2" fmla="*/ 10 w 21"/>
                    <a:gd name="T3" fmla="*/ 0 h 54"/>
                    <a:gd name="T4" fmla="*/ 5 w 21"/>
                    <a:gd name="T5" fmla="*/ 4 h 54"/>
                    <a:gd name="T6" fmla="*/ 0 w 21"/>
                    <a:gd name="T7" fmla="*/ 27 h 54"/>
                    <a:gd name="T8" fmla="*/ 10 w 21"/>
                    <a:gd name="T9" fmla="*/ 54 h 54"/>
                    <a:gd name="T10" fmla="*/ 21 w 21"/>
                    <a:gd name="T11" fmla="*/ 27 h 54"/>
                    <a:gd name="T12" fmla="*/ 16 w 21"/>
                    <a:gd name="T13" fmla="*/ 4 h 54"/>
                  </a:gdLst>
                  <a:ahLst/>
                  <a:cxnLst>
                    <a:cxn ang="0">
                      <a:pos x="T0" y="T1"/>
                    </a:cxn>
                    <a:cxn ang="0">
                      <a:pos x="T2" y="T3"/>
                    </a:cxn>
                    <a:cxn ang="0">
                      <a:pos x="T4" y="T5"/>
                    </a:cxn>
                    <a:cxn ang="0">
                      <a:pos x="T6" y="T7"/>
                    </a:cxn>
                    <a:cxn ang="0">
                      <a:pos x="T8" y="T9"/>
                    </a:cxn>
                    <a:cxn ang="0">
                      <a:pos x="T10" y="T11"/>
                    </a:cxn>
                    <a:cxn ang="0">
                      <a:pos x="T12" y="T13"/>
                    </a:cxn>
                  </a:cxnLst>
                  <a:rect l="0" t="0" r="r" b="b"/>
                  <a:pathLst>
                    <a:path w="21" h="54">
                      <a:moveTo>
                        <a:pt x="16" y="4"/>
                      </a:moveTo>
                      <a:lnTo>
                        <a:pt x="10" y="0"/>
                      </a:lnTo>
                      <a:lnTo>
                        <a:pt x="5" y="4"/>
                      </a:lnTo>
                      <a:lnTo>
                        <a:pt x="0" y="27"/>
                      </a:lnTo>
                      <a:lnTo>
                        <a:pt x="10" y="54"/>
                      </a:lnTo>
                      <a:lnTo>
                        <a:pt x="21" y="27"/>
                      </a:lnTo>
                      <a:lnTo>
                        <a:pt x="16" y="4"/>
                      </a:lnTo>
                      <a:close/>
                    </a:path>
                  </a:pathLst>
                </a:custGeom>
                <a:grpFill/>
                <a:ln w="9525">
                  <a:solidFill>
                    <a:schemeClr val="bg1"/>
                  </a:solidFill>
                  <a:round/>
                </a:ln>
              </p:spPr>
              <p:txBody>
                <a:bodyPr/>
                <a:lstStyle/>
                <a:p>
                  <a:pPr>
                    <a:defRPr/>
                  </a:pPr>
                  <a:endParaRPr lang="zh-CN" altLang="en-US" sz="2400">
                    <a:cs typeface="+mn-ea"/>
                    <a:sym typeface="+mn-lt"/>
                  </a:endParaRPr>
                </a:p>
              </p:txBody>
            </p:sp>
            <p:sp>
              <p:nvSpPr>
                <p:cNvPr id="48" name="Freeform 25"/>
                <p:cNvSpPr/>
                <p:nvPr/>
              </p:nvSpPr>
              <p:spPr bwMode="auto">
                <a:xfrm>
                  <a:off x="5943601" y="2165351"/>
                  <a:ext cx="192088" cy="161925"/>
                </a:xfrm>
                <a:custGeom>
                  <a:avLst/>
                  <a:gdLst>
                    <a:gd name="T0" fmla="*/ 133 w 133"/>
                    <a:gd name="T1" fmla="*/ 69 h 113"/>
                    <a:gd name="T2" fmla="*/ 87 w 133"/>
                    <a:gd name="T3" fmla="*/ 0 h 113"/>
                    <a:gd name="T4" fmla="*/ 53 w 133"/>
                    <a:gd name="T5" fmla="*/ 92 h 113"/>
                    <a:gd name="T6" fmla="*/ 20 w 133"/>
                    <a:gd name="T7" fmla="*/ 0 h 113"/>
                    <a:gd name="T8" fmla="*/ 0 w 133"/>
                    <a:gd name="T9" fmla="*/ 13 h 113"/>
                    <a:gd name="T10" fmla="*/ 22 w 133"/>
                    <a:gd name="T11" fmla="*/ 37 h 113"/>
                    <a:gd name="T12" fmla="*/ 43 w 133"/>
                    <a:gd name="T13" fmla="*/ 96 h 113"/>
                    <a:gd name="T14" fmla="*/ 43 w 133"/>
                    <a:gd name="T15" fmla="*/ 99 h 113"/>
                    <a:gd name="T16" fmla="*/ 43 w 133"/>
                    <a:gd name="T17" fmla="*/ 100 h 113"/>
                    <a:gd name="T18" fmla="*/ 43 w 133"/>
                    <a:gd name="T19" fmla="*/ 100 h 113"/>
                    <a:gd name="T20" fmla="*/ 40 w 133"/>
                    <a:gd name="T21" fmla="*/ 112 h 113"/>
                    <a:gd name="T22" fmla="*/ 53 w 133"/>
                    <a:gd name="T23" fmla="*/ 113 h 113"/>
                    <a:gd name="T24" fmla="*/ 133 w 133"/>
                    <a:gd name="T25" fmla="*/ 71 h 113"/>
                    <a:gd name="T26" fmla="*/ 133 w 133"/>
                    <a:gd name="T27" fmla="*/ 70 h 113"/>
                    <a:gd name="T28" fmla="*/ 133 w 133"/>
                    <a:gd name="T29" fmla="*/ 69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33" h="113">
                      <a:moveTo>
                        <a:pt x="133" y="69"/>
                      </a:moveTo>
                      <a:cubicBezTo>
                        <a:pt x="131" y="38"/>
                        <a:pt x="113" y="12"/>
                        <a:pt x="87" y="0"/>
                      </a:cubicBezTo>
                      <a:cubicBezTo>
                        <a:pt x="53" y="92"/>
                        <a:pt x="53" y="92"/>
                        <a:pt x="53" y="92"/>
                      </a:cubicBezTo>
                      <a:cubicBezTo>
                        <a:pt x="20" y="0"/>
                        <a:pt x="20" y="0"/>
                        <a:pt x="20" y="0"/>
                      </a:cubicBezTo>
                      <a:cubicBezTo>
                        <a:pt x="13" y="4"/>
                        <a:pt x="6" y="8"/>
                        <a:pt x="0" y="13"/>
                      </a:cubicBezTo>
                      <a:cubicBezTo>
                        <a:pt x="9" y="20"/>
                        <a:pt x="16" y="28"/>
                        <a:pt x="22" y="37"/>
                      </a:cubicBezTo>
                      <a:cubicBezTo>
                        <a:pt x="34" y="55"/>
                        <a:pt x="41" y="75"/>
                        <a:pt x="43" y="96"/>
                      </a:cubicBezTo>
                      <a:cubicBezTo>
                        <a:pt x="43" y="97"/>
                        <a:pt x="43" y="98"/>
                        <a:pt x="43" y="99"/>
                      </a:cubicBezTo>
                      <a:cubicBezTo>
                        <a:pt x="43" y="100"/>
                        <a:pt x="43" y="100"/>
                        <a:pt x="43" y="100"/>
                      </a:cubicBezTo>
                      <a:cubicBezTo>
                        <a:pt x="43" y="100"/>
                        <a:pt x="43" y="100"/>
                        <a:pt x="43" y="100"/>
                      </a:cubicBezTo>
                      <a:cubicBezTo>
                        <a:pt x="43" y="104"/>
                        <a:pt x="41" y="108"/>
                        <a:pt x="40" y="112"/>
                      </a:cubicBezTo>
                      <a:cubicBezTo>
                        <a:pt x="44" y="112"/>
                        <a:pt x="49" y="113"/>
                        <a:pt x="53" y="113"/>
                      </a:cubicBezTo>
                      <a:cubicBezTo>
                        <a:pt x="97" y="112"/>
                        <a:pt x="132" y="90"/>
                        <a:pt x="133" y="71"/>
                      </a:cubicBezTo>
                      <a:cubicBezTo>
                        <a:pt x="133" y="71"/>
                        <a:pt x="133" y="71"/>
                        <a:pt x="133" y="70"/>
                      </a:cubicBezTo>
                      <a:cubicBezTo>
                        <a:pt x="133" y="70"/>
                        <a:pt x="133" y="69"/>
                        <a:pt x="133" y="69"/>
                      </a:cubicBezTo>
                      <a:close/>
                    </a:path>
                  </a:pathLst>
                </a:custGeom>
                <a:grpFill/>
                <a:ln w="9525">
                  <a:solidFill>
                    <a:schemeClr val="bg1"/>
                  </a:solidFill>
                  <a:round/>
                </a:ln>
              </p:spPr>
              <p:txBody>
                <a:bodyPr/>
                <a:lstStyle/>
                <a:p>
                  <a:pPr>
                    <a:defRPr/>
                  </a:pPr>
                  <a:endParaRPr lang="zh-CN" altLang="en-US" sz="2400">
                    <a:cs typeface="+mn-ea"/>
                    <a:sym typeface="+mn-lt"/>
                  </a:endParaRPr>
                </a:p>
              </p:txBody>
            </p:sp>
          </p:grpSp>
        </p:grpSp>
      </p:grpSp>
      <p:grpSp>
        <p:nvGrpSpPr>
          <p:cNvPr id="71" name="组合 70"/>
          <p:cNvGrpSpPr/>
          <p:nvPr/>
        </p:nvGrpSpPr>
        <p:grpSpPr>
          <a:xfrm>
            <a:off x="5286532" y="2202279"/>
            <a:ext cx="914912" cy="926471"/>
            <a:chOff x="5237226" y="2582137"/>
            <a:chExt cx="914912" cy="926470"/>
          </a:xfrm>
          <a:solidFill>
            <a:schemeClr val="bg1"/>
          </a:solidFill>
        </p:grpSpPr>
        <p:sp>
          <p:nvSpPr>
            <p:cNvPr id="63" name="Freeform 1812"/>
            <p:cNvSpPr/>
            <p:nvPr/>
          </p:nvSpPr>
          <p:spPr>
            <a:xfrm>
              <a:off x="5237226" y="2582137"/>
              <a:ext cx="914912" cy="926470"/>
            </a:xfrm>
            <a:custGeom>
              <a:avLst/>
              <a:gdLst>
                <a:gd name="txL" fmla="*/ 0 w 91"/>
                <a:gd name="txT" fmla="*/ 0 h 92"/>
                <a:gd name="txR" fmla="*/ 91 w 91"/>
                <a:gd name="txB" fmla="*/ 92 h 92"/>
              </a:gdLst>
              <a:ahLst/>
              <a:cxnLst>
                <a:cxn ang="0">
                  <a:pos x="463341" y="150743"/>
                </a:cxn>
                <a:cxn ang="0">
                  <a:pos x="376464" y="463826"/>
                </a:cxn>
                <a:cxn ang="0">
                  <a:pos x="63709" y="382657"/>
                </a:cxn>
                <a:cxn ang="0">
                  <a:pos x="150586" y="63776"/>
                </a:cxn>
                <a:cxn ang="0">
                  <a:pos x="463341" y="150743"/>
                </a:cxn>
              </a:cxnLst>
              <a:rect l="txL" t="txT" r="txR" b="txB"/>
              <a:pathLst>
                <a:path w="91" h="92">
                  <a:moveTo>
                    <a:pt x="80" y="26"/>
                  </a:moveTo>
                  <a:cubicBezTo>
                    <a:pt x="91" y="45"/>
                    <a:pt x="84" y="69"/>
                    <a:pt x="65" y="80"/>
                  </a:cubicBezTo>
                  <a:cubicBezTo>
                    <a:pt x="46" y="92"/>
                    <a:pt x="22" y="85"/>
                    <a:pt x="11" y="66"/>
                  </a:cubicBezTo>
                  <a:cubicBezTo>
                    <a:pt x="0" y="47"/>
                    <a:pt x="6" y="22"/>
                    <a:pt x="26" y="11"/>
                  </a:cubicBezTo>
                  <a:cubicBezTo>
                    <a:pt x="45" y="0"/>
                    <a:pt x="69" y="7"/>
                    <a:pt x="80" y="26"/>
                  </a:cubicBezTo>
                </a:path>
              </a:pathLst>
            </a:custGeom>
            <a:solidFill>
              <a:srgbClr val="1B4367"/>
            </a:solidFill>
            <a:ln w="9525">
              <a:solidFill>
                <a:schemeClr val="bg1"/>
              </a:solidFill>
            </a:ln>
          </p:spPr>
          <p:txBody>
            <a:bodyPr/>
            <a:lstStyle/>
            <a:p>
              <a:endParaRPr lang="zh-CN" altLang="en-US" sz="2400">
                <a:cs typeface="+mn-ea"/>
                <a:sym typeface="+mn-lt"/>
              </a:endParaRPr>
            </a:p>
          </p:txBody>
        </p:sp>
        <p:grpSp>
          <p:nvGrpSpPr>
            <p:cNvPr id="27" name="组合 26"/>
            <p:cNvGrpSpPr/>
            <p:nvPr/>
          </p:nvGrpSpPr>
          <p:grpSpPr>
            <a:xfrm>
              <a:off x="5443702" y="2786512"/>
              <a:ext cx="478851" cy="491868"/>
              <a:chOff x="5572126" y="3962401"/>
              <a:chExt cx="525463" cy="539750"/>
            </a:xfrm>
            <a:grpFill/>
          </p:grpSpPr>
          <p:sp>
            <p:nvSpPr>
              <p:cNvPr id="33" name="Freeform 26"/>
              <p:cNvSpPr>
                <a:spLocks noEditPoints="1"/>
              </p:cNvSpPr>
              <p:nvPr/>
            </p:nvSpPr>
            <p:spPr bwMode="auto">
              <a:xfrm>
                <a:off x="5572126" y="4130676"/>
                <a:ext cx="371475" cy="371475"/>
              </a:xfrm>
              <a:custGeom>
                <a:avLst/>
                <a:gdLst>
                  <a:gd name="T0" fmla="*/ 258 w 258"/>
                  <a:gd name="T1" fmla="*/ 156 h 259"/>
                  <a:gd name="T2" fmla="*/ 258 w 258"/>
                  <a:gd name="T3" fmla="*/ 104 h 259"/>
                  <a:gd name="T4" fmla="*/ 239 w 258"/>
                  <a:gd name="T5" fmla="*/ 94 h 259"/>
                  <a:gd name="T6" fmla="*/ 232 w 258"/>
                  <a:gd name="T7" fmla="*/ 78 h 259"/>
                  <a:gd name="T8" fmla="*/ 239 w 258"/>
                  <a:gd name="T9" fmla="*/ 57 h 259"/>
                  <a:gd name="T10" fmla="*/ 202 w 258"/>
                  <a:gd name="T11" fmla="*/ 20 h 259"/>
                  <a:gd name="T12" fmla="*/ 180 w 258"/>
                  <a:gd name="T13" fmla="*/ 27 h 259"/>
                  <a:gd name="T14" fmla="*/ 166 w 258"/>
                  <a:gd name="T15" fmla="*/ 21 h 259"/>
                  <a:gd name="T16" fmla="*/ 155 w 258"/>
                  <a:gd name="T17" fmla="*/ 0 h 259"/>
                  <a:gd name="T18" fmla="*/ 103 w 258"/>
                  <a:gd name="T19" fmla="*/ 0 h 259"/>
                  <a:gd name="T20" fmla="*/ 92 w 258"/>
                  <a:gd name="T21" fmla="*/ 21 h 259"/>
                  <a:gd name="T22" fmla="*/ 79 w 258"/>
                  <a:gd name="T23" fmla="*/ 26 h 259"/>
                  <a:gd name="T24" fmla="*/ 56 w 258"/>
                  <a:gd name="T25" fmla="*/ 19 h 259"/>
                  <a:gd name="T26" fmla="*/ 19 w 258"/>
                  <a:gd name="T27" fmla="*/ 56 h 259"/>
                  <a:gd name="T28" fmla="*/ 26 w 258"/>
                  <a:gd name="T29" fmla="*/ 79 h 259"/>
                  <a:gd name="T30" fmla="*/ 21 w 258"/>
                  <a:gd name="T31" fmla="*/ 92 h 259"/>
                  <a:gd name="T32" fmla="*/ 0 w 258"/>
                  <a:gd name="T33" fmla="*/ 103 h 259"/>
                  <a:gd name="T34" fmla="*/ 0 w 258"/>
                  <a:gd name="T35" fmla="*/ 155 h 259"/>
                  <a:gd name="T36" fmla="*/ 20 w 258"/>
                  <a:gd name="T37" fmla="*/ 166 h 259"/>
                  <a:gd name="T38" fmla="*/ 26 w 258"/>
                  <a:gd name="T39" fmla="*/ 180 h 259"/>
                  <a:gd name="T40" fmla="*/ 19 w 258"/>
                  <a:gd name="T41" fmla="*/ 202 h 259"/>
                  <a:gd name="T42" fmla="*/ 56 w 258"/>
                  <a:gd name="T43" fmla="*/ 239 h 259"/>
                  <a:gd name="T44" fmla="*/ 76 w 258"/>
                  <a:gd name="T45" fmla="*/ 233 h 259"/>
                  <a:gd name="T46" fmla="*/ 92 w 258"/>
                  <a:gd name="T47" fmla="*/ 240 h 259"/>
                  <a:gd name="T48" fmla="*/ 102 w 258"/>
                  <a:gd name="T49" fmla="*/ 259 h 259"/>
                  <a:gd name="T50" fmla="*/ 155 w 258"/>
                  <a:gd name="T51" fmla="*/ 259 h 259"/>
                  <a:gd name="T52" fmla="*/ 164 w 258"/>
                  <a:gd name="T53" fmla="*/ 240 h 259"/>
                  <a:gd name="T54" fmla="*/ 181 w 258"/>
                  <a:gd name="T55" fmla="*/ 233 h 259"/>
                  <a:gd name="T56" fmla="*/ 201 w 258"/>
                  <a:gd name="T57" fmla="*/ 240 h 259"/>
                  <a:gd name="T58" fmla="*/ 238 w 258"/>
                  <a:gd name="T59" fmla="*/ 202 h 259"/>
                  <a:gd name="T60" fmla="*/ 232 w 258"/>
                  <a:gd name="T61" fmla="*/ 183 h 259"/>
                  <a:gd name="T62" fmla="*/ 239 w 258"/>
                  <a:gd name="T63" fmla="*/ 166 h 259"/>
                  <a:gd name="T64" fmla="*/ 258 w 258"/>
                  <a:gd name="T65" fmla="*/ 156 h 259"/>
                  <a:gd name="T66" fmla="*/ 187 w 258"/>
                  <a:gd name="T67" fmla="*/ 130 h 259"/>
                  <a:gd name="T68" fmla="*/ 130 w 258"/>
                  <a:gd name="T69" fmla="*/ 188 h 259"/>
                  <a:gd name="T70" fmla="*/ 71 w 258"/>
                  <a:gd name="T71" fmla="*/ 130 h 259"/>
                  <a:gd name="T72" fmla="*/ 130 w 258"/>
                  <a:gd name="T73" fmla="*/ 72 h 259"/>
                  <a:gd name="T74" fmla="*/ 187 w 258"/>
                  <a:gd name="T75" fmla="*/ 130 h 2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58" h="259">
                    <a:moveTo>
                      <a:pt x="258" y="156"/>
                    </a:moveTo>
                    <a:cubicBezTo>
                      <a:pt x="258" y="104"/>
                      <a:pt x="258" y="104"/>
                      <a:pt x="258" y="104"/>
                    </a:cubicBezTo>
                    <a:cubicBezTo>
                      <a:pt x="239" y="94"/>
                      <a:pt x="239" y="94"/>
                      <a:pt x="239" y="94"/>
                    </a:cubicBezTo>
                    <a:cubicBezTo>
                      <a:pt x="237" y="88"/>
                      <a:pt x="235" y="83"/>
                      <a:pt x="232" y="78"/>
                    </a:cubicBezTo>
                    <a:cubicBezTo>
                      <a:pt x="239" y="57"/>
                      <a:pt x="239" y="57"/>
                      <a:pt x="239" y="57"/>
                    </a:cubicBezTo>
                    <a:cubicBezTo>
                      <a:pt x="202" y="20"/>
                      <a:pt x="202" y="20"/>
                      <a:pt x="202" y="20"/>
                    </a:cubicBezTo>
                    <a:cubicBezTo>
                      <a:pt x="180" y="27"/>
                      <a:pt x="180" y="27"/>
                      <a:pt x="180" y="27"/>
                    </a:cubicBezTo>
                    <a:cubicBezTo>
                      <a:pt x="175" y="25"/>
                      <a:pt x="171" y="23"/>
                      <a:pt x="166" y="21"/>
                    </a:cubicBezTo>
                    <a:cubicBezTo>
                      <a:pt x="155" y="0"/>
                      <a:pt x="155" y="0"/>
                      <a:pt x="155" y="0"/>
                    </a:cubicBezTo>
                    <a:cubicBezTo>
                      <a:pt x="103" y="0"/>
                      <a:pt x="103" y="0"/>
                      <a:pt x="103" y="0"/>
                    </a:cubicBezTo>
                    <a:cubicBezTo>
                      <a:pt x="92" y="21"/>
                      <a:pt x="92" y="21"/>
                      <a:pt x="92" y="21"/>
                    </a:cubicBezTo>
                    <a:cubicBezTo>
                      <a:pt x="88" y="23"/>
                      <a:pt x="83" y="25"/>
                      <a:pt x="79" y="26"/>
                    </a:cubicBezTo>
                    <a:cubicBezTo>
                      <a:pt x="56" y="19"/>
                      <a:pt x="56" y="19"/>
                      <a:pt x="56" y="19"/>
                    </a:cubicBezTo>
                    <a:cubicBezTo>
                      <a:pt x="19" y="56"/>
                      <a:pt x="19" y="56"/>
                      <a:pt x="19" y="56"/>
                    </a:cubicBezTo>
                    <a:cubicBezTo>
                      <a:pt x="26" y="79"/>
                      <a:pt x="26" y="79"/>
                      <a:pt x="26" y="79"/>
                    </a:cubicBezTo>
                    <a:cubicBezTo>
                      <a:pt x="24" y="83"/>
                      <a:pt x="22" y="87"/>
                      <a:pt x="21" y="92"/>
                    </a:cubicBezTo>
                    <a:cubicBezTo>
                      <a:pt x="0" y="103"/>
                      <a:pt x="0" y="103"/>
                      <a:pt x="0" y="103"/>
                    </a:cubicBezTo>
                    <a:cubicBezTo>
                      <a:pt x="0" y="155"/>
                      <a:pt x="0" y="155"/>
                      <a:pt x="0" y="155"/>
                    </a:cubicBezTo>
                    <a:cubicBezTo>
                      <a:pt x="20" y="166"/>
                      <a:pt x="20" y="166"/>
                      <a:pt x="20" y="166"/>
                    </a:cubicBezTo>
                    <a:cubicBezTo>
                      <a:pt x="21" y="171"/>
                      <a:pt x="23" y="176"/>
                      <a:pt x="26" y="180"/>
                    </a:cubicBezTo>
                    <a:cubicBezTo>
                      <a:pt x="19" y="202"/>
                      <a:pt x="19" y="202"/>
                      <a:pt x="19" y="202"/>
                    </a:cubicBezTo>
                    <a:cubicBezTo>
                      <a:pt x="56" y="239"/>
                      <a:pt x="56" y="239"/>
                      <a:pt x="56" y="239"/>
                    </a:cubicBezTo>
                    <a:cubicBezTo>
                      <a:pt x="76" y="233"/>
                      <a:pt x="76" y="233"/>
                      <a:pt x="76" y="233"/>
                    </a:cubicBezTo>
                    <a:cubicBezTo>
                      <a:pt x="81" y="235"/>
                      <a:pt x="87" y="238"/>
                      <a:pt x="92" y="240"/>
                    </a:cubicBezTo>
                    <a:cubicBezTo>
                      <a:pt x="102" y="259"/>
                      <a:pt x="102" y="259"/>
                      <a:pt x="102" y="259"/>
                    </a:cubicBezTo>
                    <a:cubicBezTo>
                      <a:pt x="155" y="259"/>
                      <a:pt x="155" y="259"/>
                      <a:pt x="155" y="259"/>
                    </a:cubicBezTo>
                    <a:cubicBezTo>
                      <a:pt x="164" y="240"/>
                      <a:pt x="164" y="240"/>
                      <a:pt x="164" y="240"/>
                    </a:cubicBezTo>
                    <a:cubicBezTo>
                      <a:pt x="170" y="239"/>
                      <a:pt x="176" y="236"/>
                      <a:pt x="181" y="233"/>
                    </a:cubicBezTo>
                    <a:cubicBezTo>
                      <a:pt x="201" y="240"/>
                      <a:pt x="201" y="240"/>
                      <a:pt x="201" y="240"/>
                    </a:cubicBezTo>
                    <a:cubicBezTo>
                      <a:pt x="238" y="202"/>
                      <a:pt x="238" y="202"/>
                      <a:pt x="238" y="202"/>
                    </a:cubicBezTo>
                    <a:cubicBezTo>
                      <a:pt x="232" y="183"/>
                      <a:pt x="232" y="183"/>
                      <a:pt x="232" y="183"/>
                    </a:cubicBezTo>
                    <a:cubicBezTo>
                      <a:pt x="235" y="177"/>
                      <a:pt x="237" y="172"/>
                      <a:pt x="239" y="166"/>
                    </a:cubicBezTo>
                    <a:lnTo>
                      <a:pt x="258" y="156"/>
                    </a:lnTo>
                    <a:close/>
                    <a:moveTo>
                      <a:pt x="187" y="130"/>
                    </a:moveTo>
                    <a:cubicBezTo>
                      <a:pt x="187" y="162"/>
                      <a:pt x="161" y="188"/>
                      <a:pt x="130" y="188"/>
                    </a:cubicBezTo>
                    <a:cubicBezTo>
                      <a:pt x="97" y="188"/>
                      <a:pt x="71" y="162"/>
                      <a:pt x="71" y="130"/>
                    </a:cubicBezTo>
                    <a:cubicBezTo>
                      <a:pt x="71" y="98"/>
                      <a:pt x="97" y="72"/>
                      <a:pt x="130" y="72"/>
                    </a:cubicBezTo>
                    <a:cubicBezTo>
                      <a:pt x="161" y="72"/>
                      <a:pt x="187" y="98"/>
                      <a:pt x="187" y="130"/>
                    </a:cubicBezTo>
                    <a:close/>
                  </a:path>
                </a:pathLst>
              </a:cu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2400">
                  <a:cs typeface="+mn-ea"/>
                  <a:sym typeface="+mn-lt"/>
                </a:endParaRPr>
              </a:p>
            </p:txBody>
          </p:sp>
          <p:sp>
            <p:nvSpPr>
              <p:cNvPr id="34" name="Freeform 27"/>
              <p:cNvSpPr>
                <a:spLocks noEditPoints="1"/>
              </p:cNvSpPr>
              <p:nvPr/>
            </p:nvSpPr>
            <p:spPr bwMode="auto">
              <a:xfrm>
                <a:off x="5818189" y="3962401"/>
                <a:ext cx="192088" cy="188913"/>
              </a:xfrm>
              <a:custGeom>
                <a:avLst/>
                <a:gdLst>
                  <a:gd name="T0" fmla="*/ 133 w 133"/>
                  <a:gd name="T1" fmla="*/ 80 h 132"/>
                  <a:gd name="T2" fmla="*/ 133 w 133"/>
                  <a:gd name="T3" fmla="*/ 53 h 132"/>
                  <a:gd name="T4" fmla="*/ 123 w 133"/>
                  <a:gd name="T5" fmla="*/ 48 h 132"/>
                  <a:gd name="T6" fmla="*/ 120 w 133"/>
                  <a:gd name="T7" fmla="*/ 40 h 132"/>
                  <a:gd name="T8" fmla="*/ 123 w 133"/>
                  <a:gd name="T9" fmla="*/ 29 h 132"/>
                  <a:gd name="T10" fmla="*/ 104 w 133"/>
                  <a:gd name="T11" fmla="*/ 9 h 132"/>
                  <a:gd name="T12" fmla="*/ 93 w 133"/>
                  <a:gd name="T13" fmla="*/ 13 h 132"/>
                  <a:gd name="T14" fmla="*/ 86 w 133"/>
                  <a:gd name="T15" fmla="*/ 10 h 132"/>
                  <a:gd name="T16" fmla="*/ 80 w 133"/>
                  <a:gd name="T17" fmla="*/ 0 h 132"/>
                  <a:gd name="T18" fmla="*/ 53 w 133"/>
                  <a:gd name="T19" fmla="*/ 0 h 132"/>
                  <a:gd name="T20" fmla="*/ 48 w 133"/>
                  <a:gd name="T21" fmla="*/ 10 h 132"/>
                  <a:gd name="T22" fmla="*/ 41 w 133"/>
                  <a:gd name="T23" fmla="*/ 13 h 132"/>
                  <a:gd name="T24" fmla="*/ 29 w 133"/>
                  <a:gd name="T25" fmla="*/ 9 h 132"/>
                  <a:gd name="T26" fmla="*/ 10 w 133"/>
                  <a:gd name="T27" fmla="*/ 28 h 132"/>
                  <a:gd name="T28" fmla="*/ 14 w 133"/>
                  <a:gd name="T29" fmla="*/ 40 h 132"/>
                  <a:gd name="T30" fmla="*/ 11 w 133"/>
                  <a:gd name="T31" fmla="*/ 47 h 132"/>
                  <a:gd name="T32" fmla="*/ 0 w 133"/>
                  <a:gd name="T33" fmla="*/ 52 h 132"/>
                  <a:gd name="T34" fmla="*/ 0 w 133"/>
                  <a:gd name="T35" fmla="*/ 79 h 132"/>
                  <a:gd name="T36" fmla="*/ 11 w 133"/>
                  <a:gd name="T37" fmla="*/ 85 h 132"/>
                  <a:gd name="T38" fmla="*/ 13 w 133"/>
                  <a:gd name="T39" fmla="*/ 92 h 132"/>
                  <a:gd name="T40" fmla="*/ 10 w 133"/>
                  <a:gd name="T41" fmla="*/ 103 h 132"/>
                  <a:gd name="T42" fmla="*/ 29 w 133"/>
                  <a:gd name="T43" fmla="*/ 122 h 132"/>
                  <a:gd name="T44" fmla="*/ 39 w 133"/>
                  <a:gd name="T45" fmla="*/ 119 h 132"/>
                  <a:gd name="T46" fmla="*/ 48 w 133"/>
                  <a:gd name="T47" fmla="*/ 122 h 132"/>
                  <a:gd name="T48" fmla="*/ 53 w 133"/>
                  <a:gd name="T49" fmla="*/ 132 h 132"/>
                  <a:gd name="T50" fmla="*/ 80 w 133"/>
                  <a:gd name="T51" fmla="*/ 132 h 132"/>
                  <a:gd name="T52" fmla="*/ 85 w 133"/>
                  <a:gd name="T53" fmla="*/ 123 h 132"/>
                  <a:gd name="T54" fmla="*/ 94 w 133"/>
                  <a:gd name="T55" fmla="*/ 119 h 132"/>
                  <a:gd name="T56" fmla="*/ 104 w 133"/>
                  <a:gd name="T57" fmla="*/ 122 h 132"/>
                  <a:gd name="T58" fmla="*/ 123 w 133"/>
                  <a:gd name="T59" fmla="*/ 103 h 132"/>
                  <a:gd name="T60" fmla="*/ 120 w 133"/>
                  <a:gd name="T61" fmla="*/ 93 h 132"/>
                  <a:gd name="T62" fmla="*/ 123 w 133"/>
                  <a:gd name="T63" fmla="*/ 85 h 132"/>
                  <a:gd name="T64" fmla="*/ 133 w 133"/>
                  <a:gd name="T65" fmla="*/ 80 h 132"/>
                  <a:gd name="T66" fmla="*/ 97 w 133"/>
                  <a:gd name="T67" fmla="*/ 66 h 132"/>
                  <a:gd name="T68" fmla="*/ 67 w 133"/>
                  <a:gd name="T69" fmla="*/ 96 h 132"/>
                  <a:gd name="T70" fmla="*/ 37 w 133"/>
                  <a:gd name="T71" fmla="*/ 66 h 132"/>
                  <a:gd name="T72" fmla="*/ 67 w 133"/>
                  <a:gd name="T73" fmla="*/ 37 h 132"/>
                  <a:gd name="T74" fmla="*/ 97 w 133"/>
                  <a:gd name="T75" fmla="*/ 66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33" h="132">
                    <a:moveTo>
                      <a:pt x="133" y="80"/>
                    </a:moveTo>
                    <a:cubicBezTo>
                      <a:pt x="133" y="53"/>
                      <a:pt x="133" y="53"/>
                      <a:pt x="133" y="53"/>
                    </a:cubicBezTo>
                    <a:cubicBezTo>
                      <a:pt x="123" y="48"/>
                      <a:pt x="123" y="48"/>
                      <a:pt x="123" y="48"/>
                    </a:cubicBezTo>
                    <a:cubicBezTo>
                      <a:pt x="122" y="45"/>
                      <a:pt x="121" y="42"/>
                      <a:pt x="120" y="40"/>
                    </a:cubicBezTo>
                    <a:cubicBezTo>
                      <a:pt x="123" y="29"/>
                      <a:pt x="123" y="29"/>
                      <a:pt x="123" y="29"/>
                    </a:cubicBezTo>
                    <a:cubicBezTo>
                      <a:pt x="104" y="9"/>
                      <a:pt x="104" y="9"/>
                      <a:pt x="104" y="9"/>
                    </a:cubicBezTo>
                    <a:cubicBezTo>
                      <a:pt x="93" y="13"/>
                      <a:pt x="93" y="13"/>
                      <a:pt x="93" y="13"/>
                    </a:cubicBezTo>
                    <a:cubicBezTo>
                      <a:pt x="91" y="12"/>
                      <a:pt x="88" y="11"/>
                      <a:pt x="86" y="10"/>
                    </a:cubicBezTo>
                    <a:cubicBezTo>
                      <a:pt x="80" y="0"/>
                      <a:pt x="80" y="0"/>
                      <a:pt x="80" y="0"/>
                    </a:cubicBezTo>
                    <a:cubicBezTo>
                      <a:pt x="53" y="0"/>
                      <a:pt x="53" y="0"/>
                      <a:pt x="53" y="0"/>
                    </a:cubicBezTo>
                    <a:cubicBezTo>
                      <a:pt x="48" y="10"/>
                      <a:pt x="48" y="10"/>
                      <a:pt x="48" y="10"/>
                    </a:cubicBezTo>
                    <a:cubicBezTo>
                      <a:pt x="46" y="11"/>
                      <a:pt x="43" y="12"/>
                      <a:pt x="41" y="13"/>
                    </a:cubicBezTo>
                    <a:cubicBezTo>
                      <a:pt x="29" y="9"/>
                      <a:pt x="29" y="9"/>
                      <a:pt x="29" y="9"/>
                    </a:cubicBezTo>
                    <a:cubicBezTo>
                      <a:pt x="10" y="28"/>
                      <a:pt x="10" y="28"/>
                      <a:pt x="10" y="28"/>
                    </a:cubicBezTo>
                    <a:cubicBezTo>
                      <a:pt x="14" y="40"/>
                      <a:pt x="14" y="40"/>
                      <a:pt x="14" y="40"/>
                    </a:cubicBezTo>
                    <a:cubicBezTo>
                      <a:pt x="13" y="42"/>
                      <a:pt x="12" y="44"/>
                      <a:pt x="11" y="47"/>
                    </a:cubicBezTo>
                    <a:cubicBezTo>
                      <a:pt x="0" y="52"/>
                      <a:pt x="0" y="52"/>
                      <a:pt x="0" y="52"/>
                    </a:cubicBezTo>
                    <a:cubicBezTo>
                      <a:pt x="0" y="79"/>
                      <a:pt x="0" y="79"/>
                      <a:pt x="0" y="79"/>
                    </a:cubicBezTo>
                    <a:cubicBezTo>
                      <a:pt x="11" y="85"/>
                      <a:pt x="11" y="85"/>
                      <a:pt x="11" y="85"/>
                    </a:cubicBezTo>
                    <a:cubicBezTo>
                      <a:pt x="11" y="87"/>
                      <a:pt x="12" y="90"/>
                      <a:pt x="13" y="92"/>
                    </a:cubicBezTo>
                    <a:cubicBezTo>
                      <a:pt x="10" y="103"/>
                      <a:pt x="10" y="103"/>
                      <a:pt x="10" y="103"/>
                    </a:cubicBezTo>
                    <a:cubicBezTo>
                      <a:pt x="29" y="122"/>
                      <a:pt x="29" y="122"/>
                      <a:pt x="29" y="122"/>
                    </a:cubicBezTo>
                    <a:cubicBezTo>
                      <a:pt x="39" y="119"/>
                      <a:pt x="39" y="119"/>
                      <a:pt x="39" y="119"/>
                    </a:cubicBezTo>
                    <a:cubicBezTo>
                      <a:pt x="42" y="120"/>
                      <a:pt x="45" y="122"/>
                      <a:pt x="48" y="122"/>
                    </a:cubicBezTo>
                    <a:cubicBezTo>
                      <a:pt x="53" y="132"/>
                      <a:pt x="53" y="132"/>
                      <a:pt x="53" y="132"/>
                    </a:cubicBezTo>
                    <a:cubicBezTo>
                      <a:pt x="80" y="132"/>
                      <a:pt x="80" y="132"/>
                      <a:pt x="80" y="132"/>
                    </a:cubicBezTo>
                    <a:cubicBezTo>
                      <a:pt x="85" y="123"/>
                      <a:pt x="85" y="123"/>
                      <a:pt x="85" y="123"/>
                    </a:cubicBezTo>
                    <a:cubicBezTo>
                      <a:pt x="88" y="122"/>
                      <a:pt x="91" y="121"/>
                      <a:pt x="94" y="119"/>
                    </a:cubicBezTo>
                    <a:cubicBezTo>
                      <a:pt x="104" y="122"/>
                      <a:pt x="104" y="122"/>
                      <a:pt x="104" y="122"/>
                    </a:cubicBezTo>
                    <a:cubicBezTo>
                      <a:pt x="123" y="103"/>
                      <a:pt x="123" y="103"/>
                      <a:pt x="123" y="103"/>
                    </a:cubicBezTo>
                    <a:cubicBezTo>
                      <a:pt x="120" y="93"/>
                      <a:pt x="120" y="93"/>
                      <a:pt x="120" y="93"/>
                    </a:cubicBezTo>
                    <a:cubicBezTo>
                      <a:pt x="121" y="90"/>
                      <a:pt x="122" y="88"/>
                      <a:pt x="123" y="85"/>
                    </a:cubicBezTo>
                    <a:lnTo>
                      <a:pt x="133" y="80"/>
                    </a:lnTo>
                    <a:close/>
                    <a:moveTo>
                      <a:pt x="97" y="66"/>
                    </a:moveTo>
                    <a:cubicBezTo>
                      <a:pt x="97" y="83"/>
                      <a:pt x="83" y="96"/>
                      <a:pt x="67" y="96"/>
                    </a:cubicBezTo>
                    <a:cubicBezTo>
                      <a:pt x="50" y="96"/>
                      <a:pt x="37" y="83"/>
                      <a:pt x="37" y="66"/>
                    </a:cubicBezTo>
                    <a:cubicBezTo>
                      <a:pt x="37" y="50"/>
                      <a:pt x="50" y="37"/>
                      <a:pt x="67" y="37"/>
                    </a:cubicBezTo>
                    <a:cubicBezTo>
                      <a:pt x="83" y="37"/>
                      <a:pt x="97" y="50"/>
                      <a:pt x="97" y="66"/>
                    </a:cubicBezTo>
                    <a:close/>
                  </a:path>
                </a:pathLst>
              </a:cu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2400">
                  <a:cs typeface="+mn-ea"/>
                  <a:sym typeface="+mn-lt"/>
                </a:endParaRPr>
              </a:p>
            </p:txBody>
          </p:sp>
          <p:sp>
            <p:nvSpPr>
              <p:cNvPr id="35" name="Freeform 28"/>
              <p:cNvSpPr>
                <a:spLocks noEditPoints="1"/>
              </p:cNvSpPr>
              <p:nvPr/>
            </p:nvSpPr>
            <p:spPr bwMode="auto">
              <a:xfrm>
                <a:off x="5942014" y="4138613"/>
                <a:ext cx="155575" cy="155575"/>
              </a:xfrm>
              <a:custGeom>
                <a:avLst/>
                <a:gdLst>
                  <a:gd name="T0" fmla="*/ 108 w 108"/>
                  <a:gd name="T1" fmla="*/ 65 h 108"/>
                  <a:gd name="T2" fmla="*/ 108 w 108"/>
                  <a:gd name="T3" fmla="*/ 43 h 108"/>
                  <a:gd name="T4" fmla="*/ 100 w 108"/>
                  <a:gd name="T5" fmla="*/ 39 h 108"/>
                  <a:gd name="T6" fmla="*/ 97 w 108"/>
                  <a:gd name="T7" fmla="*/ 33 h 108"/>
                  <a:gd name="T8" fmla="*/ 100 w 108"/>
                  <a:gd name="T9" fmla="*/ 24 h 108"/>
                  <a:gd name="T10" fmla="*/ 84 w 108"/>
                  <a:gd name="T11" fmla="*/ 8 h 108"/>
                  <a:gd name="T12" fmla="*/ 75 w 108"/>
                  <a:gd name="T13" fmla="*/ 11 h 108"/>
                  <a:gd name="T14" fmla="*/ 70 w 108"/>
                  <a:gd name="T15" fmla="*/ 9 h 108"/>
                  <a:gd name="T16" fmla="*/ 65 w 108"/>
                  <a:gd name="T17" fmla="*/ 0 h 108"/>
                  <a:gd name="T18" fmla="*/ 43 w 108"/>
                  <a:gd name="T19" fmla="*/ 0 h 108"/>
                  <a:gd name="T20" fmla="*/ 39 w 108"/>
                  <a:gd name="T21" fmla="*/ 9 h 108"/>
                  <a:gd name="T22" fmla="*/ 33 w 108"/>
                  <a:gd name="T23" fmla="*/ 11 h 108"/>
                  <a:gd name="T24" fmla="*/ 24 w 108"/>
                  <a:gd name="T25" fmla="*/ 8 h 108"/>
                  <a:gd name="T26" fmla="*/ 8 w 108"/>
                  <a:gd name="T27" fmla="*/ 24 h 108"/>
                  <a:gd name="T28" fmla="*/ 11 w 108"/>
                  <a:gd name="T29" fmla="*/ 33 h 108"/>
                  <a:gd name="T30" fmla="*/ 9 w 108"/>
                  <a:gd name="T31" fmla="*/ 39 h 108"/>
                  <a:gd name="T32" fmla="*/ 0 w 108"/>
                  <a:gd name="T33" fmla="*/ 43 h 108"/>
                  <a:gd name="T34" fmla="*/ 0 w 108"/>
                  <a:gd name="T35" fmla="*/ 65 h 108"/>
                  <a:gd name="T36" fmla="*/ 8 w 108"/>
                  <a:gd name="T37" fmla="*/ 69 h 108"/>
                  <a:gd name="T38" fmla="*/ 11 w 108"/>
                  <a:gd name="T39" fmla="*/ 76 h 108"/>
                  <a:gd name="T40" fmla="*/ 8 w 108"/>
                  <a:gd name="T41" fmla="*/ 84 h 108"/>
                  <a:gd name="T42" fmla="*/ 23 w 108"/>
                  <a:gd name="T43" fmla="*/ 100 h 108"/>
                  <a:gd name="T44" fmla="*/ 32 w 108"/>
                  <a:gd name="T45" fmla="*/ 97 h 108"/>
                  <a:gd name="T46" fmla="*/ 39 w 108"/>
                  <a:gd name="T47" fmla="*/ 100 h 108"/>
                  <a:gd name="T48" fmla="*/ 43 w 108"/>
                  <a:gd name="T49" fmla="*/ 108 h 108"/>
                  <a:gd name="T50" fmla="*/ 65 w 108"/>
                  <a:gd name="T51" fmla="*/ 108 h 108"/>
                  <a:gd name="T52" fmla="*/ 69 w 108"/>
                  <a:gd name="T53" fmla="*/ 100 h 108"/>
                  <a:gd name="T54" fmla="*/ 76 w 108"/>
                  <a:gd name="T55" fmla="*/ 98 h 108"/>
                  <a:gd name="T56" fmla="*/ 84 w 108"/>
                  <a:gd name="T57" fmla="*/ 100 h 108"/>
                  <a:gd name="T58" fmla="*/ 100 w 108"/>
                  <a:gd name="T59" fmla="*/ 85 h 108"/>
                  <a:gd name="T60" fmla="*/ 97 w 108"/>
                  <a:gd name="T61" fmla="*/ 76 h 108"/>
                  <a:gd name="T62" fmla="*/ 100 w 108"/>
                  <a:gd name="T63" fmla="*/ 69 h 108"/>
                  <a:gd name="T64" fmla="*/ 108 w 108"/>
                  <a:gd name="T65" fmla="*/ 65 h 108"/>
                  <a:gd name="T66" fmla="*/ 78 w 108"/>
                  <a:gd name="T67" fmla="*/ 54 h 108"/>
                  <a:gd name="T68" fmla="*/ 54 w 108"/>
                  <a:gd name="T69" fmla="*/ 79 h 108"/>
                  <a:gd name="T70" fmla="*/ 30 w 108"/>
                  <a:gd name="T71" fmla="*/ 54 h 108"/>
                  <a:gd name="T72" fmla="*/ 54 w 108"/>
                  <a:gd name="T73" fmla="*/ 30 h 108"/>
                  <a:gd name="T74" fmla="*/ 78 w 108"/>
                  <a:gd name="T75" fmla="*/ 54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08" h="108">
                    <a:moveTo>
                      <a:pt x="108" y="65"/>
                    </a:moveTo>
                    <a:cubicBezTo>
                      <a:pt x="108" y="43"/>
                      <a:pt x="108" y="43"/>
                      <a:pt x="108" y="43"/>
                    </a:cubicBezTo>
                    <a:cubicBezTo>
                      <a:pt x="100" y="39"/>
                      <a:pt x="100" y="39"/>
                      <a:pt x="100" y="39"/>
                    </a:cubicBezTo>
                    <a:cubicBezTo>
                      <a:pt x="99" y="37"/>
                      <a:pt x="98" y="35"/>
                      <a:pt x="97" y="33"/>
                    </a:cubicBezTo>
                    <a:cubicBezTo>
                      <a:pt x="100" y="24"/>
                      <a:pt x="100" y="24"/>
                      <a:pt x="100" y="24"/>
                    </a:cubicBezTo>
                    <a:cubicBezTo>
                      <a:pt x="84" y="8"/>
                      <a:pt x="84" y="8"/>
                      <a:pt x="84" y="8"/>
                    </a:cubicBezTo>
                    <a:cubicBezTo>
                      <a:pt x="75" y="11"/>
                      <a:pt x="75" y="11"/>
                      <a:pt x="75" y="11"/>
                    </a:cubicBezTo>
                    <a:cubicBezTo>
                      <a:pt x="73" y="10"/>
                      <a:pt x="72" y="10"/>
                      <a:pt x="70" y="9"/>
                    </a:cubicBezTo>
                    <a:cubicBezTo>
                      <a:pt x="65" y="0"/>
                      <a:pt x="65" y="0"/>
                      <a:pt x="65" y="0"/>
                    </a:cubicBezTo>
                    <a:cubicBezTo>
                      <a:pt x="43" y="0"/>
                      <a:pt x="43" y="0"/>
                      <a:pt x="43" y="0"/>
                    </a:cubicBezTo>
                    <a:cubicBezTo>
                      <a:pt x="39" y="9"/>
                      <a:pt x="39" y="9"/>
                      <a:pt x="39" y="9"/>
                    </a:cubicBezTo>
                    <a:cubicBezTo>
                      <a:pt x="37" y="10"/>
                      <a:pt x="35" y="10"/>
                      <a:pt x="33" y="11"/>
                    </a:cubicBezTo>
                    <a:cubicBezTo>
                      <a:pt x="24" y="8"/>
                      <a:pt x="24" y="8"/>
                      <a:pt x="24" y="8"/>
                    </a:cubicBezTo>
                    <a:cubicBezTo>
                      <a:pt x="8" y="24"/>
                      <a:pt x="8" y="24"/>
                      <a:pt x="8" y="24"/>
                    </a:cubicBezTo>
                    <a:cubicBezTo>
                      <a:pt x="11" y="33"/>
                      <a:pt x="11" y="33"/>
                      <a:pt x="11" y="33"/>
                    </a:cubicBezTo>
                    <a:cubicBezTo>
                      <a:pt x="10" y="35"/>
                      <a:pt x="9" y="37"/>
                      <a:pt x="9" y="39"/>
                    </a:cubicBezTo>
                    <a:cubicBezTo>
                      <a:pt x="0" y="43"/>
                      <a:pt x="0" y="43"/>
                      <a:pt x="0" y="43"/>
                    </a:cubicBezTo>
                    <a:cubicBezTo>
                      <a:pt x="0" y="65"/>
                      <a:pt x="0" y="65"/>
                      <a:pt x="0" y="65"/>
                    </a:cubicBezTo>
                    <a:cubicBezTo>
                      <a:pt x="8" y="69"/>
                      <a:pt x="8" y="69"/>
                      <a:pt x="8" y="69"/>
                    </a:cubicBezTo>
                    <a:cubicBezTo>
                      <a:pt x="9" y="71"/>
                      <a:pt x="10" y="73"/>
                      <a:pt x="11" y="76"/>
                    </a:cubicBezTo>
                    <a:cubicBezTo>
                      <a:pt x="8" y="84"/>
                      <a:pt x="8" y="84"/>
                      <a:pt x="8" y="84"/>
                    </a:cubicBezTo>
                    <a:cubicBezTo>
                      <a:pt x="23" y="100"/>
                      <a:pt x="23" y="100"/>
                      <a:pt x="23" y="100"/>
                    </a:cubicBezTo>
                    <a:cubicBezTo>
                      <a:pt x="32" y="97"/>
                      <a:pt x="32" y="97"/>
                      <a:pt x="32" y="97"/>
                    </a:cubicBezTo>
                    <a:cubicBezTo>
                      <a:pt x="34" y="98"/>
                      <a:pt x="36" y="99"/>
                      <a:pt x="39" y="100"/>
                    </a:cubicBezTo>
                    <a:cubicBezTo>
                      <a:pt x="43" y="108"/>
                      <a:pt x="43" y="108"/>
                      <a:pt x="43" y="108"/>
                    </a:cubicBezTo>
                    <a:cubicBezTo>
                      <a:pt x="65" y="108"/>
                      <a:pt x="65" y="108"/>
                      <a:pt x="65" y="108"/>
                    </a:cubicBezTo>
                    <a:cubicBezTo>
                      <a:pt x="69" y="100"/>
                      <a:pt x="69" y="100"/>
                      <a:pt x="69" y="100"/>
                    </a:cubicBezTo>
                    <a:cubicBezTo>
                      <a:pt x="71" y="100"/>
                      <a:pt x="74" y="99"/>
                      <a:pt x="76" y="98"/>
                    </a:cubicBezTo>
                    <a:cubicBezTo>
                      <a:pt x="84" y="100"/>
                      <a:pt x="84" y="100"/>
                      <a:pt x="84" y="100"/>
                    </a:cubicBezTo>
                    <a:cubicBezTo>
                      <a:pt x="100" y="85"/>
                      <a:pt x="100" y="85"/>
                      <a:pt x="100" y="85"/>
                    </a:cubicBezTo>
                    <a:cubicBezTo>
                      <a:pt x="97" y="76"/>
                      <a:pt x="97" y="76"/>
                      <a:pt x="97" y="76"/>
                    </a:cubicBezTo>
                    <a:cubicBezTo>
                      <a:pt x="98" y="74"/>
                      <a:pt x="99" y="72"/>
                      <a:pt x="100" y="69"/>
                    </a:cubicBezTo>
                    <a:lnTo>
                      <a:pt x="108" y="65"/>
                    </a:lnTo>
                    <a:close/>
                    <a:moveTo>
                      <a:pt x="78" y="54"/>
                    </a:moveTo>
                    <a:cubicBezTo>
                      <a:pt x="78" y="68"/>
                      <a:pt x="68" y="79"/>
                      <a:pt x="54" y="79"/>
                    </a:cubicBezTo>
                    <a:cubicBezTo>
                      <a:pt x="41" y="79"/>
                      <a:pt x="30" y="68"/>
                      <a:pt x="30" y="54"/>
                    </a:cubicBezTo>
                    <a:cubicBezTo>
                      <a:pt x="30" y="41"/>
                      <a:pt x="41" y="30"/>
                      <a:pt x="54" y="30"/>
                    </a:cubicBezTo>
                    <a:cubicBezTo>
                      <a:pt x="68" y="30"/>
                      <a:pt x="78" y="41"/>
                      <a:pt x="78" y="54"/>
                    </a:cubicBezTo>
                    <a:close/>
                  </a:path>
                </a:pathLst>
              </a:cu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2400">
                  <a:cs typeface="+mn-ea"/>
                  <a:sym typeface="+mn-lt"/>
                </a:endParaRPr>
              </a:p>
            </p:txBody>
          </p:sp>
        </p:grpSp>
      </p:grpSp>
      <p:grpSp>
        <p:nvGrpSpPr>
          <p:cNvPr id="72" name="组合 71"/>
          <p:cNvGrpSpPr/>
          <p:nvPr/>
        </p:nvGrpSpPr>
        <p:grpSpPr>
          <a:xfrm>
            <a:off x="5286531" y="3379987"/>
            <a:ext cx="914912" cy="926471"/>
            <a:chOff x="5237224" y="3759845"/>
            <a:chExt cx="914912" cy="926470"/>
          </a:xfrm>
          <a:solidFill>
            <a:schemeClr val="bg1"/>
          </a:solidFill>
        </p:grpSpPr>
        <p:sp>
          <p:nvSpPr>
            <p:cNvPr id="64" name="Freeform 1812"/>
            <p:cNvSpPr/>
            <p:nvPr/>
          </p:nvSpPr>
          <p:spPr>
            <a:xfrm>
              <a:off x="5237224" y="3759845"/>
              <a:ext cx="914912" cy="926470"/>
            </a:xfrm>
            <a:custGeom>
              <a:avLst/>
              <a:gdLst>
                <a:gd name="txL" fmla="*/ 0 w 91"/>
                <a:gd name="txT" fmla="*/ 0 h 92"/>
                <a:gd name="txR" fmla="*/ 91 w 91"/>
                <a:gd name="txB" fmla="*/ 92 h 92"/>
              </a:gdLst>
              <a:ahLst/>
              <a:cxnLst>
                <a:cxn ang="0">
                  <a:pos x="463341" y="150743"/>
                </a:cxn>
                <a:cxn ang="0">
                  <a:pos x="376464" y="463826"/>
                </a:cxn>
                <a:cxn ang="0">
                  <a:pos x="63709" y="382657"/>
                </a:cxn>
                <a:cxn ang="0">
                  <a:pos x="150586" y="63776"/>
                </a:cxn>
                <a:cxn ang="0">
                  <a:pos x="463341" y="150743"/>
                </a:cxn>
              </a:cxnLst>
              <a:rect l="txL" t="txT" r="txR" b="txB"/>
              <a:pathLst>
                <a:path w="91" h="92">
                  <a:moveTo>
                    <a:pt x="80" y="26"/>
                  </a:moveTo>
                  <a:cubicBezTo>
                    <a:pt x="91" y="45"/>
                    <a:pt x="84" y="69"/>
                    <a:pt x="65" y="80"/>
                  </a:cubicBezTo>
                  <a:cubicBezTo>
                    <a:pt x="46" y="92"/>
                    <a:pt x="22" y="85"/>
                    <a:pt x="11" y="66"/>
                  </a:cubicBezTo>
                  <a:cubicBezTo>
                    <a:pt x="0" y="47"/>
                    <a:pt x="6" y="22"/>
                    <a:pt x="26" y="11"/>
                  </a:cubicBezTo>
                  <a:cubicBezTo>
                    <a:pt x="45" y="0"/>
                    <a:pt x="69" y="7"/>
                    <a:pt x="80" y="26"/>
                  </a:cubicBezTo>
                </a:path>
              </a:pathLst>
            </a:custGeom>
            <a:solidFill>
              <a:srgbClr val="1B4367"/>
            </a:solidFill>
            <a:ln w="9525">
              <a:solidFill>
                <a:schemeClr val="bg1"/>
              </a:solidFill>
            </a:ln>
          </p:spPr>
          <p:txBody>
            <a:bodyPr/>
            <a:lstStyle/>
            <a:p>
              <a:endParaRPr lang="zh-CN" altLang="en-US" sz="2400">
                <a:cs typeface="+mn-ea"/>
                <a:sym typeface="+mn-lt"/>
              </a:endParaRPr>
            </a:p>
          </p:txBody>
        </p:sp>
        <p:grpSp>
          <p:nvGrpSpPr>
            <p:cNvPr id="28" name="组合 27"/>
            <p:cNvGrpSpPr/>
            <p:nvPr/>
          </p:nvGrpSpPr>
          <p:grpSpPr>
            <a:xfrm>
              <a:off x="5539564" y="3983837"/>
              <a:ext cx="345128" cy="512366"/>
              <a:chOff x="5649914" y="2946401"/>
              <a:chExt cx="360363" cy="534987"/>
            </a:xfrm>
            <a:grpFill/>
          </p:grpSpPr>
          <p:sp>
            <p:nvSpPr>
              <p:cNvPr id="29" name="Freeform 29"/>
              <p:cNvSpPr/>
              <p:nvPr/>
            </p:nvSpPr>
            <p:spPr bwMode="auto">
              <a:xfrm>
                <a:off x="5776914" y="3424238"/>
                <a:ext cx="106363" cy="57150"/>
              </a:xfrm>
              <a:custGeom>
                <a:avLst/>
                <a:gdLst>
                  <a:gd name="T0" fmla="*/ 0 w 74"/>
                  <a:gd name="T1" fmla="*/ 0 h 40"/>
                  <a:gd name="T2" fmla="*/ 37 w 74"/>
                  <a:gd name="T3" fmla="*/ 40 h 40"/>
                  <a:gd name="T4" fmla="*/ 74 w 74"/>
                  <a:gd name="T5" fmla="*/ 0 h 40"/>
                  <a:gd name="T6" fmla="*/ 0 w 74"/>
                  <a:gd name="T7" fmla="*/ 0 h 40"/>
                </a:gdLst>
                <a:ahLst/>
                <a:cxnLst>
                  <a:cxn ang="0">
                    <a:pos x="T0" y="T1"/>
                  </a:cxn>
                  <a:cxn ang="0">
                    <a:pos x="T2" y="T3"/>
                  </a:cxn>
                  <a:cxn ang="0">
                    <a:pos x="T4" y="T5"/>
                  </a:cxn>
                  <a:cxn ang="0">
                    <a:pos x="T6" y="T7"/>
                  </a:cxn>
                </a:cxnLst>
                <a:rect l="0" t="0" r="r" b="b"/>
                <a:pathLst>
                  <a:path w="74" h="40">
                    <a:moveTo>
                      <a:pt x="0" y="0"/>
                    </a:moveTo>
                    <a:cubicBezTo>
                      <a:pt x="0" y="22"/>
                      <a:pt x="17" y="40"/>
                      <a:pt x="37" y="40"/>
                    </a:cubicBezTo>
                    <a:cubicBezTo>
                      <a:pt x="57" y="40"/>
                      <a:pt x="74" y="22"/>
                      <a:pt x="74" y="0"/>
                    </a:cubicBezTo>
                    <a:lnTo>
                      <a:pt x="0" y="0"/>
                    </a:lnTo>
                    <a:close/>
                  </a:path>
                </a:pathLst>
              </a:custGeom>
              <a:grpFill/>
              <a:ln w="9525">
                <a:solidFill>
                  <a:schemeClr val="bg1"/>
                </a:solidFill>
                <a:round/>
              </a:ln>
            </p:spPr>
            <p:txBody>
              <a:bodyPr/>
              <a:lstStyle/>
              <a:p>
                <a:pPr>
                  <a:defRPr/>
                </a:pPr>
                <a:endParaRPr lang="zh-CN" altLang="en-US" sz="2400">
                  <a:cs typeface="+mn-ea"/>
                  <a:sym typeface="+mn-lt"/>
                </a:endParaRPr>
              </a:p>
            </p:txBody>
          </p:sp>
          <p:sp>
            <p:nvSpPr>
              <p:cNvPr id="30" name="Freeform 30"/>
              <p:cNvSpPr/>
              <p:nvPr/>
            </p:nvSpPr>
            <p:spPr bwMode="auto">
              <a:xfrm>
                <a:off x="5753101" y="3346451"/>
                <a:ext cx="153988" cy="26988"/>
              </a:xfrm>
              <a:custGeom>
                <a:avLst/>
                <a:gdLst>
                  <a:gd name="T0" fmla="*/ 106 w 106"/>
                  <a:gd name="T1" fmla="*/ 11 h 19"/>
                  <a:gd name="T2" fmla="*/ 98 w 106"/>
                  <a:gd name="T3" fmla="*/ 19 h 19"/>
                  <a:gd name="T4" fmla="*/ 8 w 106"/>
                  <a:gd name="T5" fmla="*/ 19 h 19"/>
                  <a:gd name="T6" fmla="*/ 0 w 106"/>
                  <a:gd name="T7" fmla="*/ 11 h 19"/>
                  <a:gd name="T8" fmla="*/ 0 w 106"/>
                  <a:gd name="T9" fmla="*/ 8 h 19"/>
                  <a:gd name="T10" fmla="*/ 8 w 106"/>
                  <a:gd name="T11" fmla="*/ 0 h 19"/>
                  <a:gd name="T12" fmla="*/ 98 w 106"/>
                  <a:gd name="T13" fmla="*/ 0 h 19"/>
                  <a:gd name="T14" fmla="*/ 106 w 106"/>
                  <a:gd name="T15" fmla="*/ 8 h 19"/>
                  <a:gd name="T16" fmla="*/ 106 w 106"/>
                  <a:gd name="T17" fmla="*/ 11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6" h="19">
                    <a:moveTo>
                      <a:pt x="106" y="11"/>
                    </a:moveTo>
                    <a:cubicBezTo>
                      <a:pt x="106" y="16"/>
                      <a:pt x="103" y="19"/>
                      <a:pt x="98" y="19"/>
                    </a:cubicBezTo>
                    <a:cubicBezTo>
                      <a:pt x="8" y="19"/>
                      <a:pt x="8" y="19"/>
                      <a:pt x="8" y="19"/>
                    </a:cubicBezTo>
                    <a:cubicBezTo>
                      <a:pt x="3" y="19"/>
                      <a:pt x="0" y="16"/>
                      <a:pt x="0" y="11"/>
                    </a:cubicBezTo>
                    <a:cubicBezTo>
                      <a:pt x="0" y="8"/>
                      <a:pt x="0" y="8"/>
                      <a:pt x="0" y="8"/>
                    </a:cubicBezTo>
                    <a:cubicBezTo>
                      <a:pt x="0" y="4"/>
                      <a:pt x="3" y="0"/>
                      <a:pt x="8" y="0"/>
                    </a:cubicBezTo>
                    <a:cubicBezTo>
                      <a:pt x="98" y="0"/>
                      <a:pt x="98" y="0"/>
                      <a:pt x="98" y="0"/>
                    </a:cubicBezTo>
                    <a:cubicBezTo>
                      <a:pt x="103" y="0"/>
                      <a:pt x="106" y="4"/>
                      <a:pt x="106" y="8"/>
                    </a:cubicBezTo>
                    <a:lnTo>
                      <a:pt x="106" y="11"/>
                    </a:lnTo>
                    <a:close/>
                  </a:path>
                </a:pathLst>
              </a:custGeom>
              <a:grpFill/>
              <a:ln w="9525">
                <a:solidFill>
                  <a:schemeClr val="bg1"/>
                </a:solidFill>
                <a:round/>
              </a:ln>
            </p:spPr>
            <p:txBody>
              <a:bodyPr/>
              <a:lstStyle/>
              <a:p>
                <a:pPr>
                  <a:defRPr/>
                </a:pPr>
                <a:endParaRPr lang="zh-CN" altLang="en-US" sz="2400">
                  <a:cs typeface="+mn-ea"/>
                  <a:sym typeface="+mn-lt"/>
                </a:endParaRPr>
              </a:p>
            </p:txBody>
          </p:sp>
          <p:sp>
            <p:nvSpPr>
              <p:cNvPr id="31" name="Freeform 31"/>
              <p:cNvSpPr/>
              <p:nvPr/>
            </p:nvSpPr>
            <p:spPr bwMode="auto">
              <a:xfrm>
                <a:off x="5753101" y="3386138"/>
                <a:ext cx="153988" cy="26988"/>
              </a:xfrm>
              <a:custGeom>
                <a:avLst/>
                <a:gdLst>
                  <a:gd name="T0" fmla="*/ 106 w 106"/>
                  <a:gd name="T1" fmla="*/ 11 h 19"/>
                  <a:gd name="T2" fmla="*/ 98 w 106"/>
                  <a:gd name="T3" fmla="*/ 19 h 19"/>
                  <a:gd name="T4" fmla="*/ 8 w 106"/>
                  <a:gd name="T5" fmla="*/ 19 h 19"/>
                  <a:gd name="T6" fmla="*/ 0 w 106"/>
                  <a:gd name="T7" fmla="*/ 11 h 19"/>
                  <a:gd name="T8" fmla="*/ 0 w 106"/>
                  <a:gd name="T9" fmla="*/ 8 h 19"/>
                  <a:gd name="T10" fmla="*/ 8 w 106"/>
                  <a:gd name="T11" fmla="*/ 0 h 19"/>
                  <a:gd name="T12" fmla="*/ 98 w 106"/>
                  <a:gd name="T13" fmla="*/ 0 h 19"/>
                  <a:gd name="T14" fmla="*/ 106 w 106"/>
                  <a:gd name="T15" fmla="*/ 8 h 19"/>
                  <a:gd name="T16" fmla="*/ 106 w 106"/>
                  <a:gd name="T17" fmla="*/ 11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6" h="19">
                    <a:moveTo>
                      <a:pt x="106" y="11"/>
                    </a:moveTo>
                    <a:cubicBezTo>
                      <a:pt x="106" y="15"/>
                      <a:pt x="103" y="19"/>
                      <a:pt x="98" y="19"/>
                    </a:cubicBezTo>
                    <a:cubicBezTo>
                      <a:pt x="8" y="19"/>
                      <a:pt x="8" y="19"/>
                      <a:pt x="8" y="19"/>
                    </a:cubicBezTo>
                    <a:cubicBezTo>
                      <a:pt x="3" y="19"/>
                      <a:pt x="0" y="15"/>
                      <a:pt x="0" y="11"/>
                    </a:cubicBezTo>
                    <a:cubicBezTo>
                      <a:pt x="0" y="8"/>
                      <a:pt x="0" y="8"/>
                      <a:pt x="0" y="8"/>
                    </a:cubicBezTo>
                    <a:cubicBezTo>
                      <a:pt x="0" y="3"/>
                      <a:pt x="3" y="0"/>
                      <a:pt x="8" y="0"/>
                    </a:cubicBezTo>
                    <a:cubicBezTo>
                      <a:pt x="98" y="0"/>
                      <a:pt x="98" y="0"/>
                      <a:pt x="98" y="0"/>
                    </a:cubicBezTo>
                    <a:cubicBezTo>
                      <a:pt x="103" y="0"/>
                      <a:pt x="106" y="3"/>
                      <a:pt x="106" y="8"/>
                    </a:cubicBezTo>
                    <a:lnTo>
                      <a:pt x="106" y="11"/>
                    </a:lnTo>
                    <a:close/>
                  </a:path>
                </a:pathLst>
              </a:custGeom>
              <a:grpFill/>
              <a:ln w="9525">
                <a:solidFill>
                  <a:schemeClr val="bg1"/>
                </a:solidFill>
                <a:round/>
              </a:ln>
            </p:spPr>
            <p:txBody>
              <a:bodyPr/>
              <a:lstStyle/>
              <a:p>
                <a:pPr>
                  <a:defRPr/>
                </a:pPr>
                <a:endParaRPr lang="zh-CN" altLang="en-US" sz="2400">
                  <a:cs typeface="+mn-ea"/>
                  <a:sym typeface="+mn-lt"/>
                </a:endParaRPr>
              </a:p>
            </p:txBody>
          </p:sp>
          <p:sp>
            <p:nvSpPr>
              <p:cNvPr id="32" name="Freeform 32"/>
              <p:cNvSpPr/>
              <p:nvPr/>
            </p:nvSpPr>
            <p:spPr bwMode="auto">
              <a:xfrm>
                <a:off x="5649914" y="2946401"/>
                <a:ext cx="360363" cy="385763"/>
              </a:xfrm>
              <a:custGeom>
                <a:avLst/>
                <a:gdLst>
                  <a:gd name="T0" fmla="*/ 250 w 250"/>
                  <a:gd name="T1" fmla="*/ 125 h 268"/>
                  <a:gd name="T2" fmla="*/ 125 w 250"/>
                  <a:gd name="T3" fmla="*/ 0 h 268"/>
                  <a:gd name="T4" fmla="*/ 0 w 250"/>
                  <a:gd name="T5" fmla="*/ 125 h 268"/>
                  <a:gd name="T6" fmla="*/ 72 w 250"/>
                  <a:gd name="T7" fmla="*/ 238 h 268"/>
                  <a:gd name="T8" fmla="*/ 72 w 250"/>
                  <a:gd name="T9" fmla="*/ 244 h 268"/>
                  <a:gd name="T10" fmla="*/ 96 w 250"/>
                  <a:gd name="T11" fmla="*/ 268 h 268"/>
                  <a:gd name="T12" fmla="*/ 154 w 250"/>
                  <a:gd name="T13" fmla="*/ 268 h 268"/>
                  <a:gd name="T14" fmla="*/ 178 w 250"/>
                  <a:gd name="T15" fmla="*/ 244 h 268"/>
                  <a:gd name="T16" fmla="*/ 178 w 250"/>
                  <a:gd name="T17" fmla="*/ 238 h 268"/>
                  <a:gd name="T18" fmla="*/ 250 w 250"/>
                  <a:gd name="T19" fmla="*/ 125 h 2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0" h="268">
                    <a:moveTo>
                      <a:pt x="250" y="125"/>
                    </a:moveTo>
                    <a:cubicBezTo>
                      <a:pt x="250" y="56"/>
                      <a:pt x="194" y="0"/>
                      <a:pt x="125" y="0"/>
                    </a:cubicBezTo>
                    <a:cubicBezTo>
                      <a:pt x="56" y="0"/>
                      <a:pt x="0" y="56"/>
                      <a:pt x="0" y="125"/>
                    </a:cubicBezTo>
                    <a:cubicBezTo>
                      <a:pt x="0" y="175"/>
                      <a:pt x="30" y="218"/>
                      <a:pt x="72" y="238"/>
                    </a:cubicBezTo>
                    <a:cubicBezTo>
                      <a:pt x="72" y="244"/>
                      <a:pt x="72" y="244"/>
                      <a:pt x="72" y="244"/>
                    </a:cubicBezTo>
                    <a:cubicBezTo>
                      <a:pt x="72" y="257"/>
                      <a:pt x="83" y="268"/>
                      <a:pt x="96" y="268"/>
                    </a:cubicBezTo>
                    <a:cubicBezTo>
                      <a:pt x="154" y="268"/>
                      <a:pt x="154" y="268"/>
                      <a:pt x="154" y="268"/>
                    </a:cubicBezTo>
                    <a:cubicBezTo>
                      <a:pt x="167" y="268"/>
                      <a:pt x="178" y="257"/>
                      <a:pt x="178" y="244"/>
                    </a:cubicBezTo>
                    <a:cubicBezTo>
                      <a:pt x="178" y="238"/>
                      <a:pt x="178" y="238"/>
                      <a:pt x="178" y="238"/>
                    </a:cubicBezTo>
                    <a:cubicBezTo>
                      <a:pt x="221" y="218"/>
                      <a:pt x="250" y="175"/>
                      <a:pt x="250" y="125"/>
                    </a:cubicBezTo>
                    <a:close/>
                  </a:path>
                </a:pathLst>
              </a:custGeom>
              <a:grpFill/>
              <a:ln w="9525">
                <a:solidFill>
                  <a:schemeClr val="bg1"/>
                </a:solidFill>
                <a:round/>
              </a:ln>
            </p:spPr>
            <p:txBody>
              <a:bodyPr/>
              <a:lstStyle/>
              <a:p>
                <a:pPr>
                  <a:defRPr/>
                </a:pPr>
                <a:endParaRPr lang="zh-CN" altLang="en-US" sz="2400">
                  <a:cs typeface="+mn-ea"/>
                  <a:sym typeface="+mn-lt"/>
                </a:endParaRPr>
              </a:p>
            </p:txBody>
          </p:sp>
        </p:grpSp>
      </p:grpSp>
      <p:grpSp>
        <p:nvGrpSpPr>
          <p:cNvPr id="76" name="组合 75"/>
          <p:cNvGrpSpPr/>
          <p:nvPr/>
        </p:nvGrpSpPr>
        <p:grpSpPr>
          <a:xfrm>
            <a:off x="882745" y="2194133"/>
            <a:ext cx="4401186" cy="1148716"/>
            <a:chOff x="833439" y="2573986"/>
            <a:chExt cx="4401185" cy="1148713"/>
          </a:xfrm>
        </p:grpSpPr>
        <p:sp>
          <p:nvSpPr>
            <p:cNvPr id="66" name="文本框 85"/>
            <p:cNvSpPr txBox="1"/>
            <p:nvPr/>
          </p:nvSpPr>
          <p:spPr>
            <a:xfrm>
              <a:off x="1641794" y="2862276"/>
              <a:ext cx="3592830" cy="860423"/>
            </a:xfrm>
            <a:prstGeom prst="rect">
              <a:avLst/>
            </a:prstGeom>
            <a:noFill/>
          </p:spPr>
          <p:txBody>
            <a:bodyPr wrap="square" rtlCol="0">
              <a:spAutoFit/>
            </a:bodyPr>
            <a:lstStyle/>
            <a:p>
              <a:pPr algn="r">
                <a:lnSpc>
                  <a:spcPts val="1500"/>
                </a:lnSpc>
              </a:pPr>
              <a:r>
                <a:rPr lang="en-US" altLang="zh-CN" sz="1335" dirty="0">
                  <a:solidFill>
                    <a:schemeClr val="tx1">
                      <a:lumMod val="75000"/>
                      <a:lumOff val="25000"/>
                    </a:schemeClr>
                  </a:solidFill>
                  <a:cs typeface="+mn-ea"/>
                  <a:sym typeface="+mn-lt"/>
                </a:rPr>
                <a:t>From the lexical explanation, contemporary refers to“existing or happening now, and therefore seeming modern“(Cambridge Dictionary)</a:t>
              </a:r>
              <a:r>
                <a:rPr lang="zh-CN" altLang="en-US" sz="1335" dirty="0">
                  <a:solidFill>
                    <a:schemeClr val="tx1">
                      <a:lumMod val="75000"/>
                      <a:lumOff val="25000"/>
                    </a:schemeClr>
                  </a:solidFill>
                  <a:cs typeface="+mn-ea"/>
                  <a:sym typeface="+mn-lt"/>
                </a:rPr>
                <a:t> </a:t>
              </a:r>
              <a:endParaRPr lang="zh-CN" altLang="da-DK" sz="1335" dirty="0">
                <a:solidFill>
                  <a:schemeClr val="tx1">
                    <a:lumMod val="75000"/>
                    <a:lumOff val="25000"/>
                  </a:schemeClr>
                </a:solidFill>
                <a:cs typeface="+mn-ea"/>
                <a:sym typeface="+mn-lt"/>
              </a:endParaRPr>
            </a:p>
          </p:txBody>
        </p:sp>
        <p:sp>
          <p:nvSpPr>
            <p:cNvPr id="67" name="TextBox 1956"/>
            <p:cNvSpPr/>
            <p:nvPr/>
          </p:nvSpPr>
          <p:spPr>
            <a:xfrm>
              <a:off x="833439" y="2573986"/>
              <a:ext cx="4370704" cy="283209"/>
            </a:xfrm>
            <a:prstGeom prst="rect">
              <a:avLst/>
            </a:prstGeom>
            <a:noFill/>
            <a:ln w="9525">
              <a:noFill/>
              <a:miter/>
            </a:ln>
          </p:spPr>
          <p:txBody>
            <a:bodyPr wrap="square">
              <a:noAutofit/>
            </a:bodyPr>
            <a:lstStyle/>
            <a:p>
              <a:pPr lvl="0" algn="r">
                <a:lnSpc>
                  <a:spcPts val="1500"/>
                </a:lnSpc>
              </a:pPr>
              <a:r>
                <a:rPr lang="en-US" altLang="zh-CN" sz="2400" b="1" dirty="0">
                  <a:solidFill>
                    <a:srgbClr val="1B4367"/>
                  </a:solidFill>
                  <a:cs typeface="+mn-ea"/>
                  <a:sym typeface="+mn-lt"/>
                </a:rPr>
                <a:t>Explanation from vocabulary</a:t>
              </a:r>
              <a:endParaRPr lang="en-US" altLang="zh-CN" sz="2400" b="1" dirty="0">
                <a:solidFill>
                  <a:srgbClr val="1B4367"/>
                </a:solidFill>
                <a:cs typeface="+mn-ea"/>
                <a:sym typeface="+mn-lt"/>
              </a:endParaRPr>
            </a:p>
          </p:txBody>
        </p:sp>
      </p:grpSp>
      <p:grpSp>
        <p:nvGrpSpPr>
          <p:cNvPr id="77" name="组合 76"/>
          <p:cNvGrpSpPr/>
          <p:nvPr/>
        </p:nvGrpSpPr>
        <p:grpSpPr>
          <a:xfrm>
            <a:off x="-128750" y="4469415"/>
            <a:ext cx="5415280" cy="2130426"/>
            <a:chOff x="-178056" y="4873181"/>
            <a:chExt cx="5415279" cy="2130425"/>
          </a:xfrm>
        </p:grpSpPr>
        <p:sp>
          <p:nvSpPr>
            <p:cNvPr id="68" name="文本框 5"/>
            <p:cNvSpPr txBox="1"/>
            <p:nvPr/>
          </p:nvSpPr>
          <p:spPr>
            <a:xfrm>
              <a:off x="671574" y="5565966"/>
              <a:ext cx="4565649" cy="1437640"/>
            </a:xfrm>
            <a:prstGeom prst="rect">
              <a:avLst/>
            </a:prstGeom>
            <a:noFill/>
          </p:spPr>
          <p:txBody>
            <a:bodyPr wrap="square" rtlCol="0">
              <a:spAutoFit/>
            </a:bodyPr>
            <a:lstStyle/>
            <a:p>
              <a:pPr algn="r">
                <a:lnSpc>
                  <a:spcPts val="1500"/>
                </a:lnSpc>
              </a:pPr>
              <a:r>
                <a:rPr lang="en-US" altLang="zh-CN" sz="1335" dirty="0">
                  <a:solidFill>
                    <a:schemeClr val="tx1">
                      <a:lumMod val="75000"/>
                      <a:lumOff val="25000"/>
                    </a:schemeClr>
                  </a:solidFill>
                  <a:cs typeface="+mn-ea"/>
                  <a:sym typeface="+mn-lt"/>
                </a:rPr>
                <a:t>In literature, contemporary literature refers to literature dating from the Second World War to the present. However, this is only a vague definition; it is important to notice that there is no clear-cut explanation for this period. </a:t>
              </a:r>
              <a:r>
                <a:rPr lang="zh-CN" altLang="en-US" sz="1335" dirty="0">
                  <a:solidFill>
                    <a:schemeClr val="tx1">
                      <a:lumMod val="75000"/>
                      <a:lumOff val="25000"/>
                    </a:schemeClr>
                  </a:solidFill>
                  <a:cs typeface="+mn-ea"/>
                  <a:sym typeface="+mn-lt"/>
                </a:rPr>
                <a:t> </a:t>
              </a:r>
              <a:r>
                <a:rPr lang="en-US" altLang="zh-CN" sz="1335" dirty="0">
                  <a:solidFill>
                    <a:schemeClr val="tx1">
                      <a:lumMod val="75000"/>
                      <a:lumOff val="25000"/>
                    </a:schemeClr>
                  </a:solidFill>
                  <a:cs typeface="+mn-ea"/>
                  <a:sym typeface="+mn-lt"/>
                </a:rPr>
                <a:t>(</a:t>
              </a:r>
              <a:r>
                <a:rPr lang="en-US" altLang="zh-CN" sz="1335" i="1" dirty="0">
                  <a:solidFill>
                    <a:schemeClr val="tx1">
                      <a:lumMod val="75000"/>
                      <a:lumOff val="25000"/>
                    </a:schemeClr>
                  </a:solidFill>
                  <a:cs typeface="+mn-ea"/>
                  <a:sym typeface="+mn-lt"/>
                </a:rPr>
                <a:t>Difference Between Modern and Contemporary Literature</a:t>
              </a:r>
              <a:r>
                <a:rPr lang="en-US" altLang="zh-CN" sz="1335" dirty="0">
                  <a:solidFill>
                    <a:schemeClr val="tx1">
                      <a:lumMod val="75000"/>
                      <a:lumOff val="25000"/>
                    </a:schemeClr>
                  </a:solidFill>
                  <a:cs typeface="+mn-ea"/>
                  <a:sym typeface="+mn-lt"/>
                </a:rPr>
                <a:t>,June 30, 2018 Posted by Hasa)</a:t>
              </a:r>
              <a:endParaRPr lang="en-US" altLang="zh-CN" sz="1335" dirty="0">
                <a:solidFill>
                  <a:schemeClr val="tx1">
                    <a:lumMod val="75000"/>
                    <a:lumOff val="25000"/>
                  </a:schemeClr>
                </a:solidFill>
                <a:cs typeface="+mn-ea"/>
                <a:sym typeface="+mn-lt"/>
              </a:endParaRPr>
            </a:p>
            <a:p>
              <a:pPr algn="r">
                <a:lnSpc>
                  <a:spcPts val="1500"/>
                </a:lnSpc>
              </a:pPr>
              <a:r>
                <a:rPr lang="zh-CN" altLang="en-US" sz="1335" dirty="0">
                  <a:solidFill>
                    <a:schemeClr val="tx1">
                      <a:lumMod val="75000"/>
                      <a:lumOff val="25000"/>
                    </a:schemeClr>
                  </a:solidFill>
                  <a:cs typeface="+mn-ea"/>
                  <a:sym typeface="+mn-lt"/>
                </a:rPr>
                <a:t> </a:t>
              </a:r>
              <a:endParaRPr lang="zh-CN" altLang="da-DK" sz="1335" dirty="0">
                <a:solidFill>
                  <a:schemeClr val="tx1">
                    <a:lumMod val="75000"/>
                    <a:lumOff val="25000"/>
                  </a:schemeClr>
                </a:solidFill>
                <a:cs typeface="+mn-ea"/>
                <a:sym typeface="+mn-lt"/>
              </a:endParaRPr>
            </a:p>
          </p:txBody>
        </p:sp>
        <p:sp>
          <p:nvSpPr>
            <p:cNvPr id="69" name="TextBox 1956"/>
            <p:cNvSpPr/>
            <p:nvPr/>
          </p:nvSpPr>
          <p:spPr>
            <a:xfrm>
              <a:off x="-178056" y="4873181"/>
              <a:ext cx="5360669" cy="668020"/>
            </a:xfrm>
            <a:prstGeom prst="rect">
              <a:avLst/>
            </a:prstGeom>
            <a:noFill/>
            <a:ln w="9525">
              <a:noFill/>
              <a:miter/>
            </a:ln>
          </p:spPr>
          <p:txBody>
            <a:bodyPr wrap="square">
              <a:spAutoFit/>
            </a:bodyPr>
            <a:lstStyle/>
            <a:p>
              <a:pPr lvl="0" algn="r">
                <a:lnSpc>
                  <a:spcPts val="1500"/>
                </a:lnSpc>
              </a:pPr>
              <a:r>
                <a:rPr lang="en-US" altLang="zh-CN" sz="2400" b="1" dirty="0">
                  <a:solidFill>
                    <a:srgbClr val="1B4367"/>
                  </a:solidFill>
                  <a:cs typeface="+mn-ea"/>
                  <a:sym typeface="+mn-lt"/>
                </a:rPr>
                <a:t>A more controversial </a:t>
              </a:r>
              <a:endParaRPr lang="en-US" altLang="zh-CN" sz="2400" b="1" dirty="0">
                <a:solidFill>
                  <a:srgbClr val="1B4367"/>
                </a:solidFill>
                <a:cs typeface="+mn-ea"/>
                <a:sym typeface="+mn-lt"/>
              </a:endParaRPr>
            </a:p>
            <a:p>
              <a:pPr lvl="0" algn="r">
                <a:lnSpc>
                  <a:spcPts val="1500"/>
                </a:lnSpc>
              </a:pPr>
              <a:endParaRPr lang="en-US" altLang="zh-CN" sz="2400" b="1" dirty="0">
                <a:solidFill>
                  <a:srgbClr val="1B4367"/>
                </a:solidFill>
                <a:cs typeface="+mn-ea"/>
                <a:sym typeface="+mn-lt"/>
              </a:endParaRPr>
            </a:p>
            <a:p>
              <a:pPr lvl="0" algn="r">
                <a:lnSpc>
                  <a:spcPts val="1500"/>
                </a:lnSpc>
              </a:pPr>
              <a:r>
                <a:rPr lang="en-US" altLang="zh-CN" sz="2400" b="1" dirty="0">
                  <a:solidFill>
                    <a:srgbClr val="1B4367"/>
                  </a:solidFill>
                  <a:cs typeface="+mn-ea"/>
                  <a:sym typeface="+mn-lt"/>
                </a:rPr>
                <a:t>explanation</a:t>
              </a:r>
              <a:endParaRPr lang="en-US" altLang="zh-CN" sz="2400" b="1" dirty="0">
                <a:solidFill>
                  <a:srgbClr val="1B4367"/>
                </a:solidFill>
                <a:cs typeface="+mn-ea"/>
                <a:sym typeface="+mn-lt"/>
              </a:endParaRPr>
            </a:p>
          </p:txBody>
        </p:sp>
      </p:grpSp>
      <p:sp>
        <p:nvSpPr>
          <p:cNvPr id="55" name="文本框 15"/>
          <p:cNvSpPr txBox="1"/>
          <p:nvPr/>
        </p:nvSpPr>
        <p:spPr>
          <a:xfrm>
            <a:off x="945848" y="413047"/>
            <a:ext cx="3015615" cy="440055"/>
          </a:xfrm>
          <a:prstGeom prst="rect">
            <a:avLst/>
          </a:prstGeom>
          <a:noFill/>
        </p:spPr>
        <p:txBody>
          <a:bodyPr wrap="square" lIns="91440" tIns="45720" rIns="91440" bIns="45720" rtlCol="0">
            <a:spAutoFit/>
          </a:bodyPr>
          <a:lstStyle/>
          <a:p>
            <a:r>
              <a:rPr lang="en-US" altLang="zh-CN" sz="2265" b="1" dirty="0">
                <a:solidFill>
                  <a:srgbClr val="1B4367"/>
                </a:solidFill>
                <a:cs typeface="+mn-ea"/>
                <a:sym typeface="+mn-lt"/>
              </a:rPr>
              <a:t>Contemporary</a:t>
            </a:r>
            <a:endParaRPr lang="zh-CN" altLang="en-US" sz="2265" b="1" dirty="0">
              <a:solidFill>
                <a:srgbClr val="1B4367"/>
              </a:solidFill>
              <a:cs typeface="+mn-ea"/>
              <a:sym typeface="+mn-lt"/>
            </a:endParaRPr>
          </a:p>
        </p:txBody>
      </p:sp>
      <p:cxnSp>
        <p:nvCxnSpPr>
          <p:cNvPr id="57" name="直接连接符 56"/>
          <p:cNvCxnSpPr/>
          <p:nvPr/>
        </p:nvCxnSpPr>
        <p:spPr>
          <a:xfrm>
            <a:off x="1032637" y="876556"/>
            <a:ext cx="640345" cy="0"/>
          </a:xfrm>
          <a:prstGeom prst="line">
            <a:avLst/>
          </a:prstGeom>
          <a:ln w="9525">
            <a:solidFill>
              <a:srgbClr val="1B4367"/>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55"/>
                                        </p:tgtEl>
                                        <p:attrNameLst>
                                          <p:attrName>style.visibility</p:attrName>
                                        </p:attrNameLst>
                                      </p:cBhvr>
                                      <p:to>
                                        <p:strVal val="visible"/>
                                      </p:to>
                                    </p:set>
                                    <p:anim calcmode="lin" valueType="num">
                                      <p:cBhvr>
                                        <p:cTn id="7" dur="500" fill="hold"/>
                                        <p:tgtEl>
                                          <p:spTgt spid="55"/>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55"/>
                                        </p:tgtEl>
                                        <p:attrNameLst>
                                          <p:attrName>ppt_y</p:attrName>
                                        </p:attrNameLst>
                                      </p:cBhvr>
                                      <p:tavLst>
                                        <p:tav tm="0">
                                          <p:val>
                                            <p:strVal val="#ppt_y"/>
                                          </p:val>
                                        </p:tav>
                                        <p:tav tm="100000">
                                          <p:val>
                                            <p:strVal val="#ppt_y"/>
                                          </p:val>
                                        </p:tav>
                                      </p:tavLst>
                                    </p:anim>
                                    <p:anim calcmode="lin" valueType="num">
                                      <p:cBhvr>
                                        <p:cTn id="9" dur="500" fill="hold"/>
                                        <p:tgtEl>
                                          <p:spTgt spid="55"/>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55"/>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55"/>
                                        </p:tgtEl>
                                      </p:cBhvr>
                                    </p:animEffect>
                                  </p:childTnLst>
                                </p:cTn>
                              </p:par>
                            </p:childTnLst>
                          </p:cTn>
                        </p:par>
                        <p:par>
                          <p:cTn id="12" fill="hold">
                            <p:stCondLst>
                              <p:cond delay="1049"/>
                            </p:stCondLst>
                            <p:childTnLst>
                              <p:par>
                                <p:cTn id="13" presetID="22" presetClass="entr" presetSubtype="8" fill="hold" nodeType="afterEffect">
                                  <p:stCondLst>
                                    <p:cond delay="0"/>
                                  </p:stCondLst>
                                  <p:childTnLst>
                                    <p:set>
                                      <p:cBhvr>
                                        <p:cTn id="14" dur="1" fill="hold">
                                          <p:stCondLst>
                                            <p:cond delay="0"/>
                                          </p:stCondLst>
                                        </p:cTn>
                                        <p:tgtEl>
                                          <p:spTgt spid="57"/>
                                        </p:tgtEl>
                                        <p:attrNameLst>
                                          <p:attrName>style.visibility</p:attrName>
                                        </p:attrNameLst>
                                      </p:cBhvr>
                                      <p:to>
                                        <p:strVal val="visible"/>
                                      </p:to>
                                    </p:set>
                                    <p:animEffect transition="in" filter="wipe(left)">
                                      <p:cBhvr>
                                        <p:cTn id="15" dur="300"/>
                                        <p:tgtEl>
                                          <p:spTgt spid="57"/>
                                        </p:tgtEl>
                                      </p:cBhvr>
                                    </p:animEffect>
                                  </p:childTnLst>
                                </p:cTn>
                              </p:par>
                            </p:childTnLst>
                          </p:cTn>
                        </p:par>
                        <p:par>
                          <p:cTn id="16" fill="hold">
                            <p:stCondLst>
                              <p:cond delay="1549"/>
                            </p:stCondLst>
                            <p:childTnLst>
                              <p:par>
                                <p:cTn id="17" presetID="22" presetClass="entr" presetSubtype="1" fill="hold" nodeType="after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wipe(up)">
                                      <p:cBhvr>
                                        <p:cTn id="19" dur="500"/>
                                        <p:tgtEl>
                                          <p:spTgt spid="11"/>
                                        </p:tgtEl>
                                      </p:cBhvr>
                                    </p:animEffect>
                                  </p:childTnLst>
                                </p:cTn>
                              </p:par>
                            </p:childTnLst>
                          </p:cTn>
                        </p:par>
                        <p:par>
                          <p:cTn id="20" fill="hold">
                            <p:stCondLst>
                              <p:cond delay="2049"/>
                            </p:stCondLst>
                            <p:childTnLst>
                              <p:par>
                                <p:cTn id="21" presetID="53" presetClass="entr" presetSubtype="16" fill="hold" nodeType="afterEffect">
                                  <p:stCondLst>
                                    <p:cond delay="0"/>
                                  </p:stCondLst>
                                  <p:childTnLst>
                                    <p:set>
                                      <p:cBhvr>
                                        <p:cTn id="22" dur="1" fill="hold">
                                          <p:stCondLst>
                                            <p:cond delay="0"/>
                                          </p:stCondLst>
                                        </p:cTn>
                                        <p:tgtEl>
                                          <p:spTgt spid="70"/>
                                        </p:tgtEl>
                                        <p:attrNameLst>
                                          <p:attrName>style.visibility</p:attrName>
                                        </p:attrNameLst>
                                      </p:cBhvr>
                                      <p:to>
                                        <p:strVal val="visible"/>
                                      </p:to>
                                    </p:set>
                                    <p:anim calcmode="lin" valueType="num">
                                      <p:cBhvr>
                                        <p:cTn id="23" dur="500" fill="hold"/>
                                        <p:tgtEl>
                                          <p:spTgt spid="70"/>
                                        </p:tgtEl>
                                        <p:attrNameLst>
                                          <p:attrName>ppt_w</p:attrName>
                                        </p:attrNameLst>
                                      </p:cBhvr>
                                      <p:tavLst>
                                        <p:tav tm="0">
                                          <p:val>
                                            <p:fltVal val="0"/>
                                          </p:val>
                                        </p:tav>
                                        <p:tav tm="100000">
                                          <p:val>
                                            <p:strVal val="#ppt_w"/>
                                          </p:val>
                                        </p:tav>
                                      </p:tavLst>
                                    </p:anim>
                                    <p:anim calcmode="lin" valueType="num">
                                      <p:cBhvr>
                                        <p:cTn id="24" dur="500" fill="hold"/>
                                        <p:tgtEl>
                                          <p:spTgt spid="70"/>
                                        </p:tgtEl>
                                        <p:attrNameLst>
                                          <p:attrName>ppt_h</p:attrName>
                                        </p:attrNameLst>
                                      </p:cBhvr>
                                      <p:tavLst>
                                        <p:tav tm="0">
                                          <p:val>
                                            <p:fltVal val="0"/>
                                          </p:val>
                                        </p:tav>
                                        <p:tav tm="100000">
                                          <p:val>
                                            <p:strVal val="#ppt_h"/>
                                          </p:val>
                                        </p:tav>
                                      </p:tavLst>
                                    </p:anim>
                                    <p:animEffect transition="in" filter="fade">
                                      <p:cBhvr>
                                        <p:cTn id="25" dur="500"/>
                                        <p:tgtEl>
                                          <p:spTgt spid="70"/>
                                        </p:tgtEl>
                                      </p:cBhvr>
                                    </p:animEffect>
                                  </p:childTnLst>
                                </p:cTn>
                              </p:par>
                            </p:childTnLst>
                          </p:cTn>
                        </p:par>
                        <p:par>
                          <p:cTn id="26" fill="hold">
                            <p:stCondLst>
                              <p:cond delay="2549"/>
                            </p:stCondLst>
                            <p:childTnLst>
                              <p:par>
                                <p:cTn id="27" presetID="2" presetClass="entr" presetSubtype="2" fill="hold" nodeType="afterEffect">
                                  <p:stCondLst>
                                    <p:cond delay="0"/>
                                  </p:stCondLst>
                                  <p:childTnLst>
                                    <p:set>
                                      <p:cBhvr>
                                        <p:cTn id="28" dur="1" fill="hold">
                                          <p:stCondLst>
                                            <p:cond delay="0"/>
                                          </p:stCondLst>
                                        </p:cTn>
                                        <p:tgtEl>
                                          <p:spTgt spid="75"/>
                                        </p:tgtEl>
                                        <p:attrNameLst>
                                          <p:attrName>style.visibility</p:attrName>
                                        </p:attrNameLst>
                                      </p:cBhvr>
                                      <p:to>
                                        <p:strVal val="visible"/>
                                      </p:to>
                                    </p:set>
                                    <p:anim calcmode="lin" valueType="num">
                                      <p:cBhvr additive="base">
                                        <p:cTn id="29" dur="500" fill="hold"/>
                                        <p:tgtEl>
                                          <p:spTgt spid="75"/>
                                        </p:tgtEl>
                                        <p:attrNameLst>
                                          <p:attrName>ppt_x</p:attrName>
                                        </p:attrNameLst>
                                      </p:cBhvr>
                                      <p:tavLst>
                                        <p:tav tm="0">
                                          <p:val>
                                            <p:strVal val="1+#ppt_w/2"/>
                                          </p:val>
                                        </p:tav>
                                        <p:tav tm="100000">
                                          <p:val>
                                            <p:strVal val="#ppt_x"/>
                                          </p:val>
                                        </p:tav>
                                      </p:tavLst>
                                    </p:anim>
                                    <p:anim calcmode="lin" valueType="num">
                                      <p:cBhvr additive="base">
                                        <p:cTn id="30" dur="500" fill="hold"/>
                                        <p:tgtEl>
                                          <p:spTgt spid="75"/>
                                        </p:tgtEl>
                                        <p:attrNameLst>
                                          <p:attrName>ppt_y</p:attrName>
                                        </p:attrNameLst>
                                      </p:cBhvr>
                                      <p:tavLst>
                                        <p:tav tm="0">
                                          <p:val>
                                            <p:strVal val="#ppt_y"/>
                                          </p:val>
                                        </p:tav>
                                        <p:tav tm="100000">
                                          <p:val>
                                            <p:strVal val="#ppt_y"/>
                                          </p:val>
                                        </p:tav>
                                      </p:tavLst>
                                    </p:anim>
                                  </p:childTnLst>
                                </p:cTn>
                              </p:par>
                            </p:childTnLst>
                          </p:cTn>
                        </p:par>
                        <p:par>
                          <p:cTn id="31" fill="hold">
                            <p:stCondLst>
                              <p:cond delay="3049"/>
                            </p:stCondLst>
                            <p:childTnLst>
                              <p:par>
                                <p:cTn id="32" presetID="53" presetClass="entr" presetSubtype="16" fill="hold" nodeType="afterEffect">
                                  <p:stCondLst>
                                    <p:cond delay="0"/>
                                  </p:stCondLst>
                                  <p:childTnLst>
                                    <p:set>
                                      <p:cBhvr>
                                        <p:cTn id="33" dur="1" fill="hold">
                                          <p:stCondLst>
                                            <p:cond delay="0"/>
                                          </p:stCondLst>
                                        </p:cTn>
                                        <p:tgtEl>
                                          <p:spTgt spid="71"/>
                                        </p:tgtEl>
                                        <p:attrNameLst>
                                          <p:attrName>style.visibility</p:attrName>
                                        </p:attrNameLst>
                                      </p:cBhvr>
                                      <p:to>
                                        <p:strVal val="visible"/>
                                      </p:to>
                                    </p:set>
                                    <p:anim calcmode="lin" valueType="num">
                                      <p:cBhvr>
                                        <p:cTn id="34" dur="500" fill="hold"/>
                                        <p:tgtEl>
                                          <p:spTgt spid="71"/>
                                        </p:tgtEl>
                                        <p:attrNameLst>
                                          <p:attrName>ppt_w</p:attrName>
                                        </p:attrNameLst>
                                      </p:cBhvr>
                                      <p:tavLst>
                                        <p:tav tm="0">
                                          <p:val>
                                            <p:fltVal val="0"/>
                                          </p:val>
                                        </p:tav>
                                        <p:tav tm="100000">
                                          <p:val>
                                            <p:strVal val="#ppt_w"/>
                                          </p:val>
                                        </p:tav>
                                      </p:tavLst>
                                    </p:anim>
                                    <p:anim calcmode="lin" valueType="num">
                                      <p:cBhvr>
                                        <p:cTn id="35" dur="500" fill="hold"/>
                                        <p:tgtEl>
                                          <p:spTgt spid="71"/>
                                        </p:tgtEl>
                                        <p:attrNameLst>
                                          <p:attrName>ppt_h</p:attrName>
                                        </p:attrNameLst>
                                      </p:cBhvr>
                                      <p:tavLst>
                                        <p:tav tm="0">
                                          <p:val>
                                            <p:fltVal val="0"/>
                                          </p:val>
                                        </p:tav>
                                        <p:tav tm="100000">
                                          <p:val>
                                            <p:strVal val="#ppt_h"/>
                                          </p:val>
                                        </p:tav>
                                      </p:tavLst>
                                    </p:anim>
                                    <p:animEffect transition="in" filter="fade">
                                      <p:cBhvr>
                                        <p:cTn id="36" dur="500"/>
                                        <p:tgtEl>
                                          <p:spTgt spid="71"/>
                                        </p:tgtEl>
                                      </p:cBhvr>
                                    </p:animEffect>
                                  </p:childTnLst>
                                </p:cTn>
                              </p:par>
                            </p:childTnLst>
                          </p:cTn>
                        </p:par>
                        <p:par>
                          <p:cTn id="37" fill="hold">
                            <p:stCondLst>
                              <p:cond delay="3549"/>
                            </p:stCondLst>
                            <p:childTnLst>
                              <p:par>
                                <p:cTn id="38" presetID="2" presetClass="entr" presetSubtype="8" fill="hold" nodeType="afterEffect">
                                  <p:stCondLst>
                                    <p:cond delay="0"/>
                                  </p:stCondLst>
                                  <p:childTnLst>
                                    <p:set>
                                      <p:cBhvr>
                                        <p:cTn id="39" dur="1" fill="hold">
                                          <p:stCondLst>
                                            <p:cond delay="0"/>
                                          </p:stCondLst>
                                        </p:cTn>
                                        <p:tgtEl>
                                          <p:spTgt spid="76"/>
                                        </p:tgtEl>
                                        <p:attrNameLst>
                                          <p:attrName>style.visibility</p:attrName>
                                        </p:attrNameLst>
                                      </p:cBhvr>
                                      <p:to>
                                        <p:strVal val="visible"/>
                                      </p:to>
                                    </p:set>
                                    <p:anim calcmode="lin" valueType="num">
                                      <p:cBhvr additive="base">
                                        <p:cTn id="40" dur="500" fill="hold"/>
                                        <p:tgtEl>
                                          <p:spTgt spid="76"/>
                                        </p:tgtEl>
                                        <p:attrNameLst>
                                          <p:attrName>ppt_x</p:attrName>
                                        </p:attrNameLst>
                                      </p:cBhvr>
                                      <p:tavLst>
                                        <p:tav tm="0">
                                          <p:val>
                                            <p:strVal val="0-#ppt_w/2"/>
                                          </p:val>
                                        </p:tav>
                                        <p:tav tm="100000">
                                          <p:val>
                                            <p:strVal val="#ppt_x"/>
                                          </p:val>
                                        </p:tav>
                                      </p:tavLst>
                                    </p:anim>
                                    <p:anim calcmode="lin" valueType="num">
                                      <p:cBhvr additive="base">
                                        <p:cTn id="41" dur="500" fill="hold"/>
                                        <p:tgtEl>
                                          <p:spTgt spid="76"/>
                                        </p:tgtEl>
                                        <p:attrNameLst>
                                          <p:attrName>ppt_y</p:attrName>
                                        </p:attrNameLst>
                                      </p:cBhvr>
                                      <p:tavLst>
                                        <p:tav tm="0">
                                          <p:val>
                                            <p:strVal val="#ppt_y"/>
                                          </p:val>
                                        </p:tav>
                                        <p:tav tm="100000">
                                          <p:val>
                                            <p:strVal val="#ppt_y"/>
                                          </p:val>
                                        </p:tav>
                                      </p:tavLst>
                                    </p:anim>
                                  </p:childTnLst>
                                </p:cTn>
                              </p:par>
                            </p:childTnLst>
                          </p:cTn>
                        </p:par>
                        <p:par>
                          <p:cTn id="42" fill="hold">
                            <p:stCondLst>
                              <p:cond delay="4049"/>
                            </p:stCondLst>
                            <p:childTnLst>
                              <p:par>
                                <p:cTn id="43" presetID="53" presetClass="entr" presetSubtype="16" fill="hold" nodeType="afterEffect">
                                  <p:stCondLst>
                                    <p:cond delay="0"/>
                                  </p:stCondLst>
                                  <p:childTnLst>
                                    <p:set>
                                      <p:cBhvr>
                                        <p:cTn id="44" dur="1" fill="hold">
                                          <p:stCondLst>
                                            <p:cond delay="0"/>
                                          </p:stCondLst>
                                        </p:cTn>
                                        <p:tgtEl>
                                          <p:spTgt spid="72"/>
                                        </p:tgtEl>
                                        <p:attrNameLst>
                                          <p:attrName>style.visibility</p:attrName>
                                        </p:attrNameLst>
                                      </p:cBhvr>
                                      <p:to>
                                        <p:strVal val="visible"/>
                                      </p:to>
                                    </p:set>
                                    <p:anim calcmode="lin" valueType="num">
                                      <p:cBhvr>
                                        <p:cTn id="45" dur="500" fill="hold"/>
                                        <p:tgtEl>
                                          <p:spTgt spid="72"/>
                                        </p:tgtEl>
                                        <p:attrNameLst>
                                          <p:attrName>ppt_w</p:attrName>
                                        </p:attrNameLst>
                                      </p:cBhvr>
                                      <p:tavLst>
                                        <p:tav tm="0">
                                          <p:val>
                                            <p:fltVal val="0"/>
                                          </p:val>
                                        </p:tav>
                                        <p:tav tm="100000">
                                          <p:val>
                                            <p:strVal val="#ppt_w"/>
                                          </p:val>
                                        </p:tav>
                                      </p:tavLst>
                                    </p:anim>
                                    <p:anim calcmode="lin" valueType="num">
                                      <p:cBhvr>
                                        <p:cTn id="46" dur="500" fill="hold"/>
                                        <p:tgtEl>
                                          <p:spTgt spid="72"/>
                                        </p:tgtEl>
                                        <p:attrNameLst>
                                          <p:attrName>ppt_h</p:attrName>
                                        </p:attrNameLst>
                                      </p:cBhvr>
                                      <p:tavLst>
                                        <p:tav tm="0">
                                          <p:val>
                                            <p:fltVal val="0"/>
                                          </p:val>
                                        </p:tav>
                                        <p:tav tm="100000">
                                          <p:val>
                                            <p:strVal val="#ppt_h"/>
                                          </p:val>
                                        </p:tav>
                                      </p:tavLst>
                                    </p:anim>
                                    <p:animEffect transition="in" filter="fade">
                                      <p:cBhvr>
                                        <p:cTn id="47" dur="500"/>
                                        <p:tgtEl>
                                          <p:spTgt spid="72"/>
                                        </p:tgtEl>
                                      </p:cBhvr>
                                    </p:animEffect>
                                  </p:childTnLst>
                                </p:cTn>
                              </p:par>
                            </p:childTnLst>
                          </p:cTn>
                        </p:par>
                        <p:par>
                          <p:cTn id="48" fill="hold">
                            <p:stCondLst>
                              <p:cond delay="4549"/>
                            </p:stCondLst>
                            <p:childTnLst>
                              <p:par>
                                <p:cTn id="49" presetID="2" presetClass="entr" presetSubtype="2" fill="hold" nodeType="afterEffect">
                                  <p:stCondLst>
                                    <p:cond delay="0"/>
                                  </p:stCondLst>
                                  <p:childTnLst>
                                    <p:set>
                                      <p:cBhvr>
                                        <p:cTn id="50" dur="1" fill="hold">
                                          <p:stCondLst>
                                            <p:cond delay="0"/>
                                          </p:stCondLst>
                                        </p:cTn>
                                        <p:tgtEl>
                                          <p:spTgt spid="74"/>
                                        </p:tgtEl>
                                        <p:attrNameLst>
                                          <p:attrName>style.visibility</p:attrName>
                                        </p:attrNameLst>
                                      </p:cBhvr>
                                      <p:to>
                                        <p:strVal val="visible"/>
                                      </p:to>
                                    </p:set>
                                    <p:anim calcmode="lin" valueType="num">
                                      <p:cBhvr additive="base">
                                        <p:cTn id="51" dur="500" fill="hold"/>
                                        <p:tgtEl>
                                          <p:spTgt spid="74"/>
                                        </p:tgtEl>
                                        <p:attrNameLst>
                                          <p:attrName>ppt_x</p:attrName>
                                        </p:attrNameLst>
                                      </p:cBhvr>
                                      <p:tavLst>
                                        <p:tav tm="0">
                                          <p:val>
                                            <p:strVal val="1+#ppt_w/2"/>
                                          </p:val>
                                        </p:tav>
                                        <p:tav tm="100000">
                                          <p:val>
                                            <p:strVal val="#ppt_x"/>
                                          </p:val>
                                        </p:tav>
                                      </p:tavLst>
                                    </p:anim>
                                    <p:anim calcmode="lin" valueType="num">
                                      <p:cBhvr additive="base">
                                        <p:cTn id="52" dur="500" fill="hold"/>
                                        <p:tgtEl>
                                          <p:spTgt spid="74"/>
                                        </p:tgtEl>
                                        <p:attrNameLst>
                                          <p:attrName>ppt_y</p:attrName>
                                        </p:attrNameLst>
                                      </p:cBhvr>
                                      <p:tavLst>
                                        <p:tav tm="0">
                                          <p:val>
                                            <p:strVal val="#ppt_y"/>
                                          </p:val>
                                        </p:tav>
                                        <p:tav tm="100000">
                                          <p:val>
                                            <p:strVal val="#ppt_y"/>
                                          </p:val>
                                        </p:tav>
                                      </p:tavLst>
                                    </p:anim>
                                  </p:childTnLst>
                                </p:cTn>
                              </p:par>
                            </p:childTnLst>
                          </p:cTn>
                        </p:par>
                        <p:par>
                          <p:cTn id="53" fill="hold">
                            <p:stCondLst>
                              <p:cond delay="5049"/>
                            </p:stCondLst>
                            <p:childTnLst>
                              <p:par>
                                <p:cTn id="54" presetID="53" presetClass="entr" presetSubtype="16" fill="hold" nodeType="afterEffect">
                                  <p:stCondLst>
                                    <p:cond delay="0"/>
                                  </p:stCondLst>
                                  <p:childTnLst>
                                    <p:set>
                                      <p:cBhvr>
                                        <p:cTn id="55" dur="1" fill="hold">
                                          <p:stCondLst>
                                            <p:cond delay="0"/>
                                          </p:stCondLst>
                                        </p:cTn>
                                        <p:tgtEl>
                                          <p:spTgt spid="73"/>
                                        </p:tgtEl>
                                        <p:attrNameLst>
                                          <p:attrName>style.visibility</p:attrName>
                                        </p:attrNameLst>
                                      </p:cBhvr>
                                      <p:to>
                                        <p:strVal val="visible"/>
                                      </p:to>
                                    </p:set>
                                    <p:anim calcmode="lin" valueType="num">
                                      <p:cBhvr>
                                        <p:cTn id="56" dur="500" fill="hold"/>
                                        <p:tgtEl>
                                          <p:spTgt spid="73"/>
                                        </p:tgtEl>
                                        <p:attrNameLst>
                                          <p:attrName>ppt_w</p:attrName>
                                        </p:attrNameLst>
                                      </p:cBhvr>
                                      <p:tavLst>
                                        <p:tav tm="0">
                                          <p:val>
                                            <p:fltVal val="0"/>
                                          </p:val>
                                        </p:tav>
                                        <p:tav tm="100000">
                                          <p:val>
                                            <p:strVal val="#ppt_w"/>
                                          </p:val>
                                        </p:tav>
                                      </p:tavLst>
                                    </p:anim>
                                    <p:anim calcmode="lin" valueType="num">
                                      <p:cBhvr>
                                        <p:cTn id="57" dur="500" fill="hold"/>
                                        <p:tgtEl>
                                          <p:spTgt spid="73"/>
                                        </p:tgtEl>
                                        <p:attrNameLst>
                                          <p:attrName>ppt_h</p:attrName>
                                        </p:attrNameLst>
                                      </p:cBhvr>
                                      <p:tavLst>
                                        <p:tav tm="0">
                                          <p:val>
                                            <p:fltVal val="0"/>
                                          </p:val>
                                        </p:tav>
                                        <p:tav tm="100000">
                                          <p:val>
                                            <p:strVal val="#ppt_h"/>
                                          </p:val>
                                        </p:tav>
                                      </p:tavLst>
                                    </p:anim>
                                    <p:animEffect transition="in" filter="fade">
                                      <p:cBhvr>
                                        <p:cTn id="58" dur="500"/>
                                        <p:tgtEl>
                                          <p:spTgt spid="73"/>
                                        </p:tgtEl>
                                      </p:cBhvr>
                                    </p:animEffect>
                                  </p:childTnLst>
                                </p:cTn>
                              </p:par>
                            </p:childTnLst>
                          </p:cTn>
                        </p:par>
                        <p:par>
                          <p:cTn id="59" fill="hold">
                            <p:stCondLst>
                              <p:cond delay="5549"/>
                            </p:stCondLst>
                            <p:childTnLst>
                              <p:par>
                                <p:cTn id="60" presetID="2" presetClass="entr" presetSubtype="8" fill="hold" nodeType="afterEffect">
                                  <p:stCondLst>
                                    <p:cond delay="0"/>
                                  </p:stCondLst>
                                  <p:childTnLst>
                                    <p:set>
                                      <p:cBhvr>
                                        <p:cTn id="61" dur="1" fill="hold">
                                          <p:stCondLst>
                                            <p:cond delay="0"/>
                                          </p:stCondLst>
                                        </p:cTn>
                                        <p:tgtEl>
                                          <p:spTgt spid="77"/>
                                        </p:tgtEl>
                                        <p:attrNameLst>
                                          <p:attrName>style.visibility</p:attrName>
                                        </p:attrNameLst>
                                      </p:cBhvr>
                                      <p:to>
                                        <p:strVal val="visible"/>
                                      </p:to>
                                    </p:set>
                                    <p:anim calcmode="lin" valueType="num">
                                      <p:cBhvr additive="base">
                                        <p:cTn id="62" dur="500" fill="hold"/>
                                        <p:tgtEl>
                                          <p:spTgt spid="77"/>
                                        </p:tgtEl>
                                        <p:attrNameLst>
                                          <p:attrName>ppt_x</p:attrName>
                                        </p:attrNameLst>
                                      </p:cBhvr>
                                      <p:tavLst>
                                        <p:tav tm="0">
                                          <p:val>
                                            <p:strVal val="0-#ppt_w/2"/>
                                          </p:val>
                                        </p:tav>
                                        <p:tav tm="100000">
                                          <p:val>
                                            <p:strVal val="#ppt_x"/>
                                          </p:val>
                                        </p:tav>
                                      </p:tavLst>
                                    </p:anim>
                                    <p:anim calcmode="lin" valueType="num">
                                      <p:cBhvr additive="base">
                                        <p:cTn id="63" dur="500" fill="hold"/>
                                        <p:tgtEl>
                                          <p:spTgt spid="7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grpSp>
        <p:nvGrpSpPr>
          <p:cNvPr id="75" name="组合 74"/>
          <p:cNvGrpSpPr/>
          <p:nvPr/>
        </p:nvGrpSpPr>
        <p:grpSpPr>
          <a:xfrm>
            <a:off x="6227647" y="1042059"/>
            <a:ext cx="3592831" cy="956310"/>
            <a:chOff x="6178340" y="1457775"/>
            <a:chExt cx="3592830" cy="956308"/>
          </a:xfrm>
        </p:grpSpPr>
        <p:sp>
          <p:nvSpPr>
            <p:cNvPr id="86" name="文本框 85"/>
            <p:cNvSpPr txBox="1"/>
            <p:nvPr/>
          </p:nvSpPr>
          <p:spPr>
            <a:xfrm>
              <a:off x="6178340" y="1746065"/>
              <a:ext cx="3592830" cy="668018"/>
            </a:xfrm>
            <a:prstGeom prst="rect">
              <a:avLst/>
            </a:prstGeom>
            <a:noFill/>
          </p:spPr>
          <p:txBody>
            <a:bodyPr wrap="square" rtlCol="0">
              <a:spAutoFit/>
            </a:bodyPr>
            <a:lstStyle/>
            <a:p>
              <a:pPr>
                <a:lnSpc>
                  <a:spcPts val="1500"/>
                </a:lnSpc>
              </a:pPr>
              <a:r>
                <a:rPr lang="en-US" altLang="zh-CN" sz="1335" dirty="0">
                  <a:solidFill>
                    <a:schemeClr val="tx1">
                      <a:lumMod val="75000"/>
                      <a:lumOff val="25000"/>
                    </a:schemeClr>
                  </a:solidFill>
                  <a:cs typeface="+mn-ea"/>
                  <a:sym typeface="+mn-lt"/>
                </a:rPr>
                <a:t>Modern is broader than contemporary. It usually refers to the era since the Industrial Revolution.</a:t>
              </a:r>
              <a:endParaRPr lang="zh-CN" altLang="da-DK" sz="1335" dirty="0">
                <a:solidFill>
                  <a:schemeClr val="tx1">
                    <a:lumMod val="75000"/>
                    <a:lumOff val="25000"/>
                  </a:schemeClr>
                </a:solidFill>
                <a:cs typeface="+mn-ea"/>
                <a:sym typeface="+mn-lt"/>
              </a:endParaRPr>
            </a:p>
          </p:txBody>
        </p:sp>
        <p:sp>
          <p:nvSpPr>
            <p:cNvPr id="8" name="TextBox 1956"/>
            <p:cNvSpPr/>
            <p:nvPr/>
          </p:nvSpPr>
          <p:spPr>
            <a:xfrm>
              <a:off x="6182150" y="1457775"/>
              <a:ext cx="2759709" cy="283209"/>
            </a:xfrm>
            <a:prstGeom prst="rect">
              <a:avLst/>
            </a:prstGeom>
            <a:noFill/>
            <a:ln w="9525">
              <a:noFill/>
              <a:miter/>
            </a:ln>
          </p:spPr>
          <p:txBody>
            <a:bodyPr wrap="square">
              <a:spAutoFit/>
            </a:bodyPr>
            <a:lstStyle/>
            <a:p>
              <a:pPr lvl="0" algn="l">
                <a:lnSpc>
                  <a:spcPts val="1500"/>
                </a:lnSpc>
              </a:pPr>
              <a:r>
                <a:rPr lang="en-US" altLang="zh-CN" sz="2400" b="1" dirty="0">
                  <a:solidFill>
                    <a:srgbClr val="1B4367"/>
                  </a:solidFill>
                  <a:cs typeface="+mn-ea"/>
                  <a:sym typeface="+mn-lt"/>
                </a:rPr>
                <a:t>What is Modern?</a:t>
              </a:r>
              <a:endParaRPr lang="en-US" altLang="zh-CN" sz="2400" b="1" dirty="0">
                <a:solidFill>
                  <a:srgbClr val="1B4367"/>
                </a:solidFill>
                <a:cs typeface="+mn-ea"/>
                <a:sym typeface="+mn-lt"/>
              </a:endParaRPr>
            </a:p>
          </p:txBody>
        </p:sp>
      </p:grpSp>
      <p:grpSp>
        <p:nvGrpSpPr>
          <p:cNvPr id="74" name="组合 73"/>
          <p:cNvGrpSpPr/>
          <p:nvPr/>
        </p:nvGrpSpPr>
        <p:grpSpPr>
          <a:xfrm>
            <a:off x="6230247" y="3400556"/>
            <a:ext cx="3592831" cy="1918335"/>
            <a:chOff x="6180940" y="3828220"/>
            <a:chExt cx="3592830" cy="1918331"/>
          </a:xfrm>
        </p:grpSpPr>
        <p:sp>
          <p:nvSpPr>
            <p:cNvPr id="6" name="文本框 5"/>
            <p:cNvSpPr txBox="1"/>
            <p:nvPr/>
          </p:nvSpPr>
          <p:spPr>
            <a:xfrm>
              <a:off x="6180940" y="4116510"/>
              <a:ext cx="3592830" cy="1630041"/>
            </a:xfrm>
            <a:prstGeom prst="rect">
              <a:avLst/>
            </a:prstGeom>
            <a:noFill/>
          </p:spPr>
          <p:txBody>
            <a:bodyPr wrap="square" rtlCol="0">
              <a:spAutoFit/>
            </a:bodyPr>
            <a:lstStyle/>
            <a:p>
              <a:pPr>
                <a:lnSpc>
                  <a:spcPts val="1500"/>
                </a:lnSpc>
              </a:pPr>
              <a:r>
                <a:rPr lang="en-US" altLang="zh-CN" sz="1335" dirty="0">
                  <a:solidFill>
                    <a:schemeClr val="tx1">
                      <a:lumMod val="75000"/>
                      <a:lumOff val="25000"/>
                    </a:schemeClr>
                  </a:solidFill>
                  <a:cs typeface="+mn-ea"/>
                  <a:sym typeface="+mn-lt"/>
                </a:rPr>
                <a:t>”The most significant feature of this period is the deliberate break from traditional writing, in both prose and verse. Modernist writers experimented with new form and content. Most importantly, revolutionary figures such as Karl Marx, Sigmund Freud, Charles Darwin, and Friedrich Nietzsche influenced writers to think in a new way. ”</a:t>
              </a:r>
              <a:endParaRPr lang="en-US" altLang="zh-CN" sz="1335" dirty="0">
                <a:solidFill>
                  <a:schemeClr val="tx1">
                    <a:lumMod val="75000"/>
                    <a:lumOff val="25000"/>
                  </a:schemeClr>
                </a:solidFill>
                <a:cs typeface="+mn-ea"/>
                <a:sym typeface="+mn-lt"/>
              </a:endParaRPr>
            </a:p>
          </p:txBody>
        </p:sp>
        <p:sp>
          <p:nvSpPr>
            <p:cNvPr id="7" name="TextBox 1956"/>
            <p:cNvSpPr/>
            <p:nvPr/>
          </p:nvSpPr>
          <p:spPr>
            <a:xfrm>
              <a:off x="6184750" y="3828220"/>
              <a:ext cx="3368039" cy="283209"/>
            </a:xfrm>
            <a:prstGeom prst="rect">
              <a:avLst/>
            </a:prstGeom>
            <a:noFill/>
            <a:ln w="9525">
              <a:noFill/>
              <a:miter/>
            </a:ln>
          </p:spPr>
          <p:txBody>
            <a:bodyPr wrap="square">
              <a:spAutoFit/>
            </a:bodyPr>
            <a:lstStyle/>
            <a:p>
              <a:pPr lvl="0" algn="l">
                <a:lnSpc>
                  <a:spcPts val="1500"/>
                </a:lnSpc>
              </a:pPr>
              <a:r>
                <a:rPr lang="en-US" altLang="zh-CN" sz="2400" b="1" dirty="0">
                  <a:solidFill>
                    <a:srgbClr val="1B4367"/>
                  </a:solidFill>
                  <a:cs typeface="+mn-ea"/>
                  <a:sym typeface="+mn-lt"/>
                </a:rPr>
                <a:t>Why this time period?</a:t>
              </a:r>
              <a:endParaRPr lang="en-US" altLang="zh-CN" sz="2400" b="1" dirty="0">
                <a:solidFill>
                  <a:srgbClr val="1B4367"/>
                </a:solidFill>
                <a:cs typeface="+mn-ea"/>
                <a:sym typeface="+mn-lt"/>
              </a:endParaRPr>
            </a:p>
          </p:txBody>
        </p:sp>
      </p:grpSp>
      <p:cxnSp>
        <p:nvCxnSpPr>
          <p:cNvPr id="11" name="直接连接符 10"/>
          <p:cNvCxnSpPr>
            <a:stCxn id="56" idx="0"/>
          </p:cNvCxnSpPr>
          <p:nvPr/>
        </p:nvCxnSpPr>
        <p:spPr>
          <a:xfrm>
            <a:off x="5749872" y="1175313"/>
            <a:ext cx="0" cy="4465619"/>
          </a:xfrm>
          <a:prstGeom prst="line">
            <a:avLst/>
          </a:prstGeom>
          <a:ln w="9525">
            <a:solidFill>
              <a:srgbClr val="1B4367"/>
            </a:solidFill>
            <a:prstDash val="solid"/>
          </a:ln>
        </p:spPr>
        <p:style>
          <a:lnRef idx="1">
            <a:schemeClr val="accent1"/>
          </a:lnRef>
          <a:fillRef idx="0">
            <a:schemeClr val="accent1"/>
          </a:fillRef>
          <a:effectRef idx="0">
            <a:schemeClr val="accent1"/>
          </a:effectRef>
          <a:fontRef idx="minor">
            <a:schemeClr val="tx1"/>
          </a:fontRef>
        </p:style>
      </p:cxnSp>
      <p:grpSp>
        <p:nvGrpSpPr>
          <p:cNvPr id="73" name="组合 72"/>
          <p:cNvGrpSpPr/>
          <p:nvPr/>
        </p:nvGrpSpPr>
        <p:grpSpPr>
          <a:xfrm>
            <a:off x="5286531" y="4557695"/>
            <a:ext cx="914912" cy="926471"/>
            <a:chOff x="5237224" y="4937554"/>
            <a:chExt cx="914912" cy="926470"/>
          </a:xfrm>
          <a:solidFill>
            <a:schemeClr val="bg1"/>
          </a:solidFill>
        </p:grpSpPr>
        <p:sp>
          <p:nvSpPr>
            <p:cNvPr id="65" name="Freeform 1812"/>
            <p:cNvSpPr/>
            <p:nvPr/>
          </p:nvSpPr>
          <p:spPr>
            <a:xfrm>
              <a:off x="5237224" y="4937554"/>
              <a:ext cx="914912" cy="926470"/>
            </a:xfrm>
            <a:custGeom>
              <a:avLst/>
              <a:gdLst>
                <a:gd name="txL" fmla="*/ 0 w 91"/>
                <a:gd name="txT" fmla="*/ 0 h 92"/>
                <a:gd name="txR" fmla="*/ 91 w 91"/>
                <a:gd name="txB" fmla="*/ 92 h 92"/>
              </a:gdLst>
              <a:ahLst/>
              <a:cxnLst>
                <a:cxn ang="0">
                  <a:pos x="463341" y="150743"/>
                </a:cxn>
                <a:cxn ang="0">
                  <a:pos x="376464" y="463826"/>
                </a:cxn>
                <a:cxn ang="0">
                  <a:pos x="63709" y="382657"/>
                </a:cxn>
                <a:cxn ang="0">
                  <a:pos x="150586" y="63776"/>
                </a:cxn>
                <a:cxn ang="0">
                  <a:pos x="463341" y="150743"/>
                </a:cxn>
              </a:cxnLst>
              <a:rect l="txL" t="txT" r="txR" b="txB"/>
              <a:pathLst>
                <a:path w="91" h="92">
                  <a:moveTo>
                    <a:pt x="80" y="26"/>
                  </a:moveTo>
                  <a:cubicBezTo>
                    <a:pt x="91" y="45"/>
                    <a:pt x="84" y="69"/>
                    <a:pt x="65" y="80"/>
                  </a:cubicBezTo>
                  <a:cubicBezTo>
                    <a:pt x="46" y="92"/>
                    <a:pt x="22" y="85"/>
                    <a:pt x="11" y="66"/>
                  </a:cubicBezTo>
                  <a:cubicBezTo>
                    <a:pt x="0" y="47"/>
                    <a:pt x="6" y="22"/>
                    <a:pt x="26" y="11"/>
                  </a:cubicBezTo>
                  <a:cubicBezTo>
                    <a:pt x="45" y="0"/>
                    <a:pt x="69" y="7"/>
                    <a:pt x="80" y="26"/>
                  </a:cubicBezTo>
                </a:path>
              </a:pathLst>
            </a:custGeom>
            <a:solidFill>
              <a:srgbClr val="1B4367"/>
            </a:solidFill>
            <a:ln w="9525">
              <a:solidFill>
                <a:schemeClr val="bg1"/>
              </a:solidFill>
            </a:ln>
          </p:spPr>
          <p:txBody>
            <a:bodyPr/>
            <a:lstStyle/>
            <a:p>
              <a:endParaRPr lang="zh-CN" altLang="en-US" sz="2400">
                <a:cs typeface="+mn-ea"/>
                <a:sym typeface="+mn-lt"/>
              </a:endParaRPr>
            </a:p>
          </p:txBody>
        </p:sp>
        <p:grpSp>
          <p:nvGrpSpPr>
            <p:cNvPr id="25" name="组合 24"/>
            <p:cNvGrpSpPr/>
            <p:nvPr/>
          </p:nvGrpSpPr>
          <p:grpSpPr>
            <a:xfrm>
              <a:off x="5474309" y="5184293"/>
              <a:ext cx="438631" cy="441328"/>
              <a:chOff x="5595939" y="4999038"/>
              <a:chExt cx="515938" cy="519113"/>
            </a:xfrm>
            <a:grpFill/>
          </p:grpSpPr>
          <p:sp>
            <p:nvSpPr>
              <p:cNvPr id="49" name="Freeform 5"/>
              <p:cNvSpPr/>
              <p:nvPr/>
            </p:nvSpPr>
            <p:spPr bwMode="auto">
              <a:xfrm>
                <a:off x="5599114" y="4999038"/>
                <a:ext cx="430213" cy="303213"/>
              </a:xfrm>
              <a:custGeom>
                <a:avLst/>
                <a:gdLst>
                  <a:gd name="T0" fmla="*/ 298 w 298"/>
                  <a:gd name="T1" fmla="*/ 81 h 211"/>
                  <a:gd name="T2" fmla="*/ 292 w 298"/>
                  <a:gd name="T3" fmla="*/ 0 h 211"/>
                  <a:gd name="T4" fmla="*/ 210 w 298"/>
                  <a:gd name="T5" fmla="*/ 30 h 211"/>
                  <a:gd name="T6" fmla="*/ 242 w 298"/>
                  <a:gd name="T7" fmla="*/ 48 h 211"/>
                  <a:gd name="T8" fmla="*/ 100 w 298"/>
                  <a:gd name="T9" fmla="*/ 155 h 211"/>
                  <a:gd name="T10" fmla="*/ 1 w 298"/>
                  <a:gd name="T11" fmla="*/ 169 h 211"/>
                  <a:gd name="T12" fmla="*/ 1 w 298"/>
                  <a:gd name="T13" fmla="*/ 188 h 211"/>
                  <a:gd name="T14" fmla="*/ 1 w 298"/>
                  <a:gd name="T15" fmla="*/ 207 h 211"/>
                  <a:gd name="T16" fmla="*/ 1 w 298"/>
                  <a:gd name="T17" fmla="*/ 207 h 211"/>
                  <a:gd name="T18" fmla="*/ 112 w 298"/>
                  <a:gd name="T19" fmla="*/ 191 h 211"/>
                  <a:gd name="T20" fmla="*/ 208 w 298"/>
                  <a:gd name="T21" fmla="*/ 139 h 211"/>
                  <a:gd name="T22" fmla="*/ 275 w 298"/>
                  <a:gd name="T23" fmla="*/ 68 h 211"/>
                  <a:gd name="T24" fmla="*/ 298 w 298"/>
                  <a:gd name="T25" fmla="*/ 81 h 2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98" h="211">
                    <a:moveTo>
                      <a:pt x="298" y="81"/>
                    </a:moveTo>
                    <a:cubicBezTo>
                      <a:pt x="292" y="0"/>
                      <a:pt x="292" y="0"/>
                      <a:pt x="292" y="0"/>
                    </a:cubicBezTo>
                    <a:cubicBezTo>
                      <a:pt x="210" y="30"/>
                      <a:pt x="210" y="30"/>
                      <a:pt x="210" y="30"/>
                    </a:cubicBezTo>
                    <a:cubicBezTo>
                      <a:pt x="242" y="48"/>
                      <a:pt x="242" y="48"/>
                      <a:pt x="242" y="48"/>
                    </a:cubicBezTo>
                    <a:cubicBezTo>
                      <a:pt x="208" y="98"/>
                      <a:pt x="160" y="133"/>
                      <a:pt x="100" y="155"/>
                    </a:cubicBezTo>
                    <a:cubicBezTo>
                      <a:pt x="46" y="174"/>
                      <a:pt x="1" y="169"/>
                      <a:pt x="1" y="169"/>
                    </a:cubicBezTo>
                    <a:cubicBezTo>
                      <a:pt x="1" y="188"/>
                      <a:pt x="1" y="188"/>
                      <a:pt x="1" y="188"/>
                    </a:cubicBezTo>
                    <a:cubicBezTo>
                      <a:pt x="1" y="207"/>
                      <a:pt x="1" y="207"/>
                      <a:pt x="1" y="207"/>
                    </a:cubicBezTo>
                    <a:cubicBezTo>
                      <a:pt x="1" y="207"/>
                      <a:pt x="0" y="207"/>
                      <a:pt x="1" y="207"/>
                    </a:cubicBezTo>
                    <a:cubicBezTo>
                      <a:pt x="8" y="207"/>
                      <a:pt x="55" y="211"/>
                      <a:pt x="112" y="191"/>
                    </a:cubicBezTo>
                    <a:cubicBezTo>
                      <a:pt x="147" y="179"/>
                      <a:pt x="180" y="161"/>
                      <a:pt x="208" y="139"/>
                    </a:cubicBezTo>
                    <a:cubicBezTo>
                      <a:pt x="234" y="119"/>
                      <a:pt x="256" y="95"/>
                      <a:pt x="275" y="68"/>
                    </a:cubicBezTo>
                    <a:lnTo>
                      <a:pt x="298" y="81"/>
                    </a:lnTo>
                    <a:close/>
                  </a:path>
                </a:pathLst>
              </a:custGeom>
              <a:grpFill/>
              <a:ln w="9525">
                <a:solidFill>
                  <a:schemeClr val="bg1"/>
                </a:solidFill>
                <a:round/>
              </a:ln>
            </p:spPr>
            <p:txBody>
              <a:bodyPr/>
              <a:lstStyle/>
              <a:p>
                <a:pPr>
                  <a:defRPr/>
                </a:pPr>
                <a:endParaRPr lang="zh-CN" altLang="en-US" sz="2400">
                  <a:cs typeface="+mn-ea"/>
                  <a:sym typeface="+mn-lt"/>
                </a:endParaRPr>
              </a:p>
            </p:txBody>
          </p:sp>
          <p:sp>
            <p:nvSpPr>
              <p:cNvPr id="50" name="Rectangle 6"/>
              <p:cNvSpPr>
                <a:spLocks noChangeArrowheads="1"/>
              </p:cNvSpPr>
              <p:nvPr/>
            </p:nvSpPr>
            <p:spPr bwMode="auto">
              <a:xfrm>
                <a:off x="5595939" y="5345113"/>
                <a:ext cx="100013" cy="109538"/>
              </a:xfrm>
              <a:prstGeom prst="rect">
                <a:avLst/>
              </a:prstGeom>
              <a:grpFill/>
              <a:ln w="9525">
                <a:solidFill>
                  <a:schemeClr val="bg1"/>
                </a:solidFill>
                <a:miter lim="800000"/>
              </a:ln>
            </p:spPr>
            <p:txBody>
              <a:bodyPr/>
              <a:lstStyle/>
              <a:p>
                <a:pPr>
                  <a:defRPr/>
                </a:pPr>
                <a:endParaRPr lang="zh-CN" altLang="en-US" sz="2400">
                  <a:cs typeface="+mn-ea"/>
                  <a:sym typeface="+mn-lt"/>
                </a:endParaRPr>
              </a:p>
            </p:txBody>
          </p:sp>
          <p:sp>
            <p:nvSpPr>
              <p:cNvPr id="51" name="Freeform 7"/>
              <p:cNvSpPr/>
              <p:nvPr/>
            </p:nvSpPr>
            <p:spPr bwMode="auto">
              <a:xfrm>
                <a:off x="5713414" y="5310188"/>
                <a:ext cx="98425" cy="144463"/>
              </a:xfrm>
              <a:custGeom>
                <a:avLst/>
                <a:gdLst>
                  <a:gd name="T0" fmla="*/ 62 w 62"/>
                  <a:gd name="T1" fmla="*/ 0 h 91"/>
                  <a:gd name="T2" fmla="*/ 1 w 62"/>
                  <a:gd name="T3" fmla="*/ 0 h 91"/>
                  <a:gd name="T4" fmla="*/ 0 w 62"/>
                  <a:gd name="T5" fmla="*/ 91 h 91"/>
                  <a:gd name="T6" fmla="*/ 62 w 62"/>
                  <a:gd name="T7" fmla="*/ 91 h 91"/>
                  <a:gd name="T8" fmla="*/ 62 w 62"/>
                  <a:gd name="T9" fmla="*/ 0 h 91"/>
                </a:gdLst>
                <a:ahLst/>
                <a:cxnLst>
                  <a:cxn ang="0">
                    <a:pos x="T0" y="T1"/>
                  </a:cxn>
                  <a:cxn ang="0">
                    <a:pos x="T2" y="T3"/>
                  </a:cxn>
                  <a:cxn ang="0">
                    <a:pos x="T4" y="T5"/>
                  </a:cxn>
                  <a:cxn ang="0">
                    <a:pos x="T6" y="T7"/>
                  </a:cxn>
                  <a:cxn ang="0">
                    <a:pos x="T8" y="T9"/>
                  </a:cxn>
                </a:cxnLst>
                <a:rect l="0" t="0" r="r" b="b"/>
                <a:pathLst>
                  <a:path w="62" h="91">
                    <a:moveTo>
                      <a:pt x="62" y="0"/>
                    </a:moveTo>
                    <a:lnTo>
                      <a:pt x="1" y="0"/>
                    </a:lnTo>
                    <a:lnTo>
                      <a:pt x="0" y="91"/>
                    </a:lnTo>
                    <a:lnTo>
                      <a:pt x="62" y="91"/>
                    </a:lnTo>
                    <a:lnTo>
                      <a:pt x="62" y="0"/>
                    </a:lnTo>
                    <a:close/>
                  </a:path>
                </a:pathLst>
              </a:custGeom>
              <a:grpFill/>
              <a:ln w="9525">
                <a:solidFill>
                  <a:schemeClr val="bg1"/>
                </a:solidFill>
                <a:round/>
              </a:ln>
            </p:spPr>
            <p:txBody>
              <a:bodyPr/>
              <a:lstStyle/>
              <a:p>
                <a:pPr>
                  <a:defRPr/>
                </a:pPr>
                <a:endParaRPr lang="zh-CN" altLang="en-US" sz="2400">
                  <a:cs typeface="+mn-ea"/>
                  <a:sym typeface="+mn-lt"/>
                </a:endParaRPr>
              </a:p>
            </p:txBody>
          </p:sp>
          <p:sp>
            <p:nvSpPr>
              <p:cNvPr id="52" name="Rectangle 8"/>
              <p:cNvSpPr>
                <a:spLocks noChangeArrowheads="1"/>
              </p:cNvSpPr>
              <p:nvPr/>
            </p:nvSpPr>
            <p:spPr bwMode="auto">
              <a:xfrm>
                <a:off x="5830889" y="5260976"/>
                <a:ext cx="98425" cy="193675"/>
              </a:xfrm>
              <a:prstGeom prst="rect">
                <a:avLst/>
              </a:prstGeom>
              <a:grpFill/>
              <a:ln w="9525">
                <a:solidFill>
                  <a:schemeClr val="bg1"/>
                </a:solidFill>
                <a:miter lim="800000"/>
              </a:ln>
            </p:spPr>
            <p:txBody>
              <a:bodyPr/>
              <a:lstStyle/>
              <a:p>
                <a:pPr>
                  <a:defRPr/>
                </a:pPr>
                <a:endParaRPr lang="zh-CN" altLang="en-US" sz="2400">
                  <a:cs typeface="+mn-ea"/>
                  <a:sym typeface="+mn-lt"/>
                </a:endParaRPr>
              </a:p>
            </p:txBody>
          </p:sp>
          <p:sp>
            <p:nvSpPr>
              <p:cNvPr id="53" name="Rectangle 9"/>
              <p:cNvSpPr>
                <a:spLocks noChangeArrowheads="1"/>
              </p:cNvSpPr>
              <p:nvPr/>
            </p:nvSpPr>
            <p:spPr bwMode="auto">
              <a:xfrm>
                <a:off x="5948364" y="5183188"/>
                <a:ext cx="98425" cy="271463"/>
              </a:xfrm>
              <a:prstGeom prst="rect">
                <a:avLst/>
              </a:prstGeom>
              <a:grpFill/>
              <a:ln w="9525">
                <a:solidFill>
                  <a:schemeClr val="bg1"/>
                </a:solidFill>
                <a:miter lim="800000"/>
              </a:ln>
            </p:spPr>
            <p:txBody>
              <a:bodyPr/>
              <a:lstStyle/>
              <a:p>
                <a:pPr>
                  <a:defRPr/>
                </a:pPr>
                <a:endParaRPr lang="zh-CN" altLang="en-US" sz="2400">
                  <a:cs typeface="+mn-ea"/>
                  <a:sym typeface="+mn-lt"/>
                </a:endParaRPr>
              </a:p>
            </p:txBody>
          </p:sp>
          <p:sp>
            <p:nvSpPr>
              <p:cNvPr id="54" name="Freeform 10"/>
              <p:cNvSpPr/>
              <p:nvPr/>
            </p:nvSpPr>
            <p:spPr bwMode="auto">
              <a:xfrm>
                <a:off x="5595939" y="4999038"/>
                <a:ext cx="515938" cy="519113"/>
              </a:xfrm>
              <a:custGeom>
                <a:avLst/>
                <a:gdLst>
                  <a:gd name="T0" fmla="*/ 343 w 358"/>
                  <a:gd name="T1" fmla="*/ 0 h 361"/>
                  <a:gd name="T2" fmla="*/ 343 w 358"/>
                  <a:gd name="T3" fmla="*/ 0 h 361"/>
                  <a:gd name="T4" fmla="*/ 343 w 358"/>
                  <a:gd name="T5" fmla="*/ 0 h 361"/>
                  <a:gd name="T6" fmla="*/ 334 w 358"/>
                  <a:gd name="T7" fmla="*/ 4 h 361"/>
                  <a:gd name="T8" fmla="*/ 329 w 358"/>
                  <a:gd name="T9" fmla="*/ 14 h 361"/>
                  <a:gd name="T10" fmla="*/ 339 w 358"/>
                  <a:gd name="T11" fmla="*/ 28 h 361"/>
                  <a:gd name="T12" fmla="*/ 339 w 358"/>
                  <a:gd name="T13" fmla="*/ 343 h 361"/>
                  <a:gd name="T14" fmla="*/ 29 w 358"/>
                  <a:gd name="T15" fmla="*/ 343 h 361"/>
                  <a:gd name="T16" fmla="*/ 15 w 358"/>
                  <a:gd name="T17" fmla="*/ 332 h 361"/>
                  <a:gd name="T18" fmla="*/ 0 w 358"/>
                  <a:gd name="T19" fmla="*/ 347 h 361"/>
                  <a:gd name="T20" fmla="*/ 0 w 358"/>
                  <a:gd name="T21" fmla="*/ 348 h 361"/>
                  <a:gd name="T22" fmla="*/ 15 w 358"/>
                  <a:gd name="T23" fmla="*/ 361 h 361"/>
                  <a:gd name="T24" fmla="*/ 29 w 358"/>
                  <a:gd name="T25" fmla="*/ 351 h 361"/>
                  <a:gd name="T26" fmla="*/ 347 w 358"/>
                  <a:gd name="T27" fmla="*/ 351 h 361"/>
                  <a:gd name="T28" fmla="*/ 347 w 358"/>
                  <a:gd name="T29" fmla="*/ 28 h 361"/>
                  <a:gd name="T30" fmla="*/ 358 w 358"/>
                  <a:gd name="T31" fmla="*/ 14 h 361"/>
                  <a:gd name="T32" fmla="*/ 343 w 358"/>
                  <a:gd name="T33" fmla="*/ 0 h 3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58" h="361">
                    <a:moveTo>
                      <a:pt x="343" y="0"/>
                    </a:moveTo>
                    <a:cubicBezTo>
                      <a:pt x="343" y="0"/>
                      <a:pt x="343" y="0"/>
                      <a:pt x="343" y="0"/>
                    </a:cubicBezTo>
                    <a:cubicBezTo>
                      <a:pt x="343" y="0"/>
                      <a:pt x="343" y="0"/>
                      <a:pt x="343" y="0"/>
                    </a:cubicBezTo>
                    <a:cubicBezTo>
                      <a:pt x="339" y="0"/>
                      <a:pt x="336" y="1"/>
                      <a:pt x="334" y="4"/>
                    </a:cubicBezTo>
                    <a:cubicBezTo>
                      <a:pt x="331" y="6"/>
                      <a:pt x="329" y="10"/>
                      <a:pt x="329" y="14"/>
                    </a:cubicBezTo>
                    <a:cubicBezTo>
                      <a:pt x="329" y="21"/>
                      <a:pt x="333" y="26"/>
                      <a:pt x="339" y="28"/>
                    </a:cubicBezTo>
                    <a:cubicBezTo>
                      <a:pt x="339" y="343"/>
                      <a:pt x="339" y="343"/>
                      <a:pt x="339" y="343"/>
                    </a:cubicBezTo>
                    <a:cubicBezTo>
                      <a:pt x="29" y="343"/>
                      <a:pt x="29" y="343"/>
                      <a:pt x="29" y="343"/>
                    </a:cubicBezTo>
                    <a:cubicBezTo>
                      <a:pt x="27" y="337"/>
                      <a:pt x="21" y="332"/>
                      <a:pt x="15" y="332"/>
                    </a:cubicBezTo>
                    <a:cubicBezTo>
                      <a:pt x="7" y="332"/>
                      <a:pt x="0" y="339"/>
                      <a:pt x="0" y="347"/>
                    </a:cubicBezTo>
                    <a:cubicBezTo>
                      <a:pt x="0" y="347"/>
                      <a:pt x="0" y="348"/>
                      <a:pt x="0" y="348"/>
                    </a:cubicBezTo>
                    <a:cubicBezTo>
                      <a:pt x="1" y="355"/>
                      <a:pt x="7" y="361"/>
                      <a:pt x="15" y="361"/>
                    </a:cubicBezTo>
                    <a:cubicBezTo>
                      <a:pt x="21" y="361"/>
                      <a:pt x="27" y="357"/>
                      <a:pt x="29" y="351"/>
                    </a:cubicBezTo>
                    <a:cubicBezTo>
                      <a:pt x="347" y="351"/>
                      <a:pt x="347" y="351"/>
                      <a:pt x="347" y="351"/>
                    </a:cubicBezTo>
                    <a:cubicBezTo>
                      <a:pt x="347" y="28"/>
                      <a:pt x="347" y="28"/>
                      <a:pt x="347" y="28"/>
                    </a:cubicBezTo>
                    <a:cubicBezTo>
                      <a:pt x="353" y="27"/>
                      <a:pt x="358" y="21"/>
                      <a:pt x="358" y="14"/>
                    </a:cubicBezTo>
                    <a:cubicBezTo>
                      <a:pt x="358" y="6"/>
                      <a:pt x="351" y="0"/>
                      <a:pt x="343" y="0"/>
                    </a:cubicBezTo>
                    <a:close/>
                  </a:path>
                </a:pathLst>
              </a:custGeom>
              <a:grpFill/>
              <a:ln w="9525">
                <a:solidFill>
                  <a:schemeClr val="bg1"/>
                </a:solidFill>
                <a:round/>
              </a:ln>
            </p:spPr>
            <p:txBody>
              <a:bodyPr/>
              <a:lstStyle/>
              <a:p>
                <a:pPr>
                  <a:defRPr/>
                </a:pPr>
                <a:endParaRPr lang="zh-CN" altLang="en-US" sz="2400">
                  <a:cs typeface="+mn-ea"/>
                  <a:sym typeface="+mn-lt"/>
                </a:endParaRPr>
              </a:p>
            </p:txBody>
          </p:sp>
        </p:grpSp>
      </p:grpSp>
      <p:grpSp>
        <p:nvGrpSpPr>
          <p:cNvPr id="70" name="组合 69"/>
          <p:cNvGrpSpPr/>
          <p:nvPr/>
        </p:nvGrpSpPr>
        <p:grpSpPr>
          <a:xfrm>
            <a:off x="5286531" y="1024571"/>
            <a:ext cx="914912" cy="926471"/>
            <a:chOff x="5237224" y="1404429"/>
            <a:chExt cx="914912" cy="926470"/>
          </a:xfrm>
          <a:solidFill>
            <a:schemeClr val="bg1"/>
          </a:solidFill>
        </p:grpSpPr>
        <p:sp>
          <p:nvSpPr>
            <p:cNvPr id="56" name="Freeform 1812"/>
            <p:cNvSpPr/>
            <p:nvPr/>
          </p:nvSpPr>
          <p:spPr>
            <a:xfrm>
              <a:off x="5237224" y="1404429"/>
              <a:ext cx="914912" cy="926470"/>
            </a:xfrm>
            <a:custGeom>
              <a:avLst/>
              <a:gdLst>
                <a:gd name="txL" fmla="*/ 0 w 91"/>
                <a:gd name="txT" fmla="*/ 0 h 92"/>
                <a:gd name="txR" fmla="*/ 91 w 91"/>
                <a:gd name="txB" fmla="*/ 92 h 92"/>
              </a:gdLst>
              <a:ahLst/>
              <a:cxnLst>
                <a:cxn ang="0">
                  <a:pos x="463341" y="150743"/>
                </a:cxn>
                <a:cxn ang="0">
                  <a:pos x="376464" y="463826"/>
                </a:cxn>
                <a:cxn ang="0">
                  <a:pos x="63709" y="382657"/>
                </a:cxn>
                <a:cxn ang="0">
                  <a:pos x="150586" y="63776"/>
                </a:cxn>
                <a:cxn ang="0">
                  <a:pos x="463341" y="150743"/>
                </a:cxn>
              </a:cxnLst>
              <a:rect l="txL" t="txT" r="txR" b="txB"/>
              <a:pathLst>
                <a:path w="91" h="92">
                  <a:moveTo>
                    <a:pt x="80" y="26"/>
                  </a:moveTo>
                  <a:cubicBezTo>
                    <a:pt x="91" y="45"/>
                    <a:pt x="84" y="69"/>
                    <a:pt x="65" y="80"/>
                  </a:cubicBezTo>
                  <a:cubicBezTo>
                    <a:pt x="46" y="92"/>
                    <a:pt x="22" y="85"/>
                    <a:pt x="11" y="66"/>
                  </a:cubicBezTo>
                  <a:cubicBezTo>
                    <a:pt x="0" y="47"/>
                    <a:pt x="6" y="22"/>
                    <a:pt x="26" y="11"/>
                  </a:cubicBezTo>
                  <a:cubicBezTo>
                    <a:pt x="45" y="0"/>
                    <a:pt x="69" y="7"/>
                    <a:pt x="80" y="26"/>
                  </a:cubicBezTo>
                </a:path>
              </a:pathLst>
            </a:custGeom>
            <a:solidFill>
              <a:srgbClr val="1B4367"/>
            </a:solidFill>
            <a:ln w="9525">
              <a:solidFill>
                <a:schemeClr val="bg1"/>
              </a:solidFill>
            </a:ln>
          </p:spPr>
          <p:txBody>
            <a:bodyPr/>
            <a:lstStyle/>
            <a:p>
              <a:endParaRPr lang="zh-CN" altLang="en-US" sz="2400">
                <a:cs typeface="+mn-ea"/>
                <a:sym typeface="+mn-lt"/>
              </a:endParaRPr>
            </a:p>
          </p:txBody>
        </p:sp>
        <p:grpSp>
          <p:nvGrpSpPr>
            <p:cNvPr id="26" name="组合 25"/>
            <p:cNvGrpSpPr/>
            <p:nvPr/>
          </p:nvGrpSpPr>
          <p:grpSpPr>
            <a:xfrm>
              <a:off x="5414070" y="1669201"/>
              <a:ext cx="567104" cy="386174"/>
              <a:chOff x="5842315" y="2065986"/>
              <a:chExt cx="592138" cy="403225"/>
            </a:xfrm>
            <a:grpFill/>
          </p:grpSpPr>
          <p:sp>
            <p:nvSpPr>
              <p:cNvPr id="36" name="Oval 14"/>
              <p:cNvSpPr>
                <a:spLocks noChangeArrowheads="1"/>
              </p:cNvSpPr>
              <p:nvPr/>
            </p:nvSpPr>
            <p:spPr bwMode="auto">
              <a:xfrm>
                <a:off x="6050278" y="2065986"/>
                <a:ext cx="174625" cy="171450"/>
              </a:xfrm>
              <a:prstGeom prst="ellipse">
                <a:avLst/>
              </a:prstGeom>
              <a:grpFill/>
              <a:ln w="9525">
                <a:solidFill>
                  <a:schemeClr val="bg1"/>
                </a:solidFill>
                <a:round/>
              </a:ln>
            </p:spPr>
            <p:txBody>
              <a:bodyPr/>
              <a:lstStyle/>
              <a:p>
                <a:pPr>
                  <a:defRPr/>
                </a:pPr>
                <a:endParaRPr lang="zh-CN" altLang="en-US" sz="2400">
                  <a:cs typeface="+mn-ea"/>
                  <a:sym typeface="+mn-lt"/>
                </a:endParaRPr>
              </a:p>
            </p:txBody>
          </p:sp>
          <p:grpSp>
            <p:nvGrpSpPr>
              <p:cNvPr id="37" name="组合 36"/>
              <p:cNvGrpSpPr/>
              <p:nvPr/>
            </p:nvGrpSpPr>
            <p:grpSpPr>
              <a:xfrm>
                <a:off x="5842315" y="2112023"/>
                <a:ext cx="592138" cy="357188"/>
                <a:chOff x="5543551" y="2033588"/>
                <a:chExt cx="592138" cy="357188"/>
              </a:xfrm>
              <a:grpFill/>
            </p:grpSpPr>
            <p:sp>
              <p:nvSpPr>
                <p:cNvPr id="38" name="Freeform 15"/>
                <p:cNvSpPr/>
                <p:nvPr/>
              </p:nvSpPr>
              <p:spPr bwMode="auto">
                <a:xfrm>
                  <a:off x="5681664" y="2170113"/>
                  <a:ext cx="315913" cy="220663"/>
                </a:xfrm>
                <a:custGeom>
                  <a:avLst/>
                  <a:gdLst>
                    <a:gd name="T0" fmla="*/ 219 w 219"/>
                    <a:gd name="T1" fmla="*/ 93 h 154"/>
                    <a:gd name="T2" fmla="*/ 156 w 219"/>
                    <a:gd name="T3" fmla="*/ 0 h 154"/>
                    <a:gd name="T4" fmla="*/ 110 w 219"/>
                    <a:gd name="T5" fmla="*/ 125 h 154"/>
                    <a:gd name="T6" fmla="*/ 64 w 219"/>
                    <a:gd name="T7" fmla="*/ 0 h 154"/>
                    <a:gd name="T8" fmla="*/ 0 w 219"/>
                    <a:gd name="T9" fmla="*/ 93 h 154"/>
                    <a:gd name="T10" fmla="*/ 0 w 219"/>
                    <a:gd name="T11" fmla="*/ 96 h 154"/>
                    <a:gd name="T12" fmla="*/ 0 w 219"/>
                    <a:gd name="T13" fmla="*/ 97 h 154"/>
                    <a:gd name="T14" fmla="*/ 110 w 219"/>
                    <a:gd name="T15" fmla="*/ 154 h 154"/>
                    <a:gd name="T16" fmla="*/ 219 w 219"/>
                    <a:gd name="T17" fmla="*/ 97 h 154"/>
                    <a:gd name="T18" fmla="*/ 219 w 219"/>
                    <a:gd name="T19" fmla="*/ 96 h 154"/>
                    <a:gd name="T20" fmla="*/ 219 w 219"/>
                    <a:gd name="T21" fmla="*/ 93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9" h="154">
                      <a:moveTo>
                        <a:pt x="219" y="93"/>
                      </a:moveTo>
                      <a:cubicBezTo>
                        <a:pt x="217" y="52"/>
                        <a:pt x="191" y="16"/>
                        <a:pt x="156" y="0"/>
                      </a:cubicBezTo>
                      <a:cubicBezTo>
                        <a:pt x="110" y="125"/>
                        <a:pt x="110" y="125"/>
                        <a:pt x="110" y="125"/>
                      </a:cubicBezTo>
                      <a:cubicBezTo>
                        <a:pt x="64" y="0"/>
                        <a:pt x="64" y="0"/>
                        <a:pt x="64" y="0"/>
                      </a:cubicBezTo>
                      <a:cubicBezTo>
                        <a:pt x="28" y="16"/>
                        <a:pt x="2" y="52"/>
                        <a:pt x="0" y="93"/>
                      </a:cubicBezTo>
                      <a:cubicBezTo>
                        <a:pt x="0" y="94"/>
                        <a:pt x="0" y="95"/>
                        <a:pt x="0" y="96"/>
                      </a:cubicBezTo>
                      <a:cubicBezTo>
                        <a:pt x="0" y="96"/>
                        <a:pt x="0" y="97"/>
                        <a:pt x="0" y="97"/>
                      </a:cubicBezTo>
                      <a:cubicBezTo>
                        <a:pt x="1" y="122"/>
                        <a:pt x="50" y="154"/>
                        <a:pt x="110" y="154"/>
                      </a:cubicBezTo>
                      <a:cubicBezTo>
                        <a:pt x="169" y="154"/>
                        <a:pt x="218" y="122"/>
                        <a:pt x="219" y="97"/>
                      </a:cubicBezTo>
                      <a:cubicBezTo>
                        <a:pt x="219" y="97"/>
                        <a:pt x="219" y="96"/>
                        <a:pt x="219" y="96"/>
                      </a:cubicBezTo>
                      <a:cubicBezTo>
                        <a:pt x="219" y="95"/>
                        <a:pt x="219" y="94"/>
                        <a:pt x="219" y="93"/>
                      </a:cubicBezTo>
                      <a:close/>
                    </a:path>
                  </a:pathLst>
                </a:custGeom>
                <a:grpFill/>
                <a:ln w="9525">
                  <a:solidFill>
                    <a:schemeClr val="bg1"/>
                  </a:solidFill>
                  <a:round/>
                </a:ln>
              </p:spPr>
              <p:txBody>
                <a:bodyPr/>
                <a:lstStyle/>
                <a:p>
                  <a:pPr>
                    <a:defRPr/>
                  </a:pPr>
                  <a:endParaRPr lang="zh-CN" altLang="en-US" sz="2400">
                    <a:cs typeface="+mn-ea"/>
                    <a:sym typeface="+mn-lt"/>
                  </a:endParaRPr>
                </a:p>
              </p:txBody>
            </p:sp>
            <p:sp>
              <p:nvSpPr>
                <p:cNvPr id="39" name="Freeform 16"/>
                <p:cNvSpPr/>
                <p:nvPr/>
              </p:nvSpPr>
              <p:spPr bwMode="auto">
                <a:xfrm>
                  <a:off x="5824539" y="2165351"/>
                  <a:ext cx="31750" cy="31750"/>
                </a:xfrm>
                <a:custGeom>
                  <a:avLst/>
                  <a:gdLst>
                    <a:gd name="T0" fmla="*/ 10 w 20"/>
                    <a:gd name="T1" fmla="*/ 0 h 20"/>
                    <a:gd name="T2" fmla="*/ 20 w 20"/>
                    <a:gd name="T3" fmla="*/ 10 h 20"/>
                    <a:gd name="T4" fmla="*/ 10 w 20"/>
                    <a:gd name="T5" fmla="*/ 20 h 20"/>
                    <a:gd name="T6" fmla="*/ 0 w 20"/>
                    <a:gd name="T7" fmla="*/ 10 h 20"/>
                    <a:gd name="T8" fmla="*/ 10 w 20"/>
                    <a:gd name="T9" fmla="*/ 0 h 20"/>
                  </a:gdLst>
                  <a:ahLst/>
                  <a:cxnLst>
                    <a:cxn ang="0">
                      <a:pos x="T0" y="T1"/>
                    </a:cxn>
                    <a:cxn ang="0">
                      <a:pos x="T2" y="T3"/>
                    </a:cxn>
                    <a:cxn ang="0">
                      <a:pos x="T4" y="T5"/>
                    </a:cxn>
                    <a:cxn ang="0">
                      <a:pos x="T6" y="T7"/>
                    </a:cxn>
                    <a:cxn ang="0">
                      <a:pos x="T8" y="T9"/>
                    </a:cxn>
                  </a:cxnLst>
                  <a:rect l="0" t="0" r="r" b="b"/>
                  <a:pathLst>
                    <a:path w="20" h="20">
                      <a:moveTo>
                        <a:pt x="10" y="0"/>
                      </a:moveTo>
                      <a:lnTo>
                        <a:pt x="20" y="10"/>
                      </a:lnTo>
                      <a:lnTo>
                        <a:pt x="10" y="20"/>
                      </a:lnTo>
                      <a:lnTo>
                        <a:pt x="0" y="10"/>
                      </a:lnTo>
                      <a:lnTo>
                        <a:pt x="10" y="0"/>
                      </a:lnTo>
                      <a:close/>
                    </a:path>
                  </a:pathLst>
                </a:custGeom>
                <a:grpFill/>
                <a:ln w="9525">
                  <a:solidFill>
                    <a:schemeClr val="bg1"/>
                  </a:solidFill>
                  <a:round/>
                </a:ln>
              </p:spPr>
              <p:txBody>
                <a:bodyPr/>
                <a:lstStyle/>
                <a:p>
                  <a:pPr>
                    <a:defRPr/>
                  </a:pPr>
                  <a:endParaRPr lang="zh-CN" altLang="en-US" sz="2400">
                    <a:cs typeface="+mn-ea"/>
                    <a:sym typeface="+mn-lt"/>
                  </a:endParaRPr>
                </a:p>
              </p:txBody>
            </p:sp>
            <p:sp>
              <p:nvSpPr>
                <p:cNvPr id="40" name="Freeform 17"/>
                <p:cNvSpPr/>
                <p:nvPr/>
              </p:nvSpPr>
              <p:spPr bwMode="auto">
                <a:xfrm>
                  <a:off x="5816601" y="2197101"/>
                  <a:ext cx="46038" cy="117475"/>
                </a:xfrm>
                <a:custGeom>
                  <a:avLst/>
                  <a:gdLst>
                    <a:gd name="T0" fmla="*/ 21 w 29"/>
                    <a:gd name="T1" fmla="*/ 6 h 74"/>
                    <a:gd name="T2" fmla="*/ 15 w 29"/>
                    <a:gd name="T3" fmla="*/ 0 h 74"/>
                    <a:gd name="T4" fmla="*/ 7 w 29"/>
                    <a:gd name="T5" fmla="*/ 6 h 74"/>
                    <a:gd name="T6" fmla="*/ 0 w 29"/>
                    <a:gd name="T7" fmla="*/ 37 h 74"/>
                    <a:gd name="T8" fmla="*/ 15 w 29"/>
                    <a:gd name="T9" fmla="*/ 74 h 74"/>
                    <a:gd name="T10" fmla="*/ 29 w 29"/>
                    <a:gd name="T11" fmla="*/ 37 h 74"/>
                    <a:gd name="T12" fmla="*/ 21 w 29"/>
                    <a:gd name="T13" fmla="*/ 6 h 74"/>
                  </a:gdLst>
                  <a:ahLst/>
                  <a:cxnLst>
                    <a:cxn ang="0">
                      <a:pos x="T0" y="T1"/>
                    </a:cxn>
                    <a:cxn ang="0">
                      <a:pos x="T2" y="T3"/>
                    </a:cxn>
                    <a:cxn ang="0">
                      <a:pos x="T4" y="T5"/>
                    </a:cxn>
                    <a:cxn ang="0">
                      <a:pos x="T6" y="T7"/>
                    </a:cxn>
                    <a:cxn ang="0">
                      <a:pos x="T8" y="T9"/>
                    </a:cxn>
                    <a:cxn ang="0">
                      <a:pos x="T10" y="T11"/>
                    </a:cxn>
                    <a:cxn ang="0">
                      <a:pos x="T12" y="T13"/>
                    </a:cxn>
                  </a:cxnLst>
                  <a:rect l="0" t="0" r="r" b="b"/>
                  <a:pathLst>
                    <a:path w="29" h="74">
                      <a:moveTo>
                        <a:pt x="21" y="6"/>
                      </a:moveTo>
                      <a:lnTo>
                        <a:pt x="15" y="0"/>
                      </a:lnTo>
                      <a:lnTo>
                        <a:pt x="7" y="6"/>
                      </a:lnTo>
                      <a:lnTo>
                        <a:pt x="0" y="37"/>
                      </a:lnTo>
                      <a:lnTo>
                        <a:pt x="15" y="74"/>
                      </a:lnTo>
                      <a:lnTo>
                        <a:pt x="29" y="37"/>
                      </a:lnTo>
                      <a:lnTo>
                        <a:pt x="21" y="6"/>
                      </a:lnTo>
                      <a:close/>
                    </a:path>
                  </a:pathLst>
                </a:custGeom>
                <a:grpFill/>
                <a:ln w="9525">
                  <a:solidFill>
                    <a:schemeClr val="bg1"/>
                  </a:solidFill>
                  <a:round/>
                </a:ln>
              </p:spPr>
              <p:txBody>
                <a:bodyPr/>
                <a:lstStyle/>
                <a:p>
                  <a:pPr>
                    <a:defRPr/>
                  </a:pPr>
                  <a:endParaRPr lang="zh-CN" altLang="en-US" sz="2400">
                    <a:cs typeface="+mn-ea"/>
                    <a:sym typeface="+mn-lt"/>
                  </a:endParaRPr>
                </a:p>
              </p:txBody>
            </p:sp>
            <p:sp>
              <p:nvSpPr>
                <p:cNvPr id="41" name="Freeform 18"/>
                <p:cNvSpPr/>
                <p:nvPr/>
              </p:nvSpPr>
              <p:spPr bwMode="auto">
                <a:xfrm>
                  <a:off x="5956301" y="2033588"/>
                  <a:ext cx="127000" cy="125413"/>
                </a:xfrm>
                <a:custGeom>
                  <a:avLst/>
                  <a:gdLst>
                    <a:gd name="T0" fmla="*/ 88 w 88"/>
                    <a:gd name="T1" fmla="*/ 44 h 87"/>
                    <a:gd name="T2" fmla="*/ 44 w 88"/>
                    <a:gd name="T3" fmla="*/ 0 h 87"/>
                    <a:gd name="T4" fmla="*/ 0 w 88"/>
                    <a:gd name="T5" fmla="*/ 44 h 87"/>
                    <a:gd name="T6" fmla="*/ 44 w 88"/>
                    <a:gd name="T7" fmla="*/ 87 h 87"/>
                    <a:gd name="T8" fmla="*/ 88 w 88"/>
                    <a:gd name="T9" fmla="*/ 44 h 87"/>
                  </a:gdLst>
                  <a:ahLst/>
                  <a:cxnLst>
                    <a:cxn ang="0">
                      <a:pos x="T0" y="T1"/>
                    </a:cxn>
                    <a:cxn ang="0">
                      <a:pos x="T2" y="T3"/>
                    </a:cxn>
                    <a:cxn ang="0">
                      <a:pos x="T4" y="T5"/>
                    </a:cxn>
                    <a:cxn ang="0">
                      <a:pos x="T6" y="T7"/>
                    </a:cxn>
                    <a:cxn ang="0">
                      <a:pos x="T8" y="T9"/>
                    </a:cxn>
                  </a:cxnLst>
                  <a:rect l="0" t="0" r="r" b="b"/>
                  <a:pathLst>
                    <a:path w="88" h="87">
                      <a:moveTo>
                        <a:pt x="88" y="44"/>
                      </a:moveTo>
                      <a:cubicBezTo>
                        <a:pt x="88" y="19"/>
                        <a:pt x="68" y="0"/>
                        <a:pt x="44" y="0"/>
                      </a:cubicBezTo>
                      <a:cubicBezTo>
                        <a:pt x="20" y="0"/>
                        <a:pt x="1" y="19"/>
                        <a:pt x="0" y="44"/>
                      </a:cubicBezTo>
                      <a:cubicBezTo>
                        <a:pt x="0" y="68"/>
                        <a:pt x="20" y="87"/>
                        <a:pt x="44" y="87"/>
                      </a:cubicBezTo>
                      <a:cubicBezTo>
                        <a:pt x="68" y="87"/>
                        <a:pt x="88" y="68"/>
                        <a:pt x="88" y="44"/>
                      </a:cubicBezTo>
                      <a:close/>
                    </a:path>
                  </a:pathLst>
                </a:custGeom>
                <a:grpFill/>
                <a:ln w="9525">
                  <a:solidFill>
                    <a:schemeClr val="bg1"/>
                  </a:solidFill>
                  <a:round/>
                </a:ln>
              </p:spPr>
              <p:txBody>
                <a:bodyPr/>
                <a:lstStyle/>
                <a:p>
                  <a:pPr>
                    <a:defRPr/>
                  </a:pPr>
                  <a:endParaRPr lang="zh-CN" altLang="en-US" sz="2400">
                    <a:cs typeface="+mn-ea"/>
                    <a:sym typeface="+mn-lt"/>
                  </a:endParaRPr>
                </a:p>
              </p:txBody>
            </p:sp>
            <p:sp>
              <p:nvSpPr>
                <p:cNvPr id="42" name="Freeform 19"/>
                <p:cNvSpPr/>
                <p:nvPr/>
              </p:nvSpPr>
              <p:spPr bwMode="auto">
                <a:xfrm>
                  <a:off x="6008689" y="2162176"/>
                  <a:ext cx="23813" cy="23813"/>
                </a:xfrm>
                <a:custGeom>
                  <a:avLst/>
                  <a:gdLst>
                    <a:gd name="T0" fmla="*/ 7 w 15"/>
                    <a:gd name="T1" fmla="*/ 0 h 15"/>
                    <a:gd name="T2" fmla="*/ 15 w 15"/>
                    <a:gd name="T3" fmla="*/ 7 h 15"/>
                    <a:gd name="T4" fmla="*/ 7 w 15"/>
                    <a:gd name="T5" fmla="*/ 15 h 15"/>
                    <a:gd name="T6" fmla="*/ 0 w 15"/>
                    <a:gd name="T7" fmla="*/ 7 h 15"/>
                    <a:gd name="T8" fmla="*/ 7 w 15"/>
                    <a:gd name="T9" fmla="*/ 0 h 15"/>
                  </a:gdLst>
                  <a:ahLst/>
                  <a:cxnLst>
                    <a:cxn ang="0">
                      <a:pos x="T0" y="T1"/>
                    </a:cxn>
                    <a:cxn ang="0">
                      <a:pos x="T2" y="T3"/>
                    </a:cxn>
                    <a:cxn ang="0">
                      <a:pos x="T4" y="T5"/>
                    </a:cxn>
                    <a:cxn ang="0">
                      <a:pos x="T6" y="T7"/>
                    </a:cxn>
                    <a:cxn ang="0">
                      <a:pos x="T8" y="T9"/>
                    </a:cxn>
                  </a:cxnLst>
                  <a:rect l="0" t="0" r="r" b="b"/>
                  <a:pathLst>
                    <a:path w="15" h="15">
                      <a:moveTo>
                        <a:pt x="7" y="0"/>
                      </a:moveTo>
                      <a:lnTo>
                        <a:pt x="15" y="7"/>
                      </a:lnTo>
                      <a:lnTo>
                        <a:pt x="7" y="15"/>
                      </a:lnTo>
                      <a:lnTo>
                        <a:pt x="0" y="7"/>
                      </a:lnTo>
                      <a:lnTo>
                        <a:pt x="7" y="0"/>
                      </a:lnTo>
                      <a:close/>
                    </a:path>
                  </a:pathLst>
                </a:custGeom>
                <a:grpFill/>
                <a:ln w="9525">
                  <a:solidFill>
                    <a:schemeClr val="bg1"/>
                  </a:solidFill>
                  <a:round/>
                </a:ln>
              </p:spPr>
              <p:txBody>
                <a:bodyPr/>
                <a:lstStyle/>
                <a:p>
                  <a:pPr>
                    <a:defRPr/>
                  </a:pPr>
                  <a:endParaRPr lang="zh-CN" altLang="en-US" sz="2400">
                    <a:cs typeface="+mn-ea"/>
                    <a:sym typeface="+mn-lt"/>
                  </a:endParaRPr>
                </a:p>
              </p:txBody>
            </p:sp>
            <p:sp>
              <p:nvSpPr>
                <p:cNvPr id="43" name="Freeform 20"/>
                <p:cNvSpPr/>
                <p:nvPr/>
              </p:nvSpPr>
              <p:spPr bwMode="auto">
                <a:xfrm>
                  <a:off x="6003926" y="2185988"/>
                  <a:ext cx="33338" cy="85725"/>
                </a:xfrm>
                <a:custGeom>
                  <a:avLst/>
                  <a:gdLst>
                    <a:gd name="T0" fmla="*/ 16 w 21"/>
                    <a:gd name="T1" fmla="*/ 4 h 54"/>
                    <a:gd name="T2" fmla="*/ 10 w 21"/>
                    <a:gd name="T3" fmla="*/ 0 h 54"/>
                    <a:gd name="T4" fmla="*/ 6 w 21"/>
                    <a:gd name="T5" fmla="*/ 4 h 54"/>
                    <a:gd name="T6" fmla="*/ 0 w 21"/>
                    <a:gd name="T7" fmla="*/ 27 h 54"/>
                    <a:gd name="T8" fmla="*/ 10 w 21"/>
                    <a:gd name="T9" fmla="*/ 54 h 54"/>
                    <a:gd name="T10" fmla="*/ 21 w 21"/>
                    <a:gd name="T11" fmla="*/ 27 h 54"/>
                    <a:gd name="T12" fmla="*/ 16 w 21"/>
                    <a:gd name="T13" fmla="*/ 4 h 54"/>
                  </a:gdLst>
                  <a:ahLst/>
                  <a:cxnLst>
                    <a:cxn ang="0">
                      <a:pos x="T0" y="T1"/>
                    </a:cxn>
                    <a:cxn ang="0">
                      <a:pos x="T2" y="T3"/>
                    </a:cxn>
                    <a:cxn ang="0">
                      <a:pos x="T4" y="T5"/>
                    </a:cxn>
                    <a:cxn ang="0">
                      <a:pos x="T6" y="T7"/>
                    </a:cxn>
                    <a:cxn ang="0">
                      <a:pos x="T8" y="T9"/>
                    </a:cxn>
                    <a:cxn ang="0">
                      <a:pos x="T10" y="T11"/>
                    </a:cxn>
                    <a:cxn ang="0">
                      <a:pos x="T12" y="T13"/>
                    </a:cxn>
                  </a:cxnLst>
                  <a:rect l="0" t="0" r="r" b="b"/>
                  <a:pathLst>
                    <a:path w="21" h="54">
                      <a:moveTo>
                        <a:pt x="16" y="4"/>
                      </a:moveTo>
                      <a:lnTo>
                        <a:pt x="10" y="0"/>
                      </a:lnTo>
                      <a:lnTo>
                        <a:pt x="6" y="4"/>
                      </a:lnTo>
                      <a:lnTo>
                        <a:pt x="0" y="27"/>
                      </a:lnTo>
                      <a:lnTo>
                        <a:pt x="10" y="54"/>
                      </a:lnTo>
                      <a:lnTo>
                        <a:pt x="21" y="27"/>
                      </a:lnTo>
                      <a:lnTo>
                        <a:pt x="16" y="4"/>
                      </a:lnTo>
                      <a:close/>
                    </a:path>
                  </a:pathLst>
                </a:custGeom>
                <a:grpFill/>
                <a:ln w="9525">
                  <a:solidFill>
                    <a:schemeClr val="bg1"/>
                  </a:solidFill>
                  <a:round/>
                </a:ln>
              </p:spPr>
              <p:txBody>
                <a:bodyPr/>
                <a:lstStyle/>
                <a:p>
                  <a:pPr>
                    <a:defRPr/>
                  </a:pPr>
                  <a:endParaRPr lang="zh-CN" altLang="en-US" sz="2400">
                    <a:cs typeface="+mn-ea"/>
                    <a:sym typeface="+mn-lt"/>
                  </a:endParaRPr>
                </a:p>
              </p:txBody>
            </p:sp>
            <p:sp>
              <p:nvSpPr>
                <p:cNvPr id="44" name="Oval 21"/>
                <p:cNvSpPr>
                  <a:spLocks noChangeArrowheads="1"/>
                </p:cNvSpPr>
                <p:nvPr/>
              </p:nvSpPr>
              <p:spPr bwMode="auto">
                <a:xfrm>
                  <a:off x="5594351" y="2033588"/>
                  <a:ext cx="127000" cy="125413"/>
                </a:xfrm>
                <a:prstGeom prst="ellipse">
                  <a:avLst/>
                </a:prstGeom>
                <a:grpFill/>
                <a:ln w="9525">
                  <a:solidFill>
                    <a:schemeClr val="bg1"/>
                  </a:solidFill>
                  <a:round/>
                </a:ln>
              </p:spPr>
              <p:txBody>
                <a:bodyPr/>
                <a:lstStyle/>
                <a:p>
                  <a:pPr>
                    <a:defRPr/>
                  </a:pPr>
                  <a:endParaRPr lang="zh-CN" altLang="en-US" sz="2400">
                    <a:cs typeface="+mn-ea"/>
                    <a:sym typeface="+mn-lt"/>
                  </a:endParaRPr>
                </a:p>
              </p:txBody>
            </p:sp>
            <p:sp>
              <p:nvSpPr>
                <p:cNvPr id="45" name="Freeform 22"/>
                <p:cNvSpPr/>
                <p:nvPr/>
              </p:nvSpPr>
              <p:spPr bwMode="auto">
                <a:xfrm>
                  <a:off x="5543551" y="2165351"/>
                  <a:ext cx="190500" cy="161925"/>
                </a:xfrm>
                <a:custGeom>
                  <a:avLst/>
                  <a:gdLst>
                    <a:gd name="T0" fmla="*/ 91 w 133"/>
                    <a:gd name="T1" fmla="*/ 100 h 112"/>
                    <a:gd name="T2" fmla="*/ 91 w 133"/>
                    <a:gd name="T3" fmla="*/ 100 h 112"/>
                    <a:gd name="T4" fmla="*/ 91 w 133"/>
                    <a:gd name="T5" fmla="*/ 99 h 112"/>
                    <a:gd name="T6" fmla="*/ 91 w 133"/>
                    <a:gd name="T7" fmla="*/ 96 h 112"/>
                    <a:gd name="T8" fmla="*/ 133 w 133"/>
                    <a:gd name="T9" fmla="*/ 13 h 112"/>
                    <a:gd name="T10" fmla="*/ 114 w 133"/>
                    <a:gd name="T11" fmla="*/ 0 h 112"/>
                    <a:gd name="T12" fmla="*/ 80 w 133"/>
                    <a:gd name="T13" fmla="*/ 92 h 112"/>
                    <a:gd name="T14" fmla="*/ 47 w 133"/>
                    <a:gd name="T15" fmla="*/ 0 h 112"/>
                    <a:gd name="T16" fmla="*/ 0 w 133"/>
                    <a:gd name="T17" fmla="*/ 68 h 112"/>
                    <a:gd name="T18" fmla="*/ 0 w 133"/>
                    <a:gd name="T19" fmla="*/ 70 h 112"/>
                    <a:gd name="T20" fmla="*/ 0 w 133"/>
                    <a:gd name="T21" fmla="*/ 71 h 112"/>
                    <a:gd name="T22" fmla="*/ 80 w 133"/>
                    <a:gd name="T23" fmla="*/ 112 h 112"/>
                    <a:gd name="T24" fmla="*/ 94 w 133"/>
                    <a:gd name="T25" fmla="*/ 112 h 112"/>
                    <a:gd name="T26" fmla="*/ 91 w 133"/>
                    <a:gd name="T27" fmla="*/ 100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33" h="112">
                      <a:moveTo>
                        <a:pt x="91" y="100"/>
                      </a:moveTo>
                      <a:cubicBezTo>
                        <a:pt x="91" y="100"/>
                        <a:pt x="91" y="100"/>
                        <a:pt x="91" y="100"/>
                      </a:cubicBezTo>
                      <a:cubicBezTo>
                        <a:pt x="91" y="100"/>
                        <a:pt x="91" y="100"/>
                        <a:pt x="91" y="99"/>
                      </a:cubicBezTo>
                      <a:cubicBezTo>
                        <a:pt x="91" y="98"/>
                        <a:pt x="91" y="97"/>
                        <a:pt x="91" y="96"/>
                      </a:cubicBezTo>
                      <a:cubicBezTo>
                        <a:pt x="93" y="63"/>
                        <a:pt x="108" y="33"/>
                        <a:pt x="133" y="13"/>
                      </a:cubicBezTo>
                      <a:cubicBezTo>
                        <a:pt x="127" y="8"/>
                        <a:pt x="121" y="4"/>
                        <a:pt x="114" y="0"/>
                      </a:cubicBezTo>
                      <a:cubicBezTo>
                        <a:pt x="80" y="92"/>
                        <a:pt x="80" y="92"/>
                        <a:pt x="80" y="92"/>
                      </a:cubicBezTo>
                      <a:cubicBezTo>
                        <a:pt x="47" y="0"/>
                        <a:pt x="47" y="0"/>
                        <a:pt x="47" y="0"/>
                      </a:cubicBezTo>
                      <a:cubicBezTo>
                        <a:pt x="21" y="12"/>
                        <a:pt x="2" y="38"/>
                        <a:pt x="0" y="68"/>
                      </a:cubicBezTo>
                      <a:cubicBezTo>
                        <a:pt x="0" y="69"/>
                        <a:pt x="0" y="70"/>
                        <a:pt x="0" y="70"/>
                      </a:cubicBezTo>
                      <a:cubicBezTo>
                        <a:pt x="0" y="71"/>
                        <a:pt x="0" y="71"/>
                        <a:pt x="0" y="71"/>
                      </a:cubicBezTo>
                      <a:cubicBezTo>
                        <a:pt x="1" y="90"/>
                        <a:pt x="37" y="112"/>
                        <a:pt x="80" y="112"/>
                      </a:cubicBezTo>
                      <a:cubicBezTo>
                        <a:pt x="85" y="112"/>
                        <a:pt x="89" y="112"/>
                        <a:pt x="94" y="112"/>
                      </a:cubicBezTo>
                      <a:cubicBezTo>
                        <a:pt x="92" y="108"/>
                        <a:pt x="91" y="104"/>
                        <a:pt x="91" y="100"/>
                      </a:cubicBezTo>
                      <a:close/>
                    </a:path>
                  </a:pathLst>
                </a:custGeom>
                <a:grpFill/>
                <a:ln w="9525">
                  <a:solidFill>
                    <a:schemeClr val="bg1"/>
                  </a:solidFill>
                  <a:round/>
                </a:ln>
              </p:spPr>
              <p:txBody>
                <a:bodyPr/>
                <a:lstStyle/>
                <a:p>
                  <a:pPr>
                    <a:defRPr/>
                  </a:pPr>
                  <a:endParaRPr lang="zh-CN" altLang="en-US" sz="2400">
                    <a:cs typeface="+mn-ea"/>
                    <a:sym typeface="+mn-lt"/>
                  </a:endParaRPr>
                </a:p>
              </p:txBody>
            </p:sp>
            <p:sp>
              <p:nvSpPr>
                <p:cNvPr id="46" name="Freeform 23"/>
                <p:cNvSpPr/>
                <p:nvPr/>
              </p:nvSpPr>
              <p:spPr bwMode="auto">
                <a:xfrm>
                  <a:off x="5646739" y="2162176"/>
                  <a:ext cx="23813" cy="23813"/>
                </a:xfrm>
                <a:custGeom>
                  <a:avLst/>
                  <a:gdLst>
                    <a:gd name="T0" fmla="*/ 7 w 15"/>
                    <a:gd name="T1" fmla="*/ 0 h 15"/>
                    <a:gd name="T2" fmla="*/ 15 w 15"/>
                    <a:gd name="T3" fmla="*/ 7 h 15"/>
                    <a:gd name="T4" fmla="*/ 7 w 15"/>
                    <a:gd name="T5" fmla="*/ 15 h 15"/>
                    <a:gd name="T6" fmla="*/ 0 w 15"/>
                    <a:gd name="T7" fmla="*/ 7 h 15"/>
                    <a:gd name="T8" fmla="*/ 7 w 15"/>
                    <a:gd name="T9" fmla="*/ 0 h 15"/>
                  </a:gdLst>
                  <a:ahLst/>
                  <a:cxnLst>
                    <a:cxn ang="0">
                      <a:pos x="T0" y="T1"/>
                    </a:cxn>
                    <a:cxn ang="0">
                      <a:pos x="T2" y="T3"/>
                    </a:cxn>
                    <a:cxn ang="0">
                      <a:pos x="T4" y="T5"/>
                    </a:cxn>
                    <a:cxn ang="0">
                      <a:pos x="T6" y="T7"/>
                    </a:cxn>
                    <a:cxn ang="0">
                      <a:pos x="T8" y="T9"/>
                    </a:cxn>
                  </a:cxnLst>
                  <a:rect l="0" t="0" r="r" b="b"/>
                  <a:pathLst>
                    <a:path w="15" h="15">
                      <a:moveTo>
                        <a:pt x="7" y="0"/>
                      </a:moveTo>
                      <a:lnTo>
                        <a:pt x="15" y="7"/>
                      </a:lnTo>
                      <a:lnTo>
                        <a:pt x="7" y="15"/>
                      </a:lnTo>
                      <a:lnTo>
                        <a:pt x="0" y="7"/>
                      </a:lnTo>
                      <a:lnTo>
                        <a:pt x="7" y="0"/>
                      </a:lnTo>
                      <a:close/>
                    </a:path>
                  </a:pathLst>
                </a:custGeom>
                <a:grpFill/>
                <a:ln w="9525">
                  <a:solidFill>
                    <a:schemeClr val="bg1"/>
                  </a:solidFill>
                  <a:round/>
                </a:ln>
              </p:spPr>
              <p:txBody>
                <a:bodyPr/>
                <a:lstStyle/>
                <a:p>
                  <a:pPr>
                    <a:defRPr/>
                  </a:pPr>
                  <a:endParaRPr lang="zh-CN" altLang="en-US" sz="2400">
                    <a:cs typeface="+mn-ea"/>
                    <a:sym typeface="+mn-lt"/>
                  </a:endParaRPr>
                </a:p>
              </p:txBody>
            </p:sp>
            <p:sp>
              <p:nvSpPr>
                <p:cNvPr id="47" name="Freeform 24"/>
                <p:cNvSpPr/>
                <p:nvPr/>
              </p:nvSpPr>
              <p:spPr bwMode="auto">
                <a:xfrm>
                  <a:off x="5641976" y="2185988"/>
                  <a:ext cx="33338" cy="85725"/>
                </a:xfrm>
                <a:custGeom>
                  <a:avLst/>
                  <a:gdLst>
                    <a:gd name="T0" fmla="*/ 16 w 21"/>
                    <a:gd name="T1" fmla="*/ 4 h 54"/>
                    <a:gd name="T2" fmla="*/ 10 w 21"/>
                    <a:gd name="T3" fmla="*/ 0 h 54"/>
                    <a:gd name="T4" fmla="*/ 5 w 21"/>
                    <a:gd name="T5" fmla="*/ 4 h 54"/>
                    <a:gd name="T6" fmla="*/ 0 w 21"/>
                    <a:gd name="T7" fmla="*/ 27 h 54"/>
                    <a:gd name="T8" fmla="*/ 10 w 21"/>
                    <a:gd name="T9" fmla="*/ 54 h 54"/>
                    <a:gd name="T10" fmla="*/ 21 w 21"/>
                    <a:gd name="T11" fmla="*/ 27 h 54"/>
                    <a:gd name="T12" fmla="*/ 16 w 21"/>
                    <a:gd name="T13" fmla="*/ 4 h 54"/>
                  </a:gdLst>
                  <a:ahLst/>
                  <a:cxnLst>
                    <a:cxn ang="0">
                      <a:pos x="T0" y="T1"/>
                    </a:cxn>
                    <a:cxn ang="0">
                      <a:pos x="T2" y="T3"/>
                    </a:cxn>
                    <a:cxn ang="0">
                      <a:pos x="T4" y="T5"/>
                    </a:cxn>
                    <a:cxn ang="0">
                      <a:pos x="T6" y="T7"/>
                    </a:cxn>
                    <a:cxn ang="0">
                      <a:pos x="T8" y="T9"/>
                    </a:cxn>
                    <a:cxn ang="0">
                      <a:pos x="T10" y="T11"/>
                    </a:cxn>
                    <a:cxn ang="0">
                      <a:pos x="T12" y="T13"/>
                    </a:cxn>
                  </a:cxnLst>
                  <a:rect l="0" t="0" r="r" b="b"/>
                  <a:pathLst>
                    <a:path w="21" h="54">
                      <a:moveTo>
                        <a:pt x="16" y="4"/>
                      </a:moveTo>
                      <a:lnTo>
                        <a:pt x="10" y="0"/>
                      </a:lnTo>
                      <a:lnTo>
                        <a:pt x="5" y="4"/>
                      </a:lnTo>
                      <a:lnTo>
                        <a:pt x="0" y="27"/>
                      </a:lnTo>
                      <a:lnTo>
                        <a:pt x="10" y="54"/>
                      </a:lnTo>
                      <a:lnTo>
                        <a:pt x="21" y="27"/>
                      </a:lnTo>
                      <a:lnTo>
                        <a:pt x="16" y="4"/>
                      </a:lnTo>
                      <a:close/>
                    </a:path>
                  </a:pathLst>
                </a:custGeom>
                <a:grpFill/>
                <a:ln w="9525">
                  <a:solidFill>
                    <a:schemeClr val="bg1"/>
                  </a:solidFill>
                  <a:round/>
                </a:ln>
              </p:spPr>
              <p:txBody>
                <a:bodyPr/>
                <a:lstStyle/>
                <a:p>
                  <a:pPr>
                    <a:defRPr/>
                  </a:pPr>
                  <a:endParaRPr lang="zh-CN" altLang="en-US" sz="2400">
                    <a:cs typeface="+mn-ea"/>
                    <a:sym typeface="+mn-lt"/>
                  </a:endParaRPr>
                </a:p>
              </p:txBody>
            </p:sp>
            <p:sp>
              <p:nvSpPr>
                <p:cNvPr id="48" name="Freeform 25"/>
                <p:cNvSpPr/>
                <p:nvPr/>
              </p:nvSpPr>
              <p:spPr bwMode="auto">
                <a:xfrm>
                  <a:off x="5943601" y="2165351"/>
                  <a:ext cx="192088" cy="161925"/>
                </a:xfrm>
                <a:custGeom>
                  <a:avLst/>
                  <a:gdLst>
                    <a:gd name="T0" fmla="*/ 133 w 133"/>
                    <a:gd name="T1" fmla="*/ 69 h 113"/>
                    <a:gd name="T2" fmla="*/ 87 w 133"/>
                    <a:gd name="T3" fmla="*/ 0 h 113"/>
                    <a:gd name="T4" fmla="*/ 53 w 133"/>
                    <a:gd name="T5" fmla="*/ 92 h 113"/>
                    <a:gd name="T6" fmla="*/ 20 w 133"/>
                    <a:gd name="T7" fmla="*/ 0 h 113"/>
                    <a:gd name="T8" fmla="*/ 0 w 133"/>
                    <a:gd name="T9" fmla="*/ 13 h 113"/>
                    <a:gd name="T10" fmla="*/ 22 w 133"/>
                    <a:gd name="T11" fmla="*/ 37 h 113"/>
                    <a:gd name="T12" fmla="*/ 43 w 133"/>
                    <a:gd name="T13" fmla="*/ 96 h 113"/>
                    <a:gd name="T14" fmla="*/ 43 w 133"/>
                    <a:gd name="T15" fmla="*/ 99 h 113"/>
                    <a:gd name="T16" fmla="*/ 43 w 133"/>
                    <a:gd name="T17" fmla="*/ 100 h 113"/>
                    <a:gd name="T18" fmla="*/ 43 w 133"/>
                    <a:gd name="T19" fmla="*/ 100 h 113"/>
                    <a:gd name="T20" fmla="*/ 40 w 133"/>
                    <a:gd name="T21" fmla="*/ 112 h 113"/>
                    <a:gd name="T22" fmla="*/ 53 w 133"/>
                    <a:gd name="T23" fmla="*/ 113 h 113"/>
                    <a:gd name="T24" fmla="*/ 133 w 133"/>
                    <a:gd name="T25" fmla="*/ 71 h 113"/>
                    <a:gd name="T26" fmla="*/ 133 w 133"/>
                    <a:gd name="T27" fmla="*/ 70 h 113"/>
                    <a:gd name="T28" fmla="*/ 133 w 133"/>
                    <a:gd name="T29" fmla="*/ 69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33" h="113">
                      <a:moveTo>
                        <a:pt x="133" y="69"/>
                      </a:moveTo>
                      <a:cubicBezTo>
                        <a:pt x="131" y="38"/>
                        <a:pt x="113" y="12"/>
                        <a:pt x="87" y="0"/>
                      </a:cubicBezTo>
                      <a:cubicBezTo>
                        <a:pt x="53" y="92"/>
                        <a:pt x="53" y="92"/>
                        <a:pt x="53" y="92"/>
                      </a:cubicBezTo>
                      <a:cubicBezTo>
                        <a:pt x="20" y="0"/>
                        <a:pt x="20" y="0"/>
                        <a:pt x="20" y="0"/>
                      </a:cubicBezTo>
                      <a:cubicBezTo>
                        <a:pt x="13" y="4"/>
                        <a:pt x="6" y="8"/>
                        <a:pt x="0" y="13"/>
                      </a:cubicBezTo>
                      <a:cubicBezTo>
                        <a:pt x="9" y="20"/>
                        <a:pt x="16" y="28"/>
                        <a:pt x="22" y="37"/>
                      </a:cubicBezTo>
                      <a:cubicBezTo>
                        <a:pt x="34" y="55"/>
                        <a:pt x="41" y="75"/>
                        <a:pt x="43" y="96"/>
                      </a:cubicBezTo>
                      <a:cubicBezTo>
                        <a:pt x="43" y="97"/>
                        <a:pt x="43" y="98"/>
                        <a:pt x="43" y="99"/>
                      </a:cubicBezTo>
                      <a:cubicBezTo>
                        <a:pt x="43" y="100"/>
                        <a:pt x="43" y="100"/>
                        <a:pt x="43" y="100"/>
                      </a:cubicBezTo>
                      <a:cubicBezTo>
                        <a:pt x="43" y="100"/>
                        <a:pt x="43" y="100"/>
                        <a:pt x="43" y="100"/>
                      </a:cubicBezTo>
                      <a:cubicBezTo>
                        <a:pt x="43" y="104"/>
                        <a:pt x="41" y="108"/>
                        <a:pt x="40" y="112"/>
                      </a:cubicBezTo>
                      <a:cubicBezTo>
                        <a:pt x="44" y="112"/>
                        <a:pt x="49" y="113"/>
                        <a:pt x="53" y="113"/>
                      </a:cubicBezTo>
                      <a:cubicBezTo>
                        <a:pt x="97" y="112"/>
                        <a:pt x="132" y="90"/>
                        <a:pt x="133" y="71"/>
                      </a:cubicBezTo>
                      <a:cubicBezTo>
                        <a:pt x="133" y="71"/>
                        <a:pt x="133" y="71"/>
                        <a:pt x="133" y="70"/>
                      </a:cubicBezTo>
                      <a:cubicBezTo>
                        <a:pt x="133" y="70"/>
                        <a:pt x="133" y="69"/>
                        <a:pt x="133" y="69"/>
                      </a:cubicBezTo>
                      <a:close/>
                    </a:path>
                  </a:pathLst>
                </a:custGeom>
                <a:grpFill/>
                <a:ln w="9525">
                  <a:solidFill>
                    <a:schemeClr val="bg1"/>
                  </a:solidFill>
                  <a:round/>
                </a:ln>
              </p:spPr>
              <p:txBody>
                <a:bodyPr/>
                <a:lstStyle/>
                <a:p>
                  <a:pPr>
                    <a:defRPr/>
                  </a:pPr>
                  <a:endParaRPr lang="zh-CN" altLang="en-US" sz="2400">
                    <a:cs typeface="+mn-ea"/>
                    <a:sym typeface="+mn-lt"/>
                  </a:endParaRPr>
                </a:p>
              </p:txBody>
            </p:sp>
          </p:grpSp>
        </p:grpSp>
      </p:grpSp>
      <p:grpSp>
        <p:nvGrpSpPr>
          <p:cNvPr id="71" name="组合 70"/>
          <p:cNvGrpSpPr/>
          <p:nvPr/>
        </p:nvGrpSpPr>
        <p:grpSpPr>
          <a:xfrm>
            <a:off x="5286532" y="2202279"/>
            <a:ext cx="914912" cy="926471"/>
            <a:chOff x="5237226" y="2582137"/>
            <a:chExt cx="914912" cy="926470"/>
          </a:xfrm>
          <a:solidFill>
            <a:schemeClr val="bg1"/>
          </a:solidFill>
        </p:grpSpPr>
        <p:sp>
          <p:nvSpPr>
            <p:cNvPr id="63" name="Freeform 1812"/>
            <p:cNvSpPr/>
            <p:nvPr/>
          </p:nvSpPr>
          <p:spPr>
            <a:xfrm>
              <a:off x="5237226" y="2582137"/>
              <a:ext cx="914912" cy="926470"/>
            </a:xfrm>
            <a:custGeom>
              <a:avLst/>
              <a:gdLst>
                <a:gd name="txL" fmla="*/ 0 w 91"/>
                <a:gd name="txT" fmla="*/ 0 h 92"/>
                <a:gd name="txR" fmla="*/ 91 w 91"/>
                <a:gd name="txB" fmla="*/ 92 h 92"/>
              </a:gdLst>
              <a:ahLst/>
              <a:cxnLst>
                <a:cxn ang="0">
                  <a:pos x="463341" y="150743"/>
                </a:cxn>
                <a:cxn ang="0">
                  <a:pos x="376464" y="463826"/>
                </a:cxn>
                <a:cxn ang="0">
                  <a:pos x="63709" y="382657"/>
                </a:cxn>
                <a:cxn ang="0">
                  <a:pos x="150586" y="63776"/>
                </a:cxn>
                <a:cxn ang="0">
                  <a:pos x="463341" y="150743"/>
                </a:cxn>
              </a:cxnLst>
              <a:rect l="txL" t="txT" r="txR" b="txB"/>
              <a:pathLst>
                <a:path w="91" h="92">
                  <a:moveTo>
                    <a:pt x="80" y="26"/>
                  </a:moveTo>
                  <a:cubicBezTo>
                    <a:pt x="91" y="45"/>
                    <a:pt x="84" y="69"/>
                    <a:pt x="65" y="80"/>
                  </a:cubicBezTo>
                  <a:cubicBezTo>
                    <a:pt x="46" y="92"/>
                    <a:pt x="22" y="85"/>
                    <a:pt x="11" y="66"/>
                  </a:cubicBezTo>
                  <a:cubicBezTo>
                    <a:pt x="0" y="47"/>
                    <a:pt x="6" y="22"/>
                    <a:pt x="26" y="11"/>
                  </a:cubicBezTo>
                  <a:cubicBezTo>
                    <a:pt x="45" y="0"/>
                    <a:pt x="69" y="7"/>
                    <a:pt x="80" y="26"/>
                  </a:cubicBezTo>
                </a:path>
              </a:pathLst>
            </a:custGeom>
            <a:solidFill>
              <a:srgbClr val="1B4367"/>
            </a:solidFill>
            <a:ln w="9525">
              <a:solidFill>
                <a:schemeClr val="bg1"/>
              </a:solidFill>
            </a:ln>
          </p:spPr>
          <p:txBody>
            <a:bodyPr/>
            <a:lstStyle/>
            <a:p>
              <a:endParaRPr lang="zh-CN" altLang="en-US" sz="2400">
                <a:cs typeface="+mn-ea"/>
                <a:sym typeface="+mn-lt"/>
              </a:endParaRPr>
            </a:p>
          </p:txBody>
        </p:sp>
        <p:grpSp>
          <p:nvGrpSpPr>
            <p:cNvPr id="27" name="组合 26"/>
            <p:cNvGrpSpPr/>
            <p:nvPr/>
          </p:nvGrpSpPr>
          <p:grpSpPr>
            <a:xfrm>
              <a:off x="5443702" y="2786512"/>
              <a:ext cx="478851" cy="491868"/>
              <a:chOff x="5572126" y="3962401"/>
              <a:chExt cx="525463" cy="539750"/>
            </a:xfrm>
            <a:grpFill/>
          </p:grpSpPr>
          <p:sp>
            <p:nvSpPr>
              <p:cNvPr id="33" name="Freeform 26"/>
              <p:cNvSpPr>
                <a:spLocks noEditPoints="1"/>
              </p:cNvSpPr>
              <p:nvPr/>
            </p:nvSpPr>
            <p:spPr bwMode="auto">
              <a:xfrm>
                <a:off x="5572126" y="4130676"/>
                <a:ext cx="371475" cy="371475"/>
              </a:xfrm>
              <a:custGeom>
                <a:avLst/>
                <a:gdLst>
                  <a:gd name="T0" fmla="*/ 258 w 258"/>
                  <a:gd name="T1" fmla="*/ 156 h 259"/>
                  <a:gd name="T2" fmla="*/ 258 w 258"/>
                  <a:gd name="T3" fmla="*/ 104 h 259"/>
                  <a:gd name="T4" fmla="*/ 239 w 258"/>
                  <a:gd name="T5" fmla="*/ 94 h 259"/>
                  <a:gd name="T6" fmla="*/ 232 w 258"/>
                  <a:gd name="T7" fmla="*/ 78 h 259"/>
                  <a:gd name="T8" fmla="*/ 239 w 258"/>
                  <a:gd name="T9" fmla="*/ 57 h 259"/>
                  <a:gd name="T10" fmla="*/ 202 w 258"/>
                  <a:gd name="T11" fmla="*/ 20 h 259"/>
                  <a:gd name="T12" fmla="*/ 180 w 258"/>
                  <a:gd name="T13" fmla="*/ 27 h 259"/>
                  <a:gd name="T14" fmla="*/ 166 w 258"/>
                  <a:gd name="T15" fmla="*/ 21 h 259"/>
                  <a:gd name="T16" fmla="*/ 155 w 258"/>
                  <a:gd name="T17" fmla="*/ 0 h 259"/>
                  <a:gd name="T18" fmla="*/ 103 w 258"/>
                  <a:gd name="T19" fmla="*/ 0 h 259"/>
                  <a:gd name="T20" fmla="*/ 92 w 258"/>
                  <a:gd name="T21" fmla="*/ 21 h 259"/>
                  <a:gd name="T22" fmla="*/ 79 w 258"/>
                  <a:gd name="T23" fmla="*/ 26 h 259"/>
                  <a:gd name="T24" fmla="*/ 56 w 258"/>
                  <a:gd name="T25" fmla="*/ 19 h 259"/>
                  <a:gd name="T26" fmla="*/ 19 w 258"/>
                  <a:gd name="T27" fmla="*/ 56 h 259"/>
                  <a:gd name="T28" fmla="*/ 26 w 258"/>
                  <a:gd name="T29" fmla="*/ 79 h 259"/>
                  <a:gd name="T30" fmla="*/ 21 w 258"/>
                  <a:gd name="T31" fmla="*/ 92 h 259"/>
                  <a:gd name="T32" fmla="*/ 0 w 258"/>
                  <a:gd name="T33" fmla="*/ 103 h 259"/>
                  <a:gd name="T34" fmla="*/ 0 w 258"/>
                  <a:gd name="T35" fmla="*/ 155 h 259"/>
                  <a:gd name="T36" fmla="*/ 20 w 258"/>
                  <a:gd name="T37" fmla="*/ 166 h 259"/>
                  <a:gd name="T38" fmla="*/ 26 w 258"/>
                  <a:gd name="T39" fmla="*/ 180 h 259"/>
                  <a:gd name="T40" fmla="*/ 19 w 258"/>
                  <a:gd name="T41" fmla="*/ 202 h 259"/>
                  <a:gd name="T42" fmla="*/ 56 w 258"/>
                  <a:gd name="T43" fmla="*/ 239 h 259"/>
                  <a:gd name="T44" fmla="*/ 76 w 258"/>
                  <a:gd name="T45" fmla="*/ 233 h 259"/>
                  <a:gd name="T46" fmla="*/ 92 w 258"/>
                  <a:gd name="T47" fmla="*/ 240 h 259"/>
                  <a:gd name="T48" fmla="*/ 102 w 258"/>
                  <a:gd name="T49" fmla="*/ 259 h 259"/>
                  <a:gd name="T50" fmla="*/ 155 w 258"/>
                  <a:gd name="T51" fmla="*/ 259 h 259"/>
                  <a:gd name="T52" fmla="*/ 164 w 258"/>
                  <a:gd name="T53" fmla="*/ 240 h 259"/>
                  <a:gd name="T54" fmla="*/ 181 w 258"/>
                  <a:gd name="T55" fmla="*/ 233 h 259"/>
                  <a:gd name="T56" fmla="*/ 201 w 258"/>
                  <a:gd name="T57" fmla="*/ 240 h 259"/>
                  <a:gd name="T58" fmla="*/ 238 w 258"/>
                  <a:gd name="T59" fmla="*/ 202 h 259"/>
                  <a:gd name="T60" fmla="*/ 232 w 258"/>
                  <a:gd name="T61" fmla="*/ 183 h 259"/>
                  <a:gd name="T62" fmla="*/ 239 w 258"/>
                  <a:gd name="T63" fmla="*/ 166 h 259"/>
                  <a:gd name="T64" fmla="*/ 258 w 258"/>
                  <a:gd name="T65" fmla="*/ 156 h 259"/>
                  <a:gd name="T66" fmla="*/ 187 w 258"/>
                  <a:gd name="T67" fmla="*/ 130 h 259"/>
                  <a:gd name="T68" fmla="*/ 130 w 258"/>
                  <a:gd name="T69" fmla="*/ 188 h 259"/>
                  <a:gd name="T70" fmla="*/ 71 w 258"/>
                  <a:gd name="T71" fmla="*/ 130 h 259"/>
                  <a:gd name="T72" fmla="*/ 130 w 258"/>
                  <a:gd name="T73" fmla="*/ 72 h 259"/>
                  <a:gd name="T74" fmla="*/ 187 w 258"/>
                  <a:gd name="T75" fmla="*/ 130 h 2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58" h="259">
                    <a:moveTo>
                      <a:pt x="258" y="156"/>
                    </a:moveTo>
                    <a:cubicBezTo>
                      <a:pt x="258" y="104"/>
                      <a:pt x="258" y="104"/>
                      <a:pt x="258" y="104"/>
                    </a:cubicBezTo>
                    <a:cubicBezTo>
                      <a:pt x="239" y="94"/>
                      <a:pt x="239" y="94"/>
                      <a:pt x="239" y="94"/>
                    </a:cubicBezTo>
                    <a:cubicBezTo>
                      <a:pt x="237" y="88"/>
                      <a:pt x="235" y="83"/>
                      <a:pt x="232" y="78"/>
                    </a:cubicBezTo>
                    <a:cubicBezTo>
                      <a:pt x="239" y="57"/>
                      <a:pt x="239" y="57"/>
                      <a:pt x="239" y="57"/>
                    </a:cubicBezTo>
                    <a:cubicBezTo>
                      <a:pt x="202" y="20"/>
                      <a:pt x="202" y="20"/>
                      <a:pt x="202" y="20"/>
                    </a:cubicBezTo>
                    <a:cubicBezTo>
                      <a:pt x="180" y="27"/>
                      <a:pt x="180" y="27"/>
                      <a:pt x="180" y="27"/>
                    </a:cubicBezTo>
                    <a:cubicBezTo>
                      <a:pt x="175" y="25"/>
                      <a:pt x="171" y="23"/>
                      <a:pt x="166" y="21"/>
                    </a:cubicBezTo>
                    <a:cubicBezTo>
                      <a:pt x="155" y="0"/>
                      <a:pt x="155" y="0"/>
                      <a:pt x="155" y="0"/>
                    </a:cubicBezTo>
                    <a:cubicBezTo>
                      <a:pt x="103" y="0"/>
                      <a:pt x="103" y="0"/>
                      <a:pt x="103" y="0"/>
                    </a:cubicBezTo>
                    <a:cubicBezTo>
                      <a:pt x="92" y="21"/>
                      <a:pt x="92" y="21"/>
                      <a:pt x="92" y="21"/>
                    </a:cubicBezTo>
                    <a:cubicBezTo>
                      <a:pt x="88" y="23"/>
                      <a:pt x="83" y="25"/>
                      <a:pt x="79" y="26"/>
                    </a:cubicBezTo>
                    <a:cubicBezTo>
                      <a:pt x="56" y="19"/>
                      <a:pt x="56" y="19"/>
                      <a:pt x="56" y="19"/>
                    </a:cubicBezTo>
                    <a:cubicBezTo>
                      <a:pt x="19" y="56"/>
                      <a:pt x="19" y="56"/>
                      <a:pt x="19" y="56"/>
                    </a:cubicBezTo>
                    <a:cubicBezTo>
                      <a:pt x="26" y="79"/>
                      <a:pt x="26" y="79"/>
                      <a:pt x="26" y="79"/>
                    </a:cubicBezTo>
                    <a:cubicBezTo>
                      <a:pt x="24" y="83"/>
                      <a:pt x="22" y="87"/>
                      <a:pt x="21" y="92"/>
                    </a:cubicBezTo>
                    <a:cubicBezTo>
                      <a:pt x="0" y="103"/>
                      <a:pt x="0" y="103"/>
                      <a:pt x="0" y="103"/>
                    </a:cubicBezTo>
                    <a:cubicBezTo>
                      <a:pt x="0" y="155"/>
                      <a:pt x="0" y="155"/>
                      <a:pt x="0" y="155"/>
                    </a:cubicBezTo>
                    <a:cubicBezTo>
                      <a:pt x="20" y="166"/>
                      <a:pt x="20" y="166"/>
                      <a:pt x="20" y="166"/>
                    </a:cubicBezTo>
                    <a:cubicBezTo>
                      <a:pt x="21" y="171"/>
                      <a:pt x="23" y="176"/>
                      <a:pt x="26" y="180"/>
                    </a:cubicBezTo>
                    <a:cubicBezTo>
                      <a:pt x="19" y="202"/>
                      <a:pt x="19" y="202"/>
                      <a:pt x="19" y="202"/>
                    </a:cubicBezTo>
                    <a:cubicBezTo>
                      <a:pt x="56" y="239"/>
                      <a:pt x="56" y="239"/>
                      <a:pt x="56" y="239"/>
                    </a:cubicBezTo>
                    <a:cubicBezTo>
                      <a:pt x="76" y="233"/>
                      <a:pt x="76" y="233"/>
                      <a:pt x="76" y="233"/>
                    </a:cubicBezTo>
                    <a:cubicBezTo>
                      <a:pt x="81" y="235"/>
                      <a:pt x="87" y="238"/>
                      <a:pt x="92" y="240"/>
                    </a:cubicBezTo>
                    <a:cubicBezTo>
                      <a:pt x="102" y="259"/>
                      <a:pt x="102" y="259"/>
                      <a:pt x="102" y="259"/>
                    </a:cubicBezTo>
                    <a:cubicBezTo>
                      <a:pt x="155" y="259"/>
                      <a:pt x="155" y="259"/>
                      <a:pt x="155" y="259"/>
                    </a:cubicBezTo>
                    <a:cubicBezTo>
                      <a:pt x="164" y="240"/>
                      <a:pt x="164" y="240"/>
                      <a:pt x="164" y="240"/>
                    </a:cubicBezTo>
                    <a:cubicBezTo>
                      <a:pt x="170" y="239"/>
                      <a:pt x="176" y="236"/>
                      <a:pt x="181" y="233"/>
                    </a:cubicBezTo>
                    <a:cubicBezTo>
                      <a:pt x="201" y="240"/>
                      <a:pt x="201" y="240"/>
                      <a:pt x="201" y="240"/>
                    </a:cubicBezTo>
                    <a:cubicBezTo>
                      <a:pt x="238" y="202"/>
                      <a:pt x="238" y="202"/>
                      <a:pt x="238" y="202"/>
                    </a:cubicBezTo>
                    <a:cubicBezTo>
                      <a:pt x="232" y="183"/>
                      <a:pt x="232" y="183"/>
                      <a:pt x="232" y="183"/>
                    </a:cubicBezTo>
                    <a:cubicBezTo>
                      <a:pt x="235" y="177"/>
                      <a:pt x="237" y="172"/>
                      <a:pt x="239" y="166"/>
                    </a:cubicBezTo>
                    <a:lnTo>
                      <a:pt x="258" y="156"/>
                    </a:lnTo>
                    <a:close/>
                    <a:moveTo>
                      <a:pt x="187" y="130"/>
                    </a:moveTo>
                    <a:cubicBezTo>
                      <a:pt x="187" y="162"/>
                      <a:pt x="161" y="188"/>
                      <a:pt x="130" y="188"/>
                    </a:cubicBezTo>
                    <a:cubicBezTo>
                      <a:pt x="97" y="188"/>
                      <a:pt x="71" y="162"/>
                      <a:pt x="71" y="130"/>
                    </a:cubicBezTo>
                    <a:cubicBezTo>
                      <a:pt x="71" y="98"/>
                      <a:pt x="97" y="72"/>
                      <a:pt x="130" y="72"/>
                    </a:cubicBezTo>
                    <a:cubicBezTo>
                      <a:pt x="161" y="72"/>
                      <a:pt x="187" y="98"/>
                      <a:pt x="187" y="130"/>
                    </a:cubicBezTo>
                    <a:close/>
                  </a:path>
                </a:pathLst>
              </a:cu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2400">
                  <a:cs typeface="+mn-ea"/>
                  <a:sym typeface="+mn-lt"/>
                </a:endParaRPr>
              </a:p>
            </p:txBody>
          </p:sp>
          <p:sp>
            <p:nvSpPr>
              <p:cNvPr id="34" name="Freeform 27"/>
              <p:cNvSpPr>
                <a:spLocks noEditPoints="1"/>
              </p:cNvSpPr>
              <p:nvPr/>
            </p:nvSpPr>
            <p:spPr bwMode="auto">
              <a:xfrm>
                <a:off x="5818189" y="3962401"/>
                <a:ext cx="192088" cy="188913"/>
              </a:xfrm>
              <a:custGeom>
                <a:avLst/>
                <a:gdLst>
                  <a:gd name="T0" fmla="*/ 133 w 133"/>
                  <a:gd name="T1" fmla="*/ 80 h 132"/>
                  <a:gd name="T2" fmla="*/ 133 w 133"/>
                  <a:gd name="T3" fmla="*/ 53 h 132"/>
                  <a:gd name="T4" fmla="*/ 123 w 133"/>
                  <a:gd name="T5" fmla="*/ 48 h 132"/>
                  <a:gd name="T6" fmla="*/ 120 w 133"/>
                  <a:gd name="T7" fmla="*/ 40 h 132"/>
                  <a:gd name="T8" fmla="*/ 123 w 133"/>
                  <a:gd name="T9" fmla="*/ 29 h 132"/>
                  <a:gd name="T10" fmla="*/ 104 w 133"/>
                  <a:gd name="T11" fmla="*/ 9 h 132"/>
                  <a:gd name="T12" fmla="*/ 93 w 133"/>
                  <a:gd name="T13" fmla="*/ 13 h 132"/>
                  <a:gd name="T14" fmla="*/ 86 w 133"/>
                  <a:gd name="T15" fmla="*/ 10 h 132"/>
                  <a:gd name="T16" fmla="*/ 80 w 133"/>
                  <a:gd name="T17" fmla="*/ 0 h 132"/>
                  <a:gd name="T18" fmla="*/ 53 w 133"/>
                  <a:gd name="T19" fmla="*/ 0 h 132"/>
                  <a:gd name="T20" fmla="*/ 48 w 133"/>
                  <a:gd name="T21" fmla="*/ 10 h 132"/>
                  <a:gd name="T22" fmla="*/ 41 w 133"/>
                  <a:gd name="T23" fmla="*/ 13 h 132"/>
                  <a:gd name="T24" fmla="*/ 29 w 133"/>
                  <a:gd name="T25" fmla="*/ 9 h 132"/>
                  <a:gd name="T26" fmla="*/ 10 w 133"/>
                  <a:gd name="T27" fmla="*/ 28 h 132"/>
                  <a:gd name="T28" fmla="*/ 14 w 133"/>
                  <a:gd name="T29" fmla="*/ 40 h 132"/>
                  <a:gd name="T30" fmla="*/ 11 w 133"/>
                  <a:gd name="T31" fmla="*/ 47 h 132"/>
                  <a:gd name="T32" fmla="*/ 0 w 133"/>
                  <a:gd name="T33" fmla="*/ 52 h 132"/>
                  <a:gd name="T34" fmla="*/ 0 w 133"/>
                  <a:gd name="T35" fmla="*/ 79 h 132"/>
                  <a:gd name="T36" fmla="*/ 11 w 133"/>
                  <a:gd name="T37" fmla="*/ 85 h 132"/>
                  <a:gd name="T38" fmla="*/ 13 w 133"/>
                  <a:gd name="T39" fmla="*/ 92 h 132"/>
                  <a:gd name="T40" fmla="*/ 10 w 133"/>
                  <a:gd name="T41" fmla="*/ 103 h 132"/>
                  <a:gd name="T42" fmla="*/ 29 w 133"/>
                  <a:gd name="T43" fmla="*/ 122 h 132"/>
                  <a:gd name="T44" fmla="*/ 39 w 133"/>
                  <a:gd name="T45" fmla="*/ 119 h 132"/>
                  <a:gd name="T46" fmla="*/ 48 w 133"/>
                  <a:gd name="T47" fmla="*/ 122 h 132"/>
                  <a:gd name="T48" fmla="*/ 53 w 133"/>
                  <a:gd name="T49" fmla="*/ 132 h 132"/>
                  <a:gd name="T50" fmla="*/ 80 w 133"/>
                  <a:gd name="T51" fmla="*/ 132 h 132"/>
                  <a:gd name="T52" fmla="*/ 85 w 133"/>
                  <a:gd name="T53" fmla="*/ 123 h 132"/>
                  <a:gd name="T54" fmla="*/ 94 w 133"/>
                  <a:gd name="T55" fmla="*/ 119 h 132"/>
                  <a:gd name="T56" fmla="*/ 104 w 133"/>
                  <a:gd name="T57" fmla="*/ 122 h 132"/>
                  <a:gd name="T58" fmla="*/ 123 w 133"/>
                  <a:gd name="T59" fmla="*/ 103 h 132"/>
                  <a:gd name="T60" fmla="*/ 120 w 133"/>
                  <a:gd name="T61" fmla="*/ 93 h 132"/>
                  <a:gd name="T62" fmla="*/ 123 w 133"/>
                  <a:gd name="T63" fmla="*/ 85 h 132"/>
                  <a:gd name="T64" fmla="*/ 133 w 133"/>
                  <a:gd name="T65" fmla="*/ 80 h 132"/>
                  <a:gd name="T66" fmla="*/ 97 w 133"/>
                  <a:gd name="T67" fmla="*/ 66 h 132"/>
                  <a:gd name="T68" fmla="*/ 67 w 133"/>
                  <a:gd name="T69" fmla="*/ 96 h 132"/>
                  <a:gd name="T70" fmla="*/ 37 w 133"/>
                  <a:gd name="T71" fmla="*/ 66 h 132"/>
                  <a:gd name="T72" fmla="*/ 67 w 133"/>
                  <a:gd name="T73" fmla="*/ 37 h 132"/>
                  <a:gd name="T74" fmla="*/ 97 w 133"/>
                  <a:gd name="T75" fmla="*/ 66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33" h="132">
                    <a:moveTo>
                      <a:pt x="133" y="80"/>
                    </a:moveTo>
                    <a:cubicBezTo>
                      <a:pt x="133" y="53"/>
                      <a:pt x="133" y="53"/>
                      <a:pt x="133" y="53"/>
                    </a:cubicBezTo>
                    <a:cubicBezTo>
                      <a:pt x="123" y="48"/>
                      <a:pt x="123" y="48"/>
                      <a:pt x="123" y="48"/>
                    </a:cubicBezTo>
                    <a:cubicBezTo>
                      <a:pt x="122" y="45"/>
                      <a:pt x="121" y="42"/>
                      <a:pt x="120" y="40"/>
                    </a:cubicBezTo>
                    <a:cubicBezTo>
                      <a:pt x="123" y="29"/>
                      <a:pt x="123" y="29"/>
                      <a:pt x="123" y="29"/>
                    </a:cubicBezTo>
                    <a:cubicBezTo>
                      <a:pt x="104" y="9"/>
                      <a:pt x="104" y="9"/>
                      <a:pt x="104" y="9"/>
                    </a:cubicBezTo>
                    <a:cubicBezTo>
                      <a:pt x="93" y="13"/>
                      <a:pt x="93" y="13"/>
                      <a:pt x="93" y="13"/>
                    </a:cubicBezTo>
                    <a:cubicBezTo>
                      <a:pt x="91" y="12"/>
                      <a:pt x="88" y="11"/>
                      <a:pt x="86" y="10"/>
                    </a:cubicBezTo>
                    <a:cubicBezTo>
                      <a:pt x="80" y="0"/>
                      <a:pt x="80" y="0"/>
                      <a:pt x="80" y="0"/>
                    </a:cubicBezTo>
                    <a:cubicBezTo>
                      <a:pt x="53" y="0"/>
                      <a:pt x="53" y="0"/>
                      <a:pt x="53" y="0"/>
                    </a:cubicBezTo>
                    <a:cubicBezTo>
                      <a:pt x="48" y="10"/>
                      <a:pt x="48" y="10"/>
                      <a:pt x="48" y="10"/>
                    </a:cubicBezTo>
                    <a:cubicBezTo>
                      <a:pt x="46" y="11"/>
                      <a:pt x="43" y="12"/>
                      <a:pt x="41" y="13"/>
                    </a:cubicBezTo>
                    <a:cubicBezTo>
                      <a:pt x="29" y="9"/>
                      <a:pt x="29" y="9"/>
                      <a:pt x="29" y="9"/>
                    </a:cubicBezTo>
                    <a:cubicBezTo>
                      <a:pt x="10" y="28"/>
                      <a:pt x="10" y="28"/>
                      <a:pt x="10" y="28"/>
                    </a:cubicBezTo>
                    <a:cubicBezTo>
                      <a:pt x="14" y="40"/>
                      <a:pt x="14" y="40"/>
                      <a:pt x="14" y="40"/>
                    </a:cubicBezTo>
                    <a:cubicBezTo>
                      <a:pt x="13" y="42"/>
                      <a:pt x="12" y="44"/>
                      <a:pt x="11" y="47"/>
                    </a:cubicBezTo>
                    <a:cubicBezTo>
                      <a:pt x="0" y="52"/>
                      <a:pt x="0" y="52"/>
                      <a:pt x="0" y="52"/>
                    </a:cubicBezTo>
                    <a:cubicBezTo>
                      <a:pt x="0" y="79"/>
                      <a:pt x="0" y="79"/>
                      <a:pt x="0" y="79"/>
                    </a:cubicBezTo>
                    <a:cubicBezTo>
                      <a:pt x="11" y="85"/>
                      <a:pt x="11" y="85"/>
                      <a:pt x="11" y="85"/>
                    </a:cubicBezTo>
                    <a:cubicBezTo>
                      <a:pt x="11" y="87"/>
                      <a:pt x="12" y="90"/>
                      <a:pt x="13" y="92"/>
                    </a:cubicBezTo>
                    <a:cubicBezTo>
                      <a:pt x="10" y="103"/>
                      <a:pt x="10" y="103"/>
                      <a:pt x="10" y="103"/>
                    </a:cubicBezTo>
                    <a:cubicBezTo>
                      <a:pt x="29" y="122"/>
                      <a:pt x="29" y="122"/>
                      <a:pt x="29" y="122"/>
                    </a:cubicBezTo>
                    <a:cubicBezTo>
                      <a:pt x="39" y="119"/>
                      <a:pt x="39" y="119"/>
                      <a:pt x="39" y="119"/>
                    </a:cubicBezTo>
                    <a:cubicBezTo>
                      <a:pt x="42" y="120"/>
                      <a:pt x="45" y="122"/>
                      <a:pt x="48" y="122"/>
                    </a:cubicBezTo>
                    <a:cubicBezTo>
                      <a:pt x="53" y="132"/>
                      <a:pt x="53" y="132"/>
                      <a:pt x="53" y="132"/>
                    </a:cubicBezTo>
                    <a:cubicBezTo>
                      <a:pt x="80" y="132"/>
                      <a:pt x="80" y="132"/>
                      <a:pt x="80" y="132"/>
                    </a:cubicBezTo>
                    <a:cubicBezTo>
                      <a:pt x="85" y="123"/>
                      <a:pt x="85" y="123"/>
                      <a:pt x="85" y="123"/>
                    </a:cubicBezTo>
                    <a:cubicBezTo>
                      <a:pt x="88" y="122"/>
                      <a:pt x="91" y="121"/>
                      <a:pt x="94" y="119"/>
                    </a:cubicBezTo>
                    <a:cubicBezTo>
                      <a:pt x="104" y="122"/>
                      <a:pt x="104" y="122"/>
                      <a:pt x="104" y="122"/>
                    </a:cubicBezTo>
                    <a:cubicBezTo>
                      <a:pt x="123" y="103"/>
                      <a:pt x="123" y="103"/>
                      <a:pt x="123" y="103"/>
                    </a:cubicBezTo>
                    <a:cubicBezTo>
                      <a:pt x="120" y="93"/>
                      <a:pt x="120" y="93"/>
                      <a:pt x="120" y="93"/>
                    </a:cubicBezTo>
                    <a:cubicBezTo>
                      <a:pt x="121" y="90"/>
                      <a:pt x="122" y="88"/>
                      <a:pt x="123" y="85"/>
                    </a:cubicBezTo>
                    <a:lnTo>
                      <a:pt x="133" y="80"/>
                    </a:lnTo>
                    <a:close/>
                    <a:moveTo>
                      <a:pt x="97" y="66"/>
                    </a:moveTo>
                    <a:cubicBezTo>
                      <a:pt x="97" y="83"/>
                      <a:pt x="83" y="96"/>
                      <a:pt x="67" y="96"/>
                    </a:cubicBezTo>
                    <a:cubicBezTo>
                      <a:pt x="50" y="96"/>
                      <a:pt x="37" y="83"/>
                      <a:pt x="37" y="66"/>
                    </a:cubicBezTo>
                    <a:cubicBezTo>
                      <a:pt x="37" y="50"/>
                      <a:pt x="50" y="37"/>
                      <a:pt x="67" y="37"/>
                    </a:cubicBezTo>
                    <a:cubicBezTo>
                      <a:pt x="83" y="37"/>
                      <a:pt x="97" y="50"/>
                      <a:pt x="97" y="66"/>
                    </a:cubicBezTo>
                    <a:close/>
                  </a:path>
                </a:pathLst>
              </a:cu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2400">
                  <a:cs typeface="+mn-ea"/>
                  <a:sym typeface="+mn-lt"/>
                </a:endParaRPr>
              </a:p>
            </p:txBody>
          </p:sp>
          <p:sp>
            <p:nvSpPr>
              <p:cNvPr id="35" name="Freeform 28"/>
              <p:cNvSpPr>
                <a:spLocks noEditPoints="1"/>
              </p:cNvSpPr>
              <p:nvPr/>
            </p:nvSpPr>
            <p:spPr bwMode="auto">
              <a:xfrm>
                <a:off x="5942014" y="4138613"/>
                <a:ext cx="155575" cy="155575"/>
              </a:xfrm>
              <a:custGeom>
                <a:avLst/>
                <a:gdLst>
                  <a:gd name="T0" fmla="*/ 108 w 108"/>
                  <a:gd name="T1" fmla="*/ 65 h 108"/>
                  <a:gd name="T2" fmla="*/ 108 w 108"/>
                  <a:gd name="T3" fmla="*/ 43 h 108"/>
                  <a:gd name="T4" fmla="*/ 100 w 108"/>
                  <a:gd name="T5" fmla="*/ 39 h 108"/>
                  <a:gd name="T6" fmla="*/ 97 w 108"/>
                  <a:gd name="T7" fmla="*/ 33 h 108"/>
                  <a:gd name="T8" fmla="*/ 100 w 108"/>
                  <a:gd name="T9" fmla="*/ 24 h 108"/>
                  <a:gd name="T10" fmla="*/ 84 w 108"/>
                  <a:gd name="T11" fmla="*/ 8 h 108"/>
                  <a:gd name="T12" fmla="*/ 75 w 108"/>
                  <a:gd name="T13" fmla="*/ 11 h 108"/>
                  <a:gd name="T14" fmla="*/ 70 w 108"/>
                  <a:gd name="T15" fmla="*/ 9 h 108"/>
                  <a:gd name="T16" fmla="*/ 65 w 108"/>
                  <a:gd name="T17" fmla="*/ 0 h 108"/>
                  <a:gd name="T18" fmla="*/ 43 w 108"/>
                  <a:gd name="T19" fmla="*/ 0 h 108"/>
                  <a:gd name="T20" fmla="*/ 39 w 108"/>
                  <a:gd name="T21" fmla="*/ 9 h 108"/>
                  <a:gd name="T22" fmla="*/ 33 w 108"/>
                  <a:gd name="T23" fmla="*/ 11 h 108"/>
                  <a:gd name="T24" fmla="*/ 24 w 108"/>
                  <a:gd name="T25" fmla="*/ 8 h 108"/>
                  <a:gd name="T26" fmla="*/ 8 w 108"/>
                  <a:gd name="T27" fmla="*/ 24 h 108"/>
                  <a:gd name="T28" fmla="*/ 11 w 108"/>
                  <a:gd name="T29" fmla="*/ 33 h 108"/>
                  <a:gd name="T30" fmla="*/ 9 w 108"/>
                  <a:gd name="T31" fmla="*/ 39 h 108"/>
                  <a:gd name="T32" fmla="*/ 0 w 108"/>
                  <a:gd name="T33" fmla="*/ 43 h 108"/>
                  <a:gd name="T34" fmla="*/ 0 w 108"/>
                  <a:gd name="T35" fmla="*/ 65 h 108"/>
                  <a:gd name="T36" fmla="*/ 8 w 108"/>
                  <a:gd name="T37" fmla="*/ 69 h 108"/>
                  <a:gd name="T38" fmla="*/ 11 w 108"/>
                  <a:gd name="T39" fmla="*/ 76 h 108"/>
                  <a:gd name="T40" fmla="*/ 8 w 108"/>
                  <a:gd name="T41" fmla="*/ 84 h 108"/>
                  <a:gd name="T42" fmla="*/ 23 w 108"/>
                  <a:gd name="T43" fmla="*/ 100 h 108"/>
                  <a:gd name="T44" fmla="*/ 32 w 108"/>
                  <a:gd name="T45" fmla="*/ 97 h 108"/>
                  <a:gd name="T46" fmla="*/ 39 w 108"/>
                  <a:gd name="T47" fmla="*/ 100 h 108"/>
                  <a:gd name="T48" fmla="*/ 43 w 108"/>
                  <a:gd name="T49" fmla="*/ 108 h 108"/>
                  <a:gd name="T50" fmla="*/ 65 w 108"/>
                  <a:gd name="T51" fmla="*/ 108 h 108"/>
                  <a:gd name="T52" fmla="*/ 69 w 108"/>
                  <a:gd name="T53" fmla="*/ 100 h 108"/>
                  <a:gd name="T54" fmla="*/ 76 w 108"/>
                  <a:gd name="T55" fmla="*/ 98 h 108"/>
                  <a:gd name="T56" fmla="*/ 84 w 108"/>
                  <a:gd name="T57" fmla="*/ 100 h 108"/>
                  <a:gd name="T58" fmla="*/ 100 w 108"/>
                  <a:gd name="T59" fmla="*/ 85 h 108"/>
                  <a:gd name="T60" fmla="*/ 97 w 108"/>
                  <a:gd name="T61" fmla="*/ 76 h 108"/>
                  <a:gd name="T62" fmla="*/ 100 w 108"/>
                  <a:gd name="T63" fmla="*/ 69 h 108"/>
                  <a:gd name="T64" fmla="*/ 108 w 108"/>
                  <a:gd name="T65" fmla="*/ 65 h 108"/>
                  <a:gd name="T66" fmla="*/ 78 w 108"/>
                  <a:gd name="T67" fmla="*/ 54 h 108"/>
                  <a:gd name="T68" fmla="*/ 54 w 108"/>
                  <a:gd name="T69" fmla="*/ 79 h 108"/>
                  <a:gd name="T70" fmla="*/ 30 w 108"/>
                  <a:gd name="T71" fmla="*/ 54 h 108"/>
                  <a:gd name="T72" fmla="*/ 54 w 108"/>
                  <a:gd name="T73" fmla="*/ 30 h 108"/>
                  <a:gd name="T74" fmla="*/ 78 w 108"/>
                  <a:gd name="T75" fmla="*/ 54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08" h="108">
                    <a:moveTo>
                      <a:pt x="108" y="65"/>
                    </a:moveTo>
                    <a:cubicBezTo>
                      <a:pt x="108" y="43"/>
                      <a:pt x="108" y="43"/>
                      <a:pt x="108" y="43"/>
                    </a:cubicBezTo>
                    <a:cubicBezTo>
                      <a:pt x="100" y="39"/>
                      <a:pt x="100" y="39"/>
                      <a:pt x="100" y="39"/>
                    </a:cubicBezTo>
                    <a:cubicBezTo>
                      <a:pt x="99" y="37"/>
                      <a:pt x="98" y="35"/>
                      <a:pt x="97" y="33"/>
                    </a:cubicBezTo>
                    <a:cubicBezTo>
                      <a:pt x="100" y="24"/>
                      <a:pt x="100" y="24"/>
                      <a:pt x="100" y="24"/>
                    </a:cubicBezTo>
                    <a:cubicBezTo>
                      <a:pt x="84" y="8"/>
                      <a:pt x="84" y="8"/>
                      <a:pt x="84" y="8"/>
                    </a:cubicBezTo>
                    <a:cubicBezTo>
                      <a:pt x="75" y="11"/>
                      <a:pt x="75" y="11"/>
                      <a:pt x="75" y="11"/>
                    </a:cubicBezTo>
                    <a:cubicBezTo>
                      <a:pt x="73" y="10"/>
                      <a:pt x="72" y="10"/>
                      <a:pt x="70" y="9"/>
                    </a:cubicBezTo>
                    <a:cubicBezTo>
                      <a:pt x="65" y="0"/>
                      <a:pt x="65" y="0"/>
                      <a:pt x="65" y="0"/>
                    </a:cubicBezTo>
                    <a:cubicBezTo>
                      <a:pt x="43" y="0"/>
                      <a:pt x="43" y="0"/>
                      <a:pt x="43" y="0"/>
                    </a:cubicBezTo>
                    <a:cubicBezTo>
                      <a:pt x="39" y="9"/>
                      <a:pt x="39" y="9"/>
                      <a:pt x="39" y="9"/>
                    </a:cubicBezTo>
                    <a:cubicBezTo>
                      <a:pt x="37" y="10"/>
                      <a:pt x="35" y="10"/>
                      <a:pt x="33" y="11"/>
                    </a:cubicBezTo>
                    <a:cubicBezTo>
                      <a:pt x="24" y="8"/>
                      <a:pt x="24" y="8"/>
                      <a:pt x="24" y="8"/>
                    </a:cubicBezTo>
                    <a:cubicBezTo>
                      <a:pt x="8" y="24"/>
                      <a:pt x="8" y="24"/>
                      <a:pt x="8" y="24"/>
                    </a:cubicBezTo>
                    <a:cubicBezTo>
                      <a:pt x="11" y="33"/>
                      <a:pt x="11" y="33"/>
                      <a:pt x="11" y="33"/>
                    </a:cubicBezTo>
                    <a:cubicBezTo>
                      <a:pt x="10" y="35"/>
                      <a:pt x="9" y="37"/>
                      <a:pt x="9" y="39"/>
                    </a:cubicBezTo>
                    <a:cubicBezTo>
                      <a:pt x="0" y="43"/>
                      <a:pt x="0" y="43"/>
                      <a:pt x="0" y="43"/>
                    </a:cubicBezTo>
                    <a:cubicBezTo>
                      <a:pt x="0" y="65"/>
                      <a:pt x="0" y="65"/>
                      <a:pt x="0" y="65"/>
                    </a:cubicBezTo>
                    <a:cubicBezTo>
                      <a:pt x="8" y="69"/>
                      <a:pt x="8" y="69"/>
                      <a:pt x="8" y="69"/>
                    </a:cubicBezTo>
                    <a:cubicBezTo>
                      <a:pt x="9" y="71"/>
                      <a:pt x="10" y="73"/>
                      <a:pt x="11" y="76"/>
                    </a:cubicBezTo>
                    <a:cubicBezTo>
                      <a:pt x="8" y="84"/>
                      <a:pt x="8" y="84"/>
                      <a:pt x="8" y="84"/>
                    </a:cubicBezTo>
                    <a:cubicBezTo>
                      <a:pt x="23" y="100"/>
                      <a:pt x="23" y="100"/>
                      <a:pt x="23" y="100"/>
                    </a:cubicBezTo>
                    <a:cubicBezTo>
                      <a:pt x="32" y="97"/>
                      <a:pt x="32" y="97"/>
                      <a:pt x="32" y="97"/>
                    </a:cubicBezTo>
                    <a:cubicBezTo>
                      <a:pt x="34" y="98"/>
                      <a:pt x="36" y="99"/>
                      <a:pt x="39" y="100"/>
                    </a:cubicBezTo>
                    <a:cubicBezTo>
                      <a:pt x="43" y="108"/>
                      <a:pt x="43" y="108"/>
                      <a:pt x="43" y="108"/>
                    </a:cubicBezTo>
                    <a:cubicBezTo>
                      <a:pt x="65" y="108"/>
                      <a:pt x="65" y="108"/>
                      <a:pt x="65" y="108"/>
                    </a:cubicBezTo>
                    <a:cubicBezTo>
                      <a:pt x="69" y="100"/>
                      <a:pt x="69" y="100"/>
                      <a:pt x="69" y="100"/>
                    </a:cubicBezTo>
                    <a:cubicBezTo>
                      <a:pt x="71" y="100"/>
                      <a:pt x="74" y="99"/>
                      <a:pt x="76" y="98"/>
                    </a:cubicBezTo>
                    <a:cubicBezTo>
                      <a:pt x="84" y="100"/>
                      <a:pt x="84" y="100"/>
                      <a:pt x="84" y="100"/>
                    </a:cubicBezTo>
                    <a:cubicBezTo>
                      <a:pt x="100" y="85"/>
                      <a:pt x="100" y="85"/>
                      <a:pt x="100" y="85"/>
                    </a:cubicBezTo>
                    <a:cubicBezTo>
                      <a:pt x="97" y="76"/>
                      <a:pt x="97" y="76"/>
                      <a:pt x="97" y="76"/>
                    </a:cubicBezTo>
                    <a:cubicBezTo>
                      <a:pt x="98" y="74"/>
                      <a:pt x="99" y="72"/>
                      <a:pt x="100" y="69"/>
                    </a:cubicBezTo>
                    <a:lnTo>
                      <a:pt x="108" y="65"/>
                    </a:lnTo>
                    <a:close/>
                    <a:moveTo>
                      <a:pt x="78" y="54"/>
                    </a:moveTo>
                    <a:cubicBezTo>
                      <a:pt x="78" y="68"/>
                      <a:pt x="68" y="79"/>
                      <a:pt x="54" y="79"/>
                    </a:cubicBezTo>
                    <a:cubicBezTo>
                      <a:pt x="41" y="79"/>
                      <a:pt x="30" y="68"/>
                      <a:pt x="30" y="54"/>
                    </a:cubicBezTo>
                    <a:cubicBezTo>
                      <a:pt x="30" y="41"/>
                      <a:pt x="41" y="30"/>
                      <a:pt x="54" y="30"/>
                    </a:cubicBezTo>
                    <a:cubicBezTo>
                      <a:pt x="68" y="30"/>
                      <a:pt x="78" y="41"/>
                      <a:pt x="78" y="54"/>
                    </a:cubicBezTo>
                    <a:close/>
                  </a:path>
                </a:pathLst>
              </a:cu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2400">
                  <a:cs typeface="+mn-ea"/>
                  <a:sym typeface="+mn-lt"/>
                </a:endParaRPr>
              </a:p>
            </p:txBody>
          </p:sp>
        </p:grpSp>
      </p:grpSp>
      <p:grpSp>
        <p:nvGrpSpPr>
          <p:cNvPr id="72" name="组合 71"/>
          <p:cNvGrpSpPr/>
          <p:nvPr/>
        </p:nvGrpSpPr>
        <p:grpSpPr>
          <a:xfrm>
            <a:off x="5286531" y="3379987"/>
            <a:ext cx="914912" cy="926471"/>
            <a:chOff x="5237224" y="3759845"/>
            <a:chExt cx="914912" cy="926470"/>
          </a:xfrm>
          <a:solidFill>
            <a:schemeClr val="bg1"/>
          </a:solidFill>
        </p:grpSpPr>
        <p:sp>
          <p:nvSpPr>
            <p:cNvPr id="64" name="Freeform 1812"/>
            <p:cNvSpPr/>
            <p:nvPr/>
          </p:nvSpPr>
          <p:spPr>
            <a:xfrm>
              <a:off x="5237224" y="3759845"/>
              <a:ext cx="914912" cy="926470"/>
            </a:xfrm>
            <a:custGeom>
              <a:avLst/>
              <a:gdLst>
                <a:gd name="txL" fmla="*/ 0 w 91"/>
                <a:gd name="txT" fmla="*/ 0 h 92"/>
                <a:gd name="txR" fmla="*/ 91 w 91"/>
                <a:gd name="txB" fmla="*/ 92 h 92"/>
              </a:gdLst>
              <a:ahLst/>
              <a:cxnLst>
                <a:cxn ang="0">
                  <a:pos x="463341" y="150743"/>
                </a:cxn>
                <a:cxn ang="0">
                  <a:pos x="376464" y="463826"/>
                </a:cxn>
                <a:cxn ang="0">
                  <a:pos x="63709" y="382657"/>
                </a:cxn>
                <a:cxn ang="0">
                  <a:pos x="150586" y="63776"/>
                </a:cxn>
                <a:cxn ang="0">
                  <a:pos x="463341" y="150743"/>
                </a:cxn>
              </a:cxnLst>
              <a:rect l="txL" t="txT" r="txR" b="txB"/>
              <a:pathLst>
                <a:path w="91" h="92">
                  <a:moveTo>
                    <a:pt x="80" y="26"/>
                  </a:moveTo>
                  <a:cubicBezTo>
                    <a:pt x="91" y="45"/>
                    <a:pt x="84" y="69"/>
                    <a:pt x="65" y="80"/>
                  </a:cubicBezTo>
                  <a:cubicBezTo>
                    <a:pt x="46" y="92"/>
                    <a:pt x="22" y="85"/>
                    <a:pt x="11" y="66"/>
                  </a:cubicBezTo>
                  <a:cubicBezTo>
                    <a:pt x="0" y="47"/>
                    <a:pt x="6" y="22"/>
                    <a:pt x="26" y="11"/>
                  </a:cubicBezTo>
                  <a:cubicBezTo>
                    <a:pt x="45" y="0"/>
                    <a:pt x="69" y="7"/>
                    <a:pt x="80" y="26"/>
                  </a:cubicBezTo>
                </a:path>
              </a:pathLst>
            </a:custGeom>
            <a:solidFill>
              <a:srgbClr val="1B4367"/>
            </a:solidFill>
            <a:ln w="9525">
              <a:solidFill>
                <a:schemeClr val="bg1"/>
              </a:solidFill>
            </a:ln>
          </p:spPr>
          <p:txBody>
            <a:bodyPr/>
            <a:lstStyle/>
            <a:p>
              <a:endParaRPr lang="zh-CN" altLang="en-US" sz="2400">
                <a:cs typeface="+mn-ea"/>
                <a:sym typeface="+mn-lt"/>
              </a:endParaRPr>
            </a:p>
          </p:txBody>
        </p:sp>
        <p:grpSp>
          <p:nvGrpSpPr>
            <p:cNvPr id="28" name="组合 27"/>
            <p:cNvGrpSpPr/>
            <p:nvPr/>
          </p:nvGrpSpPr>
          <p:grpSpPr>
            <a:xfrm>
              <a:off x="5539564" y="3983837"/>
              <a:ext cx="345128" cy="512366"/>
              <a:chOff x="5649914" y="2946401"/>
              <a:chExt cx="360363" cy="534987"/>
            </a:xfrm>
            <a:grpFill/>
          </p:grpSpPr>
          <p:sp>
            <p:nvSpPr>
              <p:cNvPr id="29" name="Freeform 29"/>
              <p:cNvSpPr/>
              <p:nvPr/>
            </p:nvSpPr>
            <p:spPr bwMode="auto">
              <a:xfrm>
                <a:off x="5776914" y="3424238"/>
                <a:ext cx="106363" cy="57150"/>
              </a:xfrm>
              <a:custGeom>
                <a:avLst/>
                <a:gdLst>
                  <a:gd name="T0" fmla="*/ 0 w 74"/>
                  <a:gd name="T1" fmla="*/ 0 h 40"/>
                  <a:gd name="T2" fmla="*/ 37 w 74"/>
                  <a:gd name="T3" fmla="*/ 40 h 40"/>
                  <a:gd name="T4" fmla="*/ 74 w 74"/>
                  <a:gd name="T5" fmla="*/ 0 h 40"/>
                  <a:gd name="T6" fmla="*/ 0 w 74"/>
                  <a:gd name="T7" fmla="*/ 0 h 40"/>
                </a:gdLst>
                <a:ahLst/>
                <a:cxnLst>
                  <a:cxn ang="0">
                    <a:pos x="T0" y="T1"/>
                  </a:cxn>
                  <a:cxn ang="0">
                    <a:pos x="T2" y="T3"/>
                  </a:cxn>
                  <a:cxn ang="0">
                    <a:pos x="T4" y="T5"/>
                  </a:cxn>
                  <a:cxn ang="0">
                    <a:pos x="T6" y="T7"/>
                  </a:cxn>
                </a:cxnLst>
                <a:rect l="0" t="0" r="r" b="b"/>
                <a:pathLst>
                  <a:path w="74" h="40">
                    <a:moveTo>
                      <a:pt x="0" y="0"/>
                    </a:moveTo>
                    <a:cubicBezTo>
                      <a:pt x="0" y="22"/>
                      <a:pt x="17" y="40"/>
                      <a:pt x="37" y="40"/>
                    </a:cubicBezTo>
                    <a:cubicBezTo>
                      <a:pt x="57" y="40"/>
                      <a:pt x="74" y="22"/>
                      <a:pt x="74" y="0"/>
                    </a:cubicBezTo>
                    <a:lnTo>
                      <a:pt x="0" y="0"/>
                    </a:lnTo>
                    <a:close/>
                  </a:path>
                </a:pathLst>
              </a:custGeom>
              <a:grpFill/>
              <a:ln w="9525">
                <a:solidFill>
                  <a:schemeClr val="bg1"/>
                </a:solidFill>
                <a:round/>
              </a:ln>
            </p:spPr>
            <p:txBody>
              <a:bodyPr/>
              <a:lstStyle/>
              <a:p>
                <a:pPr>
                  <a:defRPr/>
                </a:pPr>
                <a:endParaRPr lang="zh-CN" altLang="en-US" sz="2400">
                  <a:cs typeface="+mn-ea"/>
                  <a:sym typeface="+mn-lt"/>
                </a:endParaRPr>
              </a:p>
            </p:txBody>
          </p:sp>
          <p:sp>
            <p:nvSpPr>
              <p:cNvPr id="30" name="Freeform 30"/>
              <p:cNvSpPr/>
              <p:nvPr/>
            </p:nvSpPr>
            <p:spPr bwMode="auto">
              <a:xfrm>
                <a:off x="5753101" y="3346451"/>
                <a:ext cx="153988" cy="26988"/>
              </a:xfrm>
              <a:custGeom>
                <a:avLst/>
                <a:gdLst>
                  <a:gd name="T0" fmla="*/ 106 w 106"/>
                  <a:gd name="T1" fmla="*/ 11 h 19"/>
                  <a:gd name="T2" fmla="*/ 98 w 106"/>
                  <a:gd name="T3" fmla="*/ 19 h 19"/>
                  <a:gd name="T4" fmla="*/ 8 w 106"/>
                  <a:gd name="T5" fmla="*/ 19 h 19"/>
                  <a:gd name="T6" fmla="*/ 0 w 106"/>
                  <a:gd name="T7" fmla="*/ 11 h 19"/>
                  <a:gd name="T8" fmla="*/ 0 w 106"/>
                  <a:gd name="T9" fmla="*/ 8 h 19"/>
                  <a:gd name="T10" fmla="*/ 8 w 106"/>
                  <a:gd name="T11" fmla="*/ 0 h 19"/>
                  <a:gd name="T12" fmla="*/ 98 w 106"/>
                  <a:gd name="T13" fmla="*/ 0 h 19"/>
                  <a:gd name="T14" fmla="*/ 106 w 106"/>
                  <a:gd name="T15" fmla="*/ 8 h 19"/>
                  <a:gd name="T16" fmla="*/ 106 w 106"/>
                  <a:gd name="T17" fmla="*/ 11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6" h="19">
                    <a:moveTo>
                      <a:pt x="106" y="11"/>
                    </a:moveTo>
                    <a:cubicBezTo>
                      <a:pt x="106" y="16"/>
                      <a:pt x="103" y="19"/>
                      <a:pt x="98" y="19"/>
                    </a:cubicBezTo>
                    <a:cubicBezTo>
                      <a:pt x="8" y="19"/>
                      <a:pt x="8" y="19"/>
                      <a:pt x="8" y="19"/>
                    </a:cubicBezTo>
                    <a:cubicBezTo>
                      <a:pt x="3" y="19"/>
                      <a:pt x="0" y="16"/>
                      <a:pt x="0" y="11"/>
                    </a:cubicBezTo>
                    <a:cubicBezTo>
                      <a:pt x="0" y="8"/>
                      <a:pt x="0" y="8"/>
                      <a:pt x="0" y="8"/>
                    </a:cubicBezTo>
                    <a:cubicBezTo>
                      <a:pt x="0" y="4"/>
                      <a:pt x="3" y="0"/>
                      <a:pt x="8" y="0"/>
                    </a:cubicBezTo>
                    <a:cubicBezTo>
                      <a:pt x="98" y="0"/>
                      <a:pt x="98" y="0"/>
                      <a:pt x="98" y="0"/>
                    </a:cubicBezTo>
                    <a:cubicBezTo>
                      <a:pt x="103" y="0"/>
                      <a:pt x="106" y="4"/>
                      <a:pt x="106" y="8"/>
                    </a:cubicBezTo>
                    <a:lnTo>
                      <a:pt x="106" y="11"/>
                    </a:lnTo>
                    <a:close/>
                  </a:path>
                </a:pathLst>
              </a:custGeom>
              <a:grpFill/>
              <a:ln w="9525">
                <a:solidFill>
                  <a:schemeClr val="bg1"/>
                </a:solidFill>
                <a:round/>
              </a:ln>
            </p:spPr>
            <p:txBody>
              <a:bodyPr/>
              <a:lstStyle/>
              <a:p>
                <a:pPr>
                  <a:defRPr/>
                </a:pPr>
                <a:endParaRPr lang="zh-CN" altLang="en-US" sz="2400">
                  <a:cs typeface="+mn-ea"/>
                  <a:sym typeface="+mn-lt"/>
                </a:endParaRPr>
              </a:p>
            </p:txBody>
          </p:sp>
          <p:sp>
            <p:nvSpPr>
              <p:cNvPr id="31" name="Freeform 31"/>
              <p:cNvSpPr/>
              <p:nvPr/>
            </p:nvSpPr>
            <p:spPr bwMode="auto">
              <a:xfrm>
                <a:off x="5753101" y="3386138"/>
                <a:ext cx="153988" cy="26988"/>
              </a:xfrm>
              <a:custGeom>
                <a:avLst/>
                <a:gdLst>
                  <a:gd name="T0" fmla="*/ 106 w 106"/>
                  <a:gd name="T1" fmla="*/ 11 h 19"/>
                  <a:gd name="T2" fmla="*/ 98 w 106"/>
                  <a:gd name="T3" fmla="*/ 19 h 19"/>
                  <a:gd name="T4" fmla="*/ 8 w 106"/>
                  <a:gd name="T5" fmla="*/ 19 h 19"/>
                  <a:gd name="T6" fmla="*/ 0 w 106"/>
                  <a:gd name="T7" fmla="*/ 11 h 19"/>
                  <a:gd name="T8" fmla="*/ 0 w 106"/>
                  <a:gd name="T9" fmla="*/ 8 h 19"/>
                  <a:gd name="T10" fmla="*/ 8 w 106"/>
                  <a:gd name="T11" fmla="*/ 0 h 19"/>
                  <a:gd name="T12" fmla="*/ 98 w 106"/>
                  <a:gd name="T13" fmla="*/ 0 h 19"/>
                  <a:gd name="T14" fmla="*/ 106 w 106"/>
                  <a:gd name="T15" fmla="*/ 8 h 19"/>
                  <a:gd name="T16" fmla="*/ 106 w 106"/>
                  <a:gd name="T17" fmla="*/ 11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6" h="19">
                    <a:moveTo>
                      <a:pt x="106" y="11"/>
                    </a:moveTo>
                    <a:cubicBezTo>
                      <a:pt x="106" y="15"/>
                      <a:pt x="103" y="19"/>
                      <a:pt x="98" y="19"/>
                    </a:cubicBezTo>
                    <a:cubicBezTo>
                      <a:pt x="8" y="19"/>
                      <a:pt x="8" y="19"/>
                      <a:pt x="8" y="19"/>
                    </a:cubicBezTo>
                    <a:cubicBezTo>
                      <a:pt x="3" y="19"/>
                      <a:pt x="0" y="15"/>
                      <a:pt x="0" y="11"/>
                    </a:cubicBezTo>
                    <a:cubicBezTo>
                      <a:pt x="0" y="8"/>
                      <a:pt x="0" y="8"/>
                      <a:pt x="0" y="8"/>
                    </a:cubicBezTo>
                    <a:cubicBezTo>
                      <a:pt x="0" y="3"/>
                      <a:pt x="3" y="0"/>
                      <a:pt x="8" y="0"/>
                    </a:cubicBezTo>
                    <a:cubicBezTo>
                      <a:pt x="98" y="0"/>
                      <a:pt x="98" y="0"/>
                      <a:pt x="98" y="0"/>
                    </a:cubicBezTo>
                    <a:cubicBezTo>
                      <a:pt x="103" y="0"/>
                      <a:pt x="106" y="3"/>
                      <a:pt x="106" y="8"/>
                    </a:cubicBezTo>
                    <a:lnTo>
                      <a:pt x="106" y="11"/>
                    </a:lnTo>
                    <a:close/>
                  </a:path>
                </a:pathLst>
              </a:custGeom>
              <a:grpFill/>
              <a:ln w="9525">
                <a:solidFill>
                  <a:schemeClr val="bg1"/>
                </a:solidFill>
                <a:round/>
              </a:ln>
            </p:spPr>
            <p:txBody>
              <a:bodyPr/>
              <a:lstStyle/>
              <a:p>
                <a:pPr>
                  <a:defRPr/>
                </a:pPr>
                <a:endParaRPr lang="zh-CN" altLang="en-US" sz="2400">
                  <a:cs typeface="+mn-ea"/>
                  <a:sym typeface="+mn-lt"/>
                </a:endParaRPr>
              </a:p>
            </p:txBody>
          </p:sp>
          <p:sp>
            <p:nvSpPr>
              <p:cNvPr id="32" name="Freeform 32"/>
              <p:cNvSpPr/>
              <p:nvPr/>
            </p:nvSpPr>
            <p:spPr bwMode="auto">
              <a:xfrm>
                <a:off x="5649914" y="2946401"/>
                <a:ext cx="360363" cy="385763"/>
              </a:xfrm>
              <a:custGeom>
                <a:avLst/>
                <a:gdLst>
                  <a:gd name="T0" fmla="*/ 250 w 250"/>
                  <a:gd name="T1" fmla="*/ 125 h 268"/>
                  <a:gd name="T2" fmla="*/ 125 w 250"/>
                  <a:gd name="T3" fmla="*/ 0 h 268"/>
                  <a:gd name="T4" fmla="*/ 0 w 250"/>
                  <a:gd name="T5" fmla="*/ 125 h 268"/>
                  <a:gd name="T6" fmla="*/ 72 w 250"/>
                  <a:gd name="T7" fmla="*/ 238 h 268"/>
                  <a:gd name="T8" fmla="*/ 72 w 250"/>
                  <a:gd name="T9" fmla="*/ 244 h 268"/>
                  <a:gd name="T10" fmla="*/ 96 w 250"/>
                  <a:gd name="T11" fmla="*/ 268 h 268"/>
                  <a:gd name="T12" fmla="*/ 154 w 250"/>
                  <a:gd name="T13" fmla="*/ 268 h 268"/>
                  <a:gd name="T14" fmla="*/ 178 w 250"/>
                  <a:gd name="T15" fmla="*/ 244 h 268"/>
                  <a:gd name="T16" fmla="*/ 178 w 250"/>
                  <a:gd name="T17" fmla="*/ 238 h 268"/>
                  <a:gd name="T18" fmla="*/ 250 w 250"/>
                  <a:gd name="T19" fmla="*/ 125 h 2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0" h="268">
                    <a:moveTo>
                      <a:pt x="250" y="125"/>
                    </a:moveTo>
                    <a:cubicBezTo>
                      <a:pt x="250" y="56"/>
                      <a:pt x="194" y="0"/>
                      <a:pt x="125" y="0"/>
                    </a:cubicBezTo>
                    <a:cubicBezTo>
                      <a:pt x="56" y="0"/>
                      <a:pt x="0" y="56"/>
                      <a:pt x="0" y="125"/>
                    </a:cubicBezTo>
                    <a:cubicBezTo>
                      <a:pt x="0" y="175"/>
                      <a:pt x="30" y="218"/>
                      <a:pt x="72" y="238"/>
                    </a:cubicBezTo>
                    <a:cubicBezTo>
                      <a:pt x="72" y="244"/>
                      <a:pt x="72" y="244"/>
                      <a:pt x="72" y="244"/>
                    </a:cubicBezTo>
                    <a:cubicBezTo>
                      <a:pt x="72" y="257"/>
                      <a:pt x="83" y="268"/>
                      <a:pt x="96" y="268"/>
                    </a:cubicBezTo>
                    <a:cubicBezTo>
                      <a:pt x="154" y="268"/>
                      <a:pt x="154" y="268"/>
                      <a:pt x="154" y="268"/>
                    </a:cubicBezTo>
                    <a:cubicBezTo>
                      <a:pt x="167" y="268"/>
                      <a:pt x="178" y="257"/>
                      <a:pt x="178" y="244"/>
                    </a:cubicBezTo>
                    <a:cubicBezTo>
                      <a:pt x="178" y="238"/>
                      <a:pt x="178" y="238"/>
                      <a:pt x="178" y="238"/>
                    </a:cubicBezTo>
                    <a:cubicBezTo>
                      <a:pt x="221" y="218"/>
                      <a:pt x="250" y="175"/>
                      <a:pt x="250" y="125"/>
                    </a:cubicBezTo>
                    <a:close/>
                  </a:path>
                </a:pathLst>
              </a:custGeom>
              <a:grpFill/>
              <a:ln w="9525">
                <a:solidFill>
                  <a:schemeClr val="bg1"/>
                </a:solidFill>
                <a:round/>
              </a:ln>
            </p:spPr>
            <p:txBody>
              <a:bodyPr/>
              <a:lstStyle/>
              <a:p>
                <a:pPr>
                  <a:defRPr/>
                </a:pPr>
                <a:endParaRPr lang="zh-CN" altLang="en-US" sz="2400">
                  <a:cs typeface="+mn-ea"/>
                  <a:sym typeface="+mn-lt"/>
                </a:endParaRPr>
              </a:p>
            </p:txBody>
          </p:sp>
        </p:grpSp>
      </p:grpSp>
      <p:grpSp>
        <p:nvGrpSpPr>
          <p:cNvPr id="76" name="组合 75"/>
          <p:cNvGrpSpPr/>
          <p:nvPr/>
        </p:nvGrpSpPr>
        <p:grpSpPr>
          <a:xfrm>
            <a:off x="262985" y="2194133"/>
            <a:ext cx="5020946" cy="1148716"/>
            <a:chOff x="213679" y="2573986"/>
            <a:chExt cx="5020945" cy="1148713"/>
          </a:xfrm>
        </p:grpSpPr>
        <p:sp>
          <p:nvSpPr>
            <p:cNvPr id="66" name="文本框 85"/>
            <p:cNvSpPr txBox="1"/>
            <p:nvPr/>
          </p:nvSpPr>
          <p:spPr>
            <a:xfrm>
              <a:off x="1641794" y="2862276"/>
              <a:ext cx="3592830" cy="860423"/>
            </a:xfrm>
            <a:prstGeom prst="rect">
              <a:avLst/>
            </a:prstGeom>
            <a:noFill/>
          </p:spPr>
          <p:txBody>
            <a:bodyPr wrap="square" rtlCol="0">
              <a:spAutoFit/>
            </a:bodyPr>
            <a:lstStyle/>
            <a:p>
              <a:pPr algn="r">
                <a:lnSpc>
                  <a:spcPts val="1500"/>
                </a:lnSpc>
              </a:pPr>
              <a:r>
                <a:rPr lang="en-US" altLang="zh-CN" sz="1335" dirty="0">
                  <a:solidFill>
                    <a:schemeClr val="tx1">
                      <a:lumMod val="75000"/>
                      <a:lumOff val="25000"/>
                    </a:schemeClr>
                  </a:solidFill>
                  <a:cs typeface="+mn-ea"/>
                  <a:sym typeface="+mn-lt"/>
                </a:rPr>
                <a:t>”As a literary period, modern literature basically refers to the modernist period in the literature that has its origins in the late nineteenth and early twentieth centuries.”</a:t>
              </a:r>
              <a:r>
                <a:rPr lang="zh-CN" altLang="en-US" sz="1335" dirty="0">
                  <a:solidFill>
                    <a:schemeClr val="tx1">
                      <a:lumMod val="75000"/>
                      <a:lumOff val="25000"/>
                    </a:schemeClr>
                  </a:solidFill>
                  <a:cs typeface="+mn-ea"/>
                  <a:sym typeface="+mn-lt"/>
                </a:rPr>
                <a:t> </a:t>
              </a:r>
              <a:endParaRPr lang="zh-CN" altLang="da-DK" sz="1335" dirty="0">
                <a:solidFill>
                  <a:schemeClr val="tx1">
                    <a:lumMod val="75000"/>
                    <a:lumOff val="25000"/>
                  </a:schemeClr>
                </a:solidFill>
                <a:cs typeface="+mn-ea"/>
                <a:sym typeface="+mn-lt"/>
              </a:endParaRPr>
            </a:p>
          </p:txBody>
        </p:sp>
        <p:sp>
          <p:nvSpPr>
            <p:cNvPr id="67" name="TextBox 1956"/>
            <p:cNvSpPr/>
            <p:nvPr/>
          </p:nvSpPr>
          <p:spPr>
            <a:xfrm>
              <a:off x="213679" y="2573986"/>
              <a:ext cx="4990464" cy="283209"/>
            </a:xfrm>
            <a:prstGeom prst="rect">
              <a:avLst/>
            </a:prstGeom>
            <a:noFill/>
            <a:ln w="9525">
              <a:noFill/>
              <a:miter/>
            </a:ln>
          </p:spPr>
          <p:txBody>
            <a:bodyPr wrap="square">
              <a:spAutoFit/>
            </a:bodyPr>
            <a:lstStyle/>
            <a:p>
              <a:pPr lvl="0" algn="r">
                <a:lnSpc>
                  <a:spcPts val="1500"/>
                </a:lnSpc>
              </a:pPr>
              <a:r>
                <a:rPr lang="en-US" altLang="zh-CN" sz="2400" b="1" dirty="0">
                  <a:solidFill>
                    <a:srgbClr val="1B4367"/>
                  </a:solidFill>
                  <a:cs typeface="+mn-ea"/>
                  <a:sym typeface="+mn-lt"/>
                </a:rPr>
                <a:t>Modern Definition in Literature</a:t>
              </a:r>
              <a:endParaRPr lang="en-US" altLang="zh-CN" sz="2400" b="1" dirty="0">
                <a:solidFill>
                  <a:srgbClr val="1B4367"/>
                </a:solidFill>
                <a:cs typeface="+mn-ea"/>
                <a:sym typeface="+mn-lt"/>
              </a:endParaRPr>
            </a:p>
          </p:txBody>
        </p:sp>
      </p:grpSp>
      <p:grpSp>
        <p:nvGrpSpPr>
          <p:cNvPr id="77" name="组合 76"/>
          <p:cNvGrpSpPr/>
          <p:nvPr/>
        </p:nvGrpSpPr>
        <p:grpSpPr>
          <a:xfrm>
            <a:off x="696750" y="4116355"/>
            <a:ext cx="4589780" cy="1886586"/>
            <a:chOff x="647444" y="4520121"/>
            <a:chExt cx="4589779" cy="1886585"/>
          </a:xfrm>
        </p:grpSpPr>
        <p:sp>
          <p:nvSpPr>
            <p:cNvPr id="68" name="文本框 5"/>
            <p:cNvSpPr txBox="1"/>
            <p:nvPr/>
          </p:nvSpPr>
          <p:spPr>
            <a:xfrm>
              <a:off x="647444" y="5161471"/>
              <a:ext cx="4589779" cy="1245235"/>
            </a:xfrm>
            <a:prstGeom prst="rect">
              <a:avLst/>
            </a:prstGeom>
            <a:noFill/>
          </p:spPr>
          <p:txBody>
            <a:bodyPr wrap="square" rtlCol="0">
              <a:spAutoFit/>
            </a:bodyPr>
            <a:lstStyle/>
            <a:p>
              <a:pPr algn="r">
                <a:lnSpc>
                  <a:spcPts val="1500"/>
                </a:lnSpc>
              </a:pPr>
              <a:r>
                <a:rPr lang="en-US" altLang="zh-CN" sz="1335" dirty="0">
                  <a:solidFill>
                    <a:schemeClr val="tx1">
                      <a:lumMod val="75000"/>
                      <a:lumOff val="25000"/>
                    </a:schemeClr>
                  </a:solidFill>
                  <a:cs typeface="+mn-ea"/>
                  <a:sym typeface="+mn-lt"/>
                </a:rPr>
                <a:t>The period after the Industrial Revolution can also be seen as a period that is different from the old mode of production and social form. This is the same as distinguishing the era of old artistic forms in literature and defining a certain period as "modern", both of which refer to a period that is different from the old form.</a:t>
              </a:r>
              <a:r>
                <a:rPr lang="zh-CN" altLang="en-US" sz="1335" dirty="0">
                  <a:solidFill>
                    <a:schemeClr val="tx1">
                      <a:lumMod val="75000"/>
                      <a:lumOff val="25000"/>
                    </a:schemeClr>
                  </a:solidFill>
                  <a:cs typeface="+mn-ea"/>
                  <a:sym typeface="+mn-lt"/>
                </a:rPr>
                <a:t> </a:t>
              </a:r>
              <a:endParaRPr lang="zh-CN" altLang="da-DK" sz="1335" dirty="0">
                <a:solidFill>
                  <a:schemeClr val="tx1">
                    <a:lumMod val="75000"/>
                    <a:lumOff val="25000"/>
                  </a:schemeClr>
                </a:solidFill>
                <a:cs typeface="+mn-ea"/>
                <a:sym typeface="+mn-lt"/>
              </a:endParaRPr>
            </a:p>
          </p:txBody>
        </p:sp>
        <p:sp>
          <p:nvSpPr>
            <p:cNvPr id="69" name="TextBox 1956"/>
            <p:cNvSpPr/>
            <p:nvPr/>
          </p:nvSpPr>
          <p:spPr>
            <a:xfrm>
              <a:off x="876679" y="4520121"/>
              <a:ext cx="4305934" cy="828675"/>
            </a:xfrm>
            <a:prstGeom prst="rect">
              <a:avLst/>
            </a:prstGeom>
            <a:noFill/>
            <a:ln w="9525">
              <a:noFill/>
              <a:miter/>
            </a:ln>
          </p:spPr>
          <p:txBody>
            <a:bodyPr wrap="square">
              <a:noAutofit/>
            </a:bodyPr>
            <a:lstStyle/>
            <a:p>
              <a:pPr lvl="0" algn="r">
                <a:lnSpc>
                  <a:spcPts val="1500"/>
                </a:lnSpc>
              </a:pPr>
              <a:r>
                <a:rPr lang="en-US" altLang="zh-CN" sz="2400" b="1" dirty="0">
                  <a:solidFill>
                    <a:srgbClr val="1B4367"/>
                  </a:solidFill>
                  <a:cs typeface="+mn-ea"/>
                  <a:sym typeface="+mn-lt"/>
                </a:rPr>
                <a:t>What is the connection with </a:t>
              </a:r>
              <a:endParaRPr lang="en-US" altLang="zh-CN" sz="2400" b="1" dirty="0">
                <a:solidFill>
                  <a:srgbClr val="1B4367"/>
                </a:solidFill>
                <a:cs typeface="+mn-ea"/>
                <a:sym typeface="+mn-lt"/>
              </a:endParaRPr>
            </a:p>
            <a:p>
              <a:pPr lvl="0" algn="r">
                <a:lnSpc>
                  <a:spcPts val="1500"/>
                </a:lnSpc>
              </a:pPr>
              <a:endParaRPr lang="en-US" altLang="zh-CN" sz="2400" b="1" dirty="0">
                <a:solidFill>
                  <a:srgbClr val="1B4367"/>
                </a:solidFill>
                <a:cs typeface="+mn-ea"/>
                <a:sym typeface="+mn-lt"/>
              </a:endParaRPr>
            </a:p>
            <a:p>
              <a:pPr lvl="0" algn="r">
                <a:lnSpc>
                  <a:spcPts val="1500"/>
                </a:lnSpc>
              </a:pPr>
              <a:r>
                <a:rPr lang="en-US" altLang="zh-CN" sz="2400" b="1" dirty="0">
                  <a:solidFill>
                    <a:srgbClr val="1B4367"/>
                  </a:solidFill>
                  <a:cs typeface="+mn-ea"/>
                  <a:sym typeface="+mn-lt"/>
                </a:rPr>
                <a:t>modernity in a broad sense?</a:t>
              </a:r>
              <a:endParaRPr lang="en-US" altLang="zh-CN" sz="2400" b="1" dirty="0">
                <a:solidFill>
                  <a:srgbClr val="1B4367"/>
                </a:solidFill>
                <a:cs typeface="+mn-ea"/>
                <a:sym typeface="+mn-lt"/>
              </a:endParaRPr>
            </a:p>
          </p:txBody>
        </p:sp>
      </p:grpSp>
      <p:sp>
        <p:nvSpPr>
          <p:cNvPr id="55" name="文本框 15"/>
          <p:cNvSpPr txBox="1"/>
          <p:nvPr/>
        </p:nvSpPr>
        <p:spPr>
          <a:xfrm>
            <a:off x="945848" y="413047"/>
            <a:ext cx="3015615" cy="440055"/>
          </a:xfrm>
          <a:prstGeom prst="rect">
            <a:avLst/>
          </a:prstGeom>
          <a:noFill/>
        </p:spPr>
        <p:txBody>
          <a:bodyPr wrap="square" lIns="91440" tIns="45720" rIns="91440" bIns="45720" rtlCol="0">
            <a:spAutoFit/>
          </a:bodyPr>
          <a:lstStyle/>
          <a:p>
            <a:r>
              <a:rPr lang="en-US" altLang="zh-CN" sz="2265" b="1" dirty="0">
                <a:solidFill>
                  <a:srgbClr val="1B4367"/>
                </a:solidFill>
                <a:cs typeface="+mn-ea"/>
                <a:sym typeface="+mn-lt"/>
              </a:rPr>
              <a:t>Modern</a:t>
            </a:r>
            <a:endParaRPr lang="en-US" altLang="zh-CN" sz="2265" b="1" dirty="0">
              <a:solidFill>
                <a:srgbClr val="1B4367"/>
              </a:solidFill>
              <a:cs typeface="+mn-ea"/>
              <a:sym typeface="+mn-lt"/>
            </a:endParaRPr>
          </a:p>
        </p:txBody>
      </p:sp>
      <p:cxnSp>
        <p:nvCxnSpPr>
          <p:cNvPr id="57" name="直接连接符 56"/>
          <p:cNvCxnSpPr/>
          <p:nvPr/>
        </p:nvCxnSpPr>
        <p:spPr>
          <a:xfrm>
            <a:off x="1032637" y="876556"/>
            <a:ext cx="640345" cy="0"/>
          </a:xfrm>
          <a:prstGeom prst="line">
            <a:avLst/>
          </a:prstGeom>
          <a:ln w="9525">
            <a:solidFill>
              <a:srgbClr val="1B4367"/>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55"/>
                                        </p:tgtEl>
                                        <p:attrNameLst>
                                          <p:attrName>style.visibility</p:attrName>
                                        </p:attrNameLst>
                                      </p:cBhvr>
                                      <p:to>
                                        <p:strVal val="visible"/>
                                      </p:to>
                                    </p:set>
                                    <p:anim calcmode="lin" valueType="num">
                                      <p:cBhvr>
                                        <p:cTn id="7" dur="500" fill="hold"/>
                                        <p:tgtEl>
                                          <p:spTgt spid="55"/>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55"/>
                                        </p:tgtEl>
                                        <p:attrNameLst>
                                          <p:attrName>ppt_y</p:attrName>
                                        </p:attrNameLst>
                                      </p:cBhvr>
                                      <p:tavLst>
                                        <p:tav tm="0">
                                          <p:val>
                                            <p:strVal val="#ppt_y"/>
                                          </p:val>
                                        </p:tav>
                                        <p:tav tm="100000">
                                          <p:val>
                                            <p:strVal val="#ppt_y"/>
                                          </p:val>
                                        </p:tav>
                                      </p:tavLst>
                                    </p:anim>
                                    <p:anim calcmode="lin" valueType="num">
                                      <p:cBhvr>
                                        <p:cTn id="9" dur="500" fill="hold"/>
                                        <p:tgtEl>
                                          <p:spTgt spid="55"/>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55"/>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55"/>
                                        </p:tgtEl>
                                      </p:cBhvr>
                                    </p:animEffect>
                                  </p:childTnLst>
                                </p:cTn>
                              </p:par>
                            </p:childTnLst>
                          </p:cTn>
                        </p:par>
                        <p:par>
                          <p:cTn id="12" fill="hold">
                            <p:stCondLst>
                              <p:cond delay="750"/>
                            </p:stCondLst>
                            <p:childTnLst>
                              <p:par>
                                <p:cTn id="13" presetID="22" presetClass="entr" presetSubtype="8" fill="hold" nodeType="afterEffect">
                                  <p:stCondLst>
                                    <p:cond delay="0"/>
                                  </p:stCondLst>
                                  <p:childTnLst>
                                    <p:set>
                                      <p:cBhvr>
                                        <p:cTn id="14" dur="1" fill="hold">
                                          <p:stCondLst>
                                            <p:cond delay="0"/>
                                          </p:stCondLst>
                                        </p:cTn>
                                        <p:tgtEl>
                                          <p:spTgt spid="57"/>
                                        </p:tgtEl>
                                        <p:attrNameLst>
                                          <p:attrName>style.visibility</p:attrName>
                                        </p:attrNameLst>
                                      </p:cBhvr>
                                      <p:to>
                                        <p:strVal val="visible"/>
                                      </p:to>
                                    </p:set>
                                    <p:animEffect transition="in" filter="wipe(left)">
                                      <p:cBhvr>
                                        <p:cTn id="15" dur="300"/>
                                        <p:tgtEl>
                                          <p:spTgt spid="57"/>
                                        </p:tgtEl>
                                      </p:cBhvr>
                                    </p:animEffect>
                                  </p:childTnLst>
                                </p:cTn>
                              </p:par>
                            </p:childTnLst>
                          </p:cTn>
                        </p:par>
                        <p:par>
                          <p:cTn id="16" fill="hold">
                            <p:stCondLst>
                              <p:cond delay="1250"/>
                            </p:stCondLst>
                            <p:childTnLst>
                              <p:par>
                                <p:cTn id="17" presetID="22" presetClass="entr" presetSubtype="1" fill="hold" nodeType="after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wipe(up)">
                                      <p:cBhvr>
                                        <p:cTn id="19" dur="500"/>
                                        <p:tgtEl>
                                          <p:spTgt spid="11"/>
                                        </p:tgtEl>
                                      </p:cBhvr>
                                    </p:animEffect>
                                  </p:childTnLst>
                                </p:cTn>
                              </p:par>
                            </p:childTnLst>
                          </p:cTn>
                        </p:par>
                        <p:par>
                          <p:cTn id="20" fill="hold">
                            <p:stCondLst>
                              <p:cond delay="1750"/>
                            </p:stCondLst>
                            <p:childTnLst>
                              <p:par>
                                <p:cTn id="21" presetID="53" presetClass="entr" presetSubtype="16" fill="hold" nodeType="afterEffect">
                                  <p:stCondLst>
                                    <p:cond delay="0"/>
                                  </p:stCondLst>
                                  <p:childTnLst>
                                    <p:set>
                                      <p:cBhvr>
                                        <p:cTn id="22" dur="1" fill="hold">
                                          <p:stCondLst>
                                            <p:cond delay="0"/>
                                          </p:stCondLst>
                                        </p:cTn>
                                        <p:tgtEl>
                                          <p:spTgt spid="70"/>
                                        </p:tgtEl>
                                        <p:attrNameLst>
                                          <p:attrName>style.visibility</p:attrName>
                                        </p:attrNameLst>
                                      </p:cBhvr>
                                      <p:to>
                                        <p:strVal val="visible"/>
                                      </p:to>
                                    </p:set>
                                    <p:anim calcmode="lin" valueType="num">
                                      <p:cBhvr>
                                        <p:cTn id="23" dur="500" fill="hold"/>
                                        <p:tgtEl>
                                          <p:spTgt spid="70"/>
                                        </p:tgtEl>
                                        <p:attrNameLst>
                                          <p:attrName>ppt_w</p:attrName>
                                        </p:attrNameLst>
                                      </p:cBhvr>
                                      <p:tavLst>
                                        <p:tav tm="0">
                                          <p:val>
                                            <p:fltVal val="0"/>
                                          </p:val>
                                        </p:tav>
                                        <p:tav tm="100000">
                                          <p:val>
                                            <p:strVal val="#ppt_w"/>
                                          </p:val>
                                        </p:tav>
                                      </p:tavLst>
                                    </p:anim>
                                    <p:anim calcmode="lin" valueType="num">
                                      <p:cBhvr>
                                        <p:cTn id="24" dur="500" fill="hold"/>
                                        <p:tgtEl>
                                          <p:spTgt spid="70"/>
                                        </p:tgtEl>
                                        <p:attrNameLst>
                                          <p:attrName>ppt_h</p:attrName>
                                        </p:attrNameLst>
                                      </p:cBhvr>
                                      <p:tavLst>
                                        <p:tav tm="0">
                                          <p:val>
                                            <p:fltVal val="0"/>
                                          </p:val>
                                        </p:tav>
                                        <p:tav tm="100000">
                                          <p:val>
                                            <p:strVal val="#ppt_h"/>
                                          </p:val>
                                        </p:tav>
                                      </p:tavLst>
                                    </p:anim>
                                    <p:animEffect transition="in" filter="fade">
                                      <p:cBhvr>
                                        <p:cTn id="25" dur="500"/>
                                        <p:tgtEl>
                                          <p:spTgt spid="70"/>
                                        </p:tgtEl>
                                      </p:cBhvr>
                                    </p:animEffect>
                                  </p:childTnLst>
                                </p:cTn>
                              </p:par>
                            </p:childTnLst>
                          </p:cTn>
                        </p:par>
                        <p:par>
                          <p:cTn id="26" fill="hold">
                            <p:stCondLst>
                              <p:cond delay="2250"/>
                            </p:stCondLst>
                            <p:childTnLst>
                              <p:par>
                                <p:cTn id="27" presetID="2" presetClass="entr" presetSubtype="2" fill="hold" nodeType="afterEffect">
                                  <p:stCondLst>
                                    <p:cond delay="0"/>
                                  </p:stCondLst>
                                  <p:childTnLst>
                                    <p:set>
                                      <p:cBhvr>
                                        <p:cTn id="28" dur="1" fill="hold">
                                          <p:stCondLst>
                                            <p:cond delay="0"/>
                                          </p:stCondLst>
                                        </p:cTn>
                                        <p:tgtEl>
                                          <p:spTgt spid="75"/>
                                        </p:tgtEl>
                                        <p:attrNameLst>
                                          <p:attrName>style.visibility</p:attrName>
                                        </p:attrNameLst>
                                      </p:cBhvr>
                                      <p:to>
                                        <p:strVal val="visible"/>
                                      </p:to>
                                    </p:set>
                                    <p:anim calcmode="lin" valueType="num">
                                      <p:cBhvr additive="base">
                                        <p:cTn id="29" dur="500" fill="hold"/>
                                        <p:tgtEl>
                                          <p:spTgt spid="75"/>
                                        </p:tgtEl>
                                        <p:attrNameLst>
                                          <p:attrName>ppt_x</p:attrName>
                                        </p:attrNameLst>
                                      </p:cBhvr>
                                      <p:tavLst>
                                        <p:tav tm="0">
                                          <p:val>
                                            <p:strVal val="1+#ppt_w/2"/>
                                          </p:val>
                                        </p:tav>
                                        <p:tav tm="100000">
                                          <p:val>
                                            <p:strVal val="#ppt_x"/>
                                          </p:val>
                                        </p:tav>
                                      </p:tavLst>
                                    </p:anim>
                                    <p:anim calcmode="lin" valueType="num">
                                      <p:cBhvr additive="base">
                                        <p:cTn id="30" dur="500" fill="hold"/>
                                        <p:tgtEl>
                                          <p:spTgt spid="75"/>
                                        </p:tgtEl>
                                        <p:attrNameLst>
                                          <p:attrName>ppt_y</p:attrName>
                                        </p:attrNameLst>
                                      </p:cBhvr>
                                      <p:tavLst>
                                        <p:tav tm="0">
                                          <p:val>
                                            <p:strVal val="#ppt_y"/>
                                          </p:val>
                                        </p:tav>
                                        <p:tav tm="100000">
                                          <p:val>
                                            <p:strVal val="#ppt_y"/>
                                          </p:val>
                                        </p:tav>
                                      </p:tavLst>
                                    </p:anim>
                                  </p:childTnLst>
                                </p:cTn>
                              </p:par>
                            </p:childTnLst>
                          </p:cTn>
                        </p:par>
                        <p:par>
                          <p:cTn id="31" fill="hold">
                            <p:stCondLst>
                              <p:cond delay="2750"/>
                            </p:stCondLst>
                            <p:childTnLst>
                              <p:par>
                                <p:cTn id="32" presetID="53" presetClass="entr" presetSubtype="16" fill="hold" nodeType="afterEffect">
                                  <p:stCondLst>
                                    <p:cond delay="0"/>
                                  </p:stCondLst>
                                  <p:childTnLst>
                                    <p:set>
                                      <p:cBhvr>
                                        <p:cTn id="33" dur="1" fill="hold">
                                          <p:stCondLst>
                                            <p:cond delay="0"/>
                                          </p:stCondLst>
                                        </p:cTn>
                                        <p:tgtEl>
                                          <p:spTgt spid="71"/>
                                        </p:tgtEl>
                                        <p:attrNameLst>
                                          <p:attrName>style.visibility</p:attrName>
                                        </p:attrNameLst>
                                      </p:cBhvr>
                                      <p:to>
                                        <p:strVal val="visible"/>
                                      </p:to>
                                    </p:set>
                                    <p:anim calcmode="lin" valueType="num">
                                      <p:cBhvr>
                                        <p:cTn id="34" dur="500" fill="hold"/>
                                        <p:tgtEl>
                                          <p:spTgt spid="71"/>
                                        </p:tgtEl>
                                        <p:attrNameLst>
                                          <p:attrName>ppt_w</p:attrName>
                                        </p:attrNameLst>
                                      </p:cBhvr>
                                      <p:tavLst>
                                        <p:tav tm="0">
                                          <p:val>
                                            <p:fltVal val="0"/>
                                          </p:val>
                                        </p:tav>
                                        <p:tav tm="100000">
                                          <p:val>
                                            <p:strVal val="#ppt_w"/>
                                          </p:val>
                                        </p:tav>
                                      </p:tavLst>
                                    </p:anim>
                                    <p:anim calcmode="lin" valueType="num">
                                      <p:cBhvr>
                                        <p:cTn id="35" dur="500" fill="hold"/>
                                        <p:tgtEl>
                                          <p:spTgt spid="71"/>
                                        </p:tgtEl>
                                        <p:attrNameLst>
                                          <p:attrName>ppt_h</p:attrName>
                                        </p:attrNameLst>
                                      </p:cBhvr>
                                      <p:tavLst>
                                        <p:tav tm="0">
                                          <p:val>
                                            <p:fltVal val="0"/>
                                          </p:val>
                                        </p:tav>
                                        <p:tav tm="100000">
                                          <p:val>
                                            <p:strVal val="#ppt_h"/>
                                          </p:val>
                                        </p:tav>
                                      </p:tavLst>
                                    </p:anim>
                                    <p:animEffect transition="in" filter="fade">
                                      <p:cBhvr>
                                        <p:cTn id="36" dur="500"/>
                                        <p:tgtEl>
                                          <p:spTgt spid="71"/>
                                        </p:tgtEl>
                                      </p:cBhvr>
                                    </p:animEffect>
                                  </p:childTnLst>
                                </p:cTn>
                              </p:par>
                            </p:childTnLst>
                          </p:cTn>
                        </p:par>
                        <p:par>
                          <p:cTn id="37" fill="hold">
                            <p:stCondLst>
                              <p:cond delay="3250"/>
                            </p:stCondLst>
                            <p:childTnLst>
                              <p:par>
                                <p:cTn id="38" presetID="2" presetClass="entr" presetSubtype="8" fill="hold" nodeType="afterEffect">
                                  <p:stCondLst>
                                    <p:cond delay="0"/>
                                  </p:stCondLst>
                                  <p:childTnLst>
                                    <p:set>
                                      <p:cBhvr>
                                        <p:cTn id="39" dur="1" fill="hold">
                                          <p:stCondLst>
                                            <p:cond delay="0"/>
                                          </p:stCondLst>
                                        </p:cTn>
                                        <p:tgtEl>
                                          <p:spTgt spid="76"/>
                                        </p:tgtEl>
                                        <p:attrNameLst>
                                          <p:attrName>style.visibility</p:attrName>
                                        </p:attrNameLst>
                                      </p:cBhvr>
                                      <p:to>
                                        <p:strVal val="visible"/>
                                      </p:to>
                                    </p:set>
                                    <p:anim calcmode="lin" valueType="num">
                                      <p:cBhvr additive="base">
                                        <p:cTn id="40" dur="500" fill="hold"/>
                                        <p:tgtEl>
                                          <p:spTgt spid="76"/>
                                        </p:tgtEl>
                                        <p:attrNameLst>
                                          <p:attrName>ppt_x</p:attrName>
                                        </p:attrNameLst>
                                      </p:cBhvr>
                                      <p:tavLst>
                                        <p:tav tm="0">
                                          <p:val>
                                            <p:strVal val="0-#ppt_w/2"/>
                                          </p:val>
                                        </p:tav>
                                        <p:tav tm="100000">
                                          <p:val>
                                            <p:strVal val="#ppt_x"/>
                                          </p:val>
                                        </p:tav>
                                      </p:tavLst>
                                    </p:anim>
                                    <p:anim calcmode="lin" valueType="num">
                                      <p:cBhvr additive="base">
                                        <p:cTn id="41" dur="500" fill="hold"/>
                                        <p:tgtEl>
                                          <p:spTgt spid="76"/>
                                        </p:tgtEl>
                                        <p:attrNameLst>
                                          <p:attrName>ppt_y</p:attrName>
                                        </p:attrNameLst>
                                      </p:cBhvr>
                                      <p:tavLst>
                                        <p:tav tm="0">
                                          <p:val>
                                            <p:strVal val="#ppt_y"/>
                                          </p:val>
                                        </p:tav>
                                        <p:tav tm="100000">
                                          <p:val>
                                            <p:strVal val="#ppt_y"/>
                                          </p:val>
                                        </p:tav>
                                      </p:tavLst>
                                    </p:anim>
                                  </p:childTnLst>
                                </p:cTn>
                              </p:par>
                            </p:childTnLst>
                          </p:cTn>
                        </p:par>
                        <p:par>
                          <p:cTn id="42" fill="hold">
                            <p:stCondLst>
                              <p:cond delay="3750"/>
                            </p:stCondLst>
                            <p:childTnLst>
                              <p:par>
                                <p:cTn id="43" presetID="53" presetClass="entr" presetSubtype="16" fill="hold" nodeType="afterEffect">
                                  <p:stCondLst>
                                    <p:cond delay="0"/>
                                  </p:stCondLst>
                                  <p:childTnLst>
                                    <p:set>
                                      <p:cBhvr>
                                        <p:cTn id="44" dur="1" fill="hold">
                                          <p:stCondLst>
                                            <p:cond delay="0"/>
                                          </p:stCondLst>
                                        </p:cTn>
                                        <p:tgtEl>
                                          <p:spTgt spid="72"/>
                                        </p:tgtEl>
                                        <p:attrNameLst>
                                          <p:attrName>style.visibility</p:attrName>
                                        </p:attrNameLst>
                                      </p:cBhvr>
                                      <p:to>
                                        <p:strVal val="visible"/>
                                      </p:to>
                                    </p:set>
                                    <p:anim calcmode="lin" valueType="num">
                                      <p:cBhvr>
                                        <p:cTn id="45" dur="500" fill="hold"/>
                                        <p:tgtEl>
                                          <p:spTgt spid="72"/>
                                        </p:tgtEl>
                                        <p:attrNameLst>
                                          <p:attrName>ppt_w</p:attrName>
                                        </p:attrNameLst>
                                      </p:cBhvr>
                                      <p:tavLst>
                                        <p:tav tm="0">
                                          <p:val>
                                            <p:fltVal val="0"/>
                                          </p:val>
                                        </p:tav>
                                        <p:tav tm="100000">
                                          <p:val>
                                            <p:strVal val="#ppt_w"/>
                                          </p:val>
                                        </p:tav>
                                      </p:tavLst>
                                    </p:anim>
                                    <p:anim calcmode="lin" valueType="num">
                                      <p:cBhvr>
                                        <p:cTn id="46" dur="500" fill="hold"/>
                                        <p:tgtEl>
                                          <p:spTgt spid="72"/>
                                        </p:tgtEl>
                                        <p:attrNameLst>
                                          <p:attrName>ppt_h</p:attrName>
                                        </p:attrNameLst>
                                      </p:cBhvr>
                                      <p:tavLst>
                                        <p:tav tm="0">
                                          <p:val>
                                            <p:fltVal val="0"/>
                                          </p:val>
                                        </p:tav>
                                        <p:tav tm="100000">
                                          <p:val>
                                            <p:strVal val="#ppt_h"/>
                                          </p:val>
                                        </p:tav>
                                      </p:tavLst>
                                    </p:anim>
                                    <p:animEffect transition="in" filter="fade">
                                      <p:cBhvr>
                                        <p:cTn id="47" dur="500"/>
                                        <p:tgtEl>
                                          <p:spTgt spid="72"/>
                                        </p:tgtEl>
                                      </p:cBhvr>
                                    </p:animEffect>
                                  </p:childTnLst>
                                </p:cTn>
                              </p:par>
                            </p:childTnLst>
                          </p:cTn>
                        </p:par>
                        <p:par>
                          <p:cTn id="48" fill="hold">
                            <p:stCondLst>
                              <p:cond delay="4250"/>
                            </p:stCondLst>
                            <p:childTnLst>
                              <p:par>
                                <p:cTn id="49" presetID="2" presetClass="entr" presetSubtype="2" fill="hold" nodeType="afterEffect">
                                  <p:stCondLst>
                                    <p:cond delay="0"/>
                                  </p:stCondLst>
                                  <p:childTnLst>
                                    <p:set>
                                      <p:cBhvr>
                                        <p:cTn id="50" dur="1" fill="hold">
                                          <p:stCondLst>
                                            <p:cond delay="0"/>
                                          </p:stCondLst>
                                        </p:cTn>
                                        <p:tgtEl>
                                          <p:spTgt spid="74"/>
                                        </p:tgtEl>
                                        <p:attrNameLst>
                                          <p:attrName>style.visibility</p:attrName>
                                        </p:attrNameLst>
                                      </p:cBhvr>
                                      <p:to>
                                        <p:strVal val="visible"/>
                                      </p:to>
                                    </p:set>
                                    <p:anim calcmode="lin" valueType="num">
                                      <p:cBhvr additive="base">
                                        <p:cTn id="51" dur="500" fill="hold"/>
                                        <p:tgtEl>
                                          <p:spTgt spid="74"/>
                                        </p:tgtEl>
                                        <p:attrNameLst>
                                          <p:attrName>ppt_x</p:attrName>
                                        </p:attrNameLst>
                                      </p:cBhvr>
                                      <p:tavLst>
                                        <p:tav tm="0">
                                          <p:val>
                                            <p:strVal val="1+#ppt_w/2"/>
                                          </p:val>
                                        </p:tav>
                                        <p:tav tm="100000">
                                          <p:val>
                                            <p:strVal val="#ppt_x"/>
                                          </p:val>
                                        </p:tav>
                                      </p:tavLst>
                                    </p:anim>
                                    <p:anim calcmode="lin" valueType="num">
                                      <p:cBhvr additive="base">
                                        <p:cTn id="52" dur="500" fill="hold"/>
                                        <p:tgtEl>
                                          <p:spTgt spid="74"/>
                                        </p:tgtEl>
                                        <p:attrNameLst>
                                          <p:attrName>ppt_y</p:attrName>
                                        </p:attrNameLst>
                                      </p:cBhvr>
                                      <p:tavLst>
                                        <p:tav tm="0">
                                          <p:val>
                                            <p:strVal val="#ppt_y"/>
                                          </p:val>
                                        </p:tav>
                                        <p:tav tm="100000">
                                          <p:val>
                                            <p:strVal val="#ppt_y"/>
                                          </p:val>
                                        </p:tav>
                                      </p:tavLst>
                                    </p:anim>
                                  </p:childTnLst>
                                </p:cTn>
                              </p:par>
                            </p:childTnLst>
                          </p:cTn>
                        </p:par>
                        <p:par>
                          <p:cTn id="53" fill="hold">
                            <p:stCondLst>
                              <p:cond delay="4750"/>
                            </p:stCondLst>
                            <p:childTnLst>
                              <p:par>
                                <p:cTn id="54" presetID="53" presetClass="entr" presetSubtype="16" fill="hold" nodeType="afterEffect">
                                  <p:stCondLst>
                                    <p:cond delay="0"/>
                                  </p:stCondLst>
                                  <p:childTnLst>
                                    <p:set>
                                      <p:cBhvr>
                                        <p:cTn id="55" dur="1" fill="hold">
                                          <p:stCondLst>
                                            <p:cond delay="0"/>
                                          </p:stCondLst>
                                        </p:cTn>
                                        <p:tgtEl>
                                          <p:spTgt spid="73"/>
                                        </p:tgtEl>
                                        <p:attrNameLst>
                                          <p:attrName>style.visibility</p:attrName>
                                        </p:attrNameLst>
                                      </p:cBhvr>
                                      <p:to>
                                        <p:strVal val="visible"/>
                                      </p:to>
                                    </p:set>
                                    <p:anim calcmode="lin" valueType="num">
                                      <p:cBhvr>
                                        <p:cTn id="56" dur="500" fill="hold"/>
                                        <p:tgtEl>
                                          <p:spTgt spid="73"/>
                                        </p:tgtEl>
                                        <p:attrNameLst>
                                          <p:attrName>ppt_w</p:attrName>
                                        </p:attrNameLst>
                                      </p:cBhvr>
                                      <p:tavLst>
                                        <p:tav tm="0">
                                          <p:val>
                                            <p:fltVal val="0"/>
                                          </p:val>
                                        </p:tav>
                                        <p:tav tm="100000">
                                          <p:val>
                                            <p:strVal val="#ppt_w"/>
                                          </p:val>
                                        </p:tav>
                                      </p:tavLst>
                                    </p:anim>
                                    <p:anim calcmode="lin" valueType="num">
                                      <p:cBhvr>
                                        <p:cTn id="57" dur="500" fill="hold"/>
                                        <p:tgtEl>
                                          <p:spTgt spid="73"/>
                                        </p:tgtEl>
                                        <p:attrNameLst>
                                          <p:attrName>ppt_h</p:attrName>
                                        </p:attrNameLst>
                                      </p:cBhvr>
                                      <p:tavLst>
                                        <p:tav tm="0">
                                          <p:val>
                                            <p:fltVal val="0"/>
                                          </p:val>
                                        </p:tav>
                                        <p:tav tm="100000">
                                          <p:val>
                                            <p:strVal val="#ppt_h"/>
                                          </p:val>
                                        </p:tav>
                                      </p:tavLst>
                                    </p:anim>
                                    <p:animEffect transition="in" filter="fade">
                                      <p:cBhvr>
                                        <p:cTn id="58" dur="500"/>
                                        <p:tgtEl>
                                          <p:spTgt spid="73"/>
                                        </p:tgtEl>
                                      </p:cBhvr>
                                    </p:animEffect>
                                  </p:childTnLst>
                                </p:cTn>
                              </p:par>
                            </p:childTnLst>
                          </p:cTn>
                        </p:par>
                        <p:par>
                          <p:cTn id="59" fill="hold">
                            <p:stCondLst>
                              <p:cond delay="5250"/>
                            </p:stCondLst>
                            <p:childTnLst>
                              <p:par>
                                <p:cTn id="60" presetID="2" presetClass="entr" presetSubtype="8" fill="hold" nodeType="afterEffect">
                                  <p:stCondLst>
                                    <p:cond delay="0"/>
                                  </p:stCondLst>
                                  <p:childTnLst>
                                    <p:set>
                                      <p:cBhvr>
                                        <p:cTn id="61" dur="1" fill="hold">
                                          <p:stCondLst>
                                            <p:cond delay="0"/>
                                          </p:stCondLst>
                                        </p:cTn>
                                        <p:tgtEl>
                                          <p:spTgt spid="77"/>
                                        </p:tgtEl>
                                        <p:attrNameLst>
                                          <p:attrName>style.visibility</p:attrName>
                                        </p:attrNameLst>
                                      </p:cBhvr>
                                      <p:to>
                                        <p:strVal val="visible"/>
                                      </p:to>
                                    </p:set>
                                    <p:anim calcmode="lin" valueType="num">
                                      <p:cBhvr additive="base">
                                        <p:cTn id="62" dur="500" fill="hold"/>
                                        <p:tgtEl>
                                          <p:spTgt spid="77"/>
                                        </p:tgtEl>
                                        <p:attrNameLst>
                                          <p:attrName>ppt_x</p:attrName>
                                        </p:attrNameLst>
                                      </p:cBhvr>
                                      <p:tavLst>
                                        <p:tav tm="0">
                                          <p:val>
                                            <p:strVal val="0-#ppt_w/2"/>
                                          </p:val>
                                        </p:tav>
                                        <p:tav tm="100000">
                                          <p:val>
                                            <p:strVal val="#ppt_x"/>
                                          </p:val>
                                        </p:tav>
                                      </p:tavLst>
                                    </p:anim>
                                    <p:anim calcmode="lin" valueType="num">
                                      <p:cBhvr additive="base">
                                        <p:cTn id="63" dur="500" fill="hold"/>
                                        <p:tgtEl>
                                          <p:spTgt spid="7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p:nvSpPr>
          <p:cNvPr id="31" name="文本框 15"/>
          <p:cNvSpPr txBox="1"/>
          <p:nvPr/>
        </p:nvSpPr>
        <p:spPr>
          <a:xfrm>
            <a:off x="945848" y="413047"/>
            <a:ext cx="3015615" cy="440055"/>
          </a:xfrm>
          <a:prstGeom prst="rect">
            <a:avLst/>
          </a:prstGeom>
          <a:noFill/>
        </p:spPr>
        <p:txBody>
          <a:bodyPr wrap="square" lIns="91440" tIns="45720" rIns="91440" bIns="45720" rtlCol="0">
            <a:spAutoFit/>
          </a:bodyPr>
          <a:lstStyle/>
          <a:p>
            <a:r>
              <a:rPr lang="en-US" altLang="zh-CN" sz="2265" b="1" dirty="0">
                <a:solidFill>
                  <a:srgbClr val="1B4367"/>
                </a:solidFill>
                <a:cs typeface="+mn-ea"/>
                <a:sym typeface="+mn-lt"/>
              </a:rPr>
              <a:t>The difference</a:t>
            </a:r>
            <a:endParaRPr lang="en-US" altLang="zh-CN" sz="2265" b="1" dirty="0">
              <a:solidFill>
                <a:srgbClr val="1B4367"/>
              </a:solidFill>
              <a:cs typeface="+mn-ea"/>
              <a:sym typeface="+mn-lt"/>
            </a:endParaRPr>
          </a:p>
        </p:txBody>
      </p:sp>
      <p:sp>
        <p:nvSpPr>
          <p:cNvPr id="33" name="燕尾形 12"/>
          <p:cNvSpPr>
            <a:spLocks noChangeArrowheads="1"/>
          </p:cNvSpPr>
          <p:nvPr/>
        </p:nvSpPr>
        <p:spPr bwMode="auto">
          <a:xfrm>
            <a:off x="2048165" y="3096215"/>
            <a:ext cx="2195513" cy="819151"/>
          </a:xfrm>
          <a:prstGeom prst="chevron">
            <a:avLst>
              <a:gd name="adj" fmla="val 38367"/>
            </a:avLst>
          </a:prstGeom>
          <a:solidFill>
            <a:srgbClr val="1B4367"/>
          </a:solidFill>
          <a:ln w="9525">
            <a:solidFill>
              <a:schemeClr val="tx1">
                <a:lumMod val="75000"/>
                <a:lumOff val="25000"/>
              </a:schemeClr>
            </a:solidFill>
          </a:ln>
        </p:spPr>
        <p:txBody>
          <a:bodyPr lIns="91440" tIns="45720" rIns="91440" bIns="45720" anchor="ctr"/>
          <a:lstStyle/>
          <a:p>
            <a:pPr algn="ctr"/>
            <a:r>
              <a:rPr lang="en-US" altLang="zh-CN" sz="2000" b="1" dirty="0">
                <a:solidFill>
                  <a:schemeClr val="bg1"/>
                </a:solidFill>
              </a:rPr>
              <a:t>Difference</a:t>
            </a:r>
            <a:endParaRPr lang="en-US" altLang="zh-CN" sz="2000" b="1" dirty="0">
              <a:solidFill>
                <a:schemeClr val="bg1"/>
              </a:solidFill>
            </a:endParaRPr>
          </a:p>
        </p:txBody>
      </p:sp>
      <p:sp>
        <p:nvSpPr>
          <p:cNvPr id="34" name="燕尾形 13"/>
          <p:cNvSpPr>
            <a:spLocks noChangeArrowheads="1"/>
          </p:cNvSpPr>
          <p:nvPr/>
        </p:nvSpPr>
        <p:spPr bwMode="auto">
          <a:xfrm>
            <a:off x="4038241" y="3096215"/>
            <a:ext cx="2195513" cy="819151"/>
          </a:xfrm>
          <a:prstGeom prst="chevron">
            <a:avLst>
              <a:gd name="adj" fmla="val 38367"/>
            </a:avLst>
          </a:prstGeom>
          <a:solidFill>
            <a:srgbClr val="1B4367"/>
          </a:solidFill>
          <a:ln w="9525">
            <a:solidFill>
              <a:schemeClr val="tx1">
                <a:lumMod val="75000"/>
                <a:lumOff val="25000"/>
              </a:schemeClr>
            </a:solidFill>
          </a:ln>
        </p:spPr>
        <p:txBody>
          <a:bodyPr lIns="91440" tIns="45720" rIns="91440" bIns="45720" anchor="ctr"/>
          <a:lstStyle/>
          <a:p>
            <a:pPr algn="ctr"/>
            <a:r>
              <a:rPr lang="en-US" altLang="zh-CN" sz="2400" b="1" dirty="0">
                <a:solidFill>
                  <a:schemeClr val="bg1"/>
                </a:solidFill>
              </a:rPr>
              <a:t>reason</a:t>
            </a:r>
            <a:endParaRPr lang="en-US" altLang="zh-CN" sz="2400" b="1" dirty="0">
              <a:solidFill>
                <a:schemeClr val="bg1"/>
              </a:solidFill>
            </a:endParaRPr>
          </a:p>
        </p:txBody>
      </p:sp>
      <p:sp>
        <p:nvSpPr>
          <p:cNvPr id="35" name="燕尾形 14"/>
          <p:cNvSpPr>
            <a:spLocks noChangeArrowheads="1"/>
          </p:cNvSpPr>
          <p:nvPr/>
        </p:nvSpPr>
        <p:spPr bwMode="auto">
          <a:xfrm>
            <a:off x="6021733" y="3096215"/>
            <a:ext cx="2195512" cy="819151"/>
          </a:xfrm>
          <a:prstGeom prst="chevron">
            <a:avLst>
              <a:gd name="adj" fmla="val 38367"/>
            </a:avLst>
          </a:prstGeom>
          <a:solidFill>
            <a:srgbClr val="1B4367"/>
          </a:solidFill>
          <a:ln w="9525">
            <a:solidFill>
              <a:schemeClr val="tx1">
                <a:lumMod val="75000"/>
                <a:lumOff val="25000"/>
              </a:schemeClr>
            </a:solidFill>
          </a:ln>
        </p:spPr>
        <p:txBody>
          <a:bodyPr lIns="91440" tIns="45720" rIns="91440" bIns="45720" anchor="ctr"/>
          <a:lstStyle/>
          <a:p>
            <a:pPr algn="ctr"/>
            <a:r>
              <a:rPr lang="en-US" altLang="zh-CN" sz="2400" b="1" dirty="0">
                <a:solidFill>
                  <a:schemeClr val="bg1"/>
                </a:solidFill>
              </a:rPr>
              <a:t>Inference</a:t>
            </a:r>
            <a:endParaRPr lang="en-US" altLang="zh-CN" sz="2400" b="1" dirty="0">
              <a:solidFill>
                <a:schemeClr val="bg1"/>
              </a:solidFill>
            </a:endParaRPr>
          </a:p>
        </p:txBody>
      </p:sp>
      <p:sp>
        <p:nvSpPr>
          <p:cNvPr id="36" name="燕尾形 15"/>
          <p:cNvSpPr>
            <a:spLocks noChangeArrowheads="1"/>
          </p:cNvSpPr>
          <p:nvPr/>
        </p:nvSpPr>
        <p:spPr bwMode="auto">
          <a:xfrm>
            <a:off x="7996564" y="3096215"/>
            <a:ext cx="2195512" cy="819151"/>
          </a:xfrm>
          <a:prstGeom prst="chevron">
            <a:avLst>
              <a:gd name="adj" fmla="val 38367"/>
            </a:avLst>
          </a:prstGeom>
          <a:solidFill>
            <a:srgbClr val="1B4367"/>
          </a:solidFill>
          <a:ln w="9525">
            <a:solidFill>
              <a:schemeClr val="tx1">
                <a:lumMod val="75000"/>
                <a:lumOff val="25000"/>
              </a:schemeClr>
            </a:solidFill>
          </a:ln>
        </p:spPr>
        <p:txBody>
          <a:bodyPr lIns="91440" tIns="45720" rIns="91440" bIns="45720" anchor="ctr"/>
          <a:lstStyle/>
          <a:p>
            <a:pPr algn="ctr"/>
            <a:r>
              <a:rPr lang="en-US" altLang="zh-CN" sz="2000" b="1" dirty="0">
                <a:solidFill>
                  <a:schemeClr val="bg1"/>
                </a:solidFill>
              </a:rPr>
              <a:t>Conclusion</a:t>
            </a:r>
            <a:endParaRPr lang="en-US" altLang="zh-CN" sz="2000" b="1" dirty="0">
              <a:solidFill>
                <a:schemeClr val="bg1"/>
              </a:solidFill>
            </a:endParaRPr>
          </a:p>
        </p:txBody>
      </p:sp>
      <p:cxnSp>
        <p:nvCxnSpPr>
          <p:cNvPr id="37" name="直接连接符 16"/>
          <p:cNvCxnSpPr>
            <a:cxnSpLocks noChangeShapeType="1"/>
          </p:cNvCxnSpPr>
          <p:nvPr/>
        </p:nvCxnSpPr>
        <p:spPr bwMode="auto">
          <a:xfrm>
            <a:off x="3146715" y="3915365"/>
            <a:ext cx="0" cy="360363"/>
          </a:xfrm>
          <a:prstGeom prst="line">
            <a:avLst/>
          </a:prstGeom>
          <a:noFill/>
          <a:ln w="9525">
            <a:solidFill>
              <a:srgbClr val="1B4367"/>
            </a:solidFill>
            <a:round/>
            <a:tailEnd type="oval" w="med" len="med"/>
          </a:ln>
          <a:extLst>
            <a:ext uri="{909E8E84-426E-40DD-AFC4-6F175D3DCCD1}">
              <a14:hiddenFill xmlns:a14="http://schemas.microsoft.com/office/drawing/2010/main">
                <a:noFill/>
              </a14:hiddenFill>
            </a:ext>
          </a:extLst>
        </p:spPr>
      </p:cxnSp>
      <p:cxnSp>
        <p:nvCxnSpPr>
          <p:cNvPr id="38" name="直接连接符 17"/>
          <p:cNvCxnSpPr>
            <a:cxnSpLocks noChangeShapeType="1"/>
          </p:cNvCxnSpPr>
          <p:nvPr/>
        </p:nvCxnSpPr>
        <p:spPr bwMode="auto">
          <a:xfrm flipV="1">
            <a:off x="5136791" y="2727916"/>
            <a:ext cx="0" cy="360363"/>
          </a:xfrm>
          <a:prstGeom prst="line">
            <a:avLst/>
          </a:prstGeom>
          <a:noFill/>
          <a:ln w="9525">
            <a:solidFill>
              <a:srgbClr val="1B4367"/>
            </a:solidFill>
            <a:round/>
            <a:tailEnd type="oval" w="med" len="med"/>
          </a:ln>
          <a:extLst>
            <a:ext uri="{909E8E84-426E-40DD-AFC4-6F175D3DCCD1}">
              <a14:hiddenFill xmlns:a14="http://schemas.microsoft.com/office/drawing/2010/main">
                <a:noFill/>
              </a14:hiddenFill>
            </a:ext>
          </a:extLst>
        </p:spPr>
      </p:cxnSp>
      <p:cxnSp>
        <p:nvCxnSpPr>
          <p:cNvPr id="39" name="直接连接符 18"/>
          <p:cNvCxnSpPr>
            <a:cxnSpLocks noChangeShapeType="1"/>
          </p:cNvCxnSpPr>
          <p:nvPr/>
        </p:nvCxnSpPr>
        <p:spPr bwMode="auto">
          <a:xfrm>
            <a:off x="7118696" y="3915365"/>
            <a:ext cx="0" cy="360363"/>
          </a:xfrm>
          <a:prstGeom prst="line">
            <a:avLst/>
          </a:prstGeom>
          <a:noFill/>
          <a:ln w="9525">
            <a:solidFill>
              <a:srgbClr val="1B4367"/>
            </a:solidFill>
            <a:round/>
            <a:tailEnd type="oval" w="med" len="med"/>
          </a:ln>
          <a:extLst>
            <a:ext uri="{909E8E84-426E-40DD-AFC4-6F175D3DCCD1}">
              <a14:hiddenFill xmlns:a14="http://schemas.microsoft.com/office/drawing/2010/main">
                <a:noFill/>
              </a14:hiddenFill>
            </a:ext>
          </a:extLst>
        </p:spPr>
      </p:cxnSp>
      <p:cxnSp>
        <p:nvCxnSpPr>
          <p:cNvPr id="40" name="直接连接符 19"/>
          <p:cNvCxnSpPr>
            <a:cxnSpLocks noChangeShapeType="1"/>
          </p:cNvCxnSpPr>
          <p:nvPr/>
        </p:nvCxnSpPr>
        <p:spPr bwMode="auto">
          <a:xfrm flipV="1">
            <a:off x="9093525" y="2727916"/>
            <a:ext cx="0" cy="360363"/>
          </a:xfrm>
          <a:prstGeom prst="line">
            <a:avLst/>
          </a:prstGeom>
          <a:noFill/>
          <a:ln w="9525">
            <a:solidFill>
              <a:srgbClr val="1B4367"/>
            </a:solidFill>
            <a:round/>
            <a:tailEnd type="oval" w="med" len="med"/>
          </a:ln>
          <a:extLst>
            <a:ext uri="{909E8E84-426E-40DD-AFC4-6F175D3DCCD1}">
              <a14:hiddenFill xmlns:a14="http://schemas.microsoft.com/office/drawing/2010/main">
                <a:noFill/>
              </a14:hiddenFill>
            </a:ext>
          </a:extLst>
        </p:spPr>
      </p:cxnSp>
      <p:sp>
        <p:nvSpPr>
          <p:cNvPr id="41" name="TextBox 1210"/>
          <p:cNvSpPr/>
          <p:nvPr/>
        </p:nvSpPr>
        <p:spPr>
          <a:xfrm>
            <a:off x="1769423" y="4373105"/>
            <a:ext cx="2790190" cy="460375"/>
          </a:xfrm>
          <a:prstGeom prst="rect">
            <a:avLst/>
          </a:prstGeom>
          <a:noFill/>
          <a:ln w="9525">
            <a:noFill/>
            <a:miter/>
          </a:ln>
          <a:extLst>
            <a:ext uri="{909E8E84-426E-40DD-AFC4-6F175D3DCCD1}">
              <a14:hiddenFill xmlns:a14="http://schemas.microsoft.com/office/drawing/2010/main">
                <a:solidFill>
                  <a:srgbClr val="5CA0B4"/>
                </a:solidFill>
              </a14:hiddenFill>
            </a:ext>
          </a:extLst>
        </p:spPr>
        <p:txBody>
          <a:bodyPr wrap="none" lIns="91440" tIns="45720" rIns="91440" bIns="45720">
            <a:spAutoFit/>
          </a:bodyPr>
          <a:lstStyle/>
          <a:p>
            <a:pPr lvl="0" algn="ctr"/>
            <a:r>
              <a:rPr lang="en-US" altLang="zh-CN" sz="2400" b="1" dirty="0">
                <a:solidFill>
                  <a:srgbClr val="1B4367"/>
                </a:solidFill>
                <a:cs typeface="+mn-ea"/>
                <a:sym typeface="+mn-lt"/>
              </a:rPr>
              <a:t>Literary Definition</a:t>
            </a:r>
            <a:endParaRPr lang="en-US" altLang="zh-CN" sz="2400" b="1" dirty="0">
              <a:solidFill>
                <a:srgbClr val="1B4367"/>
              </a:solidFill>
              <a:cs typeface="+mn-ea"/>
              <a:sym typeface="+mn-lt"/>
            </a:endParaRPr>
          </a:p>
        </p:txBody>
      </p:sp>
      <p:sp>
        <p:nvSpPr>
          <p:cNvPr id="42" name="文本框 8"/>
          <p:cNvSpPr txBox="1"/>
          <p:nvPr/>
        </p:nvSpPr>
        <p:spPr>
          <a:xfrm>
            <a:off x="946785" y="4833620"/>
            <a:ext cx="4189730" cy="1245235"/>
          </a:xfrm>
          <a:prstGeom prst="rect">
            <a:avLst/>
          </a:prstGeom>
          <a:noFill/>
          <a:ln>
            <a:noFill/>
          </a:ln>
          <a:extLst>
            <a:ext uri="{909E8E84-426E-40DD-AFC4-6F175D3DCCD1}">
              <a14:hiddenFill xmlns:a14="http://schemas.microsoft.com/office/drawing/2010/main">
                <a:solidFill>
                  <a:srgbClr val="5CA0B4"/>
                </a:solidFill>
              </a14:hiddenFill>
            </a:ext>
          </a:extLst>
        </p:spPr>
        <p:txBody>
          <a:bodyPr wrap="square" lIns="91440" tIns="45720" rIns="91440" bIns="45720" rtlCol="0">
            <a:spAutoFit/>
          </a:bodyPr>
          <a:lstStyle/>
          <a:p>
            <a:pPr algn="ctr">
              <a:lnSpc>
                <a:spcPts val="1500"/>
              </a:lnSpc>
            </a:pPr>
            <a:r>
              <a:rPr lang="en-US" altLang="zh-CN" sz="1335" dirty="0">
                <a:solidFill>
                  <a:schemeClr val="tx1">
                    <a:lumMod val="75000"/>
                    <a:lumOff val="25000"/>
                  </a:schemeClr>
                </a:solidFill>
                <a:cs typeface="+mn-ea"/>
                <a:sym typeface="+mn-lt"/>
              </a:rPr>
              <a:t>As for the difference between modern literature and contemporary literature, the difference between the two lies more in time. Modern literature refers to the literature from the late 19th century to the 1960s, while contemporary literature refers to the literature from the Second World War to the present.</a:t>
            </a:r>
            <a:endParaRPr lang="en-US" altLang="zh-CN" sz="1335" dirty="0">
              <a:solidFill>
                <a:schemeClr val="tx1">
                  <a:lumMod val="75000"/>
                  <a:lumOff val="25000"/>
                </a:schemeClr>
              </a:solidFill>
              <a:cs typeface="+mn-ea"/>
              <a:sym typeface="+mn-lt"/>
            </a:endParaRPr>
          </a:p>
        </p:txBody>
      </p:sp>
      <p:sp>
        <p:nvSpPr>
          <p:cNvPr id="43" name="TextBox 1210"/>
          <p:cNvSpPr/>
          <p:nvPr/>
        </p:nvSpPr>
        <p:spPr>
          <a:xfrm>
            <a:off x="2651125" y="852805"/>
            <a:ext cx="4610100" cy="628015"/>
          </a:xfrm>
          <a:prstGeom prst="rect">
            <a:avLst/>
          </a:prstGeom>
          <a:noFill/>
          <a:ln w="9525">
            <a:noFill/>
            <a:miter/>
          </a:ln>
          <a:extLst>
            <a:ext uri="{909E8E84-426E-40DD-AFC4-6F175D3DCCD1}">
              <a14:hiddenFill xmlns:a14="http://schemas.microsoft.com/office/drawing/2010/main">
                <a:solidFill>
                  <a:srgbClr val="5CA0B4"/>
                </a:solidFill>
              </a14:hiddenFill>
            </a:ext>
          </a:extLst>
        </p:spPr>
        <p:txBody>
          <a:bodyPr wrap="none" lIns="91440" tIns="45720" rIns="91440" bIns="45720">
            <a:noAutofit/>
          </a:bodyPr>
          <a:lstStyle/>
          <a:p>
            <a:pPr lvl="0" algn="ctr"/>
            <a:r>
              <a:rPr lang="en-US" altLang="zh-CN" sz="2400" b="1" dirty="0">
                <a:solidFill>
                  <a:srgbClr val="1B4367"/>
                </a:solidFill>
                <a:cs typeface="+mn-ea"/>
                <a:sym typeface="+mn-lt"/>
              </a:rPr>
              <a:t>Reasons for the difference</a:t>
            </a:r>
            <a:endParaRPr lang="en-US" altLang="zh-CN" sz="2400" b="1" dirty="0">
              <a:solidFill>
                <a:srgbClr val="1B4367"/>
              </a:solidFill>
              <a:cs typeface="+mn-ea"/>
              <a:sym typeface="+mn-lt"/>
            </a:endParaRPr>
          </a:p>
        </p:txBody>
      </p:sp>
      <p:sp>
        <p:nvSpPr>
          <p:cNvPr id="44" name="文本框 8"/>
          <p:cNvSpPr txBox="1"/>
          <p:nvPr/>
        </p:nvSpPr>
        <p:spPr>
          <a:xfrm>
            <a:off x="2932430" y="1282065"/>
            <a:ext cx="4047490" cy="1437640"/>
          </a:xfrm>
          <a:prstGeom prst="rect">
            <a:avLst/>
          </a:prstGeom>
          <a:noFill/>
          <a:ln>
            <a:noFill/>
          </a:ln>
          <a:extLst>
            <a:ext uri="{909E8E84-426E-40DD-AFC4-6F175D3DCCD1}">
              <a14:hiddenFill xmlns:a14="http://schemas.microsoft.com/office/drawing/2010/main">
                <a:solidFill>
                  <a:srgbClr val="5CA0B4"/>
                </a:solidFill>
              </a14:hiddenFill>
            </a:ext>
          </a:extLst>
        </p:spPr>
        <p:txBody>
          <a:bodyPr wrap="square" lIns="91440" tIns="45720" rIns="91440" bIns="45720" rtlCol="0">
            <a:spAutoFit/>
          </a:bodyPr>
          <a:lstStyle/>
          <a:p>
            <a:pPr algn="ctr">
              <a:lnSpc>
                <a:spcPts val="1500"/>
              </a:lnSpc>
            </a:pPr>
            <a:r>
              <a:rPr lang="en-US" altLang="zh-CN" sz="1335" dirty="0">
                <a:solidFill>
                  <a:schemeClr val="tx1">
                    <a:lumMod val="75000"/>
                    <a:lumOff val="25000"/>
                  </a:schemeClr>
                </a:solidFill>
                <a:cs typeface="+mn-ea"/>
                <a:sym typeface="+mn-lt"/>
              </a:rPr>
              <a:t>From the perspective of time periods, the "modern" time period originates from an innovative period that is different from the old form, while the contemporary time period is located after this innovative period. Unlike the "modern" time period, it is not in the future, but simply ends in the present moment in which we live.</a:t>
            </a:r>
            <a:endParaRPr lang="en-US" altLang="zh-CN" sz="1335" dirty="0">
              <a:solidFill>
                <a:schemeClr val="tx1">
                  <a:lumMod val="75000"/>
                  <a:lumOff val="25000"/>
                </a:schemeClr>
              </a:solidFill>
              <a:cs typeface="+mn-ea"/>
              <a:sym typeface="+mn-lt"/>
            </a:endParaRPr>
          </a:p>
        </p:txBody>
      </p:sp>
      <p:sp>
        <p:nvSpPr>
          <p:cNvPr id="47" name="TextBox 1210"/>
          <p:cNvSpPr/>
          <p:nvPr/>
        </p:nvSpPr>
        <p:spPr>
          <a:xfrm>
            <a:off x="6346194" y="4373105"/>
            <a:ext cx="1537970" cy="460375"/>
          </a:xfrm>
          <a:prstGeom prst="rect">
            <a:avLst/>
          </a:prstGeom>
          <a:noFill/>
          <a:ln w="9525">
            <a:noFill/>
            <a:miter/>
          </a:ln>
          <a:extLst>
            <a:ext uri="{909E8E84-426E-40DD-AFC4-6F175D3DCCD1}">
              <a14:hiddenFill xmlns:a14="http://schemas.microsoft.com/office/drawing/2010/main">
                <a:solidFill>
                  <a:srgbClr val="5CA0B4"/>
                </a:solidFill>
              </a14:hiddenFill>
            </a:ext>
          </a:extLst>
        </p:spPr>
        <p:txBody>
          <a:bodyPr wrap="none" lIns="91440" tIns="45720" rIns="91440" bIns="45720">
            <a:spAutoFit/>
          </a:bodyPr>
          <a:lstStyle/>
          <a:p>
            <a:pPr lvl="0" algn="ctr"/>
            <a:r>
              <a:rPr lang="en-US" altLang="zh-CN" sz="2400" b="1" dirty="0">
                <a:solidFill>
                  <a:srgbClr val="1B4367"/>
                </a:solidFill>
                <a:cs typeface="+mn-ea"/>
                <a:sym typeface="+mn-lt"/>
              </a:rPr>
              <a:t>Inference</a:t>
            </a:r>
            <a:endParaRPr lang="en-US" altLang="zh-CN" sz="2400" b="1" dirty="0">
              <a:solidFill>
                <a:srgbClr val="1B4367"/>
              </a:solidFill>
              <a:cs typeface="+mn-ea"/>
              <a:sym typeface="+mn-lt"/>
            </a:endParaRPr>
          </a:p>
        </p:txBody>
      </p:sp>
      <p:sp>
        <p:nvSpPr>
          <p:cNvPr id="48" name="文本框 8"/>
          <p:cNvSpPr txBox="1"/>
          <p:nvPr/>
        </p:nvSpPr>
        <p:spPr>
          <a:xfrm>
            <a:off x="5297170" y="4725670"/>
            <a:ext cx="3645535" cy="2014855"/>
          </a:xfrm>
          <a:prstGeom prst="rect">
            <a:avLst/>
          </a:prstGeom>
          <a:noFill/>
          <a:ln>
            <a:noFill/>
          </a:ln>
          <a:extLst>
            <a:ext uri="{909E8E84-426E-40DD-AFC4-6F175D3DCCD1}">
              <a14:hiddenFill xmlns:a14="http://schemas.microsoft.com/office/drawing/2010/main">
                <a:solidFill>
                  <a:srgbClr val="5CA0B4"/>
                </a:solidFill>
              </a14:hiddenFill>
            </a:ext>
          </a:extLst>
        </p:spPr>
        <p:txBody>
          <a:bodyPr wrap="square" lIns="91440" tIns="45720" rIns="91440" bIns="45720" rtlCol="0">
            <a:spAutoFit/>
          </a:bodyPr>
          <a:lstStyle/>
          <a:p>
            <a:pPr algn="ctr">
              <a:lnSpc>
                <a:spcPts val="1500"/>
              </a:lnSpc>
            </a:pPr>
            <a:r>
              <a:rPr lang="en-US" altLang="zh-CN" sz="1335" dirty="0">
                <a:solidFill>
                  <a:schemeClr val="tx1">
                    <a:lumMod val="75000"/>
                    <a:lumOff val="25000"/>
                  </a:schemeClr>
                </a:solidFill>
                <a:cs typeface="+mn-ea"/>
                <a:sym typeface="+mn-lt"/>
              </a:rPr>
              <a:t>Compared to the "modern" era that has completed the transformation, the "contemporary" era is more like an era waiting for a new transformation. As time goes by, the era that has not completed the transformation will also be integrated into the "modern" time period representing the past, and the new "contemporary" will continue to wait for the new transformation to be completed.</a:t>
            </a:r>
            <a:endParaRPr lang="en-US" altLang="zh-CN" sz="1335" dirty="0">
              <a:solidFill>
                <a:schemeClr val="tx1">
                  <a:lumMod val="75000"/>
                  <a:lumOff val="25000"/>
                </a:schemeClr>
              </a:solidFill>
              <a:cs typeface="+mn-ea"/>
              <a:sym typeface="+mn-lt"/>
            </a:endParaRPr>
          </a:p>
        </p:txBody>
      </p:sp>
      <p:sp>
        <p:nvSpPr>
          <p:cNvPr id="49" name="TextBox 1210"/>
          <p:cNvSpPr/>
          <p:nvPr/>
        </p:nvSpPr>
        <p:spPr>
          <a:xfrm>
            <a:off x="8480727" y="646139"/>
            <a:ext cx="1587500" cy="460375"/>
          </a:xfrm>
          <a:prstGeom prst="rect">
            <a:avLst/>
          </a:prstGeom>
          <a:noFill/>
          <a:ln w="9525">
            <a:noFill/>
            <a:miter/>
          </a:ln>
          <a:extLst>
            <a:ext uri="{909E8E84-426E-40DD-AFC4-6F175D3DCCD1}">
              <a14:hiddenFill xmlns:a14="http://schemas.microsoft.com/office/drawing/2010/main">
                <a:solidFill>
                  <a:srgbClr val="5CA0B4"/>
                </a:solidFill>
              </a14:hiddenFill>
            </a:ext>
          </a:extLst>
        </p:spPr>
        <p:txBody>
          <a:bodyPr wrap="none" lIns="91440" tIns="45720" rIns="91440" bIns="45720">
            <a:spAutoFit/>
          </a:bodyPr>
          <a:lstStyle/>
          <a:p>
            <a:pPr lvl="0" algn="ctr"/>
            <a:r>
              <a:rPr lang="en-US" altLang="zh-CN" sz="2400" b="1" dirty="0">
                <a:solidFill>
                  <a:srgbClr val="1B4367"/>
                </a:solidFill>
                <a:cs typeface="+mn-ea"/>
                <a:sym typeface="+mn-lt"/>
              </a:rPr>
              <a:t>Definition</a:t>
            </a:r>
            <a:endParaRPr lang="en-US" altLang="zh-CN" sz="2400" b="1" dirty="0">
              <a:solidFill>
                <a:srgbClr val="1B4367"/>
              </a:solidFill>
              <a:cs typeface="+mn-ea"/>
              <a:sym typeface="+mn-lt"/>
            </a:endParaRPr>
          </a:p>
        </p:txBody>
      </p:sp>
      <p:sp>
        <p:nvSpPr>
          <p:cNvPr id="50" name="文本框 8"/>
          <p:cNvSpPr txBox="1"/>
          <p:nvPr/>
        </p:nvSpPr>
        <p:spPr>
          <a:xfrm>
            <a:off x="7261225" y="1106805"/>
            <a:ext cx="4237355" cy="1630045"/>
          </a:xfrm>
          <a:prstGeom prst="rect">
            <a:avLst/>
          </a:prstGeom>
          <a:noFill/>
          <a:ln>
            <a:noFill/>
          </a:ln>
          <a:extLst>
            <a:ext uri="{909E8E84-426E-40DD-AFC4-6F175D3DCCD1}">
              <a14:hiddenFill xmlns:a14="http://schemas.microsoft.com/office/drawing/2010/main">
                <a:solidFill>
                  <a:srgbClr val="5CA0B4"/>
                </a:solidFill>
              </a14:hiddenFill>
            </a:ext>
          </a:extLst>
        </p:spPr>
        <p:txBody>
          <a:bodyPr wrap="square" lIns="91440" tIns="45720" rIns="91440" bIns="45720" rtlCol="0">
            <a:spAutoFit/>
          </a:bodyPr>
          <a:lstStyle/>
          <a:p>
            <a:pPr algn="ctr">
              <a:lnSpc>
                <a:spcPts val="1500"/>
              </a:lnSpc>
            </a:pPr>
            <a:r>
              <a:rPr lang="en-US" altLang="zh-CN" sz="1335" dirty="0">
                <a:solidFill>
                  <a:schemeClr val="tx1">
                    <a:lumMod val="75000"/>
                    <a:lumOff val="25000"/>
                  </a:schemeClr>
                </a:solidFill>
                <a:cs typeface="+mn-ea"/>
                <a:sym typeface="+mn-lt"/>
              </a:rPr>
              <a:t>Therefore, the contemporary era can be seen as a period of unfinished change and is constantly waiting for change. Compared with the "modern" era that represents the completion of past changes, the "contemporary" era is more like a rebellion and resistance against the past. In the face of the contemporary era, the "modern" era is a period of mediocrity.</a:t>
            </a:r>
            <a:endParaRPr lang="en-US" altLang="zh-CN" sz="1335" dirty="0">
              <a:solidFill>
                <a:schemeClr val="tx1">
                  <a:lumMod val="75000"/>
                  <a:lumOff val="25000"/>
                </a:schemeClr>
              </a:solidFill>
              <a:cs typeface="+mn-ea"/>
              <a:sym typeface="+mn-lt"/>
            </a:endParaRPr>
          </a:p>
        </p:txBody>
      </p:sp>
      <p:cxnSp>
        <p:nvCxnSpPr>
          <p:cNvPr id="20" name="直接连接符 19"/>
          <p:cNvCxnSpPr/>
          <p:nvPr/>
        </p:nvCxnSpPr>
        <p:spPr>
          <a:xfrm>
            <a:off x="1032637" y="876556"/>
            <a:ext cx="640345" cy="0"/>
          </a:xfrm>
          <a:prstGeom prst="line">
            <a:avLst/>
          </a:prstGeom>
          <a:ln w="9525">
            <a:solidFill>
              <a:srgbClr val="1B4367"/>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31"/>
                                        </p:tgtEl>
                                        <p:attrNameLst>
                                          <p:attrName>style.visibility</p:attrName>
                                        </p:attrNameLst>
                                      </p:cBhvr>
                                      <p:to>
                                        <p:strVal val="visible"/>
                                      </p:to>
                                    </p:set>
                                    <p:anim calcmode="lin" valueType="num">
                                      <p:cBhvr>
                                        <p:cTn id="7" dur="500" fill="hold"/>
                                        <p:tgtEl>
                                          <p:spTgt spid="31"/>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1"/>
                                        </p:tgtEl>
                                        <p:attrNameLst>
                                          <p:attrName>ppt_y</p:attrName>
                                        </p:attrNameLst>
                                      </p:cBhvr>
                                      <p:tavLst>
                                        <p:tav tm="0">
                                          <p:val>
                                            <p:strVal val="#ppt_y"/>
                                          </p:val>
                                        </p:tav>
                                        <p:tav tm="100000">
                                          <p:val>
                                            <p:strVal val="#ppt_y"/>
                                          </p:val>
                                        </p:tav>
                                      </p:tavLst>
                                    </p:anim>
                                    <p:anim calcmode="lin" valueType="num">
                                      <p:cBhvr>
                                        <p:cTn id="9" dur="500" fill="hold"/>
                                        <p:tgtEl>
                                          <p:spTgt spid="31"/>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1"/>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1"/>
                                        </p:tgtEl>
                                      </p:cBhvr>
                                    </p:animEffect>
                                  </p:childTnLst>
                                </p:cTn>
                              </p:par>
                            </p:childTnLst>
                          </p:cTn>
                        </p:par>
                        <p:par>
                          <p:cTn id="12" fill="hold">
                            <p:stCondLst>
                              <p:cond delay="1149"/>
                            </p:stCondLst>
                            <p:childTnLst>
                              <p:par>
                                <p:cTn id="13" presetID="22" presetClass="entr" presetSubtype="8" fill="hold" nodeType="afterEffect">
                                  <p:stCondLst>
                                    <p:cond delay="0"/>
                                  </p:stCondLst>
                                  <p:childTnLst>
                                    <p:set>
                                      <p:cBhvr>
                                        <p:cTn id="14" dur="1" fill="hold">
                                          <p:stCondLst>
                                            <p:cond delay="0"/>
                                          </p:stCondLst>
                                        </p:cTn>
                                        <p:tgtEl>
                                          <p:spTgt spid="20"/>
                                        </p:tgtEl>
                                        <p:attrNameLst>
                                          <p:attrName>style.visibility</p:attrName>
                                        </p:attrNameLst>
                                      </p:cBhvr>
                                      <p:to>
                                        <p:strVal val="visible"/>
                                      </p:to>
                                    </p:set>
                                    <p:animEffect transition="in" filter="wipe(left)">
                                      <p:cBhvr>
                                        <p:cTn id="15" dur="300"/>
                                        <p:tgtEl>
                                          <p:spTgt spid="20"/>
                                        </p:tgtEl>
                                      </p:cBhvr>
                                    </p:animEffect>
                                  </p:childTnLst>
                                </p:cTn>
                              </p:par>
                            </p:childTnLst>
                          </p:cTn>
                        </p:par>
                        <p:par>
                          <p:cTn id="16" fill="hold">
                            <p:stCondLst>
                              <p:cond delay="1649"/>
                            </p:stCondLst>
                            <p:childTnLst>
                              <p:par>
                                <p:cTn id="17" presetID="12" presetClass="entr" presetSubtype="8" fill="hold" grpId="0" nodeType="afterEffect">
                                  <p:stCondLst>
                                    <p:cond delay="0"/>
                                  </p:stCondLst>
                                  <p:childTnLst>
                                    <p:set>
                                      <p:cBhvr>
                                        <p:cTn id="18" dur="1" fill="hold">
                                          <p:stCondLst>
                                            <p:cond delay="0"/>
                                          </p:stCondLst>
                                        </p:cTn>
                                        <p:tgtEl>
                                          <p:spTgt spid="33"/>
                                        </p:tgtEl>
                                        <p:attrNameLst>
                                          <p:attrName>style.visibility</p:attrName>
                                        </p:attrNameLst>
                                      </p:cBhvr>
                                      <p:to>
                                        <p:strVal val="visible"/>
                                      </p:to>
                                    </p:set>
                                    <p:anim calcmode="lin" valueType="num">
                                      <p:cBhvr additive="base">
                                        <p:cTn id="19" dur="500"/>
                                        <p:tgtEl>
                                          <p:spTgt spid="33"/>
                                        </p:tgtEl>
                                        <p:attrNameLst>
                                          <p:attrName>ppt_x</p:attrName>
                                        </p:attrNameLst>
                                      </p:cBhvr>
                                      <p:tavLst>
                                        <p:tav tm="0">
                                          <p:val>
                                            <p:strVal val="#ppt_x-#ppt_w*1.125000"/>
                                          </p:val>
                                        </p:tav>
                                        <p:tav tm="100000">
                                          <p:val>
                                            <p:strVal val="#ppt_x"/>
                                          </p:val>
                                        </p:tav>
                                      </p:tavLst>
                                    </p:anim>
                                    <p:animEffect transition="in" filter="wipe(right)">
                                      <p:cBhvr>
                                        <p:cTn id="20" dur="500"/>
                                        <p:tgtEl>
                                          <p:spTgt spid="33"/>
                                        </p:tgtEl>
                                      </p:cBhvr>
                                    </p:animEffect>
                                  </p:childTnLst>
                                </p:cTn>
                              </p:par>
                            </p:childTnLst>
                          </p:cTn>
                        </p:par>
                        <p:par>
                          <p:cTn id="21" fill="hold">
                            <p:stCondLst>
                              <p:cond delay="2149"/>
                            </p:stCondLst>
                            <p:childTnLst>
                              <p:par>
                                <p:cTn id="22" presetID="22" presetClass="entr" presetSubtype="1" fill="hold" nodeType="afterEffect">
                                  <p:stCondLst>
                                    <p:cond delay="0"/>
                                  </p:stCondLst>
                                  <p:childTnLst>
                                    <p:set>
                                      <p:cBhvr>
                                        <p:cTn id="23" dur="1" fill="hold">
                                          <p:stCondLst>
                                            <p:cond delay="0"/>
                                          </p:stCondLst>
                                        </p:cTn>
                                        <p:tgtEl>
                                          <p:spTgt spid="37"/>
                                        </p:tgtEl>
                                        <p:attrNameLst>
                                          <p:attrName>style.visibility</p:attrName>
                                        </p:attrNameLst>
                                      </p:cBhvr>
                                      <p:to>
                                        <p:strVal val="visible"/>
                                      </p:to>
                                    </p:set>
                                    <p:animEffect transition="in" filter="wipe(up)">
                                      <p:cBhvr>
                                        <p:cTn id="24" dur="500"/>
                                        <p:tgtEl>
                                          <p:spTgt spid="37"/>
                                        </p:tgtEl>
                                      </p:cBhvr>
                                    </p:animEffect>
                                  </p:childTnLst>
                                </p:cTn>
                              </p:par>
                            </p:childTnLst>
                          </p:cTn>
                        </p:par>
                        <p:par>
                          <p:cTn id="25" fill="hold">
                            <p:stCondLst>
                              <p:cond delay="2649"/>
                            </p:stCondLst>
                            <p:childTnLst>
                              <p:par>
                                <p:cTn id="26" presetID="2" presetClass="entr" presetSubtype="4" fill="hold" grpId="0" nodeType="afterEffect">
                                  <p:stCondLst>
                                    <p:cond delay="0"/>
                                  </p:stCondLst>
                                  <p:childTnLst>
                                    <p:set>
                                      <p:cBhvr>
                                        <p:cTn id="27" dur="1" fill="hold">
                                          <p:stCondLst>
                                            <p:cond delay="0"/>
                                          </p:stCondLst>
                                        </p:cTn>
                                        <p:tgtEl>
                                          <p:spTgt spid="41"/>
                                        </p:tgtEl>
                                        <p:attrNameLst>
                                          <p:attrName>style.visibility</p:attrName>
                                        </p:attrNameLst>
                                      </p:cBhvr>
                                      <p:to>
                                        <p:strVal val="visible"/>
                                      </p:to>
                                    </p:set>
                                    <p:anim calcmode="lin" valueType="num">
                                      <p:cBhvr additive="base">
                                        <p:cTn id="28" dur="500" fill="hold"/>
                                        <p:tgtEl>
                                          <p:spTgt spid="41"/>
                                        </p:tgtEl>
                                        <p:attrNameLst>
                                          <p:attrName>ppt_x</p:attrName>
                                        </p:attrNameLst>
                                      </p:cBhvr>
                                      <p:tavLst>
                                        <p:tav tm="0">
                                          <p:val>
                                            <p:strVal val="#ppt_x"/>
                                          </p:val>
                                        </p:tav>
                                        <p:tav tm="100000">
                                          <p:val>
                                            <p:strVal val="#ppt_x"/>
                                          </p:val>
                                        </p:tav>
                                      </p:tavLst>
                                    </p:anim>
                                    <p:anim calcmode="lin" valueType="num">
                                      <p:cBhvr additive="base">
                                        <p:cTn id="29" dur="500" fill="hold"/>
                                        <p:tgtEl>
                                          <p:spTgt spid="41"/>
                                        </p:tgtEl>
                                        <p:attrNameLst>
                                          <p:attrName>ppt_y</p:attrName>
                                        </p:attrNameLst>
                                      </p:cBhvr>
                                      <p:tavLst>
                                        <p:tav tm="0">
                                          <p:val>
                                            <p:strVal val="1+#ppt_h/2"/>
                                          </p:val>
                                        </p:tav>
                                        <p:tav tm="100000">
                                          <p:val>
                                            <p:strVal val="#ppt_y"/>
                                          </p:val>
                                        </p:tav>
                                      </p:tavLst>
                                    </p:anim>
                                  </p:childTnLst>
                                </p:cTn>
                              </p:par>
                            </p:childTnLst>
                          </p:cTn>
                        </p:par>
                        <p:par>
                          <p:cTn id="30" fill="hold">
                            <p:stCondLst>
                              <p:cond delay="3149"/>
                            </p:stCondLst>
                            <p:childTnLst>
                              <p:par>
                                <p:cTn id="31" presetID="2" presetClass="entr" presetSubtype="4" fill="hold" grpId="0" nodeType="afterEffect">
                                  <p:stCondLst>
                                    <p:cond delay="0"/>
                                  </p:stCondLst>
                                  <p:childTnLst>
                                    <p:set>
                                      <p:cBhvr>
                                        <p:cTn id="32" dur="1" fill="hold">
                                          <p:stCondLst>
                                            <p:cond delay="0"/>
                                          </p:stCondLst>
                                        </p:cTn>
                                        <p:tgtEl>
                                          <p:spTgt spid="42"/>
                                        </p:tgtEl>
                                        <p:attrNameLst>
                                          <p:attrName>style.visibility</p:attrName>
                                        </p:attrNameLst>
                                      </p:cBhvr>
                                      <p:to>
                                        <p:strVal val="visible"/>
                                      </p:to>
                                    </p:set>
                                    <p:anim calcmode="lin" valueType="num">
                                      <p:cBhvr additive="base">
                                        <p:cTn id="33" dur="500" fill="hold"/>
                                        <p:tgtEl>
                                          <p:spTgt spid="42"/>
                                        </p:tgtEl>
                                        <p:attrNameLst>
                                          <p:attrName>ppt_x</p:attrName>
                                        </p:attrNameLst>
                                      </p:cBhvr>
                                      <p:tavLst>
                                        <p:tav tm="0">
                                          <p:val>
                                            <p:strVal val="#ppt_x"/>
                                          </p:val>
                                        </p:tav>
                                        <p:tav tm="100000">
                                          <p:val>
                                            <p:strVal val="#ppt_x"/>
                                          </p:val>
                                        </p:tav>
                                      </p:tavLst>
                                    </p:anim>
                                    <p:anim calcmode="lin" valueType="num">
                                      <p:cBhvr additive="base">
                                        <p:cTn id="34" dur="500" fill="hold"/>
                                        <p:tgtEl>
                                          <p:spTgt spid="42"/>
                                        </p:tgtEl>
                                        <p:attrNameLst>
                                          <p:attrName>ppt_y</p:attrName>
                                        </p:attrNameLst>
                                      </p:cBhvr>
                                      <p:tavLst>
                                        <p:tav tm="0">
                                          <p:val>
                                            <p:strVal val="1+#ppt_h/2"/>
                                          </p:val>
                                        </p:tav>
                                        <p:tav tm="100000">
                                          <p:val>
                                            <p:strVal val="#ppt_y"/>
                                          </p:val>
                                        </p:tav>
                                      </p:tavLst>
                                    </p:anim>
                                  </p:childTnLst>
                                </p:cTn>
                              </p:par>
                            </p:childTnLst>
                          </p:cTn>
                        </p:par>
                        <p:par>
                          <p:cTn id="35" fill="hold">
                            <p:stCondLst>
                              <p:cond delay="3649"/>
                            </p:stCondLst>
                            <p:childTnLst>
                              <p:par>
                                <p:cTn id="36" presetID="12" presetClass="entr" presetSubtype="8" fill="hold" grpId="0" nodeType="afterEffect">
                                  <p:stCondLst>
                                    <p:cond delay="0"/>
                                  </p:stCondLst>
                                  <p:childTnLst>
                                    <p:set>
                                      <p:cBhvr>
                                        <p:cTn id="37" dur="1" fill="hold">
                                          <p:stCondLst>
                                            <p:cond delay="0"/>
                                          </p:stCondLst>
                                        </p:cTn>
                                        <p:tgtEl>
                                          <p:spTgt spid="34"/>
                                        </p:tgtEl>
                                        <p:attrNameLst>
                                          <p:attrName>style.visibility</p:attrName>
                                        </p:attrNameLst>
                                      </p:cBhvr>
                                      <p:to>
                                        <p:strVal val="visible"/>
                                      </p:to>
                                    </p:set>
                                    <p:anim calcmode="lin" valueType="num">
                                      <p:cBhvr additive="base">
                                        <p:cTn id="38" dur="500"/>
                                        <p:tgtEl>
                                          <p:spTgt spid="34"/>
                                        </p:tgtEl>
                                        <p:attrNameLst>
                                          <p:attrName>ppt_x</p:attrName>
                                        </p:attrNameLst>
                                      </p:cBhvr>
                                      <p:tavLst>
                                        <p:tav tm="0">
                                          <p:val>
                                            <p:strVal val="#ppt_x-#ppt_w*1.125000"/>
                                          </p:val>
                                        </p:tav>
                                        <p:tav tm="100000">
                                          <p:val>
                                            <p:strVal val="#ppt_x"/>
                                          </p:val>
                                        </p:tav>
                                      </p:tavLst>
                                    </p:anim>
                                    <p:animEffect transition="in" filter="wipe(right)">
                                      <p:cBhvr>
                                        <p:cTn id="39" dur="500"/>
                                        <p:tgtEl>
                                          <p:spTgt spid="34"/>
                                        </p:tgtEl>
                                      </p:cBhvr>
                                    </p:animEffect>
                                  </p:childTnLst>
                                </p:cTn>
                              </p:par>
                            </p:childTnLst>
                          </p:cTn>
                        </p:par>
                        <p:par>
                          <p:cTn id="40" fill="hold">
                            <p:stCondLst>
                              <p:cond delay="4149"/>
                            </p:stCondLst>
                            <p:childTnLst>
                              <p:par>
                                <p:cTn id="41" presetID="22" presetClass="entr" presetSubtype="4" fill="hold" nodeType="afterEffect">
                                  <p:stCondLst>
                                    <p:cond delay="0"/>
                                  </p:stCondLst>
                                  <p:childTnLst>
                                    <p:set>
                                      <p:cBhvr>
                                        <p:cTn id="42" dur="1" fill="hold">
                                          <p:stCondLst>
                                            <p:cond delay="0"/>
                                          </p:stCondLst>
                                        </p:cTn>
                                        <p:tgtEl>
                                          <p:spTgt spid="38"/>
                                        </p:tgtEl>
                                        <p:attrNameLst>
                                          <p:attrName>style.visibility</p:attrName>
                                        </p:attrNameLst>
                                      </p:cBhvr>
                                      <p:to>
                                        <p:strVal val="visible"/>
                                      </p:to>
                                    </p:set>
                                    <p:animEffect transition="in" filter="wipe(down)">
                                      <p:cBhvr>
                                        <p:cTn id="43" dur="500"/>
                                        <p:tgtEl>
                                          <p:spTgt spid="38"/>
                                        </p:tgtEl>
                                      </p:cBhvr>
                                    </p:animEffect>
                                  </p:childTnLst>
                                </p:cTn>
                              </p:par>
                            </p:childTnLst>
                          </p:cTn>
                        </p:par>
                        <p:par>
                          <p:cTn id="44" fill="hold">
                            <p:stCondLst>
                              <p:cond delay="4649"/>
                            </p:stCondLst>
                            <p:childTnLst>
                              <p:par>
                                <p:cTn id="45" presetID="2" presetClass="entr" presetSubtype="4" fill="hold" grpId="0" nodeType="afterEffect">
                                  <p:stCondLst>
                                    <p:cond delay="0"/>
                                  </p:stCondLst>
                                  <p:childTnLst>
                                    <p:set>
                                      <p:cBhvr>
                                        <p:cTn id="46" dur="1" fill="hold">
                                          <p:stCondLst>
                                            <p:cond delay="0"/>
                                          </p:stCondLst>
                                        </p:cTn>
                                        <p:tgtEl>
                                          <p:spTgt spid="43"/>
                                        </p:tgtEl>
                                        <p:attrNameLst>
                                          <p:attrName>style.visibility</p:attrName>
                                        </p:attrNameLst>
                                      </p:cBhvr>
                                      <p:to>
                                        <p:strVal val="visible"/>
                                      </p:to>
                                    </p:set>
                                    <p:anim calcmode="lin" valueType="num">
                                      <p:cBhvr additive="base">
                                        <p:cTn id="47" dur="500" fill="hold"/>
                                        <p:tgtEl>
                                          <p:spTgt spid="43"/>
                                        </p:tgtEl>
                                        <p:attrNameLst>
                                          <p:attrName>ppt_x</p:attrName>
                                        </p:attrNameLst>
                                      </p:cBhvr>
                                      <p:tavLst>
                                        <p:tav tm="0">
                                          <p:val>
                                            <p:strVal val="#ppt_x"/>
                                          </p:val>
                                        </p:tav>
                                        <p:tav tm="100000">
                                          <p:val>
                                            <p:strVal val="#ppt_x"/>
                                          </p:val>
                                        </p:tav>
                                      </p:tavLst>
                                    </p:anim>
                                    <p:anim calcmode="lin" valueType="num">
                                      <p:cBhvr additive="base">
                                        <p:cTn id="48" dur="500" fill="hold"/>
                                        <p:tgtEl>
                                          <p:spTgt spid="43"/>
                                        </p:tgtEl>
                                        <p:attrNameLst>
                                          <p:attrName>ppt_y</p:attrName>
                                        </p:attrNameLst>
                                      </p:cBhvr>
                                      <p:tavLst>
                                        <p:tav tm="0">
                                          <p:val>
                                            <p:strVal val="1+#ppt_h/2"/>
                                          </p:val>
                                        </p:tav>
                                        <p:tav tm="100000">
                                          <p:val>
                                            <p:strVal val="#ppt_y"/>
                                          </p:val>
                                        </p:tav>
                                      </p:tavLst>
                                    </p:anim>
                                  </p:childTnLst>
                                </p:cTn>
                              </p:par>
                            </p:childTnLst>
                          </p:cTn>
                        </p:par>
                        <p:par>
                          <p:cTn id="49" fill="hold">
                            <p:stCondLst>
                              <p:cond delay="5149"/>
                            </p:stCondLst>
                            <p:childTnLst>
                              <p:par>
                                <p:cTn id="50" presetID="2" presetClass="entr" presetSubtype="4" fill="hold" grpId="0" nodeType="afterEffect">
                                  <p:stCondLst>
                                    <p:cond delay="0"/>
                                  </p:stCondLst>
                                  <p:childTnLst>
                                    <p:set>
                                      <p:cBhvr>
                                        <p:cTn id="51" dur="1" fill="hold">
                                          <p:stCondLst>
                                            <p:cond delay="0"/>
                                          </p:stCondLst>
                                        </p:cTn>
                                        <p:tgtEl>
                                          <p:spTgt spid="44"/>
                                        </p:tgtEl>
                                        <p:attrNameLst>
                                          <p:attrName>style.visibility</p:attrName>
                                        </p:attrNameLst>
                                      </p:cBhvr>
                                      <p:to>
                                        <p:strVal val="visible"/>
                                      </p:to>
                                    </p:set>
                                    <p:anim calcmode="lin" valueType="num">
                                      <p:cBhvr additive="base">
                                        <p:cTn id="52" dur="500" fill="hold"/>
                                        <p:tgtEl>
                                          <p:spTgt spid="44"/>
                                        </p:tgtEl>
                                        <p:attrNameLst>
                                          <p:attrName>ppt_x</p:attrName>
                                        </p:attrNameLst>
                                      </p:cBhvr>
                                      <p:tavLst>
                                        <p:tav tm="0">
                                          <p:val>
                                            <p:strVal val="#ppt_x"/>
                                          </p:val>
                                        </p:tav>
                                        <p:tav tm="100000">
                                          <p:val>
                                            <p:strVal val="#ppt_x"/>
                                          </p:val>
                                        </p:tav>
                                      </p:tavLst>
                                    </p:anim>
                                    <p:anim calcmode="lin" valueType="num">
                                      <p:cBhvr additive="base">
                                        <p:cTn id="53" dur="500" fill="hold"/>
                                        <p:tgtEl>
                                          <p:spTgt spid="44"/>
                                        </p:tgtEl>
                                        <p:attrNameLst>
                                          <p:attrName>ppt_y</p:attrName>
                                        </p:attrNameLst>
                                      </p:cBhvr>
                                      <p:tavLst>
                                        <p:tav tm="0">
                                          <p:val>
                                            <p:strVal val="1+#ppt_h/2"/>
                                          </p:val>
                                        </p:tav>
                                        <p:tav tm="100000">
                                          <p:val>
                                            <p:strVal val="#ppt_y"/>
                                          </p:val>
                                        </p:tav>
                                      </p:tavLst>
                                    </p:anim>
                                  </p:childTnLst>
                                </p:cTn>
                              </p:par>
                            </p:childTnLst>
                          </p:cTn>
                        </p:par>
                        <p:par>
                          <p:cTn id="54" fill="hold">
                            <p:stCondLst>
                              <p:cond delay="5649"/>
                            </p:stCondLst>
                            <p:childTnLst>
                              <p:par>
                                <p:cTn id="55" presetID="12" presetClass="entr" presetSubtype="8" fill="hold" grpId="0" nodeType="afterEffect">
                                  <p:stCondLst>
                                    <p:cond delay="0"/>
                                  </p:stCondLst>
                                  <p:childTnLst>
                                    <p:set>
                                      <p:cBhvr>
                                        <p:cTn id="56" dur="1" fill="hold">
                                          <p:stCondLst>
                                            <p:cond delay="0"/>
                                          </p:stCondLst>
                                        </p:cTn>
                                        <p:tgtEl>
                                          <p:spTgt spid="35"/>
                                        </p:tgtEl>
                                        <p:attrNameLst>
                                          <p:attrName>style.visibility</p:attrName>
                                        </p:attrNameLst>
                                      </p:cBhvr>
                                      <p:to>
                                        <p:strVal val="visible"/>
                                      </p:to>
                                    </p:set>
                                    <p:anim calcmode="lin" valueType="num">
                                      <p:cBhvr additive="base">
                                        <p:cTn id="57" dur="500"/>
                                        <p:tgtEl>
                                          <p:spTgt spid="35"/>
                                        </p:tgtEl>
                                        <p:attrNameLst>
                                          <p:attrName>ppt_x</p:attrName>
                                        </p:attrNameLst>
                                      </p:cBhvr>
                                      <p:tavLst>
                                        <p:tav tm="0">
                                          <p:val>
                                            <p:strVal val="#ppt_x-#ppt_w*1.125000"/>
                                          </p:val>
                                        </p:tav>
                                        <p:tav tm="100000">
                                          <p:val>
                                            <p:strVal val="#ppt_x"/>
                                          </p:val>
                                        </p:tav>
                                      </p:tavLst>
                                    </p:anim>
                                    <p:animEffect transition="in" filter="wipe(right)">
                                      <p:cBhvr>
                                        <p:cTn id="58" dur="500"/>
                                        <p:tgtEl>
                                          <p:spTgt spid="35"/>
                                        </p:tgtEl>
                                      </p:cBhvr>
                                    </p:animEffect>
                                  </p:childTnLst>
                                </p:cTn>
                              </p:par>
                            </p:childTnLst>
                          </p:cTn>
                        </p:par>
                        <p:par>
                          <p:cTn id="59" fill="hold">
                            <p:stCondLst>
                              <p:cond delay="6149"/>
                            </p:stCondLst>
                            <p:childTnLst>
                              <p:par>
                                <p:cTn id="60" presetID="22" presetClass="entr" presetSubtype="1" fill="hold" nodeType="afterEffect">
                                  <p:stCondLst>
                                    <p:cond delay="0"/>
                                  </p:stCondLst>
                                  <p:childTnLst>
                                    <p:set>
                                      <p:cBhvr>
                                        <p:cTn id="61" dur="1" fill="hold">
                                          <p:stCondLst>
                                            <p:cond delay="0"/>
                                          </p:stCondLst>
                                        </p:cTn>
                                        <p:tgtEl>
                                          <p:spTgt spid="39"/>
                                        </p:tgtEl>
                                        <p:attrNameLst>
                                          <p:attrName>style.visibility</p:attrName>
                                        </p:attrNameLst>
                                      </p:cBhvr>
                                      <p:to>
                                        <p:strVal val="visible"/>
                                      </p:to>
                                    </p:set>
                                    <p:animEffect transition="in" filter="wipe(up)">
                                      <p:cBhvr>
                                        <p:cTn id="62" dur="500"/>
                                        <p:tgtEl>
                                          <p:spTgt spid="39"/>
                                        </p:tgtEl>
                                      </p:cBhvr>
                                    </p:animEffect>
                                  </p:childTnLst>
                                </p:cTn>
                              </p:par>
                            </p:childTnLst>
                          </p:cTn>
                        </p:par>
                        <p:par>
                          <p:cTn id="63" fill="hold">
                            <p:stCondLst>
                              <p:cond delay="6649"/>
                            </p:stCondLst>
                            <p:childTnLst>
                              <p:par>
                                <p:cTn id="64" presetID="2" presetClass="entr" presetSubtype="4" fill="hold" grpId="0" nodeType="afterEffect">
                                  <p:stCondLst>
                                    <p:cond delay="0"/>
                                  </p:stCondLst>
                                  <p:childTnLst>
                                    <p:set>
                                      <p:cBhvr>
                                        <p:cTn id="65" dur="1" fill="hold">
                                          <p:stCondLst>
                                            <p:cond delay="0"/>
                                          </p:stCondLst>
                                        </p:cTn>
                                        <p:tgtEl>
                                          <p:spTgt spid="47"/>
                                        </p:tgtEl>
                                        <p:attrNameLst>
                                          <p:attrName>style.visibility</p:attrName>
                                        </p:attrNameLst>
                                      </p:cBhvr>
                                      <p:to>
                                        <p:strVal val="visible"/>
                                      </p:to>
                                    </p:set>
                                    <p:anim calcmode="lin" valueType="num">
                                      <p:cBhvr additive="base">
                                        <p:cTn id="66" dur="500" fill="hold"/>
                                        <p:tgtEl>
                                          <p:spTgt spid="47"/>
                                        </p:tgtEl>
                                        <p:attrNameLst>
                                          <p:attrName>ppt_x</p:attrName>
                                        </p:attrNameLst>
                                      </p:cBhvr>
                                      <p:tavLst>
                                        <p:tav tm="0">
                                          <p:val>
                                            <p:strVal val="#ppt_x"/>
                                          </p:val>
                                        </p:tav>
                                        <p:tav tm="100000">
                                          <p:val>
                                            <p:strVal val="#ppt_x"/>
                                          </p:val>
                                        </p:tav>
                                      </p:tavLst>
                                    </p:anim>
                                    <p:anim calcmode="lin" valueType="num">
                                      <p:cBhvr additive="base">
                                        <p:cTn id="67" dur="500" fill="hold"/>
                                        <p:tgtEl>
                                          <p:spTgt spid="47"/>
                                        </p:tgtEl>
                                        <p:attrNameLst>
                                          <p:attrName>ppt_y</p:attrName>
                                        </p:attrNameLst>
                                      </p:cBhvr>
                                      <p:tavLst>
                                        <p:tav tm="0">
                                          <p:val>
                                            <p:strVal val="1+#ppt_h/2"/>
                                          </p:val>
                                        </p:tav>
                                        <p:tav tm="100000">
                                          <p:val>
                                            <p:strVal val="#ppt_y"/>
                                          </p:val>
                                        </p:tav>
                                      </p:tavLst>
                                    </p:anim>
                                  </p:childTnLst>
                                </p:cTn>
                              </p:par>
                            </p:childTnLst>
                          </p:cTn>
                        </p:par>
                        <p:par>
                          <p:cTn id="68" fill="hold">
                            <p:stCondLst>
                              <p:cond delay="7149"/>
                            </p:stCondLst>
                            <p:childTnLst>
                              <p:par>
                                <p:cTn id="69" presetID="2" presetClass="entr" presetSubtype="4" fill="hold" grpId="0" nodeType="afterEffect">
                                  <p:stCondLst>
                                    <p:cond delay="0"/>
                                  </p:stCondLst>
                                  <p:childTnLst>
                                    <p:set>
                                      <p:cBhvr>
                                        <p:cTn id="70" dur="1" fill="hold">
                                          <p:stCondLst>
                                            <p:cond delay="0"/>
                                          </p:stCondLst>
                                        </p:cTn>
                                        <p:tgtEl>
                                          <p:spTgt spid="48"/>
                                        </p:tgtEl>
                                        <p:attrNameLst>
                                          <p:attrName>style.visibility</p:attrName>
                                        </p:attrNameLst>
                                      </p:cBhvr>
                                      <p:to>
                                        <p:strVal val="visible"/>
                                      </p:to>
                                    </p:set>
                                    <p:anim calcmode="lin" valueType="num">
                                      <p:cBhvr additive="base">
                                        <p:cTn id="71" dur="500" fill="hold"/>
                                        <p:tgtEl>
                                          <p:spTgt spid="48"/>
                                        </p:tgtEl>
                                        <p:attrNameLst>
                                          <p:attrName>ppt_x</p:attrName>
                                        </p:attrNameLst>
                                      </p:cBhvr>
                                      <p:tavLst>
                                        <p:tav tm="0">
                                          <p:val>
                                            <p:strVal val="#ppt_x"/>
                                          </p:val>
                                        </p:tav>
                                        <p:tav tm="100000">
                                          <p:val>
                                            <p:strVal val="#ppt_x"/>
                                          </p:val>
                                        </p:tav>
                                      </p:tavLst>
                                    </p:anim>
                                    <p:anim calcmode="lin" valueType="num">
                                      <p:cBhvr additive="base">
                                        <p:cTn id="72" dur="500" fill="hold"/>
                                        <p:tgtEl>
                                          <p:spTgt spid="48"/>
                                        </p:tgtEl>
                                        <p:attrNameLst>
                                          <p:attrName>ppt_y</p:attrName>
                                        </p:attrNameLst>
                                      </p:cBhvr>
                                      <p:tavLst>
                                        <p:tav tm="0">
                                          <p:val>
                                            <p:strVal val="1+#ppt_h/2"/>
                                          </p:val>
                                        </p:tav>
                                        <p:tav tm="100000">
                                          <p:val>
                                            <p:strVal val="#ppt_y"/>
                                          </p:val>
                                        </p:tav>
                                      </p:tavLst>
                                    </p:anim>
                                  </p:childTnLst>
                                </p:cTn>
                              </p:par>
                            </p:childTnLst>
                          </p:cTn>
                        </p:par>
                        <p:par>
                          <p:cTn id="73" fill="hold">
                            <p:stCondLst>
                              <p:cond delay="7649"/>
                            </p:stCondLst>
                            <p:childTnLst>
                              <p:par>
                                <p:cTn id="74" presetID="12" presetClass="entr" presetSubtype="8" fill="hold" grpId="0" nodeType="afterEffect">
                                  <p:stCondLst>
                                    <p:cond delay="0"/>
                                  </p:stCondLst>
                                  <p:childTnLst>
                                    <p:set>
                                      <p:cBhvr>
                                        <p:cTn id="75" dur="1" fill="hold">
                                          <p:stCondLst>
                                            <p:cond delay="0"/>
                                          </p:stCondLst>
                                        </p:cTn>
                                        <p:tgtEl>
                                          <p:spTgt spid="36"/>
                                        </p:tgtEl>
                                        <p:attrNameLst>
                                          <p:attrName>style.visibility</p:attrName>
                                        </p:attrNameLst>
                                      </p:cBhvr>
                                      <p:to>
                                        <p:strVal val="visible"/>
                                      </p:to>
                                    </p:set>
                                    <p:anim calcmode="lin" valueType="num">
                                      <p:cBhvr additive="base">
                                        <p:cTn id="76" dur="500"/>
                                        <p:tgtEl>
                                          <p:spTgt spid="36"/>
                                        </p:tgtEl>
                                        <p:attrNameLst>
                                          <p:attrName>ppt_x</p:attrName>
                                        </p:attrNameLst>
                                      </p:cBhvr>
                                      <p:tavLst>
                                        <p:tav tm="0">
                                          <p:val>
                                            <p:strVal val="#ppt_x-#ppt_w*1.125000"/>
                                          </p:val>
                                        </p:tav>
                                        <p:tav tm="100000">
                                          <p:val>
                                            <p:strVal val="#ppt_x"/>
                                          </p:val>
                                        </p:tav>
                                      </p:tavLst>
                                    </p:anim>
                                    <p:animEffect transition="in" filter="wipe(right)">
                                      <p:cBhvr>
                                        <p:cTn id="77" dur="500"/>
                                        <p:tgtEl>
                                          <p:spTgt spid="36"/>
                                        </p:tgtEl>
                                      </p:cBhvr>
                                    </p:animEffect>
                                  </p:childTnLst>
                                </p:cTn>
                              </p:par>
                            </p:childTnLst>
                          </p:cTn>
                        </p:par>
                        <p:par>
                          <p:cTn id="78" fill="hold">
                            <p:stCondLst>
                              <p:cond delay="8149"/>
                            </p:stCondLst>
                            <p:childTnLst>
                              <p:par>
                                <p:cTn id="79" presetID="22" presetClass="entr" presetSubtype="4" fill="hold" nodeType="afterEffect">
                                  <p:stCondLst>
                                    <p:cond delay="0"/>
                                  </p:stCondLst>
                                  <p:childTnLst>
                                    <p:set>
                                      <p:cBhvr>
                                        <p:cTn id="80" dur="1" fill="hold">
                                          <p:stCondLst>
                                            <p:cond delay="0"/>
                                          </p:stCondLst>
                                        </p:cTn>
                                        <p:tgtEl>
                                          <p:spTgt spid="40"/>
                                        </p:tgtEl>
                                        <p:attrNameLst>
                                          <p:attrName>style.visibility</p:attrName>
                                        </p:attrNameLst>
                                      </p:cBhvr>
                                      <p:to>
                                        <p:strVal val="visible"/>
                                      </p:to>
                                    </p:set>
                                    <p:animEffect transition="in" filter="wipe(down)">
                                      <p:cBhvr>
                                        <p:cTn id="81" dur="500"/>
                                        <p:tgtEl>
                                          <p:spTgt spid="40"/>
                                        </p:tgtEl>
                                      </p:cBhvr>
                                    </p:animEffect>
                                  </p:childTnLst>
                                </p:cTn>
                              </p:par>
                            </p:childTnLst>
                          </p:cTn>
                        </p:par>
                        <p:par>
                          <p:cTn id="82" fill="hold">
                            <p:stCondLst>
                              <p:cond delay="8649"/>
                            </p:stCondLst>
                            <p:childTnLst>
                              <p:par>
                                <p:cTn id="83" presetID="2" presetClass="entr" presetSubtype="4" fill="hold" grpId="0" nodeType="afterEffect">
                                  <p:stCondLst>
                                    <p:cond delay="0"/>
                                  </p:stCondLst>
                                  <p:childTnLst>
                                    <p:set>
                                      <p:cBhvr>
                                        <p:cTn id="84" dur="1" fill="hold">
                                          <p:stCondLst>
                                            <p:cond delay="0"/>
                                          </p:stCondLst>
                                        </p:cTn>
                                        <p:tgtEl>
                                          <p:spTgt spid="49"/>
                                        </p:tgtEl>
                                        <p:attrNameLst>
                                          <p:attrName>style.visibility</p:attrName>
                                        </p:attrNameLst>
                                      </p:cBhvr>
                                      <p:to>
                                        <p:strVal val="visible"/>
                                      </p:to>
                                    </p:set>
                                    <p:anim calcmode="lin" valueType="num">
                                      <p:cBhvr additive="base">
                                        <p:cTn id="85" dur="500" fill="hold"/>
                                        <p:tgtEl>
                                          <p:spTgt spid="49"/>
                                        </p:tgtEl>
                                        <p:attrNameLst>
                                          <p:attrName>ppt_x</p:attrName>
                                        </p:attrNameLst>
                                      </p:cBhvr>
                                      <p:tavLst>
                                        <p:tav tm="0">
                                          <p:val>
                                            <p:strVal val="#ppt_x"/>
                                          </p:val>
                                        </p:tav>
                                        <p:tav tm="100000">
                                          <p:val>
                                            <p:strVal val="#ppt_x"/>
                                          </p:val>
                                        </p:tav>
                                      </p:tavLst>
                                    </p:anim>
                                    <p:anim calcmode="lin" valueType="num">
                                      <p:cBhvr additive="base">
                                        <p:cTn id="86" dur="500" fill="hold"/>
                                        <p:tgtEl>
                                          <p:spTgt spid="49"/>
                                        </p:tgtEl>
                                        <p:attrNameLst>
                                          <p:attrName>ppt_y</p:attrName>
                                        </p:attrNameLst>
                                      </p:cBhvr>
                                      <p:tavLst>
                                        <p:tav tm="0">
                                          <p:val>
                                            <p:strVal val="1+#ppt_h/2"/>
                                          </p:val>
                                        </p:tav>
                                        <p:tav tm="100000">
                                          <p:val>
                                            <p:strVal val="#ppt_y"/>
                                          </p:val>
                                        </p:tav>
                                      </p:tavLst>
                                    </p:anim>
                                  </p:childTnLst>
                                </p:cTn>
                              </p:par>
                            </p:childTnLst>
                          </p:cTn>
                        </p:par>
                        <p:par>
                          <p:cTn id="87" fill="hold">
                            <p:stCondLst>
                              <p:cond delay="9149"/>
                            </p:stCondLst>
                            <p:childTnLst>
                              <p:par>
                                <p:cTn id="88" presetID="2" presetClass="entr" presetSubtype="4" fill="hold" grpId="0" nodeType="afterEffect">
                                  <p:stCondLst>
                                    <p:cond delay="0"/>
                                  </p:stCondLst>
                                  <p:childTnLst>
                                    <p:set>
                                      <p:cBhvr>
                                        <p:cTn id="89" dur="1" fill="hold">
                                          <p:stCondLst>
                                            <p:cond delay="0"/>
                                          </p:stCondLst>
                                        </p:cTn>
                                        <p:tgtEl>
                                          <p:spTgt spid="50"/>
                                        </p:tgtEl>
                                        <p:attrNameLst>
                                          <p:attrName>style.visibility</p:attrName>
                                        </p:attrNameLst>
                                      </p:cBhvr>
                                      <p:to>
                                        <p:strVal val="visible"/>
                                      </p:to>
                                    </p:set>
                                    <p:anim calcmode="lin" valueType="num">
                                      <p:cBhvr additive="base">
                                        <p:cTn id="90" dur="500" fill="hold"/>
                                        <p:tgtEl>
                                          <p:spTgt spid="50"/>
                                        </p:tgtEl>
                                        <p:attrNameLst>
                                          <p:attrName>ppt_x</p:attrName>
                                        </p:attrNameLst>
                                      </p:cBhvr>
                                      <p:tavLst>
                                        <p:tav tm="0">
                                          <p:val>
                                            <p:strVal val="#ppt_x"/>
                                          </p:val>
                                        </p:tav>
                                        <p:tav tm="100000">
                                          <p:val>
                                            <p:strVal val="#ppt_x"/>
                                          </p:val>
                                        </p:tav>
                                      </p:tavLst>
                                    </p:anim>
                                    <p:anim calcmode="lin" valueType="num">
                                      <p:cBhvr additive="base">
                                        <p:cTn id="91" dur="500" fill="hold"/>
                                        <p:tgtEl>
                                          <p:spTgt spid="5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P spid="33" grpId="0" bldLvl="0" animBg="1"/>
      <p:bldP spid="34" grpId="0" bldLvl="0" animBg="1"/>
      <p:bldP spid="35" grpId="0" bldLvl="0" animBg="1"/>
      <p:bldP spid="36" grpId="0" bldLvl="0" animBg="1"/>
      <p:bldP spid="41" grpId="0"/>
      <p:bldP spid="42" grpId="0"/>
      <p:bldP spid="43" grpId="0"/>
      <p:bldP spid="44" grpId="0"/>
      <p:bldP spid="47" grpId="0"/>
      <p:bldP spid="48" grpId="0"/>
      <p:bldP spid="49" grpId="0"/>
      <p:bldP spid="50"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p:nvSpPr>
          <p:cNvPr id="100" name="椭圆 99"/>
          <p:cNvSpPr/>
          <p:nvPr/>
        </p:nvSpPr>
        <p:spPr>
          <a:xfrm>
            <a:off x="5092847" y="1452077"/>
            <a:ext cx="2000037" cy="2000037"/>
          </a:xfrm>
          <a:prstGeom prst="ellipse">
            <a:avLst/>
          </a:prstGeom>
          <a:solidFill>
            <a:srgbClr val="1B43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101" name="文本框 11"/>
          <p:cNvSpPr txBox="1"/>
          <p:nvPr/>
        </p:nvSpPr>
        <p:spPr>
          <a:xfrm>
            <a:off x="3311691" y="3613008"/>
            <a:ext cx="5562349" cy="789305"/>
          </a:xfrm>
          <a:prstGeom prst="rect">
            <a:avLst/>
          </a:prstGeom>
          <a:noFill/>
        </p:spPr>
        <p:txBody>
          <a:bodyPr wrap="square" lIns="91440" tIns="45720" rIns="91440" bIns="45720" rtlCol="0">
            <a:spAutoFit/>
          </a:bodyPr>
          <a:lstStyle/>
          <a:p>
            <a:pPr algn="ctr"/>
            <a:r>
              <a:rPr lang="en-US" altLang="zh-CN" sz="4535" b="1" dirty="0">
                <a:solidFill>
                  <a:srgbClr val="1B4367"/>
                </a:solidFill>
                <a:cs typeface="+mn-ea"/>
                <a:sym typeface="+mn-lt"/>
              </a:rPr>
              <a:t>Research topics</a:t>
            </a:r>
            <a:endParaRPr lang="en-US" altLang="zh-CN" sz="4535" b="1" dirty="0">
              <a:solidFill>
                <a:srgbClr val="1B4367"/>
              </a:solidFill>
              <a:cs typeface="+mn-ea"/>
              <a:sym typeface="+mn-lt"/>
            </a:endParaRPr>
          </a:p>
        </p:txBody>
      </p:sp>
      <p:sp>
        <p:nvSpPr>
          <p:cNvPr id="102" name="文本框 36"/>
          <p:cNvSpPr txBox="1"/>
          <p:nvPr/>
        </p:nvSpPr>
        <p:spPr>
          <a:xfrm>
            <a:off x="3519528" y="4332800"/>
            <a:ext cx="5146675" cy="414020"/>
          </a:xfrm>
          <a:prstGeom prst="rect">
            <a:avLst/>
          </a:prstGeom>
          <a:noFill/>
        </p:spPr>
        <p:txBody>
          <a:bodyPr wrap="square" lIns="91440" tIns="45720" rIns="91440" bIns="4572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1400" dirty="0">
                <a:solidFill>
                  <a:schemeClr val="tx1">
                    <a:lumMod val="75000"/>
                    <a:lumOff val="25000"/>
                  </a:schemeClr>
                </a:solidFill>
                <a:cs typeface="+mn-ea"/>
                <a:sym typeface="+mn-lt"/>
              </a:rPr>
              <a:t>Collaboration between Pop Art and AI Creation</a:t>
            </a:r>
            <a:endParaRPr lang="en-US" altLang="zh-CN" sz="1400" dirty="0">
              <a:solidFill>
                <a:schemeClr val="tx1">
                  <a:lumMod val="75000"/>
                  <a:lumOff val="25000"/>
                </a:schemeClr>
              </a:solidFill>
              <a:cs typeface="+mn-ea"/>
              <a:sym typeface="+mn-lt"/>
            </a:endParaRPr>
          </a:p>
        </p:txBody>
      </p:sp>
      <p:sp>
        <p:nvSpPr>
          <p:cNvPr id="103" name="文本框 11"/>
          <p:cNvSpPr txBox="1"/>
          <p:nvPr/>
        </p:nvSpPr>
        <p:spPr>
          <a:xfrm>
            <a:off x="4951301" y="2100056"/>
            <a:ext cx="2310525" cy="860425"/>
          </a:xfrm>
          <a:prstGeom prst="rect">
            <a:avLst/>
          </a:prstGeom>
          <a:noFill/>
        </p:spPr>
        <p:txBody>
          <a:bodyPr wrap="square" lIns="91440" tIns="45720" rIns="91440" bIns="45720" rtlCol="0">
            <a:spAutoFit/>
          </a:bodyPr>
          <a:lstStyle/>
          <a:p>
            <a:pPr algn="ctr">
              <a:lnSpc>
                <a:spcPts val="3000"/>
              </a:lnSpc>
            </a:pPr>
            <a:r>
              <a:rPr lang="en-US" altLang="zh-CN" sz="7200" dirty="0" smtClean="0">
                <a:solidFill>
                  <a:schemeClr val="bg1"/>
                </a:solidFill>
                <a:cs typeface="+mn-ea"/>
                <a:sym typeface="+mn-lt"/>
              </a:rPr>
              <a:t>02</a:t>
            </a:r>
            <a:endParaRPr lang="zh-CN" altLang="en-US" sz="7200" dirty="0">
              <a:solidFill>
                <a:schemeClr val="bg1"/>
              </a:solidFill>
              <a:cs typeface="+mn-ea"/>
              <a:sym typeface="+mn-lt"/>
            </a:endParaRPr>
          </a:p>
          <a:p>
            <a:pPr algn="ctr">
              <a:lnSpc>
                <a:spcPts val="3000"/>
              </a:lnSpc>
            </a:pPr>
            <a:r>
              <a:rPr lang="en-US" altLang="zh-CN" sz="3200" dirty="0" smtClean="0">
                <a:solidFill>
                  <a:schemeClr val="bg1"/>
                </a:solidFill>
                <a:cs typeface="+mn-ea"/>
                <a:sym typeface="+mn-lt"/>
              </a:rPr>
              <a:t>PART </a:t>
            </a:r>
            <a:endParaRPr lang="en-US" altLang="zh-CN" sz="3200" dirty="0" smtClean="0">
              <a:solidFill>
                <a:schemeClr val="bg1"/>
              </a:solidFill>
              <a:cs typeface="+mn-ea"/>
              <a:sym typeface="+mn-lt"/>
            </a:endParaRPr>
          </a:p>
        </p:txBody>
      </p:sp>
    </p:spTree>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100"/>
                                        </p:tgtEl>
                                        <p:attrNameLst>
                                          <p:attrName>style.visibility</p:attrName>
                                        </p:attrNameLst>
                                      </p:cBhvr>
                                      <p:to>
                                        <p:strVal val="visible"/>
                                      </p:to>
                                    </p:set>
                                    <p:animEffect transition="in" filter="wheel(1)">
                                      <p:cBhvr>
                                        <p:cTn id="7" dur="600"/>
                                        <p:tgtEl>
                                          <p:spTgt spid="100"/>
                                        </p:tgtEl>
                                      </p:cBhvr>
                                    </p:animEffect>
                                  </p:childTnLst>
                                </p:cTn>
                              </p:par>
                            </p:childTnLst>
                          </p:cTn>
                        </p:par>
                        <p:par>
                          <p:cTn id="8" fill="hold">
                            <p:stCondLst>
                              <p:cond delay="1000"/>
                            </p:stCondLst>
                            <p:childTnLst>
                              <p:par>
                                <p:cTn id="9" presetID="53" presetClass="entr" presetSubtype="16" fill="hold" grpId="0" nodeType="afterEffect">
                                  <p:stCondLst>
                                    <p:cond delay="0"/>
                                  </p:stCondLst>
                                  <p:childTnLst>
                                    <p:set>
                                      <p:cBhvr>
                                        <p:cTn id="10" dur="1" fill="hold">
                                          <p:stCondLst>
                                            <p:cond delay="0"/>
                                          </p:stCondLst>
                                        </p:cTn>
                                        <p:tgtEl>
                                          <p:spTgt spid="103"/>
                                        </p:tgtEl>
                                        <p:attrNameLst>
                                          <p:attrName>style.visibility</p:attrName>
                                        </p:attrNameLst>
                                      </p:cBhvr>
                                      <p:to>
                                        <p:strVal val="visible"/>
                                      </p:to>
                                    </p:set>
                                    <p:anim calcmode="lin" valueType="num">
                                      <p:cBhvr>
                                        <p:cTn id="11" dur="500" fill="hold"/>
                                        <p:tgtEl>
                                          <p:spTgt spid="103"/>
                                        </p:tgtEl>
                                        <p:attrNameLst>
                                          <p:attrName>ppt_w</p:attrName>
                                        </p:attrNameLst>
                                      </p:cBhvr>
                                      <p:tavLst>
                                        <p:tav tm="0">
                                          <p:val>
                                            <p:fltVal val="0"/>
                                          </p:val>
                                        </p:tav>
                                        <p:tav tm="100000">
                                          <p:val>
                                            <p:strVal val="#ppt_w"/>
                                          </p:val>
                                        </p:tav>
                                      </p:tavLst>
                                    </p:anim>
                                    <p:anim calcmode="lin" valueType="num">
                                      <p:cBhvr>
                                        <p:cTn id="12" dur="500" fill="hold"/>
                                        <p:tgtEl>
                                          <p:spTgt spid="103"/>
                                        </p:tgtEl>
                                        <p:attrNameLst>
                                          <p:attrName>ppt_h</p:attrName>
                                        </p:attrNameLst>
                                      </p:cBhvr>
                                      <p:tavLst>
                                        <p:tav tm="0">
                                          <p:val>
                                            <p:fltVal val="0"/>
                                          </p:val>
                                        </p:tav>
                                        <p:tav tm="100000">
                                          <p:val>
                                            <p:strVal val="#ppt_h"/>
                                          </p:val>
                                        </p:tav>
                                      </p:tavLst>
                                    </p:anim>
                                    <p:animEffect transition="in" filter="fade">
                                      <p:cBhvr>
                                        <p:cTn id="13" dur="500"/>
                                        <p:tgtEl>
                                          <p:spTgt spid="103"/>
                                        </p:tgtEl>
                                      </p:cBhvr>
                                    </p:animEffect>
                                  </p:childTnLst>
                                </p:cTn>
                              </p:par>
                            </p:childTnLst>
                          </p:cTn>
                        </p:par>
                        <p:par>
                          <p:cTn id="14" fill="hold">
                            <p:stCondLst>
                              <p:cond delay="1500"/>
                            </p:stCondLst>
                            <p:childTnLst>
                              <p:par>
                                <p:cTn id="15" presetID="41" presetClass="entr" presetSubtype="0" fill="hold" grpId="0" nodeType="afterEffect">
                                  <p:stCondLst>
                                    <p:cond delay="0"/>
                                  </p:stCondLst>
                                  <p:iterate type="lt">
                                    <p:tmPct val="10000"/>
                                  </p:iterate>
                                  <p:childTnLst>
                                    <p:set>
                                      <p:cBhvr>
                                        <p:cTn id="16" dur="1" fill="hold">
                                          <p:stCondLst>
                                            <p:cond delay="0"/>
                                          </p:stCondLst>
                                        </p:cTn>
                                        <p:tgtEl>
                                          <p:spTgt spid="101"/>
                                        </p:tgtEl>
                                        <p:attrNameLst>
                                          <p:attrName>style.visibility</p:attrName>
                                        </p:attrNameLst>
                                      </p:cBhvr>
                                      <p:to>
                                        <p:strVal val="visible"/>
                                      </p:to>
                                    </p:set>
                                    <p:anim calcmode="lin" valueType="num">
                                      <p:cBhvr>
                                        <p:cTn id="17" dur="500" fill="hold"/>
                                        <p:tgtEl>
                                          <p:spTgt spid="101"/>
                                        </p:tgtEl>
                                        <p:attrNameLst>
                                          <p:attrName>ppt_x</p:attrName>
                                        </p:attrNameLst>
                                      </p:cBhvr>
                                      <p:tavLst>
                                        <p:tav tm="0">
                                          <p:val>
                                            <p:strVal val="#ppt_x"/>
                                          </p:val>
                                        </p:tav>
                                        <p:tav tm="50000">
                                          <p:val>
                                            <p:strVal val="#ppt_x+.1"/>
                                          </p:val>
                                        </p:tav>
                                        <p:tav tm="100000">
                                          <p:val>
                                            <p:strVal val="#ppt_x"/>
                                          </p:val>
                                        </p:tav>
                                      </p:tavLst>
                                    </p:anim>
                                    <p:anim calcmode="lin" valueType="num">
                                      <p:cBhvr>
                                        <p:cTn id="18" dur="500" fill="hold"/>
                                        <p:tgtEl>
                                          <p:spTgt spid="101"/>
                                        </p:tgtEl>
                                        <p:attrNameLst>
                                          <p:attrName>ppt_y</p:attrName>
                                        </p:attrNameLst>
                                      </p:cBhvr>
                                      <p:tavLst>
                                        <p:tav tm="0">
                                          <p:val>
                                            <p:strVal val="#ppt_y"/>
                                          </p:val>
                                        </p:tav>
                                        <p:tav tm="100000">
                                          <p:val>
                                            <p:strVal val="#ppt_y"/>
                                          </p:val>
                                        </p:tav>
                                      </p:tavLst>
                                    </p:anim>
                                    <p:anim calcmode="lin" valueType="num">
                                      <p:cBhvr>
                                        <p:cTn id="19" dur="500" fill="hold"/>
                                        <p:tgtEl>
                                          <p:spTgt spid="101"/>
                                        </p:tgtEl>
                                        <p:attrNameLst>
                                          <p:attrName>ppt_h</p:attrName>
                                        </p:attrNameLst>
                                      </p:cBhvr>
                                      <p:tavLst>
                                        <p:tav tm="0">
                                          <p:val>
                                            <p:strVal val="#ppt_h/10"/>
                                          </p:val>
                                        </p:tav>
                                        <p:tav tm="50000">
                                          <p:val>
                                            <p:strVal val="#ppt_h+.01"/>
                                          </p:val>
                                        </p:tav>
                                        <p:tav tm="100000">
                                          <p:val>
                                            <p:strVal val="#ppt_h"/>
                                          </p:val>
                                        </p:tav>
                                      </p:tavLst>
                                    </p:anim>
                                    <p:anim calcmode="lin" valueType="num">
                                      <p:cBhvr>
                                        <p:cTn id="20" dur="500" fill="hold"/>
                                        <p:tgtEl>
                                          <p:spTgt spid="101"/>
                                        </p:tgtEl>
                                        <p:attrNameLst>
                                          <p:attrName>ppt_w</p:attrName>
                                        </p:attrNameLst>
                                      </p:cBhvr>
                                      <p:tavLst>
                                        <p:tav tm="0">
                                          <p:val>
                                            <p:strVal val="#ppt_w/10"/>
                                          </p:val>
                                        </p:tav>
                                        <p:tav tm="50000">
                                          <p:val>
                                            <p:strVal val="#ppt_w+.01"/>
                                          </p:val>
                                        </p:tav>
                                        <p:tav tm="100000">
                                          <p:val>
                                            <p:strVal val="#ppt_w"/>
                                          </p:val>
                                        </p:tav>
                                      </p:tavLst>
                                    </p:anim>
                                    <p:animEffect transition="in" filter="fade">
                                      <p:cBhvr>
                                        <p:cTn id="21" dur="500" tmFilter="0,0; .5, 1; 1, 1"/>
                                        <p:tgtEl>
                                          <p:spTgt spid="101"/>
                                        </p:tgtEl>
                                      </p:cBhvr>
                                    </p:animEffect>
                                  </p:childTnLst>
                                </p:cTn>
                              </p:par>
                            </p:childTnLst>
                          </p:cTn>
                        </p:par>
                        <p:par>
                          <p:cTn id="22" fill="hold">
                            <p:stCondLst>
                              <p:cond delay="2300"/>
                            </p:stCondLst>
                            <p:childTnLst>
                              <p:par>
                                <p:cTn id="23" presetID="42" presetClass="entr" presetSubtype="0" fill="hold" grpId="0" nodeType="afterEffect">
                                  <p:stCondLst>
                                    <p:cond delay="0"/>
                                  </p:stCondLst>
                                  <p:childTnLst>
                                    <p:set>
                                      <p:cBhvr>
                                        <p:cTn id="24" dur="1" fill="hold">
                                          <p:stCondLst>
                                            <p:cond delay="0"/>
                                          </p:stCondLst>
                                        </p:cTn>
                                        <p:tgtEl>
                                          <p:spTgt spid="102"/>
                                        </p:tgtEl>
                                        <p:attrNameLst>
                                          <p:attrName>style.visibility</p:attrName>
                                        </p:attrNameLst>
                                      </p:cBhvr>
                                      <p:to>
                                        <p:strVal val="visible"/>
                                      </p:to>
                                    </p:set>
                                    <p:animEffect transition="in" filter="fade">
                                      <p:cBhvr>
                                        <p:cTn id="25" dur="1000"/>
                                        <p:tgtEl>
                                          <p:spTgt spid="102"/>
                                        </p:tgtEl>
                                      </p:cBhvr>
                                    </p:animEffect>
                                    <p:anim calcmode="lin" valueType="num">
                                      <p:cBhvr>
                                        <p:cTn id="26" dur="1000" fill="hold"/>
                                        <p:tgtEl>
                                          <p:spTgt spid="102"/>
                                        </p:tgtEl>
                                        <p:attrNameLst>
                                          <p:attrName>ppt_x</p:attrName>
                                        </p:attrNameLst>
                                      </p:cBhvr>
                                      <p:tavLst>
                                        <p:tav tm="0">
                                          <p:val>
                                            <p:strVal val="#ppt_x"/>
                                          </p:val>
                                        </p:tav>
                                        <p:tav tm="100000">
                                          <p:val>
                                            <p:strVal val="#ppt_x"/>
                                          </p:val>
                                        </p:tav>
                                      </p:tavLst>
                                    </p:anim>
                                    <p:anim calcmode="lin" valueType="num">
                                      <p:cBhvr>
                                        <p:cTn id="27" dur="1000" fill="hold"/>
                                        <p:tgtEl>
                                          <p:spTgt spid="10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bldLvl="0" animBg="1"/>
      <p:bldP spid="101" grpId="0"/>
      <p:bldP spid="102" grpId="0"/>
      <p:bldP spid="10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cxnSp>
        <p:nvCxnSpPr>
          <p:cNvPr id="14" name="直接连接符 13"/>
          <p:cNvCxnSpPr/>
          <p:nvPr/>
        </p:nvCxnSpPr>
        <p:spPr>
          <a:xfrm flipV="1">
            <a:off x="3229576" y="2035684"/>
            <a:ext cx="3005847" cy="1252059"/>
          </a:xfrm>
          <a:prstGeom prst="line">
            <a:avLst/>
          </a:prstGeom>
          <a:ln w="9525">
            <a:solidFill>
              <a:srgbClr val="1B4367"/>
            </a:solidFill>
          </a:ln>
        </p:spPr>
        <p:style>
          <a:lnRef idx="1">
            <a:schemeClr val="accent1"/>
          </a:lnRef>
          <a:fillRef idx="0">
            <a:schemeClr val="accent1"/>
          </a:fillRef>
          <a:effectRef idx="0">
            <a:schemeClr val="accent1"/>
          </a:effectRef>
          <a:fontRef idx="minor">
            <a:schemeClr val="tx1"/>
          </a:fontRef>
        </p:style>
      </p:cxnSp>
      <p:cxnSp>
        <p:nvCxnSpPr>
          <p:cNvPr id="58" name="直接连接符 57"/>
          <p:cNvCxnSpPr/>
          <p:nvPr/>
        </p:nvCxnSpPr>
        <p:spPr>
          <a:xfrm flipV="1">
            <a:off x="3216656" y="3009301"/>
            <a:ext cx="3018767" cy="277000"/>
          </a:xfrm>
          <a:prstGeom prst="line">
            <a:avLst/>
          </a:prstGeom>
          <a:ln w="9525">
            <a:solidFill>
              <a:srgbClr val="1B4367"/>
            </a:solidFill>
          </a:ln>
        </p:spPr>
        <p:style>
          <a:lnRef idx="1">
            <a:schemeClr val="accent1"/>
          </a:lnRef>
          <a:fillRef idx="0">
            <a:schemeClr val="accent1"/>
          </a:fillRef>
          <a:effectRef idx="0">
            <a:schemeClr val="accent1"/>
          </a:effectRef>
          <a:fontRef idx="minor">
            <a:schemeClr val="tx1"/>
          </a:fontRef>
        </p:style>
      </p:cxnSp>
      <p:cxnSp>
        <p:nvCxnSpPr>
          <p:cNvPr id="60" name="直接连接符 59"/>
          <p:cNvCxnSpPr/>
          <p:nvPr/>
        </p:nvCxnSpPr>
        <p:spPr>
          <a:xfrm>
            <a:off x="3307396" y="3405879"/>
            <a:ext cx="3027468" cy="577043"/>
          </a:xfrm>
          <a:prstGeom prst="line">
            <a:avLst/>
          </a:prstGeom>
          <a:ln w="9525">
            <a:solidFill>
              <a:srgbClr val="1B4367"/>
            </a:solidFill>
          </a:ln>
        </p:spPr>
        <p:style>
          <a:lnRef idx="1">
            <a:schemeClr val="accent1"/>
          </a:lnRef>
          <a:fillRef idx="0">
            <a:schemeClr val="accent1"/>
          </a:fillRef>
          <a:effectRef idx="0">
            <a:schemeClr val="accent1"/>
          </a:effectRef>
          <a:fontRef idx="minor">
            <a:schemeClr val="tx1"/>
          </a:fontRef>
        </p:style>
      </p:cxnSp>
      <p:cxnSp>
        <p:nvCxnSpPr>
          <p:cNvPr id="65" name="直接连接符 64"/>
          <p:cNvCxnSpPr/>
          <p:nvPr/>
        </p:nvCxnSpPr>
        <p:spPr>
          <a:xfrm>
            <a:off x="3307396" y="3405879"/>
            <a:ext cx="2928027" cy="1550661"/>
          </a:xfrm>
          <a:prstGeom prst="line">
            <a:avLst/>
          </a:prstGeom>
          <a:ln w="9525">
            <a:solidFill>
              <a:srgbClr val="1B4367"/>
            </a:solidFill>
          </a:ln>
        </p:spPr>
        <p:style>
          <a:lnRef idx="1">
            <a:schemeClr val="accent1"/>
          </a:lnRef>
          <a:fillRef idx="0">
            <a:schemeClr val="accent1"/>
          </a:fillRef>
          <a:effectRef idx="0">
            <a:schemeClr val="accent1"/>
          </a:effectRef>
          <a:fontRef idx="minor">
            <a:schemeClr val="tx1"/>
          </a:fontRef>
        </p:style>
      </p:cxnSp>
      <p:grpSp>
        <p:nvGrpSpPr>
          <p:cNvPr id="9" name="组合 8"/>
          <p:cNvGrpSpPr/>
          <p:nvPr/>
        </p:nvGrpSpPr>
        <p:grpSpPr>
          <a:xfrm>
            <a:off x="6057144" y="1758684"/>
            <a:ext cx="563092" cy="563245"/>
            <a:chOff x="6368440" y="1774897"/>
            <a:chExt cx="563092" cy="563245"/>
          </a:xfrm>
          <a:solidFill>
            <a:srgbClr val="1B4367"/>
          </a:solidFill>
        </p:grpSpPr>
        <p:sp>
          <p:nvSpPr>
            <p:cNvPr id="33" name="椭圆 32"/>
            <p:cNvSpPr/>
            <p:nvPr/>
          </p:nvSpPr>
          <p:spPr>
            <a:xfrm>
              <a:off x="6368440" y="1774898"/>
              <a:ext cx="555440" cy="555438"/>
            </a:xfrm>
            <a:prstGeom prst="ellipse">
              <a:avLst/>
            </a:prstGeom>
            <a:grp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chemeClr val="bg1"/>
                </a:solidFill>
                <a:cs typeface="+mn-ea"/>
                <a:sym typeface="+mn-lt"/>
              </a:endParaRPr>
            </a:p>
          </p:txBody>
        </p:sp>
        <p:sp>
          <p:nvSpPr>
            <p:cNvPr id="35" name="文本框 34"/>
            <p:cNvSpPr txBox="1"/>
            <p:nvPr/>
          </p:nvSpPr>
          <p:spPr>
            <a:xfrm>
              <a:off x="6378447" y="1774897"/>
              <a:ext cx="553085" cy="563245"/>
            </a:xfrm>
            <a:prstGeom prst="rect">
              <a:avLst/>
            </a:prstGeom>
            <a:noFill/>
            <a:ln>
              <a:noFill/>
            </a:ln>
          </p:spPr>
          <p:txBody>
            <a:bodyPr wrap="square" rtlCol="0">
              <a:spAutoFit/>
            </a:bodyPr>
            <a:lstStyle/>
            <a:p>
              <a:pPr algn="ctr">
                <a:defRPr/>
              </a:pPr>
              <a:r>
                <a:rPr lang="en-US" altLang="zh-CN" sz="3065" dirty="0">
                  <a:solidFill>
                    <a:schemeClr val="bg1"/>
                  </a:solidFill>
                  <a:cs typeface="+mn-ea"/>
                  <a:sym typeface="+mn-lt"/>
                </a:rPr>
                <a:t>1</a:t>
              </a:r>
              <a:endParaRPr lang="en-US" altLang="zh-CN" sz="3065" b="1" dirty="0">
                <a:solidFill>
                  <a:schemeClr val="bg1"/>
                </a:solidFill>
                <a:cs typeface="+mn-ea"/>
                <a:sym typeface="+mn-lt"/>
              </a:endParaRPr>
            </a:p>
          </p:txBody>
        </p:sp>
      </p:grpSp>
      <p:sp>
        <p:nvSpPr>
          <p:cNvPr id="61" name="文本框 60"/>
          <p:cNvSpPr txBox="1"/>
          <p:nvPr/>
        </p:nvSpPr>
        <p:spPr>
          <a:xfrm>
            <a:off x="6649721" y="1682851"/>
            <a:ext cx="4147159" cy="668020"/>
          </a:xfrm>
          <a:prstGeom prst="rect">
            <a:avLst/>
          </a:prstGeom>
          <a:noFill/>
          <a:ln>
            <a:noFill/>
          </a:ln>
          <a:effectLst/>
          <a:extLst>
            <a:ext uri="{909E8E84-426E-40DD-AFC4-6F175D3DCCD1}">
              <a14:hiddenFill xmlns:a14="http://schemas.microsoft.com/office/drawing/2010/main">
                <a:solidFill>
                  <a:srgbClr val="424B51"/>
                </a:solidFill>
              </a14:hiddenFill>
            </a:ext>
          </a:extLst>
        </p:spPr>
        <p:txBody>
          <a:bodyPr wrap="square" lIns="91440" tIns="45720" rIns="91440" bIns="4572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1500"/>
              </a:lnSpc>
            </a:pPr>
            <a:r>
              <a:rPr lang="en-US" altLang="zh-CN" sz="1335" kern="0" dirty="0">
                <a:solidFill>
                  <a:schemeClr val="tx1">
                    <a:lumMod val="75000"/>
                    <a:lumOff val="25000"/>
                  </a:schemeClr>
                </a:solidFill>
                <a:cs typeface="+mn-ea"/>
                <a:sym typeface="+mn-lt"/>
              </a:rPr>
              <a:t>Use instructions to create a basic design framework for AI, such as whether the next thing to be created is a person or a landscape painting.</a:t>
            </a:r>
            <a:endParaRPr lang="en-US" altLang="zh-CN" sz="1335" kern="0" dirty="0">
              <a:solidFill>
                <a:schemeClr val="tx1">
                  <a:lumMod val="75000"/>
                  <a:lumOff val="25000"/>
                </a:schemeClr>
              </a:solidFill>
              <a:cs typeface="+mn-ea"/>
              <a:sym typeface="+mn-lt"/>
            </a:endParaRPr>
          </a:p>
        </p:txBody>
      </p:sp>
      <p:grpSp>
        <p:nvGrpSpPr>
          <p:cNvPr id="5" name="组合 4"/>
          <p:cNvGrpSpPr/>
          <p:nvPr/>
        </p:nvGrpSpPr>
        <p:grpSpPr>
          <a:xfrm>
            <a:off x="6057144" y="2732304"/>
            <a:ext cx="563092" cy="563245"/>
            <a:chOff x="6368440" y="2745273"/>
            <a:chExt cx="563092" cy="563245"/>
          </a:xfrm>
          <a:solidFill>
            <a:srgbClr val="1B4367"/>
          </a:solidFill>
        </p:grpSpPr>
        <p:sp>
          <p:nvSpPr>
            <p:cNvPr id="34" name="椭圆 33"/>
            <p:cNvSpPr/>
            <p:nvPr/>
          </p:nvSpPr>
          <p:spPr>
            <a:xfrm>
              <a:off x="6368440" y="2745274"/>
              <a:ext cx="555440" cy="555438"/>
            </a:xfrm>
            <a:prstGeom prst="ellipse">
              <a:avLst/>
            </a:prstGeom>
            <a:grp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chemeClr val="bg1"/>
                </a:solidFill>
                <a:cs typeface="+mn-ea"/>
                <a:sym typeface="+mn-lt"/>
              </a:endParaRPr>
            </a:p>
          </p:txBody>
        </p:sp>
        <p:sp>
          <p:nvSpPr>
            <p:cNvPr id="37" name="文本框 34"/>
            <p:cNvSpPr txBox="1"/>
            <p:nvPr/>
          </p:nvSpPr>
          <p:spPr>
            <a:xfrm>
              <a:off x="6378447" y="2745273"/>
              <a:ext cx="553085" cy="563245"/>
            </a:xfrm>
            <a:prstGeom prst="rect">
              <a:avLst/>
            </a:prstGeom>
            <a:noFill/>
            <a:ln>
              <a:noFill/>
            </a:ln>
          </p:spPr>
          <p:txBody>
            <a:bodyPr wrap="square" rtlCol="0">
              <a:spAutoFit/>
            </a:bodyPr>
            <a:lstStyle/>
            <a:p>
              <a:pPr algn="ctr">
                <a:defRPr/>
              </a:pPr>
              <a:r>
                <a:rPr lang="en-US" altLang="zh-CN" sz="3065" dirty="0">
                  <a:solidFill>
                    <a:schemeClr val="bg1"/>
                  </a:solidFill>
                  <a:cs typeface="+mn-ea"/>
                  <a:sym typeface="+mn-lt"/>
                </a:rPr>
                <a:t>2</a:t>
              </a:r>
              <a:endParaRPr lang="en-US" altLang="zh-CN" sz="3065" b="1" dirty="0">
                <a:solidFill>
                  <a:schemeClr val="bg1"/>
                </a:solidFill>
                <a:cs typeface="+mn-ea"/>
                <a:sym typeface="+mn-lt"/>
              </a:endParaRPr>
            </a:p>
          </p:txBody>
        </p:sp>
      </p:grpSp>
      <p:sp>
        <p:nvSpPr>
          <p:cNvPr id="38" name="文本框 60"/>
          <p:cNvSpPr txBox="1"/>
          <p:nvPr/>
        </p:nvSpPr>
        <p:spPr>
          <a:xfrm>
            <a:off x="6649721" y="2632339"/>
            <a:ext cx="4147159" cy="668020"/>
          </a:xfrm>
          <a:prstGeom prst="rect">
            <a:avLst/>
          </a:prstGeom>
          <a:noFill/>
          <a:ln>
            <a:noFill/>
          </a:ln>
          <a:effectLst/>
          <a:extLst>
            <a:ext uri="{909E8E84-426E-40DD-AFC4-6F175D3DCCD1}">
              <a14:hiddenFill xmlns:a14="http://schemas.microsoft.com/office/drawing/2010/main">
                <a:solidFill>
                  <a:srgbClr val="424B51"/>
                </a:solidFill>
              </a14:hiddenFill>
            </a:ext>
          </a:extLst>
        </p:spPr>
        <p:txBody>
          <a:bodyPr wrap="square" lIns="91440" tIns="45720" rIns="91440" bIns="4572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1500"/>
              </a:lnSpc>
            </a:pPr>
            <a:r>
              <a:rPr lang="en-US" altLang="zh-CN" sz="1335" kern="0" dirty="0">
                <a:solidFill>
                  <a:schemeClr val="tx1">
                    <a:lumMod val="75000"/>
                    <a:lumOff val="25000"/>
                  </a:schemeClr>
                </a:solidFill>
                <a:cs typeface="+mn-ea"/>
                <a:sym typeface="+mn-lt"/>
              </a:rPr>
              <a:t>The database collects a large amount of painting materials, and reads and applies the materials in the database through instructions</a:t>
            </a:r>
            <a:endParaRPr lang="en-US" altLang="zh-CN" sz="1335" kern="0" dirty="0">
              <a:solidFill>
                <a:schemeClr val="tx1">
                  <a:lumMod val="75000"/>
                  <a:lumOff val="25000"/>
                </a:schemeClr>
              </a:solidFill>
              <a:cs typeface="+mn-ea"/>
              <a:sym typeface="+mn-lt"/>
            </a:endParaRPr>
          </a:p>
        </p:txBody>
      </p:sp>
      <p:grpSp>
        <p:nvGrpSpPr>
          <p:cNvPr id="11" name="组合 10"/>
          <p:cNvGrpSpPr/>
          <p:nvPr/>
        </p:nvGrpSpPr>
        <p:grpSpPr>
          <a:xfrm>
            <a:off x="6057144" y="3705923"/>
            <a:ext cx="563092" cy="563245"/>
            <a:chOff x="6280888" y="3790231"/>
            <a:chExt cx="563092" cy="563245"/>
          </a:xfrm>
          <a:solidFill>
            <a:srgbClr val="1B4367"/>
          </a:solidFill>
        </p:grpSpPr>
        <p:sp>
          <p:nvSpPr>
            <p:cNvPr id="39" name="椭圆 38"/>
            <p:cNvSpPr/>
            <p:nvPr/>
          </p:nvSpPr>
          <p:spPr>
            <a:xfrm>
              <a:off x="6280888" y="3790232"/>
              <a:ext cx="555440" cy="555438"/>
            </a:xfrm>
            <a:prstGeom prst="ellipse">
              <a:avLst/>
            </a:prstGeom>
            <a:grp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chemeClr val="bg1"/>
                </a:solidFill>
                <a:cs typeface="+mn-ea"/>
                <a:sym typeface="+mn-lt"/>
              </a:endParaRPr>
            </a:p>
          </p:txBody>
        </p:sp>
        <p:sp>
          <p:nvSpPr>
            <p:cNvPr id="40" name="文本框 34"/>
            <p:cNvSpPr txBox="1"/>
            <p:nvPr/>
          </p:nvSpPr>
          <p:spPr>
            <a:xfrm>
              <a:off x="6290895" y="3790231"/>
              <a:ext cx="553085" cy="563245"/>
            </a:xfrm>
            <a:prstGeom prst="rect">
              <a:avLst/>
            </a:prstGeom>
            <a:noFill/>
            <a:ln>
              <a:noFill/>
            </a:ln>
          </p:spPr>
          <p:txBody>
            <a:bodyPr wrap="square" rtlCol="0">
              <a:spAutoFit/>
            </a:bodyPr>
            <a:lstStyle/>
            <a:p>
              <a:pPr algn="ctr">
                <a:defRPr/>
              </a:pPr>
              <a:r>
                <a:rPr lang="en-US" altLang="zh-CN" sz="3065" dirty="0">
                  <a:solidFill>
                    <a:schemeClr val="bg1"/>
                  </a:solidFill>
                  <a:cs typeface="+mn-ea"/>
                  <a:sym typeface="+mn-lt"/>
                </a:rPr>
                <a:t>3</a:t>
              </a:r>
              <a:endParaRPr lang="en-US" altLang="zh-CN" sz="3065" b="1" dirty="0">
                <a:solidFill>
                  <a:schemeClr val="bg1"/>
                </a:solidFill>
                <a:cs typeface="+mn-ea"/>
                <a:sym typeface="+mn-lt"/>
              </a:endParaRPr>
            </a:p>
          </p:txBody>
        </p:sp>
      </p:grpSp>
      <p:sp>
        <p:nvSpPr>
          <p:cNvPr id="41" name="文本框 60"/>
          <p:cNvSpPr txBox="1"/>
          <p:nvPr/>
        </p:nvSpPr>
        <p:spPr>
          <a:xfrm>
            <a:off x="6649721" y="3696763"/>
            <a:ext cx="4147159" cy="668020"/>
          </a:xfrm>
          <a:prstGeom prst="rect">
            <a:avLst/>
          </a:prstGeom>
          <a:noFill/>
          <a:ln>
            <a:noFill/>
          </a:ln>
          <a:effectLst/>
          <a:extLst>
            <a:ext uri="{909E8E84-426E-40DD-AFC4-6F175D3DCCD1}">
              <a14:hiddenFill xmlns:a14="http://schemas.microsoft.com/office/drawing/2010/main">
                <a:solidFill>
                  <a:srgbClr val="424B51"/>
                </a:solidFill>
              </a14:hiddenFill>
            </a:ext>
          </a:extLst>
        </p:spPr>
        <p:txBody>
          <a:bodyPr wrap="square" lIns="91440" tIns="45720" rIns="91440" bIns="4572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1500"/>
              </a:lnSpc>
            </a:pPr>
            <a:r>
              <a:rPr lang="en-US" altLang="zh-CN" sz="1335" kern="0" dirty="0">
                <a:solidFill>
                  <a:schemeClr val="tx1">
                    <a:lumMod val="75000"/>
                    <a:lumOff val="25000"/>
                  </a:schemeClr>
                </a:solidFill>
                <a:cs typeface="+mn-ea"/>
                <a:sym typeface="+mn-lt"/>
              </a:rPr>
              <a:t>Through the basic framework originally designed by the command, the materials in the database are collaged and combined to form a new image.</a:t>
            </a:r>
            <a:endParaRPr lang="en-US" altLang="zh-CN" sz="1335" kern="0" dirty="0">
              <a:solidFill>
                <a:schemeClr val="tx1">
                  <a:lumMod val="75000"/>
                  <a:lumOff val="25000"/>
                </a:schemeClr>
              </a:solidFill>
              <a:cs typeface="+mn-ea"/>
              <a:sym typeface="+mn-lt"/>
            </a:endParaRPr>
          </a:p>
        </p:txBody>
      </p:sp>
      <p:grpSp>
        <p:nvGrpSpPr>
          <p:cNvPr id="12" name="组合 11"/>
          <p:cNvGrpSpPr/>
          <p:nvPr/>
        </p:nvGrpSpPr>
        <p:grpSpPr>
          <a:xfrm>
            <a:off x="6057144" y="4679540"/>
            <a:ext cx="563092" cy="563245"/>
            <a:chOff x="6280888" y="4763849"/>
            <a:chExt cx="563092" cy="563245"/>
          </a:xfrm>
          <a:solidFill>
            <a:srgbClr val="1B4367"/>
          </a:solidFill>
        </p:grpSpPr>
        <p:sp>
          <p:nvSpPr>
            <p:cNvPr id="42" name="椭圆 41"/>
            <p:cNvSpPr/>
            <p:nvPr/>
          </p:nvSpPr>
          <p:spPr>
            <a:xfrm>
              <a:off x="6280888" y="4763850"/>
              <a:ext cx="555440" cy="555438"/>
            </a:xfrm>
            <a:prstGeom prst="ellipse">
              <a:avLst/>
            </a:prstGeom>
            <a:grp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chemeClr val="bg1"/>
                </a:solidFill>
                <a:cs typeface="+mn-ea"/>
                <a:sym typeface="+mn-lt"/>
              </a:endParaRPr>
            </a:p>
          </p:txBody>
        </p:sp>
        <p:sp>
          <p:nvSpPr>
            <p:cNvPr id="43" name="文本框 34"/>
            <p:cNvSpPr txBox="1"/>
            <p:nvPr/>
          </p:nvSpPr>
          <p:spPr>
            <a:xfrm>
              <a:off x="6290895" y="4763849"/>
              <a:ext cx="553085" cy="563245"/>
            </a:xfrm>
            <a:prstGeom prst="rect">
              <a:avLst/>
            </a:prstGeom>
            <a:noFill/>
            <a:ln>
              <a:noFill/>
            </a:ln>
          </p:spPr>
          <p:txBody>
            <a:bodyPr wrap="square" rtlCol="0">
              <a:spAutoFit/>
            </a:bodyPr>
            <a:lstStyle/>
            <a:p>
              <a:pPr algn="ctr">
                <a:defRPr/>
              </a:pPr>
              <a:r>
                <a:rPr lang="en-US" altLang="zh-CN" sz="3065" dirty="0">
                  <a:solidFill>
                    <a:schemeClr val="bg1"/>
                  </a:solidFill>
                  <a:cs typeface="+mn-ea"/>
                  <a:sym typeface="+mn-lt"/>
                </a:rPr>
                <a:t>4</a:t>
              </a:r>
              <a:endParaRPr lang="en-US" altLang="zh-CN" sz="3065" b="1" dirty="0">
                <a:solidFill>
                  <a:schemeClr val="bg1"/>
                </a:solidFill>
                <a:cs typeface="+mn-ea"/>
                <a:sym typeface="+mn-lt"/>
              </a:endParaRPr>
            </a:p>
          </p:txBody>
        </p:sp>
      </p:grpSp>
      <p:sp>
        <p:nvSpPr>
          <p:cNvPr id="44" name="文本框 60"/>
          <p:cNvSpPr txBox="1"/>
          <p:nvPr/>
        </p:nvSpPr>
        <p:spPr>
          <a:xfrm>
            <a:off x="6649721" y="4762457"/>
            <a:ext cx="4147159" cy="475615"/>
          </a:xfrm>
          <a:prstGeom prst="rect">
            <a:avLst/>
          </a:prstGeom>
          <a:noFill/>
          <a:ln>
            <a:noFill/>
          </a:ln>
          <a:effectLst/>
          <a:extLst>
            <a:ext uri="{909E8E84-426E-40DD-AFC4-6F175D3DCCD1}">
              <a14:hiddenFill xmlns:a14="http://schemas.microsoft.com/office/drawing/2010/main">
                <a:solidFill>
                  <a:srgbClr val="424B51"/>
                </a:solidFill>
              </a14:hiddenFill>
            </a:ext>
          </a:extLst>
        </p:spPr>
        <p:txBody>
          <a:bodyPr wrap="square" lIns="91440" tIns="45720" rIns="91440" bIns="4572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1500"/>
              </a:lnSpc>
            </a:pPr>
            <a:r>
              <a:rPr lang="en-US" altLang="zh-CN" sz="1335" kern="0" dirty="0">
                <a:solidFill>
                  <a:schemeClr val="tx1">
                    <a:lumMod val="75000"/>
                    <a:lumOff val="25000"/>
                  </a:schemeClr>
                </a:solidFill>
                <a:cs typeface="+mn-ea"/>
                <a:sym typeface="+mn-lt"/>
              </a:rPr>
              <a:t>The creative style depends on the style of the various painting materials in the database.</a:t>
            </a:r>
            <a:endParaRPr lang="zh-CN" altLang="en-US" sz="1335" kern="0" dirty="0">
              <a:solidFill>
                <a:schemeClr val="tx1">
                  <a:lumMod val="75000"/>
                  <a:lumOff val="25000"/>
                </a:schemeClr>
              </a:solidFill>
              <a:cs typeface="+mn-ea"/>
              <a:sym typeface="+mn-lt"/>
            </a:endParaRPr>
          </a:p>
        </p:txBody>
      </p:sp>
      <p:grpSp>
        <p:nvGrpSpPr>
          <p:cNvPr id="69" name="组合 68"/>
          <p:cNvGrpSpPr/>
          <p:nvPr/>
        </p:nvGrpSpPr>
        <p:grpSpPr>
          <a:xfrm>
            <a:off x="2056673" y="2420563"/>
            <a:ext cx="1970641" cy="1970633"/>
            <a:chOff x="2056673" y="2524327"/>
            <a:chExt cx="1970641" cy="1970633"/>
          </a:xfrm>
          <a:solidFill>
            <a:srgbClr val="1B4367"/>
          </a:solidFill>
        </p:grpSpPr>
        <p:sp>
          <p:nvSpPr>
            <p:cNvPr id="47" name="椭圆 46"/>
            <p:cNvSpPr/>
            <p:nvPr/>
          </p:nvSpPr>
          <p:spPr>
            <a:xfrm>
              <a:off x="2056673" y="2524327"/>
              <a:ext cx="1970641" cy="1970633"/>
            </a:xfrm>
            <a:prstGeom prst="ellipse">
              <a:avLst/>
            </a:prstGeom>
            <a:grp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chemeClr val="bg1"/>
                </a:solidFill>
                <a:cs typeface="+mn-ea"/>
                <a:sym typeface="+mn-lt"/>
              </a:endParaRPr>
            </a:p>
          </p:txBody>
        </p:sp>
        <p:sp>
          <p:nvSpPr>
            <p:cNvPr id="67" name="文本框 15"/>
            <p:cNvSpPr txBox="1"/>
            <p:nvPr/>
          </p:nvSpPr>
          <p:spPr>
            <a:xfrm>
              <a:off x="2056673" y="3020851"/>
              <a:ext cx="1970641" cy="1035050"/>
            </a:xfrm>
            <a:prstGeom prst="rect">
              <a:avLst/>
            </a:prstGeom>
            <a:noFill/>
            <a:ln>
              <a:noFill/>
            </a:ln>
          </p:spPr>
          <p:txBody>
            <a:bodyPr wrap="square" rtlCol="0">
              <a:spAutoFit/>
            </a:bodyPr>
            <a:lstStyle/>
            <a:p>
              <a:pPr algn="ctr"/>
              <a:r>
                <a:rPr lang="en-US" altLang="zh-CN" sz="3065" b="1" dirty="0">
                  <a:solidFill>
                    <a:schemeClr val="bg1"/>
                  </a:solidFill>
                  <a:cs typeface="+mn-ea"/>
                  <a:sym typeface="+mn-lt"/>
                </a:rPr>
                <a:t>Creation method</a:t>
              </a:r>
              <a:endParaRPr lang="en-US" altLang="zh-CN" sz="3065" b="1" dirty="0">
                <a:solidFill>
                  <a:schemeClr val="bg1"/>
                </a:solidFill>
                <a:cs typeface="+mn-ea"/>
                <a:sym typeface="+mn-lt"/>
              </a:endParaRPr>
            </a:p>
          </p:txBody>
        </p:sp>
      </p:grpSp>
      <p:sp>
        <p:nvSpPr>
          <p:cNvPr id="116" name="文本框 15"/>
          <p:cNvSpPr txBox="1"/>
          <p:nvPr/>
        </p:nvSpPr>
        <p:spPr>
          <a:xfrm>
            <a:off x="945848" y="413047"/>
            <a:ext cx="3015615" cy="440055"/>
          </a:xfrm>
          <a:prstGeom prst="rect">
            <a:avLst/>
          </a:prstGeom>
          <a:noFill/>
        </p:spPr>
        <p:txBody>
          <a:bodyPr wrap="square" lIns="91440" tIns="45720" rIns="91440" bIns="45720" rtlCol="0">
            <a:spAutoFit/>
          </a:bodyPr>
          <a:lstStyle/>
          <a:p>
            <a:r>
              <a:rPr lang="en-US" altLang="zh-CN" sz="2265" b="1" dirty="0">
                <a:solidFill>
                  <a:srgbClr val="1B4367"/>
                </a:solidFill>
                <a:cs typeface="+mn-ea"/>
                <a:sym typeface="+mn-lt"/>
              </a:rPr>
              <a:t>How AI is created</a:t>
            </a:r>
            <a:endParaRPr lang="en-US" altLang="zh-CN" sz="2265" b="1" dirty="0">
              <a:solidFill>
                <a:srgbClr val="1B4367"/>
              </a:solidFill>
              <a:cs typeface="+mn-ea"/>
              <a:sym typeface="+mn-lt"/>
            </a:endParaRPr>
          </a:p>
        </p:txBody>
      </p:sp>
      <p:cxnSp>
        <p:nvCxnSpPr>
          <p:cNvPr id="45" name="直接连接符 44"/>
          <p:cNvCxnSpPr/>
          <p:nvPr/>
        </p:nvCxnSpPr>
        <p:spPr>
          <a:xfrm>
            <a:off x="1032637" y="876556"/>
            <a:ext cx="640345" cy="0"/>
          </a:xfrm>
          <a:prstGeom prst="line">
            <a:avLst/>
          </a:prstGeom>
          <a:ln w="9525">
            <a:solidFill>
              <a:srgbClr val="1B4367"/>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slow" p14:dur="900">
        <p14:warp/>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116"/>
                                        </p:tgtEl>
                                        <p:attrNameLst>
                                          <p:attrName>style.visibility</p:attrName>
                                        </p:attrNameLst>
                                      </p:cBhvr>
                                      <p:to>
                                        <p:strVal val="visible"/>
                                      </p:to>
                                    </p:set>
                                    <p:anim calcmode="lin" valueType="num">
                                      <p:cBhvr>
                                        <p:cTn id="7" dur="500" fill="hold"/>
                                        <p:tgtEl>
                                          <p:spTgt spid="116"/>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116"/>
                                        </p:tgtEl>
                                        <p:attrNameLst>
                                          <p:attrName>ppt_y</p:attrName>
                                        </p:attrNameLst>
                                      </p:cBhvr>
                                      <p:tavLst>
                                        <p:tav tm="0">
                                          <p:val>
                                            <p:strVal val="#ppt_y"/>
                                          </p:val>
                                        </p:tav>
                                        <p:tav tm="100000">
                                          <p:val>
                                            <p:strVal val="#ppt_y"/>
                                          </p:val>
                                        </p:tav>
                                      </p:tavLst>
                                    </p:anim>
                                    <p:anim calcmode="lin" valueType="num">
                                      <p:cBhvr>
                                        <p:cTn id="9" dur="500" fill="hold"/>
                                        <p:tgtEl>
                                          <p:spTgt spid="116"/>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116"/>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116"/>
                                        </p:tgtEl>
                                      </p:cBhvr>
                                    </p:animEffect>
                                  </p:childTnLst>
                                </p:cTn>
                              </p:par>
                            </p:childTnLst>
                          </p:cTn>
                        </p:par>
                        <p:par>
                          <p:cTn id="12" fill="hold">
                            <p:stCondLst>
                              <p:cond delay="1299"/>
                            </p:stCondLst>
                            <p:childTnLst>
                              <p:par>
                                <p:cTn id="13" presetID="22" presetClass="entr" presetSubtype="8" fill="hold" nodeType="afterEffect">
                                  <p:stCondLst>
                                    <p:cond delay="0"/>
                                  </p:stCondLst>
                                  <p:childTnLst>
                                    <p:set>
                                      <p:cBhvr>
                                        <p:cTn id="14" dur="1" fill="hold">
                                          <p:stCondLst>
                                            <p:cond delay="0"/>
                                          </p:stCondLst>
                                        </p:cTn>
                                        <p:tgtEl>
                                          <p:spTgt spid="45"/>
                                        </p:tgtEl>
                                        <p:attrNameLst>
                                          <p:attrName>style.visibility</p:attrName>
                                        </p:attrNameLst>
                                      </p:cBhvr>
                                      <p:to>
                                        <p:strVal val="visible"/>
                                      </p:to>
                                    </p:set>
                                    <p:animEffect transition="in" filter="wipe(left)">
                                      <p:cBhvr>
                                        <p:cTn id="15" dur="300"/>
                                        <p:tgtEl>
                                          <p:spTgt spid="45"/>
                                        </p:tgtEl>
                                      </p:cBhvr>
                                    </p:animEffect>
                                  </p:childTnLst>
                                </p:cTn>
                              </p:par>
                            </p:childTnLst>
                          </p:cTn>
                        </p:par>
                        <p:par>
                          <p:cTn id="16" fill="hold">
                            <p:stCondLst>
                              <p:cond delay="1799"/>
                            </p:stCondLst>
                            <p:childTnLst>
                              <p:par>
                                <p:cTn id="17" presetID="53" presetClass="entr" presetSubtype="16" fill="hold" nodeType="afterEffect">
                                  <p:stCondLst>
                                    <p:cond delay="0"/>
                                  </p:stCondLst>
                                  <p:childTnLst>
                                    <p:set>
                                      <p:cBhvr>
                                        <p:cTn id="18" dur="1" fill="hold">
                                          <p:stCondLst>
                                            <p:cond delay="0"/>
                                          </p:stCondLst>
                                        </p:cTn>
                                        <p:tgtEl>
                                          <p:spTgt spid="69"/>
                                        </p:tgtEl>
                                        <p:attrNameLst>
                                          <p:attrName>style.visibility</p:attrName>
                                        </p:attrNameLst>
                                      </p:cBhvr>
                                      <p:to>
                                        <p:strVal val="visible"/>
                                      </p:to>
                                    </p:set>
                                    <p:anim calcmode="lin" valueType="num">
                                      <p:cBhvr>
                                        <p:cTn id="19" dur="500" fill="hold"/>
                                        <p:tgtEl>
                                          <p:spTgt spid="69"/>
                                        </p:tgtEl>
                                        <p:attrNameLst>
                                          <p:attrName>ppt_w</p:attrName>
                                        </p:attrNameLst>
                                      </p:cBhvr>
                                      <p:tavLst>
                                        <p:tav tm="0">
                                          <p:val>
                                            <p:fltVal val="0"/>
                                          </p:val>
                                        </p:tav>
                                        <p:tav tm="100000">
                                          <p:val>
                                            <p:strVal val="#ppt_w"/>
                                          </p:val>
                                        </p:tav>
                                      </p:tavLst>
                                    </p:anim>
                                    <p:anim calcmode="lin" valueType="num">
                                      <p:cBhvr>
                                        <p:cTn id="20" dur="500" fill="hold"/>
                                        <p:tgtEl>
                                          <p:spTgt spid="69"/>
                                        </p:tgtEl>
                                        <p:attrNameLst>
                                          <p:attrName>ppt_h</p:attrName>
                                        </p:attrNameLst>
                                      </p:cBhvr>
                                      <p:tavLst>
                                        <p:tav tm="0">
                                          <p:val>
                                            <p:fltVal val="0"/>
                                          </p:val>
                                        </p:tav>
                                        <p:tav tm="100000">
                                          <p:val>
                                            <p:strVal val="#ppt_h"/>
                                          </p:val>
                                        </p:tav>
                                      </p:tavLst>
                                    </p:anim>
                                    <p:animEffect transition="in" filter="fade">
                                      <p:cBhvr>
                                        <p:cTn id="21" dur="500"/>
                                        <p:tgtEl>
                                          <p:spTgt spid="69"/>
                                        </p:tgtEl>
                                      </p:cBhvr>
                                    </p:animEffect>
                                  </p:childTnLst>
                                </p:cTn>
                              </p:par>
                            </p:childTnLst>
                          </p:cTn>
                        </p:par>
                        <p:par>
                          <p:cTn id="22" fill="hold">
                            <p:stCondLst>
                              <p:cond delay="2299"/>
                            </p:stCondLst>
                            <p:childTnLst>
                              <p:par>
                                <p:cTn id="23" presetID="22" presetClass="entr" presetSubtype="8" fill="hold" nodeType="afterEffect">
                                  <p:stCondLst>
                                    <p:cond delay="0"/>
                                  </p:stCondLst>
                                  <p:childTnLst>
                                    <p:set>
                                      <p:cBhvr>
                                        <p:cTn id="24" dur="1" fill="hold">
                                          <p:stCondLst>
                                            <p:cond delay="0"/>
                                          </p:stCondLst>
                                        </p:cTn>
                                        <p:tgtEl>
                                          <p:spTgt spid="14"/>
                                        </p:tgtEl>
                                        <p:attrNameLst>
                                          <p:attrName>style.visibility</p:attrName>
                                        </p:attrNameLst>
                                      </p:cBhvr>
                                      <p:to>
                                        <p:strVal val="visible"/>
                                      </p:to>
                                    </p:set>
                                    <p:animEffect transition="in" filter="wipe(left)">
                                      <p:cBhvr>
                                        <p:cTn id="25" dur="500"/>
                                        <p:tgtEl>
                                          <p:spTgt spid="14"/>
                                        </p:tgtEl>
                                      </p:cBhvr>
                                    </p:animEffect>
                                  </p:childTnLst>
                                </p:cTn>
                              </p:par>
                            </p:childTnLst>
                          </p:cTn>
                        </p:par>
                        <p:par>
                          <p:cTn id="26" fill="hold">
                            <p:stCondLst>
                              <p:cond delay="2799"/>
                            </p:stCondLst>
                            <p:childTnLst>
                              <p:par>
                                <p:cTn id="27" presetID="53" presetClass="entr" presetSubtype="16" fill="hold" nodeType="afterEffect">
                                  <p:stCondLst>
                                    <p:cond delay="0"/>
                                  </p:stCondLst>
                                  <p:childTnLst>
                                    <p:set>
                                      <p:cBhvr>
                                        <p:cTn id="28" dur="1" fill="hold">
                                          <p:stCondLst>
                                            <p:cond delay="0"/>
                                          </p:stCondLst>
                                        </p:cTn>
                                        <p:tgtEl>
                                          <p:spTgt spid="9"/>
                                        </p:tgtEl>
                                        <p:attrNameLst>
                                          <p:attrName>style.visibility</p:attrName>
                                        </p:attrNameLst>
                                      </p:cBhvr>
                                      <p:to>
                                        <p:strVal val="visible"/>
                                      </p:to>
                                    </p:set>
                                    <p:anim calcmode="lin" valueType="num">
                                      <p:cBhvr>
                                        <p:cTn id="29" dur="500" fill="hold"/>
                                        <p:tgtEl>
                                          <p:spTgt spid="9"/>
                                        </p:tgtEl>
                                        <p:attrNameLst>
                                          <p:attrName>ppt_w</p:attrName>
                                        </p:attrNameLst>
                                      </p:cBhvr>
                                      <p:tavLst>
                                        <p:tav tm="0">
                                          <p:val>
                                            <p:fltVal val="0"/>
                                          </p:val>
                                        </p:tav>
                                        <p:tav tm="100000">
                                          <p:val>
                                            <p:strVal val="#ppt_w"/>
                                          </p:val>
                                        </p:tav>
                                      </p:tavLst>
                                    </p:anim>
                                    <p:anim calcmode="lin" valueType="num">
                                      <p:cBhvr>
                                        <p:cTn id="30" dur="500" fill="hold"/>
                                        <p:tgtEl>
                                          <p:spTgt spid="9"/>
                                        </p:tgtEl>
                                        <p:attrNameLst>
                                          <p:attrName>ppt_h</p:attrName>
                                        </p:attrNameLst>
                                      </p:cBhvr>
                                      <p:tavLst>
                                        <p:tav tm="0">
                                          <p:val>
                                            <p:fltVal val="0"/>
                                          </p:val>
                                        </p:tav>
                                        <p:tav tm="100000">
                                          <p:val>
                                            <p:strVal val="#ppt_h"/>
                                          </p:val>
                                        </p:tav>
                                      </p:tavLst>
                                    </p:anim>
                                    <p:animEffect transition="in" filter="fade">
                                      <p:cBhvr>
                                        <p:cTn id="31" dur="500"/>
                                        <p:tgtEl>
                                          <p:spTgt spid="9"/>
                                        </p:tgtEl>
                                      </p:cBhvr>
                                    </p:animEffect>
                                  </p:childTnLst>
                                </p:cTn>
                              </p:par>
                            </p:childTnLst>
                          </p:cTn>
                        </p:par>
                        <p:par>
                          <p:cTn id="32" fill="hold">
                            <p:stCondLst>
                              <p:cond delay="3299"/>
                            </p:stCondLst>
                            <p:childTnLst>
                              <p:par>
                                <p:cTn id="33" presetID="42" presetClass="entr" presetSubtype="0" fill="hold" grpId="0" nodeType="afterEffect">
                                  <p:stCondLst>
                                    <p:cond delay="0"/>
                                  </p:stCondLst>
                                  <p:childTnLst>
                                    <p:set>
                                      <p:cBhvr>
                                        <p:cTn id="34" dur="1" fill="hold">
                                          <p:stCondLst>
                                            <p:cond delay="0"/>
                                          </p:stCondLst>
                                        </p:cTn>
                                        <p:tgtEl>
                                          <p:spTgt spid="61"/>
                                        </p:tgtEl>
                                        <p:attrNameLst>
                                          <p:attrName>style.visibility</p:attrName>
                                        </p:attrNameLst>
                                      </p:cBhvr>
                                      <p:to>
                                        <p:strVal val="visible"/>
                                      </p:to>
                                    </p:set>
                                    <p:animEffect transition="in" filter="fade">
                                      <p:cBhvr>
                                        <p:cTn id="35" dur="1000"/>
                                        <p:tgtEl>
                                          <p:spTgt spid="61"/>
                                        </p:tgtEl>
                                      </p:cBhvr>
                                    </p:animEffect>
                                    <p:anim calcmode="lin" valueType="num">
                                      <p:cBhvr>
                                        <p:cTn id="36" dur="1000" fill="hold"/>
                                        <p:tgtEl>
                                          <p:spTgt spid="61"/>
                                        </p:tgtEl>
                                        <p:attrNameLst>
                                          <p:attrName>ppt_x</p:attrName>
                                        </p:attrNameLst>
                                      </p:cBhvr>
                                      <p:tavLst>
                                        <p:tav tm="0">
                                          <p:val>
                                            <p:strVal val="#ppt_x"/>
                                          </p:val>
                                        </p:tav>
                                        <p:tav tm="100000">
                                          <p:val>
                                            <p:strVal val="#ppt_x"/>
                                          </p:val>
                                        </p:tav>
                                      </p:tavLst>
                                    </p:anim>
                                    <p:anim calcmode="lin" valueType="num">
                                      <p:cBhvr>
                                        <p:cTn id="37" dur="1000" fill="hold"/>
                                        <p:tgtEl>
                                          <p:spTgt spid="61"/>
                                        </p:tgtEl>
                                        <p:attrNameLst>
                                          <p:attrName>ppt_y</p:attrName>
                                        </p:attrNameLst>
                                      </p:cBhvr>
                                      <p:tavLst>
                                        <p:tav tm="0">
                                          <p:val>
                                            <p:strVal val="#ppt_y+.1"/>
                                          </p:val>
                                        </p:tav>
                                        <p:tav tm="100000">
                                          <p:val>
                                            <p:strVal val="#ppt_y"/>
                                          </p:val>
                                        </p:tav>
                                      </p:tavLst>
                                    </p:anim>
                                  </p:childTnLst>
                                </p:cTn>
                              </p:par>
                            </p:childTnLst>
                          </p:cTn>
                        </p:par>
                        <p:par>
                          <p:cTn id="38" fill="hold">
                            <p:stCondLst>
                              <p:cond delay="4299"/>
                            </p:stCondLst>
                            <p:childTnLst>
                              <p:par>
                                <p:cTn id="39" presetID="22" presetClass="entr" presetSubtype="8" fill="hold" nodeType="afterEffect">
                                  <p:stCondLst>
                                    <p:cond delay="0"/>
                                  </p:stCondLst>
                                  <p:childTnLst>
                                    <p:set>
                                      <p:cBhvr>
                                        <p:cTn id="40" dur="1" fill="hold">
                                          <p:stCondLst>
                                            <p:cond delay="0"/>
                                          </p:stCondLst>
                                        </p:cTn>
                                        <p:tgtEl>
                                          <p:spTgt spid="58"/>
                                        </p:tgtEl>
                                        <p:attrNameLst>
                                          <p:attrName>style.visibility</p:attrName>
                                        </p:attrNameLst>
                                      </p:cBhvr>
                                      <p:to>
                                        <p:strVal val="visible"/>
                                      </p:to>
                                    </p:set>
                                    <p:animEffect transition="in" filter="wipe(left)">
                                      <p:cBhvr>
                                        <p:cTn id="41" dur="500"/>
                                        <p:tgtEl>
                                          <p:spTgt spid="58"/>
                                        </p:tgtEl>
                                      </p:cBhvr>
                                    </p:animEffect>
                                  </p:childTnLst>
                                </p:cTn>
                              </p:par>
                            </p:childTnLst>
                          </p:cTn>
                        </p:par>
                        <p:par>
                          <p:cTn id="42" fill="hold">
                            <p:stCondLst>
                              <p:cond delay="4799"/>
                            </p:stCondLst>
                            <p:childTnLst>
                              <p:par>
                                <p:cTn id="43" presetID="53" presetClass="entr" presetSubtype="16" fill="hold" nodeType="afterEffect">
                                  <p:stCondLst>
                                    <p:cond delay="0"/>
                                  </p:stCondLst>
                                  <p:childTnLst>
                                    <p:set>
                                      <p:cBhvr>
                                        <p:cTn id="44" dur="1" fill="hold">
                                          <p:stCondLst>
                                            <p:cond delay="0"/>
                                          </p:stCondLst>
                                        </p:cTn>
                                        <p:tgtEl>
                                          <p:spTgt spid="5"/>
                                        </p:tgtEl>
                                        <p:attrNameLst>
                                          <p:attrName>style.visibility</p:attrName>
                                        </p:attrNameLst>
                                      </p:cBhvr>
                                      <p:to>
                                        <p:strVal val="visible"/>
                                      </p:to>
                                    </p:set>
                                    <p:anim calcmode="lin" valueType="num">
                                      <p:cBhvr>
                                        <p:cTn id="45" dur="500" fill="hold"/>
                                        <p:tgtEl>
                                          <p:spTgt spid="5"/>
                                        </p:tgtEl>
                                        <p:attrNameLst>
                                          <p:attrName>ppt_w</p:attrName>
                                        </p:attrNameLst>
                                      </p:cBhvr>
                                      <p:tavLst>
                                        <p:tav tm="0">
                                          <p:val>
                                            <p:fltVal val="0"/>
                                          </p:val>
                                        </p:tav>
                                        <p:tav tm="100000">
                                          <p:val>
                                            <p:strVal val="#ppt_w"/>
                                          </p:val>
                                        </p:tav>
                                      </p:tavLst>
                                    </p:anim>
                                    <p:anim calcmode="lin" valueType="num">
                                      <p:cBhvr>
                                        <p:cTn id="46" dur="500" fill="hold"/>
                                        <p:tgtEl>
                                          <p:spTgt spid="5"/>
                                        </p:tgtEl>
                                        <p:attrNameLst>
                                          <p:attrName>ppt_h</p:attrName>
                                        </p:attrNameLst>
                                      </p:cBhvr>
                                      <p:tavLst>
                                        <p:tav tm="0">
                                          <p:val>
                                            <p:fltVal val="0"/>
                                          </p:val>
                                        </p:tav>
                                        <p:tav tm="100000">
                                          <p:val>
                                            <p:strVal val="#ppt_h"/>
                                          </p:val>
                                        </p:tav>
                                      </p:tavLst>
                                    </p:anim>
                                    <p:animEffect transition="in" filter="fade">
                                      <p:cBhvr>
                                        <p:cTn id="47" dur="500"/>
                                        <p:tgtEl>
                                          <p:spTgt spid="5"/>
                                        </p:tgtEl>
                                      </p:cBhvr>
                                    </p:animEffect>
                                  </p:childTnLst>
                                </p:cTn>
                              </p:par>
                            </p:childTnLst>
                          </p:cTn>
                        </p:par>
                        <p:par>
                          <p:cTn id="48" fill="hold">
                            <p:stCondLst>
                              <p:cond delay="5299"/>
                            </p:stCondLst>
                            <p:childTnLst>
                              <p:par>
                                <p:cTn id="49" presetID="42" presetClass="entr" presetSubtype="0" fill="hold" grpId="0" nodeType="afterEffect">
                                  <p:stCondLst>
                                    <p:cond delay="0"/>
                                  </p:stCondLst>
                                  <p:childTnLst>
                                    <p:set>
                                      <p:cBhvr>
                                        <p:cTn id="50" dur="1" fill="hold">
                                          <p:stCondLst>
                                            <p:cond delay="0"/>
                                          </p:stCondLst>
                                        </p:cTn>
                                        <p:tgtEl>
                                          <p:spTgt spid="38"/>
                                        </p:tgtEl>
                                        <p:attrNameLst>
                                          <p:attrName>style.visibility</p:attrName>
                                        </p:attrNameLst>
                                      </p:cBhvr>
                                      <p:to>
                                        <p:strVal val="visible"/>
                                      </p:to>
                                    </p:set>
                                    <p:animEffect transition="in" filter="fade">
                                      <p:cBhvr>
                                        <p:cTn id="51" dur="1000"/>
                                        <p:tgtEl>
                                          <p:spTgt spid="38"/>
                                        </p:tgtEl>
                                      </p:cBhvr>
                                    </p:animEffect>
                                    <p:anim calcmode="lin" valueType="num">
                                      <p:cBhvr>
                                        <p:cTn id="52" dur="1000" fill="hold"/>
                                        <p:tgtEl>
                                          <p:spTgt spid="38"/>
                                        </p:tgtEl>
                                        <p:attrNameLst>
                                          <p:attrName>ppt_x</p:attrName>
                                        </p:attrNameLst>
                                      </p:cBhvr>
                                      <p:tavLst>
                                        <p:tav tm="0">
                                          <p:val>
                                            <p:strVal val="#ppt_x"/>
                                          </p:val>
                                        </p:tav>
                                        <p:tav tm="100000">
                                          <p:val>
                                            <p:strVal val="#ppt_x"/>
                                          </p:val>
                                        </p:tav>
                                      </p:tavLst>
                                    </p:anim>
                                    <p:anim calcmode="lin" valueType="num">
                                      <p:cBhvr>
                                        <p:cTn id="53" dur="1000" fill="hold"/>
                                        <p:tgtEl>
                                          <p:spTgt spid="38"/>
                                        </p:tgtEl>
                                        <p:attrNameLst>
                                          <p:attrName>ppt_y</p:attrName>
                                        </p:attrNameLst>
                                      </p:cBhvr>
                                      <p:tavLst>
                                        <p:tav tm="0">
                                          <p:val>
                                            <p:strVal val="#ppt_y+.1"/>
                                          </p:val>
                                        </p:tav>
                                        <p:tav tm="100000">
                                          <p:val>
                                            <p:strVal val="#ppt_y"/>
                                          </p:val>
                                        </p:tav>
                                      </p:tavLst>
                                    </p:anim>
                                  </p:childTnLst>
                                </p:cTn>
                              </p:par>
                            </p:childTnLst>
                          </p:cTn>
                        </p:par>
                        <p:par>
                          <p:cTn id="54" fill="hold">
                            <p:stCondLst>
                              <p:cond delay="6299"/>
                            </p:stCondLst>
                            <p:childTnLst>
                              <p:par>
                                <p:cTn id="55" presetID="22" presetClass="entr" presetSubtype="8" fill="hold" nodeType="afterEffect">
                                  <p:stCondLst>
                                    <p:cond delay="0"/>
                                  </p:stCondLst>
                                  <p:childTnLst>
                                    <p:set>
                                      <p:cBhvr>
                                        <p:cTn id="56" dur="1" fill="hold">
                                          <p:stCondLst>
                                            <p:cond delay="0"/>
                                          </p:stCondLst>
                                        </p:cTn>
                                        <p:tgtEl>
                                          <p:spTgt spid="60"/>
                                        </p:tgtEl>
                                        <p:attrNameLst>
                                          <p:attrName>style.visibility</p:attrName>
                                        </p:attrNameLst>
                                      </p:cBhvr>
                                      <p:to>
                                        <p:strVal val="visible"/>
                                      </p:to>
                                    </p:set>
                                    <p:animEffect transition="in" filter="wipe(left)">
                                      <p:cBhvr>
                                        <p:cTn id="57" dur="500"/>
                                        <p:tgtEl>
                                          <p:spTgt spid="60"/>
                                        </p:tgtEl>
                                      </p:cBhvr>
                                    </p:animEffect>
                                  </p:childTnLst>
                                </p:cTn>
                              </p:par>
                            </p:childTnLst>
                          </p:cTn>
                        </p:par>
                        <p:par>
                          <p:cTn id="58" fill="hold">
                            <p:stCondLst>
                              <p:cond delay="6799"/>
                            </p:stCondLst>
                            <p:childTnLst>
                              <p:par>
                                <p:cTn id="59" presetID="53" presetClass="entr" presetSubtype="16" fill="hold" nodeType="afterEffect">
                                  <p:stCondLst>
                                    <p:cond delay="0"/>
                                  </p:stCondLst>
                                  <p:childTnLst>
                                    <p:set>
                                      <p:cBhvr>
                                        <p:cTn id="60" dur="1" fill="hold">
                                          <p:stCondLst>
                                            <p:cond delay="0"/>
                                          </p:stCondLst>
                                        </p:cTn>
                                        <p:tgtEl>
                                          <p:spTgt spid="11"/>
                                        </p:tgtEl>
                                        <p:attrNameLst>
                                          <p:attrName>style.visibility</p:attrName>
                                        </p:attrNameLst>
                                      </p:cBhvr>
                                      <p:to>
                                        <p:strVal val="visible"/>
                                      </p:to>
                                    </p:set>
                                    <p:anim calcmode="lin" valueType="num">
                                      <p:cBhvr>
                                        <p:cTn id="61" dur="500" fill="hold"/>
                                        <p:tgtEl>
                                          <p:spTgt spid="11"/>
                                        </p:tgtEl>
                                        <p:attrNameLst>
                                          <p:attrName>ppt_w</p:attrName>
                                        </p:attrNameLst>
                                      </p:cBhvr>
                                      <p:tavLst>
                                        <p:tav tm="0">
                                          <p:val>
                                            <p:fltVal val="0"/>
                                          </p:val>
                                        </p:tav>
                                        <p:tav tm="100000">
                                          <p:val>
                                            <p:strVal val="#ppt_w"/>
                                          </p:val>
                                        </p:tav>
                                      </p:tavLst>
                                    </p:anim>
                                    <p:anim calcmode="lin" valueType="num">
                                      <p:cBhvr>
                                        <p:cTn id="62" dur="500" fill="hold"/>
                                        <p:tgtEl>
                                          <p:spTgt spid="11"/>
                                        </p:tgtEl>
                                        <p:attrNameLst>
                                          <p:attrName>ppt_h</p:attrName>
                                        </p:attrNameLst>
                                      </p:cBhvr>
                                      <p:tavLst>
                                        <p:tav tm="0">
                                          <p:val>
                                            <p:fltVal val="0"/>
                                          </p:val>
                                        </p:tav>
                                        <p:tav tm="100000">
                                          <p:val>
                                            <p:strVal val="#ppt_h"/>
                                          </p:val>
                                        </p:tav>
                                      </p:tavLst>
                                    </p:anim>
                                    <p:animEffect transition="in" filter="fade">
                                      <p:cBhvr>
                                        <p:cTn id="63" dur="500"/>
                                        <p:tgtEl>
                                          <p:spTgt spid="11"/>
                                        </p:tgtEl>
                                      </p:cBhvr>
                                    </p:animEffect>
                                  </p:childTnLst>
                                </p:cTn>
                              </p:par>
                            </p:childTnLst>
                          </p:cTn>
                        </p:par>
                        <p:par>
                          <p:cTn id="64" fill="hold">
                            <p:stCondLst>
                              <p:cond delay="7299"/>
                            </p:stCondLst>
                            <p:childTnLst>
                              <p:par>
                                <p:cTn id="65" presetID="42" presetClass="entr" presetSubtype="0" fill="hold" grpId="0" nodeType="afterEffect">
                                  <p:stCondLst>
                                    <p:cond delay="0"/>
                                  </p:stCondLst>
                                  <p:childTnLst>
                                    <p:set>
                                      <p:cBhvr>
                                        <p:cTn id="66" dur="1" fill="hold">
                                          <p:stCondLst>
                                            <p:cond delay="0"/>
                                          </p:stCondLst>
                                        </p:cTn>
                                        <p:tgtEl>
                                          <p:spTgt spid="41"/>
                                        </p:tgtEl>
                                        <p:attrNameLst>
                                          <p:attrName>style.visibility</p:attrName>
                                        </p:attrNameLst>
                                      </p:cBhvr>
                                      <p:to>
                                        <p:strVal val="visible"/>
                                      </p:to>
                                    </p:set>
                                    <p:animEffect transition="in" filter="fade">
                                      <p:cBhvr>
                                        <p:cTn id="67" dur="1000"/>
                                        <p:tgtEl>
                                          <p:spTgt spid="41"/>
                                        </p:tgtEl>
                                      </p:cBhvr>
                                    </p:animEffect>
                                    <p:anim calcmode="lin" valueType="num">
                                      <p:cBhvr>
                                        <p:cTn id="68" dur="1000" fill="hold"/>
                                        <p:tgtEl>
                                          <p:spTgt spid="41"/>
                                        </p:tgtEl>
                                        <p:attrNameLst>
                                          <p:attrName>ppt_x</p:attrName>
                                        </p:attrNameLst>
                                      </p:cBhvr>
                                      <p:tavLst>
                                        <p:tav tm="0">
                                          <p:val>
                                            <p:strVal val="#ppt_x"/>
                                          </p:val>
                                        </p:tav>
                                        <p:tav tm="100000">
                                          <p:val>
                                            <p:strVal val="#ppt_x"/>
                                          </p:val>
                                        </p:tav>
                                      </p:tavLst>
                                    </p:anim>
                                    <p:anim calcmode="lin" valueType="num">
                                      <p:cBhvr>
                                        <p:cTn id="69" dur="1000" fill="hold"/>
                                        <p:tgtEl>
                                          <p:spTgt spid="41"/>
                                        </p:tgtEl>
                                        <p:attrNameLst>
                                          <p:attrName>ppt_y</p:attrName>
                                        </p:attrNameLst>
                                      </p:cBhvr>
                                      <p:tavLst>
                                        <p:tav tm="0">
                                          <p:val>
                                            <p:strVal val="#ppt_y+.1"/>
                                          </p:val>
                                        </p:tav>
                                        <p:tav tm="100000">
                                          <p:val>
                                            <p:strVal val="#ppt_y"/>
                                          </p:val>
                                        </p:tav>
                                      </p:tavLst>
                                    </p:anim>
                                  </p:childTnLst>
                                </p:cTn>
                              </p:par>
                            </p:childTnLst>
                          </p:cTn>
                        </p:par>
                        <p:par>
                          <p:cTn id="70" fill="hold">
                            <p:stCondLst>
                              <p:cond delay="8299"/>
                            </p:stCondLst>
                            <p:childTnLst>
                              <p:par>
                                <p:cTn id="71" presetID="22" presetClass="entr" presetSubtype="8" fill="hold" nodeType="afterEffect">
                                  <p:stCondLst>
                                    <p:cond delay="0"/>
                                  </p:stCondLst>
                                  <p:childTnLst>
                                    <p:set>
                                      <p:cBhvr>
                                        <p:cTn id="72" dur="1" fill="hold">
                                          <p:stCondLst>
                                            <p:cond delay="0"/>
                                          </p:stCondLst>
                                        </p:cTn>
                                        <p:tgtEl>
                                          <p:spTgt spid="65"/>
                                        </p:tgtEl>
                                        <p:attrNameLst>
                                          <p:attrName>style.visibility</p:attrName>
                                        </p:attrNameLst>
                                      </p:cBhvr>
                                      <p:to>
                                        <p:strVal val="visible"/>
                                      </p:to>
                                    </p:set>
                                    <p:animEffect transition="in" filter="wipe(left)">
                                      <p:cBhvr>
                                        <p:cTn id="73" dur="500"/>
                                        <p:tgtEl>
                                          <p:spTgt spid="65"/>
                                        </p:tgtEl>
                                      </p:cBhvr>
                                    </p:animEffect>
                                  </p:childTnLst>
                                </p:cTn>
                              </p:par>
                            </p:childTnLst>
                          </p:cTn>
                        </p:par>
                        <p:par>
                          <p:cTn id="74" fill="hold">
                            <p:stCondLst>
                              <p:cond delay="8799"/>
                            </p:stCondLst>
                            <p:childTnLst>
                              <p:par>
                                <p:cTn id="75" presetID="53" presetClass="entr" presetSubtype="16" fill="hold" nodeType="afterEffect">
                                  <p:stCondLst>
                                    <p:cond delay="0"/>
                                  </p:stCondLst>
                                  <p:childTnLst>
                                    <p:set>
                                      <p:cBhvr>
                                        <p:cTn id="76" dur="1" fill="hold">
                                          <p:stCondLst>
                                            <p:cond delay="0"/>
                                          </p:stCondLst>
                                        </p:cTn>
                                        <p:tgtEl>
                                          <p:spTgt spid="12"/>
                                        </p:tgtEl>
                                        <p:attrNameLst>
                                          <p:attrName>style.visibility</p:attrName>
                                        </p:attrNameLst>
                                      </p:cBhvr>
                                      <p:to>
                                        <p:strVal val="visible"/>
                                      </p:to>
                                    </p:set>
                                    <p:anim calcmode="lin" valueType="num">
                                      <p:cBhvr>
                                        <p:cTn id="77" dur="500" fill="hold"/>
                                        <p:tgtEl>
                                          <p:spTgt spid="12"/>
                                        </p:tgtEl>
                                        <p:attrNameLst>
                                          <p:attrName>ppt_w</p:attrName>
                                        </p:attrNameLst>
                                      </p:cBhvr>
                                      <p:tavLst>
                                        <p:tav tm="0">
                                          <p:val>
                                            <p:fltVal val="0"/>
                                          </p:val>
                                        </p:tav>
                                        <p:tav tm="100000">
                                          <p:val>
                                            <p:strVal val="#ppt_w"/>
                                          </p:val>
                                        </p:tav>
                                      </p:tavLst>
                                    </p:anim>
                                    <p:anim calcmode="lin" valueType="num">
                                      <p:cBhvr>
                                        <p:cTn id="78" dur="500" fill="hold"/>
                                        <p:tgtEl>
                                          <p:spTgt spid="12"/>
                                        </p:tgtEl>
                                        <p:attrNameLst>
                                          <p:attrName>ppt_h</p:attrName>
                                        </p:attrNameLst>
                                      </p:cBhvr>
                                      <p:tavLst>
                                        <p:tav tm="0">
                                          <p:val>
                                            <p:fltVal val="0"/>
                                          </p:val>
                                        </p:tav>
                                        <p:tav tm="100000">
                                          <p:val>
                                            <p:strVal val="#ppt_h"/>
                                          </p:val>
                                        </p:tav>
                                      </p:tavLst>
                                    </p:anim>
                                    <p:animEffect transition="in" filter="fade">
                                      <p:cBhvr>
                                        <p:cTn id="79" dur="500"/>
                                        <p:tgtEl>
                                          <p:spTgt spid="12"/>
                                        </p:tgtEl>
                                      </p:cBhvr>
                                    </p:animEffect>
                                  </p:childTnLst>
                                </p:cTn>
                              </p:par>
                            </p:childTnLst>
                          </p:cTn>
                        </p:par>
                        <p:par>
                          <p:cTn id="80" fill="hold">
                            <p:stCondLst>
                              <p:cond delay="9299"/>
                            </p:stCondLst>
                            <p:childTnLst>
                              <p:par>
                                <p:cTn id="81" presetID="42" presetClass="entr" presetSubtype="0" fill="hold" grpId="0" nodeType="afterEffect">
                                  <p:stCondLst>
                                    <p:cond delay="0"/>
                                  </p:stCondLst>
                                  <p:childTnLst>
                                    <p:set>
                                      <p:cBhvr>
                                        <p:cTn id="82" dur="1" fill="hold">
                                          <p:stCondLst>
                                            <p:cond delay="0"/>
                                          </p:stCondLst>
                                        </p:cTn>
                                        <p:tgtEl>
                                          <p:spTgt spid="44"/>
                                        </p:tgtEl>
                                        <p:attrNameLst>
                                          <p:attrName>style.visibility</p:attrName>
                                        </p:attrNameLst>
                                      </p:cBhvr>
                                      <p:to>
                                        <p:strVal val="visible"/>
                                      </p:to>
                                    </p:set>
                                    <p:animEffect transition="in" filter="fade">
                                      <p:cBhvr>
                                        <p:cTn id="83" dur="1000"/>
                                        <p:tgtEl>
                                          <p:spTgt spid="44"/>
                                        </p:tgtEl>
                                      </p:cBhvr>
                                    </p:animEffect>
                                    <p:anim calcmode="lin" valueType="num">
                                      <p:cBhvr>
                                        <p:cTn id="84" dur="1000" fill="hold"/>
                                        <p:tgtEl>
                                          <p:spTgt spid="44"/>
                                        </p:tgtEl>
                                        <p:attrNameLst>
                                          <p:attrName>ppt_x</p:attrName>
                                        </p:attrNameLst>
                                      </p:cBhvr>
                                      <p:tavLst>
                                        <p:tav tm="0">
                                          <p:val>
                                            <p:strVal val="#ppt_x"/>
                                          </p:val>
                                        </p:tav>
                                        <p:tav tm="100000">
                                          <p:val>
                                            <p:strVal val="#ppt_x"/>
                                          </p:val>
                                        </p:tav>
                                      </p:tavLst>
                                    </p:anim>
                                    <p:anim calcmode="lin" valueType="num">
                                      <p:cBhvr>
                                        <p:cTn id="85" dur="1000" fill="hold"/>
                                        <p:tgtEl>
                                          <p:spTgt spid="4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 grpId="0" bldLvl="0" animBg="1"/>
      <p:bldP spid="38" grpId="0" bldLvl="0" animBg="1"/>
      <p:bldP spid="41" grpId="0" bldLvl="0" animBg="1"/>
      <p:bldP spid="44" grpId="0" bldLvl="0" animBg="1"/>
      <p:bldP spid="116"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p:nvSpPr>
          <p:cNvPr id="38" name="文本框 15"/>
          <p:cNvSpPr txBox="1"/>
          <p:nvPr/>
        </p:nvSpPr>
        <p:spPr>
          <a:xfrm>
            <a:off x="946150" y="412750"/>
            <a:ext cx="4021455" cy="440055"/>
          </a:xfrm>
          <a:prstGeom prst="rect">
            <a:avLst/>
          </a:prstGeom>
          <a:noFill/>
        </p:spPr>
        <p:txBody>
          <a:bodyPr wrap="square" lIns="91440" tIns="45720" rIns="91440" bIns="45720" rtlCol="0">
            <a:spAutoFit/>
          </a:bodyPr>
          <a:lstStyle/>
          <a:p>
            <a:r>
              <a:rPr lang="en-US" altLang="zh-CN" sz="2265" b="1" dirty="0">
                <a:solidFill>
                  <a:srgbClr val="1B4367"/>
                </a:solidFill>
                <a:cs typeface="+mn-ea"/>
                <a:sym typeface="+mn-lt"/>
              </a:rPr>
              <a:t>Combination with Pop Art</a:t>
            </a:r>
            <a:endParaRPr lang="zh-CN" altLang="en-US" sz="2265" b="1" dirty="0">
              <a:solidFill>
                <a:srgbClr val="1B4367"/>
              </a:solidFill>
              <a:cs typeface="+mn-ea"/>
              <a:sym typeface="+mn-lt"/>
            </a:endParaRPr>
          </a:p>
        </p:txBody>
      </p:sp>
      <p:sp>
        <p:nvSpPr>
          <p:cNvPr id="52" name="TextBox 29"/>
          <p:cNvSpPr txBox="1">
            <a:spLocks noChangeArrowheads="1"/>
          </p:cNvSpPr>
          <p:nvPr/>
        </p:nvSpPr>
        <p:spPr bwMode="auto">
          <a:xfrm>
            <a:off x="7886700" y="527050"/>
            <a:ext cx="4305300" cy="182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spAutoFit/>
          </a:bodyPr>
          <a:lstStyle>
            <a:lvl1pPr>
              <a:defRPr>
                <a:solidFill>
                  <a:schemeClr val="tx1"/>
                </a:solidFill>
                <a:latin typeface="Calibri" panose="020F0502020204030204" charset="0"/>
                <a:ea typeface="微软雅黑" panose="020B0503020204020204" charset="-122"/>
              </a:defRPr>
            </a:lvl1pPr>
            <a:lvl2pPr marL="742950" indent="-285750">
              <a:defRPr>
                <a:solidFill>
                  <a:schemeClr val="tx1"/>
                </a:solidFill>
                <a:latin typeface="Calibri" panose="020F0502020204030204" charset="0"/>
                <a:ea typeface="微软雅黑" panose="020B0503020204020204" charset="-122"/>
              </a:defRPr>
            </a:lvl2pPr>
            <a:lvl3pPr marL="1143000" indent="-228600">
              <a:defRPr>
                <a:solidFill>
                  <a:schemeClr val="tx1"/>
                </a:solidFill>
                <a:latin typeface="Calibri" panose="020F0502020204030204" charset="0"/>
                <a:ea typeface="微软雅黑" panose="020B0503020204020204" charset="-122"/>
              </a:defRPr>
            </a:lvl3pPr>
            <a:lvl4pPr marL="1600200" indent="-228600">
              <a:defRPr>
                <a:solidFill>
                  <a:schemeClr val="tx1"/>
                </a:solidFill>
                <a:latin typeface="Calibri" panose="020F0502020204030204" charset="0"/>
                <a:ea typeface="微软雅黑" panose="020B0503020204020204" charset="-122"/>
              </a:defRPr>
            </a:lvl4pPr>
            <a:lvl5pPr marL="2057400" indent="-228600">
              <a:defRPr>
                <a:solidFill>
                  <a:schemeClr val="tx1"/>
                </a:solidFill>
                <a:latin typeface="Calibri" panose="020F0502020204030204" charset="0"/>
                <a:ea typeface="微软雅黑" panose="020B0503020204020204"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9pPr>
          </a:lstStyle>
          <a:p>
            <a:pPr>
              <a:lnSpc>
                <a:spcPts val="1500"/>
              </a:lnSpc>
            </a:pPr>
            <a:r>
              <a:rPr lang="en-US" altLang="zh-CN" sz="1200" dirty="0">
                <a:solidFill>
                  <a:schemeClr val="tx1">
                    <a:lumMod val="75000"/>
                    <a:lumOff val="25000"/>
                  </a:schemeClr>
                </a:solidFill>
              </a:rPr>
              <a:t>Give AI works a certain image, that is, artistic value. AI works themselves do not have imagery.</a:t>
            </a:r>
            <a:endParaRPr lang="en-US" altLang="zh-CN" sz="1200" dirty="0">
              <a:solidFill>
                <a:schemeClr val="tx1">
                  <a:lumMod val="75000"/>
                  <a:lumOff val="25000"/>
                </a:schemeClr>
              </a:solidFill>
            </a:endParaRPr>
          </a:p>
          <a:p>
            <a:pPr>
              <a:lnSpc>
                <a:spcPts val="1500"/>
              </a:lnSpc>
            </a:pPr>
            <a:r>
              <a:rPr lang="en-US" altLang="zh-CN" sz="1200" dirty="0">
                <a:solidFill>
                  <a:schemeClr val="tx1">
                    <a:lumMod val="75000"/>
                    <a:lumOff val="25000"/>
                  </a:schemeClr>
                </a:solidFill>
              </a:rPr>
              <a:t>“</a:t>
            </a:r>
            <a:r>
              <a:rPr lang="en-US" altLang="zh-CN" sz="1200" i="1" dirty="0">
                <a:solidFill>
                  <a:schemeClr val="tx1">
                    <a:lumMod val="75000"/>
                    <a:lumOff val="25000"/>
                  </a:schemeClr>
                </a:solidFill>
              </a:rPr>
              <a:t>Human Experience: The art created by mortal artists reflects their personal experiences and the cultural context they are immersed in, resulting in complex narratives and emotional depth.</a:t>
            </a:r>
            <a:r>
              <a:rPr lang="" altLang="en-US" sz="1200" i="1" dirty="0">
                <a:solidFill>
                  <a:schemeClr val="tx1">
                    <a:lumMod val="75000"/>
                    <a:lumOff val="25000"/>
                  </a:schemeClr>
                </a:solidFill>
              </a:rPr>
              <a:t> </a:t>
            </a:r>
            <a:r>
              <a:rPr lang="en-US" altLang="zh-CN" sz="1200" i="1" dirty="0">
                <a:solidFill>
                  <a:schemeClr val="tx1">
                    <a:lumMod val="75000"/>
                    <a:lumOff val="25000"/>
                  </a:schemeClr>
                </a:solidFill>
              </a:rPr>
              <a:t>AI-generated art, on the other hand, may lack the same depth and richness that comes from lived experiences.</a:t>
            </a:r>
            <a:r>
              <a:rPr lang="en-US" altLang="zh-CN" sz="1200" dirty="0">
                <a:solidFill>
                  <a:schemeClr val="tx1">
                    <a:lumMod val="75000"/>
                    <a:lumOff val="25000"/>
                  </a:schemeClr>
                </a:solidFill>
              </a:rPr>
              <a:t>”</a:t>
            </a:r>
            <a:endParaRPr lang="en-US" altLang="zh-CN" sz="1200" dirty="0">
              <a:solidFill>
                <a:schemeClr val="tx1">
                  <a:lumMod val="75000"/>
                  <a:lumOff val="25000"/>
                </a:schemeClr>
              </a:solidFill>
            </a:endParaRPr>
          </a:p>
          <a:p>
            <a:pPr>
              <a:lnSpc>
                <a:spcPts val="1500"/>
              </a:lnSpc>
            </a:pPr>
            <a:r>
              <a:rPr lang="zh-CN" altLang="en-US" sz="1200" dirty="0">
                <a:solidFill>
                  <a:schemeClr val="tx1">
                    <a:lumMod val="75000"/>
                    <a:lumOff val="25000"/>
                  </a:schemeClr>
                </a:solidFill>
              </a:rPr>
              <a:t>（</a:t>
            </a:r>
            <a:r>
              <a:rPr lang="en-US" altLang="zh-CN" sz="1200" i="1" dirty="0">
                <a:solidFill>
                  <a:schemeClr val="tx1">
                    <a:lumMod val="75000"/>
                    <a:lumOff val="25000"/>
                  </a:schemeClr>
                </a:solidFill>
              </a:rPr>
              <a:t>The Shadow Issues of AI in Art: Distinguishing Between AI Generation and Human Creativity</a:t>
            </a:r>
            <a:r>
              <a:rPr lang="zh-CN" altLang="en-US" sz="1335" dirty="0">
                <a:solidFill>
                  <a:schemeClr val="tx1">
                    <a:lumMod val="75000"/>
                    <a:lumOff val="25000"/>
                  </a:schemeClr>
                </a:solidFill>
              </a:rPr>
              <a:t>）</a:t>
            </a:r>
            <a:endParaRPr lang="zh-CN" altLang="en-US" sz="1335" dirty="0">
              <a:solidFill>
                <a:schemeClr val="tx1">
                  <a:lumMod val="75000"/>
                  <a:lumOff val="25000"/>
                </a:schemeClr>
              </a:solidFill>
            </a:endParaRPr>
          </a:p>
        </p:txBody>
      </p:sp>
      <p:sp>
        <p:nvSpPr>
          <p:cNvPr id="53" name="TextBox 30"/>
          <p:cNvSpPr txBox="1">
            <a:spLocks noChangeArrowheads="1"/>
          </p:cNvSpPr>
          <p:nvPr/>
        </p:nvSpPr>
        <p:spPr bwMode="auto">
          <a:xfrm>
            <a:off x="1287780" y="1489075"/>
            <a:ext cx="2969895" cy="1052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spAutoFit/>
          </a:bodyPr>
          <a:lstStyle>
            <a:lvl1pPr>
              <a:defRPr>
                <a:solidFill>
                  <a:schemeClr val="tx1"/>
                </a:solidFill>
                <a:latin typeface="Calibri" panose="020F0502020204030204" charset="0"/>
                <a:ea typeface="微软雅黑" panose="020B0503020204020204" charset="-122"/>
              </a:defRPr>
            </a:lvl1pPr>
            <a:lvl2pPr marL="742950" indent="-285750">
              <a:defRPr>
                <a:solidFill>
                  <a:schemeClr val="tx1"/>
                </a:solidFill>
                <a:latin typeface="Calibri" panose="020F0502020204030204" charset="0"/>
                <a:ea typeface="微软雅黑" panose="020B0503020204020204" charset="-122"/>
              </a:defRPr>
            </a:lvl2pPr>
            <a:lvl3pPr marL="1143000" indent="-228600">
              <a:defRPr>
                <a:solidFill>
                  <a:schemeClr val="tx1"/>
                </a:solidFill>
                <a:latin typeface="Calibri" panose="020F0502020204030204" charset="0"/>
                <a:ea typeface="微软雅黑" panose="020B0503020204020204" charset="-122"/>
              </a:defRPr>
            </a:lvl3pPr>
            <a:lvl4pPr marL="1600200" indent="-228600">
              <a:defRPr>
                <a:solidFill>
                  <a:schemeClr val="tx1"/>
                </a:solidFill>
                <a:latin typeface="Calibri" panose="020F0502020204030204" charset="0"/>
                <a:ea typeface="微软雅黑" panose="020B0503020204020204" charset="-122"/>
              </a:defRPr>
            </a:lvl4pPr>
            <a:lvl5pPr marL="2057400" indent="-228600">
              <a:defRPr>
                <a:solidFill>
                  <a:schemeClr val="tx1"/>
                </a:solidFill>
                <a:latin typeface="Calibri" panose="020F0502020204030204" charset="0"/>
                <a:ea typeface="微软雅黑" panose="020B0503020204020204"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9pPr>
          </a:lstStyle>
          <a:p>
            <a:pPr algn="ctr">
              <a:lnSpc>
                <a:spcPts val="1500"/>
              </a:lnSpc>
            </a:pPr>
            <a:r>
              <a:rPr lang="en-US" altLang="zh-CN" sz="1335" dirty="0" smtClean="0">
                <a:solidFill>
                  <a:schemeClr val="tx1">
                    <a:lumMod val="75000"/>
                    <a:lumOff val="25000"/>
                  </a:schemeClr>
                </a:solidFill>
                <a:cs typeface="+mn-ea"/>
                <a:sym typeface="+mn-lt"/>
              </a:rPr>
              <a:t>Starting from the selection of materials, a large number of pop art-related works are filled into the AI ​​database, making the final creative results of AI closer to pop art.</a:t>
            </a:r>
            <a:endParaRPr lang="zh-CN" altLang="en-US" sz="1335" dirty="0">
              <a:solidFill>
                <a:schemeClr val="tx1">
                  <a:lumMod val="75000"/>
                  <a:lumOff val="25000"/>
                </a:schemeClr>
              </a:solidFill>
            </a:endParaRPr>
          </a:p>
        </p:txBody>
      </p:sp>
      <p:sp>
        <p:nvSpPr>
          <p:cNvPr id="54" name="TextBox 31"/>
          <p:cNvSpPr txBox="1">
            <a:spLocks noChangeArrowheads="1"/>
          </p:cNvSpPr>
          <p:nvPr/>
        </p:nvSpPr>
        <p:spPr bwMode="auto">
          <a:xfrm>
            <a:off x="426720" y="3154680"/>
            <a:ext cx="3369310" cy="2394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oAutofit/>
          </a:bodyPr>
          <a:lstStyle>
            <a:lvl1pPr>
              <a:defRPr>
                <a:solidFill>
                  <a:schemeClr val="tx1"/>
                </a:solidFill>
                <a:latin typeface="Calibri" panose="020F0502020204030204" charset="0"/>
                <a:ea typeface="微软雅黑" panose="020B0503020204020204" charset="-122"/>
              </a:defRPr>
            </a:lvl1pPr>
            <a:lvl2pPr marL="742950" indent="-285750">
              <a:defRPr>
                <a:solidFill>
                  <a:schemeClr val="tx1"/>
                </a:solidFill>
                <a:latin typeface="Calibri" panose="020F0502020204030204" charset="0"/>
                <a:ea typeface="微软雅黑" panose="020B0503020204020204" charset="-122"/>
              </a:defRPr>
            </a:lvl2pPr>
            <a:lvl3pPr marL="1143000" indent="-228600">
              <a:defRPr>
                <a:solidFill>
                  <a:schemeClr val="tx1"/>
                </a:solidFill>
                <a:latin typeface="Calibri" panose="020F0502020204030204" charset="0"/>
                <a:ea typeface="微软雅黑" panose="020B0503020204020204" charset="-122"/>
              </a:defRPr>
            </a:lvl3pPr>
            <a:lvl4pPr marL="1600200" indent="-228600">
              <a:defRPr>
                <a:solidFill>
                  <a:schemeClr val="tx1"/>
                </a:solidFill>
                <a:latin typeface="Calibri" panose="020F0502020204030204" charset="0"/>
                <a:ea typeface="微软雅黑" panose="020B0503020204020204" charset="-122"/>
              </a:defRPr>
            </a:lvl4pPr>
            <a:lvl5pPr marL="2057400" indent="-228600">
              <a:defRPr>
                <a:solidFill>
                  <a:schemeClr val="tx1"/>
                </a:solidFill>
                <a:latin typeface="Calibri" panose="020F0502020204030204" charset="0"/>
                <a:ea typeface="微软雅黑" panose="020B0503020204020204"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9pPr>
          </a:lstStyle>
          <a:p>
            <a:pPr algn="l">
              <a:lnSpc>
                <a:spcPts val="1500"/>
              </a:lnSpc>
            </a:pPr>
            <a:r>
              <a:rPr lang="en-US" altLang="zh-CN" sz="900" dirty="0" smtClean="0">
                <a:solidFill>
                  <a:schemeClr val="tx1">
                    <a:lumMod val="75000"/>
                    <a:lumOff val="25000"/>
                  </a:schemeClr>
                </a:solidFill>
              </a:rPr>
              <a:t>In addition to the imagery of the work, artistic value and the sensory experience it brings to the audience, another urgent problem that needs to be solved in AI creation is that AI creation itself is regarded as a form of imitation. This comes from its creative form, the extraction of various existing materials. Unlike pop art, this extraction does not have a specific goal, which also causes AI creation to not be regarded as a true artistic creation like pop art.</a:t>
            </a:r>
            <a:r>
              <a:rPr lang="en-US" altLang="zh-CN" sz="900" dirty="0">
                <a:solidFill>
                  <a:schemeClr val="tx1">
                    <a:lumMod val="75000"/>
                    <a:lumOff val="25000"/>
                  </a:schemeClr>
                </a:solidFill>
              </a:rPr>
              <a:t>“...</a:t>
            </a:r>
            <a:r>
              <a:rPr lang="en-US" altLang="zh-CN" sz="900" i="1" dirty="0">
                <a:solidFill>
                  <a:schemeClr val="tx1">
                    <a:lumMod val="75000"/>
                    <a:lumOff val="25000"/>
                  </a:schemeClr>
                </a:solidFill>
              </a:rPr>
              <a:t>This is also why the "novelty effect" of artistic demonstrations using machine learning often wears off so quickly. As Zach Lipton</a:t>
            </a:r>
            <a:r>
              <a:rPr lang="" altLang="en-US" sz="900" i="1" dirty="0">
                <a:solidFill>
                  <a:schemeClr val="tx1">
                    <a:lumMod val="75000"/>
                    <a:lumOff val="25000"/>
                  </a:schemeClr>
                </a:solidFill>
              </a:rPr>
              <a:t> </a:t>
            </a:r>
            <a:r>
              <a:rPr lang="en-US" altLang="zh-CN" sz="900" i="1" dirty="0">
                <a:solidFill>
                  <a:schemeClr val="tx1">
                    <a:lumMod val="75000"/>
                    <a:lumOff val="25000"/>
                  </a:schemeClr>
                </a:solidFill>
              </a:rPr>
              <a:t>has said</a:t>
            </a:r>
            <a:r>
              <a:rPr lang="" altLang="en-US" sz="900" i="1" dirty="0">
                <a:solidFill>
                  <a:schemeClr val="tx1">
                    <a:lumMod val="75000"/>
                    <a:lumOff val="25000"/>
                  </a:schemeClr>
                </a:solidFill>
              </a:rPr>
              <a:t> </a:t>
            </a:r>
            <a:r>
              <a:rPr lang="en-US" altLang="zh-CN" sz="900" i="1" dirty="0">
                <a:solidFill>
                  <a:schemeClr val="tx1">
                    <a:lumMod val="75000"/>
                    <a:lumOff val="25000"/>
                  </a:schemeClr>
                </a:solidFill>
              </a:rPr>
              <a:t>about MuseNet: it "is uninteresting in precisely the same way as every generic 'we trained an LSTM to generate ____'. I don’t think there is anything here that a musician should find interesting." Pure mimesis, it turns out, is impressive, but has no lasting aesthetic value. It provides immediate gratification in the easy recognition of similitude, but this quickly wears off. In other words, purely mimetic AI art becomes kitsch fast.</a:t>
            </a:r>
            <a:r>
              <a:rPr lang="en-US" altLang="zh-CN" sz="900" dirty="0">
                <a:solidFill>
                  <a:schemeClr val="tx1">
                    <a:lumMod val="75000"/>
                    <a:lumOff val="25000"/>
                  </a:schemeClr>
                </a:solidFill>
              </a:rPr>
              <a:t>”</a:t>
            </a:r>
            <a:r>
              <a:rPr lang="zh-CN" altLang="en-US" sz="900" dirty="0">
                <a:solidFill>
                  <a:schemeClr val="tx1">
                    <a:lumMod val="75000"/>
                    <a:lumOff val="25000"/>
                  </a:schemeClr>
                </a:solidFill>
              </a:rPr>
              <a:t>（</a:t>
            </a:r>
            <a:r>
              <a:rPr lang="en-US" altLang="zh-CN" sz="900" dirty="0">
                <a:solidFill>
                  <a:schemeClr val="tx1">
                    <a:lumMod val="75000"/>
                    <a:lumOff val="25000"/>
                  </a:schemeClr>
                </a:solidFill>
              </a:rPr>
              <a:t>The Past, Present, and Future of AI Art</a:t>
            </a:r>
            <a:r>
              <a:rPr lang="zh-CN" altLang="en-US" sz="900" dirty="0">
                <a:solidFill>
                  <a:schemeClr val="tx1">
                    <a:lumMod val="75000"/>
                    <a:lumOff val="25000"/>
                  </a:schemeClr>
                </a:solidFill>
              </a:rPr>
              <a:t>）</a:t>
            </a:r>
            <a:endParaRPr lang="zh-CN" altLang="en-US" sz="900" dirty="0">
              <a:solidFill>
                <a:schemeClr val="tx1">
                  <a:lumMod val="75000"/>
                  <a:lumOff val="25000"/>
                </a:schemeClr>
              </a:solidFill>
            </a:endParaRPr>
          </a:p>
        </p:txBody>
      </p:sp>
      <p:sp>
        <p:nvSpPr>
          <p:cNvPr id="55" name="TextBox 32"/>
          <p:cNvSpPr txBox="1">
            <a:spLocks noChangeArrowheads="1"/>
          </p:cNvSpPr>
          <p:nvPr/>
        </p:nvSpPr>
        <p:spPr bwMode="auto">
          <a:xfrm>
            <a:off x="8296275" y="2784475"/>
            <a:ext cx="3387090" cy="278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spAutoFit/>
          </a:bodyPr>
          <a:lstStyle>
            <a:lvl1pPr>
              <a:defRPr>
                <a:solidFill>
                  <a:schemeClr val="tx1"/>
                </a:solidFill>
                <a:latin typeface="Calibri" panose="020F0502020204030204" charset="0"/>
                <a:ea typeface="微软雅黑" panose="020B0503020204020204" charset="-122"/>
              </a:defRPr>
            </a:lvl1pPr>
            <a:lvl2pPr marL="742950" indent="-285750">
              <a:defRPr>
                <a:solidFill>
                  <a:schemeClr val="tx1"/>
                </a:solidFill>
                <a:latin typeface="Calibri" panose="020F0502020204030204" charset="0"/>
                <a:ea typeface="微软雅黑" panose="020B0503020204020204" charset="-122"/>
              </a:defRPr>
            </a:lvl2pPr>
            <a:lvl3pPr marL="1143000" indent="-228600">
              <a:defRPr>
                <a:solidFill>
                  <a:schemeClr val="tx1"/>
                </a:solidFill>
                <a:latin typeface="Calibri" panose="020F0502020204030204" charset="0"/>
                <a:ea typeface="微软雅黑" panose="020B0503020204020204" charset="-122"/>
              </a:defRPr>
            </a:lvl3pPr>
            <a:lvl4pPr marL="1600200" indent="-228600">
              <a:defRPr>
                <a:solidFill>
                  <a:schemeClr val="tx1"/>
                </a:solidFill>
                <a:latin typeface="Calibri" panose="020F0502020204030204" charset="0"/>
                <a:ea typeface="微软雅黑" panose="020B0503020204020204" charset="-122"/>
              </a:defRPr>
            </a:lvl4pPr>
            <a:lvl5pPr marL="2057400" indent="-228600">
              <a:defRPr>
                <a:solidFill>
                  <a:schemeClr val="tx1"/>
                </a:solidFill>
                <a:latin typeface="Calibri" panose="020F0502020204030204" charset="0"/>
                <a:ea typeface="微软雅黑" panose="020B0503020204020204"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9pPr>
          </a:lstStyle>
          <a:p>
            <a:pPr>
              <a:lnSpc>
                <a:spcPts val="1500"/>
              </a:lnSpc>
            </a:pPr>
            <a:r>
              <a:rPr lang="en-US" altLang="zh-CN" sz="1335" dirty="0">
                <a:solidFill>
                  <a:schemeClr val="tx1">
                    <a:lumMod val="75000"/>
                    <a:lumOff val="25000"/>
                  </a:schemeClr>
                </a:solidFill>
              </a:rPr>
              <a:t>Why choose Pop Art? Like AI creation, Pop Art is also criticized for not having the creator's ideas. Therefore, the combination with AI creation will not make AI cumbersome before running instructions. As the article American Pop </a:t>
            </a:r>
            <a:r>
              <a:rPr lang="en-US" altLang="zh-CN" sz="1335" i="1" dirty="0">
                <a:solidFill>
                  <a:schemeClr val="tx1">
                    <a:lumMod val="75000"/>
                    <a:lumOff val="25000"/>
                  </a:schemeClr>
                </a:solidFill>
              </a:rPr>
              <a:t>Art and political engagement in the 1960s</a:t>
            </a:r>
            <a:r>
              <a:rPr lang="en-US" altLang="zh-CN" sz="1335" dirty="0">
                <a:solidFill>
                  <a:schemeClr val="tx1">
                    <a:lumMod val="75000"/>
                    <a:lumOff val="25000"/>
                  </a:schemeClr>
                </a:solidFill>
              </a:rPr>
              <a:t> says, Pop Art reflects things like a mirror, leaving the audience's sensory experience to the audience themselves, but this does not mean that Pop Art has lost its imagery or artistic value.</a:t>
            </a:r>
            <a:endParaRPr lang="en-US" altLang="zh-CN" sz="1335" dirty="0">
              <a:solidFill>
                <a:schemeClr val="tx1">
                  <a:lumMod val="75000"/>
                  <a:lumOff val="25000"/>
                </a:schemeClr>
              </a:solidFill>
            </a:endParaRPr>
          </a:p>
          <a:p>
            <a:pPr>
              <a:lnSpc>
                <a:spcPts val="1500"/>
              </a:lnSpc>
            </a:pPr>
            <a:r>
              <a:rPr lang="en-US" altLang="zh-CN" sz="1335" dirty="0">
                <a:solidFill>
                  <a:schemeClr val="tx1">
                    <a:lumMod val="75000"/>
                    <a:lumOff val="25000"/>
                  </a:schemeClr>
                </a:solidFill>
              </a:rPr>
              <a:t>The images displayed in pop art are more influenced by the cultural environment in which the audience lives.</a:t>
            </a:r>
            <a:endParaRPr lang="en-US" altLang="zh-CN" sz="1335" dirty="0">
              <a:solidFill>
                <a:schemeClr val="tx1">
                  <a:lumMod val="75000"/>
                  <a:lumOff val="25000"/>
                </a:schemeClr>
              </a:solidFill>
            </a:endParaRPr>
          </a:p>
        </p:txBody>
      </p:sp>
      <p:sp>
        <p:nvSpPr>
          <p:cNvPr id="56" name="TextBox 33"/>
          <p:cNvSpPr txBox="1">
            <a:spLocks noChangeArrowheads="1"/>
          </p:cNvSpPr>
          <p:nvPr/>
        </p:nvSpPr>
        <p:spPr bwMode="auto">
          <a:xfrm>
            <a:off x="4800600" y="5343525"/>
            <a:ext cx="2489200" cy="1437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spAutoFit/>
          </a:bodyPr>
          <a:lstStyle>
            <a:lvl1pPr>
              <a:defRPr>
                <a:solidFill>
                  <a:schemeClr val="tx1"/>
                </a:solidFill>
                <a:latin typeface="Calibri" panose="020F0502020204030204" charset="0"/>
                <a:ea typeface="微软雅黑" panose="020B0503020204020204" charset="-122"/>
              </a:defRPr>
            </a:lvl1pPr>
            <a:lvl2pPr marL="742950" indent="-285750">
              <a:defRPr>
                <a:solidFill>
                  <a:schemeClr val="tx1"/>
                </a:solidFill>
                <a:latin typeface="Calibri" panose="020F0502020204030204" charset="0"/>
                <a:ea typeface="微软雅黑" panose="020B0503020204020204" charset="-122"/>
              </a:defRPr>
            </a:lvl2pPr>
            <a:lvl3pPr marL="1143000" indent="-228600">
              <a:defRPr>
                <a:solidFill>
                  <a:schemeClr val="tx1"/>
                </a:solidFill>
                <a:latin typeface="Calibri" panose="020F0502020204030204" charset="0"/>
                <a:ea typeface="微软雅黑" panose="020B0503020204020204" charset="-122"/>
              </a:defRPr>
            </a:lvl3pPr>
            <a:lvl4pPr marL="1600200" indent="-228600">
              <a:defRPr>
                <a:solidFill>
                  <a:schemeClr val="tx1"/>
                </a:solidFill>
                <a:latin typeface="Calibri" panose="020F0502020204030204" charset="0"/>
                <a:ea typeface="微软雅黑" panose="020B0503020204020204" charset="-122"/>
              </a:defRPr>
            </a:lvl4pPr>
            <a:lvl5pPr marL="2057400" indent="-228600">
              <a:defRPr>
                <a:solidFill>
                  <a:schemeClr val="tx1"/>
                </a:solidFill>
                <a:latin typeface="Calibri" panose="020F0502020204030204" charset="0"/>
                <a:ea typeface="微软雅黑" panose="020B0503020204020204"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9pPr>
          </a:lstStyle>
          <a:p>
            <a:pPr algn="ctr">
              <a:lnSpc>
                <a:spcPts val="1500"/>
              </a:lnSpc>
            </a:pPr>
            <a:r>
              <a:rPr lang="en-US" altLang="zh-CN" sz="1335" dirty="0">
                <a:solidFill>
                  <a:schemeClr val="tx1">
                    <a:lumMod val="75000"/>
                    <a:lumOff val="25000"/>
                  </a:schemeClr>
                </a:solidFill>
              </a:rPr>
              <a:t>The creative form is similar to that of AI. Pop art also has a creative form of collage popular elements to form new images. This ensures that using pop art as AI material will not create a burden for AI creation itself.</a:t>
            </a:r>
            <a:endParaRPr lang="en-US" altLang="zh-CN" sz="1335" dirty="0">
              <a:solidFill>
                <a:schemeClr val="tx1">
                  <a:lumMod val="75000"/>
                  <a:lumOff val="25000"/>
                </a:schemeClr>
              </a:solidFill>
            </a:endParaRPr>
          </a:p>
        </p:txBody>
      </p:sp>
      <p:sp>
        <p:nvSpPr>
          <p:cNvPr id="57" name="环形箭头 15"/>
          <p:cNvSpPr/>
          <p:nvPr/>
        </p:nvSpPr>
        <p:spPr bwMode="auto">
          <a:xfrm>
            <a:off x="4157663" y="1320801"/>
            <a:ext cx="3827463" cy="3827463"/>
          </a:xfrm>
          <a:custGeom>
            <a:avLst/>
            <a:gdLst>
              <a:gd name="T0" fmla="*/ 3447338 w 3827462"/>
              <a:gd name="T1" fmla="*/ 1008122 h 3827463"/>
              <a:gd name="T2" fmla="*/ 3688519 w 3827462"/>
              <a:gd name="T3" fmla="*/ 1764717 h 3827463"/>
              <a:gd name="T4" fmla="*/ 3820762 w 3827462"/>
              <a:gd name="T5" fmla="*/ 1765838 h 3827463"/>
              <a:gd name="T6" fmla="*/ 3595190 w 3827462"/>
              <a:gd name="T7" fmla="*/ 1927981 h 3827463"/>
              <a:gd name="T8" fmla="*/ 3356355 w 3827462"/>
              <a:gd name="T9" fmla="*/ 1761902 h 3827463"/>
              <a:gd name="T10" fmla="*/ 3488541 w 3827462"/>
              <a:gd name="T11" fmla="*/ 1763023 h 3827463"/>
              <a:gd name="T12" fmla="*/ 3275959 w 3827462"/>
              <a:gd name="T13" fmla="*/ 1109323 h 3827463"/>
              <a:gd name="T14" fmla="*/ 3447338 w 3827462"/>
              <a:gd name="T15" fmla="*/ 1008122 h 382746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827462" h="3827463">
                <a:moveTo>
                  <a:pt x="3447338" y="1008122"/>
                </a:moveTo>
                <a:cubicBezTo>
                  <a:pt x="3583647" y="1238955"/>
                  <a:pt x="3666090" y="1497582"/>
                  <a:pt x="3688519" y="1764717"/>
                </a:cubicBezTo>
                <a:lnTo>
                  <a:pt x="3820762" y="1765838"/>
                </a:lnTo>
                <a:lnTo>
                  <a:pt x="3595190" y="1927981"/>
                </a:lnTo>
                <a:lnTo>
                  <a:pt x="3356355" y="1761902"/>
                </a:lnTo>
                <a:lnTo>
                  <a:pt x="3488541" y="1763023"/>
                </a:lnTo>
                <a:cubicBezTo>
                  <a:pt x="3466449" y="1532176"/>
                  <a:pt x="3393875" y="1309009"/>
                  <a:pt x="3275959" y="1109323"/>
                </a:cubicBezTo>
                <a:lnTo>
                  <a:pt x="3447338" y="1008122"/>
                </a:lnTo>
                <a:close/>
              </a:path>
            </a:pathLst>
          </a:custGeom>
          <a:solidFill>
            <a:srgbClr val="1B4367"/>
          </a:solidFill>
          <a:ln w="9525">
            <a:noFill/>
          </a:ln>
        </p:spPr>
        <p:txBody>
          <a:bodyPr lIns="91440" tIns="45720" rIns="91440" bIns="45720"/>
          <a:lstStyle/>
          <a:p>
            <a:endParaRPr lang="zh-CN" altLang="en-US" sz="2400">
              <a:solidFill>
                <a:schemeClr val="bg1"/>
              </a:solidFill>
            </a:endParaRPr>
          </a:p>
        </p:txBody>
      </p:sp>
      <p:sp>
        <p:nvSpPr>
          <p:cNvPr id="58" name="环形箭头 17"/>
          <p:cNvSpPr/>
          <p:nvPr/>
        </p:nvSpPr>
        <p:spPr bwMode="auto">
          <a:xfrm>
            <a:off x="4157663" y="1320801"/>
            <a:ext cx="3827463" cy="3827463"/>
          </a:xfrm>
          <a:custGeom>
            <a:avLst/>
            <a:gdLst>
              <a:gd name="T0" fmla="*/ 3325627 w 3827462"/>
              <a:gd name="T1" fmla="*/ 2999378 h 3827463"/>
              <a:gd name="T2" fmla="*/ 2603197 w 3827462"/>
              <a:gd name="T3" fmla="*/ 3555900 h 3827463"/>
              <a:gd name="T4" fmla="*/ 2642943 w 3827462"/>
              <a:gd name="T5" fmla="*/ 3682034 h 3827463"/>
              <a:gd name="T6" fmla="*/ 2419100 w 3827462"/>
              <a:gd name="T7" fmla="*/ 3517511 h 3827463"/>
              <a:gd name="T8" fmla="*/ 2503364 w 3827462"/>
              <a:gd name="T9" fmla="*/ 3239081 h 3827463"/>
              <a:gd name="T10" fmla="*/ 2543093 w 3827462"/>
              <a:gd name="T11" fmla="*/ 3365160 h 3827463"/>
              <a:gd name="T12" fmla="*/ 3167850 w 3827462"/>
              <a:gd name="T13" fmla="*/ 2878059 h 3827463"/>
              <a:gd name="T14" fmla="*/ 3325627 w 3827462"/>
              <a:gd name="T15" fmla="*/ 2999378 h 382746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827462" h="3827463">
                <a:moveTo>
                  <a:pt x="3325627" y="2999378"/>
                </a:moveTo>
                <a:cubicBezTo>
                  <a:pt x="3137195" y="3244437"/>
                  <a:pt x="2888223" y="3436231"/>
                  <a:pt x="2603197" y="3555900"/>
                </a:cubicBezTo>
                <a:lnTo>
                  <a:pt x="2642943" y="3682034"/>
                </a:lnTo>
                <a:lnTo>
                  <a:pt x="2419100" y="3517511"/>
                </a:lnTo>
                <a:lnTo>
                  <a:pt x="2503364" y="3239081"/>
                </a:lnTo>
                <a:lnTo>
                  <a:pt x="2543093" y="3365160"/>
                </a:lnTo>
                <a:cubicBezTo>
                  <a:pt x="2789286" y="3258407"/>
                  <a:pt x="3004279" y="3090784"/>
                  <a:pt x="3167850" y="2878059"/>
                </a:cubicBezTo>
                <a:lnTo>
                  <a:pt x="3325627" y="2999378"/>
                </a:lnTo>
                <a:close/>
              </a:path>
            </a:pathLst>
          </a:custGeom>
          <a:solidFill>
            <a:srgbClr val="1B4367"/>
          </a:solidFill>
          <a:ln w="9525">
            <a:noFill/>
          </a:ln>
        </p:spPr>
        <p:txBody>
          <a:bodyPr lIns="91440" tIns="45720" rIns="91440" bIns="45720"/>
          <a:lstStyle/>
          <a:p>
            <a:endParaRPr lang="zh-CN" altLang="en-US" sz="2400">
              <a:solidFill>
                <a:schemeClr val="bg1"/>
              </a:solidFill>
            </a:endParaRPr>
          </a:p>
        </p:txBody>
      </p:sp>
      <p:sp>
        <p:nvSpPr>
          <p:cNvPr id="59" name="环形箭头 19"/>
          <p:cNvSpPr/>
          <p:nvPr/>
        </p:nvSpPr>
        <p:spPr bwMode="auto">
          <a:xfrm>
            <a:off x="4157663" y="1320801"/>
            <a:ext cx="3827463" cy="3827463"/>
          </a:xfrm>
          <a:custGeom>
            <a:avLst/>
            <a:gdLst>
              <a:gd name="T0" fmla="*/ 1378454 w 3827462"/>
              <a:gd name="T1" fmla="*/ 3612425 h 3827463"/>
              <a:gd name="T2" fmla="*/ 607834 w 3827462"/>
              <a:gd name="T3" fmla="*/ 3124811 h 3827463"/>
              <a:gd name="T4" fmla="*/ 502996 w 3827462"/>
              <a:gd name="T5" fmla="*/ 3205424 h 3827463"/>
              <a:gd name="T6" fmla="*/ 580723 w 3827462"/>
              <a:gd name="T7" fmla="*/ 2938718 h 3827463"/>
              <a:gd name="T8" fmla="*/ 871164 w 3827462"/>
              <a:gd name="T9" fmla="*/ 2922329 h 3827463"/>
              <a:gd name="T10" fmla="*/ 766371 w 3827462"/>
              <a:gd name="T11" fmla="*/ 3002907 h 3827463"/>
              <a:gd name="T12" fmla="*/ 1438271 w 3827462"/>
              <a:gd name="T13" fmla="*/ 3422597 h 3827463"/>
              <a:gd name="T14" fmla="*/ 1378454 w 3827462"/>
              <a:gd name="T15" fmla="*/ 3612425 h 382746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827462" h="3827463">
                <a:moveTo>
                  <a:pt x="1378454" y="3612425"/>
                </a:moveTo>
                <a:cubicBezTo>
                  <a:pt x="1083617" y="3519519"/>
                  <a:pt x="818037" y="3351472"/>
                  <a:pt x="607834" y="3124811"/>
                </a:cubicBezTo>
                <a:lnTo>
                  <a:pt x="502996" y="3205424"/>
                </a:lnTo>
                <a:lnTo>
                  <a:pt x="580723" y="2938718"/>
                </a:lnTo>
                <a:lnTo>
                  <a:pt x="871164" y="2922329"/>
                </a:lnTo>
                <a:lnTo>
                  <a:pt x="766371" y="3002907"/>
                </a:lnTo>
                <a:cubicBezTo>
                  <a:pt x="951119" y="3197524"/>
                  <a:pt x="1182335" y="3341949"/>
                  <a:pt x="1438271" y="3422597"/>
                </a:cubicBezTo>
                <a:lnTo>
                  <a:pt x="1378454" y="3612425"/>
                </a:lnTo>
                <a:close/>
              </a:path>
            </a:pathLst>
          </a:custGeom>
          <a:solidFill>
            <a:srgbClr val="1B4367"/>
          </a:solidFill>
          <a:ln w="9525">
            <a:noFill/>
          </a:ln>
        </p:spPr>
        <p:txBody>
          <a:bodyPr lIns="91440" tIns="45720" rIns="91440" bIns="45720"/>
          <a:lstStyle/>
          <a:p>
            <a:endParaRPr lang="zh-CN" altLang="en-US" sz="2400">
              <a:solidFill>
                <a:schemeClr val="bg1"/>
              </a:solidFill>
            </a:endParaRPr>
          </a:p>
        </p:txBody>
      </p:sp>
      <p:sp>
        <p:nvSpPr>
          <p:cNvPr id="60" name="环形箭头 21"/>
          <p:cNvSpPr/>
          <p:nvPr/>
        </p:nvSpPr>
        <p:spPr bwMode="auto">
          <a:xfrm>
            <a:off x="4157663" y="1320801"/>
            <a:ext cx="3827463" cy="3827463"/>
          </a:xfrm>
          <a:custGeom>
            <a:avLst/>
            <a:gdLst>
              <a:gd name="T0" fmla="*/ 132762 w 3827462"/>
              <a:gd name="T1" fmla="*/ 1928825 h 3827463"/>
              <a:gd name="T2" fmla="*/ 303229 w 3827462"/>
              <a:gd name="T3" fmla="*/ 1153231 h 3827463"/>
              <a:gd name="T4" fmla="*/ 189353 w 3827462"/>
              <a:gd name="T5" fmla="*/ 1085986 h 3827463"/>
              <a:gd name="T6" fmla="*/ 465813 w 3827462"/>
              <a:gd name="T7" fmla="*/ 1058722 h 3827463"/>
              <a:gd name="T8" fmla="*/ 589258 w 3827462"/>
              <a:gd name="T9" fmla="*/ 1322134 h 3827463"/>
              <a:gd name="T10" fmla="*/ 475432 w 3827462"/>
              <a:gd name="T11" fmla="*/ 1254918 h 3827463"/>
              <a:gd name="T12" fmla="*/ 331783 w 3827462"/>
              <a:gd name="T13" fmla="*/ 1927138 h 3827463"/>
              <a:gd name="T14" fmla="*/ 132762 w 3827462"/>
              <a:gd name="T15" fmla="*/ 1928825 h 382746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827462" h="3827463">
                <a:moveTo>
                  <a:pt x="132762" y="1928825"/>
                </a:moveTo>
                <a:cubicBezTo>
                  <a:pt x="130490" y="1660759"/>
                  <a:pt x="188761" y="1395639"/>
                  <a:pt x="303229" y="1153231"/>
                </a:cubicBezTo>
                <a:lnTo>
                  <a:pt x="189353" y="1085986"/>
                </a:lnTo>
                <a:lnTo>
                  <a:pt x="465813" y="1058722"/>
                </a:lnTo>
                <a:lnTo>
                  <a:pt x="589258" y="1322134"/>
                </a:lnTo>
                <a:lnTo>
                  <a:pt x="475432" y="1254918"/>
                </a:lnTo>
                <a:cubicBezTo>
                  <a:pt x="378858" y="1465754"/>
                  <a:pt x="329818" y="1695244"/>
                  <a:pt x="331783" y="1927138"/>
                </a:cubicBezTo>
                <a:lnTo>
                  <a:pt x="132762" y="1928825"/>
                </a:lnTo>
                <a:close/>
              </a:path>
            </a:pathLst>
          </a:custGeom>
          <a:solidFill>
            <a:srgbClr val="1B4367"/>
          </a:solidFill>
          <a:ln w="9525">
            <a:noFill/>
          </a:ln>
        </p:spPr>
        <p:txBody>
          <a:bodyPr lIns="91440" tIns="45720" rIns="91440" bIns="45720"/>
          <a:lstStyle/>
          <a:p>
            <a:endParaRPr lang="zh-CN" altLang="en-US" sz="2400">
              <a:solidFill>
                <a:schemeClr val="bg1"/>
              </a:solidFill>
            </a:endParaRPr>
          </a:p>
        </p:txBody>
      </p:sp>
      <p:sp>
        <p:nvSpPr>
          <p:cNvPr id="61" name="环形箭头 23"/>
          <p:cNvSpPr/>
          <p:nvPr/>
        </p:nvSpPr>
        <p:spPr bwMode="auto">
          <a:xfrm>
            <a:off x="4157663" y="1320801"/>
            <a:ext cx="3827463" cy="3827463"/>
          </a:xfrm>
          <a:custGeom>
            <a:avLst/>
            <a:gdLst>
              <a:gd name="T0" fmla="*/ 1402143 w 3827462"/>
              <a:gd name="T1" fmla="*/ 207755 h 3827463"/>
              <a:gd name="T2" fmla="*/ 2266009 w 3827462"/>
              <a:gd name="T3" fmla="*/ 167885 h 3827463"/>
              <a:gd name="T4" fmla="*/ 2303996 w 3827462"/>
              <a:gd name="T5" fmla="*/ 41210 h 3827463"/>
              <a:gd name="T6" fmla="*/ 2396735 w 3827462"/>
              <a:gd name="T7" fmla="*/ 303075 h 3827463"/>
              <a:gd name="T8" fmla="*/ 2170594 w 3827462"/>
              <a:gd name="T9" fmla="*/ 486063 h 3827463"/>
              <a:gd name="T10" fmla="*/ 2208565 w 3827462"/>
              <a:gd name="T11" fmla="*/ 359443 h 3827463"/>
              <a:gd name="T12" fmla="*/ 1459312 w 3827462"/>
              <a:gd name="T13" fmla="*/ 398396 h 3827463"/>
              <a:gd name="T14" fmla="*/ 1402143 w 3827462"/>
              <a:gd name="T15" fmla="*/ 207755 h 382746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827462" h="3827463">
                <a:moveTo>
                  <a:pt x="1402143" y="207755"/>
                </a:moveTo>
                <a:cubicBezTo>
                  <a:pt x="1682450" y="123697"/>
                  <a:pt x="1979151" y="110003"/>
                  <a:pt x="2266009" y="167885"/>
                </a:cubicBezTo>
                <a:lnTo>
                  <a:pt x="2303996" y="41210"/>
                </a:lnTo>
                <a:lnTo>
                  <a:pt x="2396735" y="303075"/>
                </a:lnTo>
                <a:lnTo>
                  <a:pt x="2170594" y="486063"/>
                </a:lnTo>
                <a:lnTo>
                  <a:pt x="2208565" y="359443"/>
                </a:lnTo>
                <a:cubicBezTo>
                  <a:pt x="1959304" y="312161"/>
                  <a:pt x="1702327" y="325520"/>
                  <a:pt x="1459312" y="398396"/>
                </a:cubicBezTo>
                <a:lnTo>
                  <a:pt x="1402143" y="207755"/>
                </a:lnTo>
                <a:close/>
              </a:path>
            </a:pathLst>
          </a:custGeom>
          <a:solidFill>
            <a:srgbClr val="1B4367"/>
          </a:solidFill>
          <a:ln w="9525">
            <a:noFill/>
          </a:ln>
        </p:spPr>
        <p:txBody>
          <a:bodyPr lIns="91440" tIns="45720" rIns="91440" bIns="45720"/>
          <a:lstStyle/>
          <a:p>
            <a:endParaRPr lang="zh-CN" altLang="en-US" sz="2400">
              <a:solidFill>
                <a:schemeClr val="bg1"/>
              </a:solidFill>
            </a:endParaRPr>
          </a:p>
        </p:txBody>
      </p:sp>
      <p:grpSp>
        <p:nvGrpSpPr>
          <p:cNvPr id="62" name="组合 35"/>
          <p:cNvGrpSpPr/>
          <p:nvPr/>
        </p:nvGrpSpPr>
        <p:grpSpPr bwMode="auto">
          <a:xfrm>
            <a:off x="4497389" y="1470025"/>
            <a:ext cx="852487" cy="852488"/>
            <a:chOff x="0" y="0"/>
            <a:chExt cx="914400" cy="914400"/>
          </a:xfrm>
        </p:grpSpPr>
        <p:sp>
          <p:nvSpPr>
            <p:cNvPr id="63" name="椭圆 34"/>
            <p:cNvSpPr>
              <a:spLocks noChangeArrowheads="1"/>
            </p:cNvSpPr>
            <p:nvPr/>
          </p:nvSpPr>
          <p:spPr bwMode="auto">
            <a:xfrm>
              <a:off x="0" y="0"/>
              <a:ext cx="914400" cy="914400"/>
            </a:xfrm>
            <a:prstGeom prst="ellipse">
              <a:avLst/>
            </a:prstGeom>
            <a:solidFill>
              <a:srgbClr val="1B4367"/>
            </a:solidFill>
            <a:ln w="9525">
              <a:noFill/>
              <a:round/>
            </a:ln>
          </p:spPr>
          <p:txBody>
            <a:bodyPr anchor="ctr"/>
            <a:lstStyle/>
            <a:p>
              <a:pPr algn="ctr" eaLnBrk="1" hangingPunct="1"/>
              <a:endParaRPr lang="zh-CN" altLang="en-US" sz="1600" b="1">
                <a:solidFill>
                  <a:schemeClr val="bg1"/>
                </a:solidFill>
              </a:endParaRPr>
            </a:p>
          </p:txBody>
        </p:sp>
        <p:sp>
          <p:nvSpPr>
            <p:cNvPr id="64" name="TextBox 24"/>
            <p:cNvSpPr txBox="1">
              <a:spLocks noChangeArrowheads="1"/>
            </p:cNvSpPr>
            <p:nvPr/>
          </p:nvSpPr>
          <p:spPr bwMode="auto">
            <a:xfrm>
              <a:off x="276364" y="257145"/>
              <a:ext cx="361674" cy="4938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charset="0"/>
                  <a:ea typeface="微软雅黑" panose="020B0503020204020204" charset="-122"/>
                </a:defRPr>
              </a:lvl1pPr>
              <a:lvl2pPr marL="742950" indent="-285750">
                <a:defRPr>
                  <a:solidFill>
                    <a:schemeClr val="tx1"/>
                  </a:solidFill>
                  <a:latin typeface="Calibri" panose="020F0502020204030204" charset="0"/>
                  <a:ea typeface="微软雅黑" panose="020B0503020204020204" charset="-122"/>
                </a:defRPr>
              </a:lvl2pPr>
              <a:lvl3pPr marL="1143000" indent="-228600">
                <a:defRPr>
                  <a:solidFill>
                    <a:schemeClr val="tx1"/>
                  </a:solidFill>
                  <a:latin typeface="Calibri" panose="020F0502020204030204" charset="0"/>
                  <a:ea typeface="微软雅黑" panose="020B0503020204020204" charset="-122"/>
                </a:defRPr>
              </a:lvl3pPr>
              <a:lvl4pPr marL="1600200" indent="-228600">
                <a:defRPr>
                  <a:solidFill>
                    <a:schemeClr val="tx1"/>
                  </a:solidFill>
                  <a:latin typeface="Calibri" panose="020F0502020204030204" charset="0"/>
                  <a:ea typeface="微软雅黑" panose="020B0503020204020204" charset="-122"/>
                </a:defRPr>
              </a:lvl4pPr>
              <a:lvl5pPr marL="2057400" indent="-228600">
                <a:defRPr>
                  <a:solidFill>
                    <a:schemeClr val="tx1"/>
                  </a:solidFill>
                  <a:latin typeface="Calibri" panose="020F0502020204030204" charset="0"/>
                  <a:ea typeface="微软雅黑" panose="020B0503020204020204"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9pPr>
            </a:lstStyle>
            <a:p>
              <a:pPr algn="ctr" eaLnBrk="1" hangingPunct="1"/>
              <a:r>
                <a:rPr lang="en-US" altLang="zh-CN" sz="2400" b="1" dirty="0">
                  <a:solidFill>
                    <a:schemeClr val="bg1"/>
                  </a:solidFill>
                </a:rPr>
                <a:t>1</a:t>
              </a:r>
              <a:endParaRPr lang="en-US" altLang="zh-CN" sz="2400" b="1" dirty="0">
                <a:solidFill>
                  <a:schemeClr val="bg1"/>
                </a:solidFill>
              </a:endParaRPr>
            </a:p>
          </p:txBody>
        </p:sp>
      </p:grpSp>
      <p:grpSp>
        <p:nvGrpSpPr>
          <p:cNvPr id="65" name="组合 36"/>
          <p:cNvGrpSpPr/>
          <p:nvPr/>
        </p:nvGrpSpPr>
        <p:grpSpPr bwMode="auto">
          <a:xfrm>
            <a:off x="6734175" y="1470025"/>
            <a:ext cx="852488" cy="852488"/>
            <a:chOff x="0" y="0"/>
            <a:chExt cx="914400" cy="914400"/>
          </a:xfrm>
        </p:grpSpPr>
        <p:sp>
          <p:nvSpPr>
            <p:cNvPr id="66" name="椭圆 37"/>
            <p:cNvSpPr>
              <a:spLocks noChangeArrowheads="1"/>
            </p:cNvSpPr>
            <p:nvPr/>
          </p:nvSpPr>
          <p:spPr bwMode="auto">
            <a:xfrm>
              <a:off x="0" y="0"/>
              <a:ext cx="914400" cy="914400"/>
            </a:xfrm>
            <a:prstGeom prst="ellipse">
              <a:avLst/>
            </a:prstGeom>
            <a:solidFill>
              <a:srgbClr val="1B4367"/>
            </a:solidFill>
            <a:ln w="9525">
              <a:noFill/>
              <a:round/>
            </a:ln>
          </p:spPr>
          <p:txBody>
            <a:bodyPr anchor="ctr"/>
            <a:lstStyle/>
            <a:p>
              <a:pPr algn="ctr" eaLnBrk="1" hangingPunct="1"/>
              <a:endParaRPr lang="zh-CN" altLang="en-US" sz="1600" b="1">
                <a:solidFill>
                  <a:schemeClr val="bg1"/>
                </a:solidFill>
              </a:endParaRPr>
            </a:p>
          </p:txBody>
        </p:sp>
        <p:sp>
          <p:nvSpPr>
            <p:cNvPr id="67" name="TextBox 38"/>
            <p:cNvSpPr txBox="1">
              <a:spLocks noChangeArrowheads="1"/>
            </p:cNvSpPr>
            <p:nvPr/>
          </p:nvSpPr>
          <p:spPr bwMode="auto">
            <a:xfrm>
              <a:off x="276364" y="257145"/>
              <a:ext cx="361673" cy="4938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charset="0"/>
                  <a:ea typeface="微软雅黑" panose="020B0503020204020204" charset="-122"/>
                </a:defRPr>
              </a:lvl1pPr>
              <a:lvl2pPr marL="742950" indent="-285750">
                <a:defRPr>
                  <a:solidFill>
                    <a:schemeClr val="tx1"/>
                  </a:solidFill>
                  <a:latin typeface="Calibri" panose="020F0502020204030204" charset="0"/>
                  <a:ea typeface="微软雅黑" panose="020B0503020204020204" charset="-122"/>
                </a:defRPr>
              </a:lvl2pPr>
              <a:lvl3pPr marL="1143000" indent="-228600">
                <a:defRPr>
                  <a:solidFill>
                    <a:schemeClr val="tx1"/>
                  </a:solidFill>
                  <a:latin typeface="Calibri" panose="020F0502020204030204" charset="0"/>
                  <a:ea typeface="微软雅黑" panose="020B0503020204020204" charset="-122"/>
                </a:defRPr>
              </a:lvl3pPr>
              <a:lvl4pPr marL="1600200" indent="-228600">
                <a:defRPr>
                  <a:solidFill>
                    <a:schemeClr val="tx1"/>
                  </a:solidFill>
                  <a:latin typeface="Calibri" panose="020F0502020204030204" charset="0"/>
                  <a:ea typeface="微软雅黑" panose="020B0503020204020204" charset="-122"/>
                </a:defRPr>
              </a:lvl4pPr>
              <a:lvl5pPr marL="2057400" indent="-228600">
                <a:defRPr>
                  <a:solidFill>
                    <a:schemeClr val="tx1"/>
                  </a:solidFill>
                  <a:latin typeface="Calibri" panose="020F0502020204030204" charset="0"/>
                  <a:ea typeface="微软雅黑" panose="020B0503020204020204"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9pPr>
            </a:lstStyle>
            <a:p>
              <a:pPr algn="ctr" eaLnBrk="1" hangingPunct="1"/>
              <a:r>
                <a:rPr lang="en-US" altLang="zh-CN" sz="2400" b="1">
                  <a:solidFill>
                    <a:schemeClr val="bg1"/>
                  </a:solidFill>
                </a:rPr>
                <a:t>2</a:t>
              </a:r>
              <a:endParaRPr lang="en-US" altLang="zh-CN" sz="2400" b="1">
                <a:solidFill>
                  <a:schemeClr val="bg1"/>
                </a:solidFill>
              </a:endParaRPr>
            </a:p>
          </p:txBody>
        </p:sp>
      </p:grpSp>
      <p:grpSp>
        <p:nvGrpSpPr>
          <p:cNvPr id="68" name="组合 39"/>
          <p:cNvGrpSpPr/>
          <p:nvPr/>
        </p:nvGrpSpPr>
        <p:grpSpPr bwMode="auto">
          <a:xfrm>
            <a:off x="7254875" y="3322639"/>
            <a:ext cx="852488" cy="852487"/>
            <a:chOff x="0" y="0"/>
            <a:chExt cx="914400" cy="914400"/>
          </a:xfrm>
        </p:grpSpPr>
        <p:sp>
          <p:nvSpPr>
            <p:cNvPr id="69" name="椭圆 40"/>
            <p:cNvSpPr>
              <a:spLocks noChangeArrowheads="1"/>
            </p:cNvSpPr>
            <p:nvPr/>
          </p:nvSpPr>
          <p:spPr bwMode="auto">
            <a:xfrm>
              <a:off x="0" y="0"/>
              <a:ext cx="914400" cy="914400"/>
            </a:xfrm>
            <a:prstGeom prst="ellipse">
              <a:avLst/>
            </a:prstGeom>
            <a:solidFill>
              <a:srgbClr val="1B4367"/>
            </a:solidFill>
            <a:ln w="9525">
              <a:noFill/>
              <a:round/>
            </a:ln>
          </p:spPr>
          <p:txBody>
            <a:bodyPr anchor="ctr"/>
            <a:lstStyle/>
            <a:p>
              <a:pPr algn="ctr" eaLnBrk="1" hangingPunct="1"/>
              <a:endParaRPr lang="zh-CN" altLang="en-US" sz="1600" b="1">
                <a:solidFill>
                  <a:schemeClr val="bg1"/>
                </a:solidFill>
              </a:endParaRPr>
            </a:p>
          </p:txBody>
        </p:sp>
        <p:sp>
          <p:nvSpPr>
            <p:cNvPr id="70" name="TextBox 41"/>
            <p:cNvSpPr txBox="1">
              <a:spLocks noChangeArrowheads="1"/>
            </p:cNvSpPr>
            <p:nvPr/>
          </p:nvSpPr>
          <p:spPr bwMode="auto">
            <a:xfrm>
              <a:off x="276364" y="257144"/>
              <a:ext cx="361673" cy="4938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charset="0"/>
                  <a:ea typeface="微软雅黑" panose="020B0503020204020204" charset="-122"/>
                </a:defRPr>
              </a:lvl1pPr>
              <a:lvl2pPr marL="742950" indent="-285750">
                <a:defRPr>
                  <a:solidFill>
                    <a:schemeClr val="tx1"/>
                  </a:solidFill>
                  <a:latin typeface="Calibri" panose="020F0502020204030204" charset="0"/>
                  <a:ea typeface="微软雅黑" panose="020B0503020204020204" charset="-122"/>
                </a:defRPr>
              </a:lvl2pPr>
              <a:lvl3pPr marL="1143000" indent="-228600">
                <a:defRPr>
                  <a:solidFill>
                    <a:schemeClr val="tx1"/>
                  </a:solidFill>
                  <a:latin typeface="Calibri" panose="020F0502020204030204" charset="0"/>
                  <a:ea typeface="微软雅黑" panose="020B0503020204020204" charset="-122"/>
                </a:defRPr>
              </a:lvl3pPr>
              <a:lvl4pPr marL="1600200" indent="-228600">
                <a:defRPr>
                  <a:solidFill>
                    <a:schemeClr val="tx1"/>
                  </a:solidFill>
                  <a:latin typeface="Calibri" panose="020F0502020204030204" charset="0"/>
                  <a:ea typeface="微软雅黑" panose="020B0503020204020204" charset="-122"/>
                </a:defRPr>
              </a:lvl4pPr>
              <a:lvl5pPr marL="2057400" indent="-228600">
                <a:defRPr>
                  <a:solidFill>
                    <a:schemeClr val="tx1"/>
                  </a:solidFill>
                  <a:latin typeface="Calibri" panose="020F0502020204030204" charset="0"/>
                  <a:ea typeface="微软雅黑" panose="020B0503020204020204"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9pPr>
            </a:lstStyle>
            <a:p>
              <a:pPr algn="ctr" eaLnBrk="1" hangingPunct="1"/>
              <a:r>
                <a:rPr lang="en-US" altLang="zh-CN" sz="2400" b="1">
                  <a:solidFill>
                    <a:schemeClr val="bg1"/>
                  </a:solidFill>
                </a:rPr>
                <a:t>3</a:t>
              </a:r>
              <a:endParaRPr lang="en-US" altLang="zh-CN" sz="2400" b="1">
                <a:solidFill>
                  <a:schemeClr val="bg1"/>
                </a:solidFill>
              </a:endParaRPr>
            </a:p>
          </p:txBody>
        </p:sp>
      </p:grpSp>
      <p:grpSp>
        <p:nvGrpSpPr>
          <p:cNvPr id="71" name="组合 42"/>
          <p:cNvGrpSpPr/>
          <p:nvPr/>
        </p:nvGrpSpPr>
        <p:grpSpPr bwMode="auto">
          <a:xfrm>
            <a:off x="3983039" y="3322639"/>
            <a:ext cx="852487" cy="852487"/>
            <a:chOff x="0" y="0"/>
            <a:chExt cx="914400" cy="914400"/>
          </a:xfrm>
        </p:grpSpPr>
        <p:sp>
          <p:nvSpPr>
            <p:cNvPr id="72" name="椭圆 43"/>
            <p:cNvSpPr>
              <a:spLocks noChangeArrowheads="1"/>
            </p:cNvSpPr>
            <p:nvPr/>
          </p:nvSpPr>
          <p:spPr bwMode="auto">
            <a:xfrm>
              <a:off x="0" y="0"/>
              <a:ext cx="914400" cy="914400"/>
            </a:xfrm>
            <a:prstGeom prst="ellipse">
              <a:avLst/>
            </a:prstGeom>
            <a:solidFill>
              <a:srgbClr val="1B4367"/>
            </a:solidFill>
            <a:ln w="9525">
              <a:noFill/>
              <a:round/>
            </a:ln>
          </p:spPr>
          <p:txBody>
            <a:bodyPr anchor="ctr"/>
            <a:lstStyle/>
            <a:p>
              <a:pPr algn="ctr" eaLnBrk="1" hangingPunct="1"/>
              <a:endParaRPr lang="zh-CN" altLang="en-US" sz="1600" b="1">
                <a:solidFill>
                  <a:schemeClr val="bg1"/>
                </a:solidFill>
              </a:endParaRPr>
            </a:p>
          </p:txBody>
        </p:sp>
        <p:sp>
          <p:nvSpPr>
            <p:cNvPr id="73" name="TextBox 44"/>
            <p:cNvSpPr txBox="1">
              <a:spLocks noChangeArrowheads="1"/>
            </p:cNvSpPr>
            <p:nvPr/>
          </p:nvSpPr>
          <p:spPr bwMode="auto">
            <a:xfrm>
              <a:off x="276364" y="257144"/>
              <a:ext cx="361674" cy="4938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charset="0"/>
                  <a:ea typeface="微软雅黑" panose="020B0503020204020204" charset="-122"/>
                </a:defRPr>
              </a:lvl1pPr>
              <a:lvl2pPr marL="742950" indent="-285750">
                <a:defRPr>
                  <a:solidFill>
                    <a:schemeClr val="tx1"/>
                  </a:solidFill>
                  <a:latin typeface="Calibri" panose="020F0502020204030204" charset="0"/>
                  <a:ea typeface="微软雅黑" panose="020B0503020204020204" charset="-122"/>
                </a:defRPr>
              </a:lvl2pPr>
              <a:lvl3pPr marL="1143000" indent="-228600">
                <a:defRPr>
                  <a:solidFill>
                    <a:schemeClr val="tx1"/>
                  </a:solidFill>
                  <a:latin typeface="Calibri" panose="020F0502020204030204" charset="0"/>
                  <a:ea typeface="微软雅黑" panose="020B0503020204020204" charset="-122"/>
                </a:defRPr>
              </a:lvl3pPr>
              <a:lvl4pPr marL="1600200" indent="-228600">
                <a:defRPr>
                  <a:solidFill>
                    <a:schemeClr val="tx1"/>
                  </a:solidFill>
                  <a:latin typeface="Calibri" panose="020F0502020204030204" charset="0"/>
                  <a:ea typeface="微软雅黑" panose="020B0503020204020204" charset="-122"/>
                </a:defRPr>
              </a:lvl4pPr>
              <a:lvl5pPr marL="2057400" indent="-228600">
                <a:defRPr>
                  <a:solidFill>
                    <a:schemeClr val="tx1"/>
                  </a:solidFill>
                  <a:latin typeface="Calibri" panose="020F0502020204030204" charset="0"/>
                  <a:ea typeface="微软雅黑" panose="020B0503020204020204"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9pPr>
            </a:lstStyle>
            <a:p>
              <a:pPr algn="ctr" eaLnBrk="1" hangingPunct="1"/>
              <a:r>
                <a:rPr lang="en-US" altLang="zh-CN" sz="2400" b="1">
                  <a:solidFill>
                    <a:schemeClr val="bg1"/>
                  </a:solidFill>
                </a:rPr>
                <a:t>5</a:t>
              </a:r>
              <a:endParaRPr lang="en-US" altLang="zh-CN" sz="2400" b="1">
                <a:solidFill>
                  <a:schemeClr val="bg1"/>
                </a:solidFill>
              </a:endParaRPr>
            </a:p>
          </p:txBody>
        </p:sp>
      </p:grpSp>
      <p:grpSp>
        <p:nvGrpSpPr>
          <p:cNvPr id="74" name="组合 45"/>
          <p:cNvGrpSpPr/>
          <p:nvPr/>
        </p:nvGrpSpPr>
        <p:grpSpPr bwMode="auto">
          <a:xfrm>
            <a:off x="5645151" y="4414839"/>
            <a:ext cx="852488" cy="852487"/>
            <a:chOff x="0" y="0"/>
            <a:chExt cx="914400" cy="914400"/>
          </a:xfrm>
        </p:grpSpPr>
        <p:sp>
          <p:nvSpPr>
            <p:cNvPr id="75" name="椭圆 46"/>
            <p:cNvSpPr>
              <a:spLocks noChangeArrowheads="1"/>
            </p:cNvSpPr>
            <p:nvPr/>
          </p:nvSpPr>
          <p:spPr bwMode="auto">
            <a:xfrm>
              <a:off x="0" y="0"/>
              <a:ext cx="914400" cy="914400"/>
            </a:xfrm>
            <a:prstGeom prst="ellipse">
              <a:avLst/>
            </a:prstGeom>
            <a:solidFill>
              <a:srgbClr val="1B4367"/>
            </a:solidFill>
            <a:ln w="9525">
              <a:noFill/>
              <a:round/>
            </a:ln>
          </p:spPr>
          <p:txBody>
            <a:bodyPr anchor="ctr"/>
            <a:lstStyle/>
            <a:p>
              <a:pPr algn="ctr" eaLnBrk="1" hangingPunct="1"/>
              <a:endParaRPr lang="zh-CN" altLang="en-US" sz="1600" b="1">
                <a:solidFill>
                  <a:schemeClr val="bg1"/>
                </a:solidFill>
              </a:endParaRPr>
            </a:p>
          </p:txBody>
        </p:sp>
        <p:sp>
          <p:nvSpPr>
            <p:cNvPr id="76" name="TextBox 47"/>
            <p:cNvSpPr txBox="1">
              <a:spLocks noChangeArrowheads="1"/>
            </p:cNvSpPr>
            <p:nvPr/>
          </p:nvSpPr>
          <p:spPr bwMode="auto">
            <a:xfrm>
              <a:off x="276364" y="257144"/>
              <a:ext cx="361673" cy="4938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charset="0"/>
                  <a:ea typeface="微软雅黑" panose="020B0503020204020204" charset="-122"/>
                </a:defRPr>
              </a:lvl1pPr>
              <a:lvl2pPr marL="742950" indent="-285750">
                <a:defRPr>
                  <a:solidFill>
                    <a:schemeClr val="tx1"/>
                  </a:solidFill>
                  <a:latin typeface="Calibri" panose="020F0502020204030204" charset="0"/>
                  <a:ea typeface="微软雅黑" panose="020B0503020204020204" charset="-122"/>
                </a:defRPr>
              </a:lvl2pPr>
              <a:lvl3pPr marL="1143000" indent="-228600">
                <a:defRPr>
                  <a:solidFill>
                    <a:schemeClr val="tx1"/>
                  </a:solidFill>
                  <a:latin typeface="Calibri" panose="020F0502020204030204" charset="0"/>
                  <a:ea typeface="微软雅黑" panose="020B0503020204020204" charset="-122"/>
                </a:defRPr>
              </a:lvl3pPr>
              <a:lvl4pPr marL="1600200" indent="-228600">
                <a:defRPr>
                  <a:solidFill>
                    <a:schemeClr val="tx1"/>
                  </a:solidFill>
                  <a:latin typeface="Calibri" panose="020F0502020204030204" charset="0"/>
                  <a:ea typeface="微软雅黑" panose="020B0503020204020204" charset="-122"/>
                </a:defRPr>
              </a:lvl4pPr>
              <a:lvl5pPr marL="2057400" indent="-228600">
                <a:defRPr>
                  <a:solidFill>
                    <a:schemeClr val="tx1"/>
                  </a:solidFill>
                  <a:latin typeface="Calibri" panose="020F0502020204030204" charset="0"/>
                  <a:ea typeface="微软雅黑" panose="020B0503020204020204"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charset="0"/>
                  <a:ea typeface="微软雅黑" panose="020B0503020204020204" charset="-122"/>
                </a:defRPr>
              </a:lvl9pPr>
            </a:lstStyle>
            <a:p>
              <a:pPr algn="ctr" eaLnBrk="1" hangingPunct="1"/>
              <a:r>
                <a:rPr lang="en-US" altLang="zh-CN" sz="2400" b="1" dirty="0">
                  <a:solidFill>
                    <a:schemeClr val="bg1"/>
                  </a:solidFill>
                </a:rPr>
                <a:t>4</a:t>
              </a:r>
              <a:endParaRPr lang="en-US" altLang="zh-CN" sz="2400" b="1" dirty="0">
                <a:solidFill>
                  <a:schemeClr val="bg1"/>
                </a:solidFill>
              </a:endParaRPr>
            </a:p>
          </p:txBody>
        </p:sp>
      </p:grpSp>
      <p:sp>
        <p:nvSpPr>
          <p:cNvPr id="77" name="Freeform 711"/>
          <p:cNvSpPr/>
          <p:nvPr/>
        </p:nvSpPr>
        <p:spPr bwMode="auto">
          <a:xfrm>
            <a:off x="5389563" y="2784476"/>
            <a:ext cx="1312863" cy="900113"/>
          </a:xfrm>
          <a:custGeom>
            <a:avLst/>
            <a:gdLst>
              <a:gd name="T0" fmla="*/ 242959762 w 1537"/>
              <a:gd name="T1" fmla="*/ 470000163 h 1052"/>
              <a:gd name="T2" fmla="*/ 345105038 w 1537"/>
              <a:gd name="T3" fmla="*/ 770155335 h 1052"/>
              <a:gd name="T4" fmla="*/ 839780677 w 1537"/>
              <a:gd name="T5" fmla="*/ 759905855 h 1052"/>
              <a:gd name="T6" fmla="*/ 963814105 w 1537"/>
              <a:gd name="T7" fmla="*/ 299423616 h 1052"/>
              <a:gd name="T8" fmla="*/ 990079887 w 1537"/>
              <a:gd name="T9" fmla="*/ 74672587 h 1052"/>
              <a:gd name="T10" fmla="*/ 864587534 w 1537"/>
              <a:gd name="T11" fmla="*/ 218161894 h 1052"/>
              <a:gd name="T12" fmla="*/ 694588561 w 1537"/>
              <a:gd name="T13" fmla="*/ 382149306 h 1052"/>
              <a:gd name="T14" fmla="*/ 567636429 w 1537"/>
              <a:gd name="T15" fmla="*/ 189610686 h 1052"/>
              <a:gd name="T16" fmla="*/ 483001674 w 1537"/>
              <a:gd name="T17" fmla="*/ 38068277 h 1052"/>
              <a:gd name="T18" fmla="*/ 465491152 w 1537"/>
              <a:gd name="T19" fmla="*/ 207912413 h 1052"/>
              <a:gd name="T20" fmla="*/ 424632700 w 1537"/>
              <a:gd name="T21" fmla="*/ 364579134 h 1052"/>
              <a:gd name="T22" fmla="*/ 210857425 w 1537"/>
              <a:gd name="T23" fmla="*/ 213037581 h 1052"/>
              <a:gd name="T24" fmla="*/ 13132891 w 1537"/>
              <a:gd name="T25" fmla="*/ 208644824 h 1052"/>
              <a:gd name="T26" fmla="*/ 137166318 w 1537"/>
              <a:gd name="T27" fmla="*/ 295030859 h 1052"/>
              <a:gd name="T28" fmla="*/ 242959762 w 1537"/>
              <a:gd name="T29" fmla="*/ 470000163 h 105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537" h="1052">
                <a:moveTo>
                  <a:pt x="333" y="642"/>
                </a:moveTo>
                <a:cubicBezTo>
                  <a:pt x="379" y="783"/>
                  <a:pt x="443" y="906"/>
                  <a:pt x="473" y="1052"/>
                </a:cubicBezTo>
                <a:cubicBezTo>
                  <a:pt x="695" y="1016"/>
                  <a:pt x="933" y="1000"/>
                  <a:pt x="1151" y="1038"/>
                </a:cubicBezTo>
                <a:cubicBezTo>
                  <a:pt x="1211" y="832"/>
                  <a:pt x="1253" y="609"/>
                  <a:pt x="1321" y="409"/>
                </a:cubicBezTo>
                <a:cubicBezTo>
                  <a:pt x="1470" y="385"/>
                  <a:pt x="1537" y="157"/>
                  <a:pt x="1357" y="102"/>
                </a:cubicBezTo>
                <a:cubicBezTo>
                  <a:pt x="1200" y="54"/>
                  <a:pt x="1127" y="231"/>
                  <a:pt x="1185" y="298"/>
                </a:cubicBezTo>
                <a:cubicBezTo>
                  <a:pt x="1095" y="368"/>
                  <a:pt x="1048" y="498"/>
                  <a:pt x="952" y="522"/>
                </a:cubicBezTo>
                <a:cubicBezTo>
                  <a:pt x="911" y="455"/>
                  <a:pt x="807" y="335"/>
                  <a:pt x="778" y="259"/>
                </a:cubicBezTo>
                <a:cubicBezTo>
                  <a:pt x="857" y="190"/>
                  <a:pt x="836" y="0"/>
                  <a:pt x="662" y="52"/>
                </a:cubicBezTo>
                <a:cubicBezTo>
                  <a:pt x="490" y="104"/>
                  <a:pt x="565" y="260"/>
                  <a:pt x="638" y="284"/>
                </a:cubicBezTo>
                <a:cubicBezTo>
                  <a:pt x="610" y="368"/>
                  <a:pt x="617" y="440"/>
                  <a:pt x="582" y="498"/>
                </a:cubicBezTo>
                <a:cubicBezTo>
                  <a:pt x="498" y="452"/>
                  <a:pt x="372" y="339"/>
                  <a:pt x="289" y="291"/>
                </a:cubicBezTo>
                <a:cubicBezTo>
                  <a:pt x="416" y="68"/>
                  <a:pt x="49" y="72"/>
                  <a:pt x="18" y="285"/>
                </a:cubicBezTo>
                <a:cubicBezTo>
                  <a:pt x="0" y="415"/>
                  <a:pt x="113" y="319"/>
                  <a:pt x="188" y="403"/>
                </a:cubicBezTo>
                <a:cubicBezTo>
                  <a:pt x="244" y="464"/>
                  <a:pt x="333" y="642"/>
                  <a:pt x="333" y="642"/>
                </a:cubicBezTo>
                <a:close/>
              </a:path>
            </a:pathLst>
          </a:custGeom>
          <a:solidFill>
            <a:srgbClr val="1B4367"/>
          </a:solidFill>
          <a:ln w="9525">
            <a:noFill/>
          </a:ln>
        </p:spPr>
        <p:txBody>
          <a:bodyPr lIns="91440" tIns="45720" rIns="91440" bIns="45720"/>
          <a:lstStyle/>
          <a:p>
            <a:endParaRPr lang="zh-CN" altLang="en-US" sz="2400">
              <a:solidFill>
                <a:schemeClr val="bg1"/>
              </a:solidFill>
            </a:endParaRPr>
          </a:p>
        </p:txBody>
      </p:sp>
      <p:cxnSp>
        <p:nvCxnSpPr>
          <p:cNvPr id="29" name="直接连接符 28"/>
          <p:cNvCxnSpPr/>
          <p:nvPr/>
        </p:nvCxnSpPr>
        <p:spPr>
          <a:xfrm>
            <a:off x="1032637" y="876556"/>
            <a:ext cx="640345" cy="0"/>
          </a:xfrm>
          <a:prstGeom prst="line">
            <a:avLst/>
          </a:prstGeom>
          <a:ln w="9525">
            <a:solidFill>
              <a:srgbClr val="1B4367"/>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38"/>
                                        </p:tgtEl>
                                        <p:attrNameLst>
                                          <p:attrName>style.visibility</p:attrName>
                                        </p:attrNameLst>
                                      </p:cBhvr>
                                      <p:to>
                                        <p:strVal val="visible"/>
                                      </p:to>
                                    </p:set>
                                    <p:anim calcmode="lin" valueType="num">
                                      <p:cBhvr>
                                        <p:cTn id="7" dur="500" fill="hold"/>
                                        <p:tgtEl>
                                          <p:spTgt spid="38"/>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8"/>
                                        </p:tgtEl>
                                        <p:attrNameLst>
                                          <p:attrName>ppt_y</p:attrName>
                                        </p:attrNameLst>
                                      </p:cBhvr>
                                      <p:tavLst>
                                        <p:tav tm="0">
                                          <p:val>
                                            <p:strVal val="#ppt_y"/>
                                          </p:val>
                                        </p:tav>
                                        <p:tav tm="100000">
                                          <p:val>
                                            <p:strVal val="#ppt_y"/>
                                          </p:val>
                                        </p:tav>
                                      </p:tavLst>
                                    </p:anim>
                                    <p:anim calcmode="lin" valueType="num">
                                      <p:cBhvr>
                                        <p:cTn id="9" dur="500" fill="hold"/>
                                        <p:tgtEl>
                                          <p:spTgt spid="38"/>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8"/>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8"/>
                                        </p:tgtEl>
                                      </p:cBhvr>
                                    </p:animEffect>
                                  </p:childTnLst>
                                </p:cTn>
                              </p:par>
                            </p:childTnLst>
                          </p:cTn>
                        </p:par>
                        <p:par>
                          <p:cTn id="12" fill="hold">
                            <p:stCondLst>
                              <p:cond delay="1649"/>
                            </p:stCondLst>
                            <p:childTnLst>
                              <p:par>
                                <p:cTn id="13" presetID="22" presetClass="entr" presetSubtype="8" fill="hold" nodeType="afterEffect">
                                  <p:stCondLst>
                                    <p:cond delay="0"/>
                                  </p:stCondLst>
                                  <p:childTnLst>
                                    <p:set>
                                      <p:cBhvr>
                                        <p:cTn id="14" dur="1" fill="hold">
                                          <p:stCondLst>
                                            <p:cond delay="0"/>
                                          </p:stCondLst>
                                        </p:cTn>
                                        <p:tgtEl>
                                          <p:spTgt spid="29"/>
                                        </p:tgtEl>
                                        <p:attrNameLst>
                                          <p:attrName>style.visibility</p:attrName>
                                        </p:attrNameLst>
                                      </p:cBhvr>
                                      <p:to>
                                        <p:strVal val="visible"/>
                                      </p:to>
                                    </p:set>
                                    <p:animEffect transition="in" filter="wipe(left)">
                                      <p:cBhvr>
                                        <p:cTn id="15" dur="300"/>
                                        <p:tgtEl>
                                          <p:spTgt spid="29"/>
                                        </p:tgtEl>
                                      </p:cBhvr>
                                    </p:animEffect>
                                  </p:childTnLst>
                                </p:cTn>
                              </p:par>
                            </p:childTnLst>
                          </p:cTn>
                        </p:par>
                        <p:par>
                          <p:cTn id="16" fill="hold">
                            <p:stCondLst>
                              <p:cond delay="2149"/>
                            </p:stCondLst>
                            <p:childTnLst>
                              <p:par>
                                <p:cTn id="17" presetID="10" presetClass="entr" presetSubtype="0" fill="hold" grpId="0" nodeType="afterEffect">
                                  <p:stCondLst>
                                    <p:cond delay="0"/>
                                  </p:stCondLst>
                                  <p:childTnLst>
                                    <p:set>
                                      <p:cBhvr>
                                        <p:cTn id="18" dur="1" fill="hold">
                                          <p:stCondLst>
                                            <p:cond delay="0"/>
                                          </p:stCondLst>
                                        </p:cTn>
                                        <p:tgtEl>
                                          <p:spTgt spid="77"/>
                                        </p:tgtEl>
                                        <p:attrNameLst>
                                          <p:attrName>style.visibility</p:attrName>
                                        </p:attrNameLst>
                                      </p:cBhvr>
                                      <p:to>
                                        <p:strVal val="visible"/>
                                      </p:to>
                                    </p:set>
                                    <p:anim calcmode="lin" valueType="num">
                                      <p:cBhvr>
                                        <p:cTn id="19" dur="500" fill="hold"/>
                                        <p:tgtEl>
                                          <p:spTgt spid="77"/>
                                        </p:tgtEl>
                                        <p:attrNameLst>
                                          <p:attrName>ppt_w</p:attrName>
                                        </p:attrNameLst>
                                      </p:cBhvr>
                                      <p:tavLst>
                                        <p:tav tm="0">
                                          <p:val>
                                            <p:fltVal val="0"/>
                                          </p:val>
                                        </p:tav>
                                        <p:tav tm="100000">
                                          <p:val>
                                            <p:strVal val="#ppt_w"/>
                                          </p:val>
                                        </p:tav>
                                      </p:tavLst>
                                    </p:anim>
                                    <p:anim calcmode="lin" valueType="num">
                                      <p:cBhvr>
                                        <p:cTn id="20" dur="500" fill="hold"/>
                                        <p:tgtEl>
                                          <p:spTgt spid="77"/>
                                        </p:tgtEl>
                                        <p:attrNameLst>
                                          <p:attrName>ppt_h</p:attrName>
                                        </p:attrNameLst>
                                      </p:cBhvr>
                                      <p:tavLst>
                                        <p:tav tm="0">
                                          <p:val>
                                            <p:fltVal val="0"/>
                                          </p:val>
                                        </p:tav>
                                        <p:tav tm="100000">
                                          <p:val>
                                            <p:strVal val="#ppt_h"/>
                                          </p:val>
                                        </p:tav>
                                      </p:tavLst>
                                    </p:anim>
                                    <p:animEffect transition="in" filter="fade">
                                      <p:cBhvr>
                                        <p:cTn id="21" dur="500"/>
                                        <p:tgtEl>
                                          <p:spTgt spid="77"/>
                                        </p:tgtEl>
                                      </p:cBhvr>
                                    </p:animEffect>
                                  </p:childTnLst>
                                </p:cTn>
                              </p:par>
                            </p:childTnLst>
                          </p:cTn>
                        </p:par>
                        <p:par>
                          <p:cTn id="22" fill="hold">
                            <p:stCondLst>
                              <p:cond delay="2649"/>
                            </p:stCondLst>
                            <p:childTnLst>
                              <p:par>
                                <p:cTn id="23" presetID="10" presetClass="entr" presetSubtype="0" fill="hold" nodeType="afterEffect">
                                  <p:stCondLst>
                                    <p:cond delay="0"/>
                                  </p:stCondLst>
                                  <p:childTnLst>
                                    <p:set>
                                      <p:cBhvr>
                                        <p:cTn id="24" dur="1" fill="hold">
                                          <p:stCondLst>
                                            <p:cond delay="0"/>
                                          </p:stCondLst>
                                        </p:cTn>
                                        <p:tgtEl>
                                          <p:spTgt spid="62"/>
                                        </p:tgtEl>
                                        <p:attrNameLst>
                                          <p:attrName>style.visibility</p:attrName>
                                        </p:attrNameLst>
                                      </p:cBhvr>
                                      <p:to>
                                        <p:strVal val="visible"/>
                                      </p:to>
                                    </p:set>
                                    <p:anim calcmode="lin" valueType="num">
                                      <p:cBhvr>
                                        <p:cTn id="25" dur="500" fill="hold"/>
                                        <p:tgtEl>
                                          <p:spTgt spid="62"/>
                                        </p:tgtEl>
                                        <p:attrNameLst>
                                          <p:attrName>ppt_w</p:attrName>
                                        </p:attrNameLst>
                                      </p:cBhvr>
                                      <p:tavLst>
                                        <p:tav tm="0">
                                          <p:val>
                                            <p:fltVal val="0"/>
                                          </p:val>
                                        </p:tav>
                                        <p:tav tm="100000">
                                          <p:val>
                                            <p:strVal val="#ppt_w"/>
                                          </p:val>
                                        </p:tav>
                                      </p:tavLst>
                                    </p:anim>
                                    <p:anim calcmode="lin" valueType="num">
                                      <p:cBhvr>
                                        <p:cTn id="26" dur="500" fill="hold"/>
                                        <p:tgtEl>
                                          <p:spTgt spid="62"/>
                                        </p:tgtEl>
                                        <p:attrNameLst>
                                          <p:attrName>ppt_h</p:attrName>
                                        </p:attrNameLst>
                                      </p:cBhvr>
                                      <p:tavLst>
                                        <p:tav tm="0">
                                          <p:val>
                                            <p:fltVal val="0"/>
                                          </p:val>
                                        </p:tav>
                                        <p:tav tm="100000">
                                          <p:val>
                                            <p:strVal val="#ppt_h"/>
                                          </p:val>
                                        </p:tav>
                                      </p:tavLst>
                                    </p:anim>
                                    <p:animEffect transition="in" filter="fade">
                                      <p:cBhvr>
                                        <p:cTn id="27" dur="500"/>
                                        <p:tgtEl>
                                          <p:spTgt spid="62"/>
                                        </p:tgtEl>
                                      </p:cBhvr>
                                    </p:animEffect>
                                  </p:childTnLst>
                                </p:cTn>
                              </p:par>
                            </p:childTnLst>
                          </p:cTn>
                        </p:par>
                        <p:par>
                          <p:cTn id="28" fill="hold">
                            <p:stCondLst>
                              <p:cond delay="3149"/>
                            </p:stCondLst>
                            <p:childTnLst>
                              <p:par>
                                <p:cTn id="29" presetID="22" presetClass="entr" presetSubtype="8" fill="hold" grpId="0" nodeType="afterEffect">
                                  <p:stCondLst>
                                    <p:cond delay="0"/>
                                  </p:stCondLst>
                                  <p:childTnLst>
                                    <p:set>
                                      <p:cBhvr>
                                        <p:cTn id="30" dur="1" fill="hold">
                                          <p:stCondLst>
                                            <p:cond delay="0"/>
                                          </p:stCondLst>
                                        </p:cTn>
                                        <p:tgtEl>
                                          <p:spTgt spid="61"/>
                                        </p:tgtEl>
                                        <p:attrNameLst>
                                          <p:attrName>style.visibility</p:attrName>
                                        </p:attrNameLst>
                                      </p:cBhvr>
                                      <p:to>
                                        <p:strVal val="visible"/>
                                      </p:to>
                                    </p:set>
                                    <p:animEffect transition="in" filter="wipe(left)">
                                      <p:cBhvr>
                                        <p:cTn id="31" dur="500"/>
                                        <p:tgtEl>
                                          <p:spTgt spid="61"/>
                                        </p:tgtEl>
                                      </p:cBhvr>
                                    </p:animEffect>
                                  </p:childTnLst>
                                </p:cTn>
                              </p:par>
                            </p:childTnLst>
                          </p:cTn>
                        </p:par>
                        <p:par>
                          <p:cTn id="32" fill="hold">
                            <p:stCondLst>
                              <p:cond delay="3649"/>
                            </p:stCondLst>
                            <p:childTnLst>
                              <p:par>
                                <p:cTn id="33" presetID="10" presetClass="entr" presetSubtype="0" fill="hold" nodeType="afterEffect">
                                  <p:stCondLst>
                                    <p:cond delay="0"/>
                                  </p:stCondLst>
                                  <p:childTnLst>
                                    <p:set>
                                      <p:cBhvr>
                                        <p:cTn id="34" dur="1" fill="hold">
                                          <p:stCondLst>
                                            <p:cond delay="0"/>
                                          </p:stCondLst>
                                        </p:cTn>
                                        <p:tgtEl>
                                          <p:spTgt spid="65"/>
                                        </p:tgtEl>
                                        <p:attrNameLst>
                                          <p:attrName>style.visibility</p:attrName>
                                        </p:attrNameLst>
                                      </p:cBhvr>
                                      <p:to>
                                        <p:strVal val="visible"/>
                                      </p:to>
                                    </p:set>
                                    <p:anim calcmode="lin" valueType="num">
                                      <p:cBhvr>
                                        <p:cTn id="35" dur="500" fill="hold"/>
                                        <p:tgtEl>
                                          <p:spTgt spid="65"/>
                                        </p:tgtEl>
                                        <p:attrNameLst>
                                          <p:attrName>ppt_w</p:attrName>
                                        </p:attrNameLst>
                                      </p:cBhvr>
                                      <p:tavLst>
                                        <p:tav tm="0">
                                          <p:val>
                                            <p:fltVal val="0"/>
                                          </p:val>
                                        </p:tav>
                                        <p:tav tm="100000">
                                          <p:val>
                                            <p:strVal val="#ppt_w"/>
                                          </p:val>
                                        </p:tav>
                                      </p:tavLst>
                                    </p:anim>
                                    <p:anim calcmode="lin" valueType="num">
                                      <p:cBhvr>
                                        <p:cTn id="36" dur="500" fill="hold"/>
                                        <p:tgtEl>
                                          <p:spTgt spid="65"/>
                                        </p:tgtEl>
                                        <p:attrNameLst>
                                          <p:attrName>ppt_h</p:attrName>
                                        </p:attrNameLst>
                                      </p:cBhvr>
                                      <p:tavLst>
                                        <p:tav tm="0">
                                          <p:val>
                                            <p:fltVal val="0"/>
                                          </p:val>
                                        </p:tav>
                                        <p:tav tm="100000">
                                          <p:val>
                                            <p:strVal val="#ppt_h"/>
                                          </p:val>
                                        </p:tav>
                                      </p:tavLst>
                                    </p:anim>
                                    <p:animEffect transition="in" filter="fade">
                                      <p:cBhvr>
                                        <p:cTn id="37" dur="500"/>
                                        <p:tgtEl>
                                          <p:spTgt spid="65"/>
                                        </p:tgtEl>
                                      </p:cBhvr>
                                    </p:animEffect>
                                  </p:childTnLst>
                                </p:cTn>
                              </p:par>
                            </p:childTnLst>
                          </p:cTn>
                        </p:par>
                        <p:par>
                          <p:cTn id="38" fill="hold">
                            <p:stCondLst>
                              <p:cond delay="4149"/>
                            </p:stCondLst>
                            <p:childTnLst>
                              <p:par>
                                <p:cTn id="39" presetID="22" presetClass="entr" presetSubtype="1" fill="hold" grpId="0" nodeType="afterEffect">
                                  <p:stCondLst>
                                    <p:cond delay="0"/>
                                  </p:stCondLst>
                                  <p:childTnLst>
                                    <p:set>
                                      <p:cBhvr>
                                        <p:cTn id="40" dur="1" fill="hold">
                                          <p:stCondLst>
                                            <p:cond delay="0"/>
                                          </p:stCondLst>
                                        </p:cTn>
                                        <p:tgtEl>
                                          <p:spTgt spid="57"/>
                                        </p:tgtEl>
                                        <p:attrNameLst>
                                          <p:attrName>style.visibility</p:attrName>
                                        </p:attrNameLst>
                                      </p:cBhvr>
                                      <p:to>
                                        <p:strVal val="visible"/>
                                      </p:to>
                                    </p:set>
                                    <p:animEffect transition="in" filter="wipe(up)">
                                      <p:cBhvr>
                                        <p:cTn id="41" dur="500"/>
                                        <p:tgtEl>
                                          <p:spTgt spid="57"/>
                                        </p:tgtEl>
                                      </p:cBhvr>
                                    </p:animEffect>
                                  </p:childTnLst>
                                </p:cTn>
                              </p:par>
                            </p:childTnLst>
                          </p:cTn>
                        </p:par>
                        <p:par>
                          <p:cTn id="42" fill="hold">
                            <p:stCondLst>
                              <p:cond delay="4649"/>
                            </p:stCondLst>
                            <p:childTnLst>
                              <p:par>
                                <p:cTn id="43" presetID="10" presetClass="entr" presetSubtype="0" fill="hold" nodeType="afterEffect">
                                  <p:stCondLst>
                                    <p:cond delay="0"/>
                                  </p:stCondLst>
                                  <p:childTnLst>
                                    <p:set>
                                      <p:cBhvr>
                                        <p:cTn id="44" dur="1" fill="hold">
                                          <p:stCondLst>
                                            <p:cond delay="0"/>
                                          </p:stCondLst>
                                        </p:cTn>
                                        <p:tgtEl>
                                          <p:spTgt spid="68"/>
                                        </p:tgtEl>
                                        <p:attrNameLst>
                                          <p:attrName>style.visibility</p:attrName>
                                        </p:attrNameLst>
                                      </p:cBhvr>
                                      <p:to>
                                        <p:strVal val="visible"/>
                                      </p:to>
                                    </p:set>
                                    <p:anim calcmode="lin" valueType="num">
                                      <p:cBhvr>
                                        <p:cTn id="45" dur="500" fill="hold"/>
                                        <p:tgtEl>
                                          <p:spTgt spid="68"/>
                                        </p:tgtEl>
                                        <p:attrNameLst>
                                          <p:attrName>ppt_w</p:attrName>
                                        </p:attrNameLst>
                                      </p:cBhvr>
                                      <p:tavLst>
                                        <p:tav tm="0">
                                          <p:val>
                                            <p:fltVal val="0"/>
                                          </p:val>
                                        </p:tav>
                                        <p:tav tm="100000">
                                          <p:val>
                                            <p:strVal val="#ppt_w"/>
                                          </p:val>
                                        </p:tav>
                                      </p:tavLst>
                                    </p:anim>
                                    <p:anim calcmode="lin" valueType="num">
                                      <p:cBhvr>
                                        <p:cTn id="46" dur="500" fill="hold"/>
                                        <p:tgtEl>
                                          <p:spTgt spid="68"/>
                                        </p:tgtEl>
                                        <p:attrNameLst>
                                          <p:attrName>ppt_h</p:attrName>
                                        </p:attrNameLst>
                                      </p:cBhvr>
                                      <p:tavLst>
                                        <p:tav tm="0">
                                          <p:val>
                                            <p:fltVal val="0"/>
                                          </p:val>
                                        </p:tav>
                                        <p:tav tm="100000">
                                          <p:val>
                                            <p:strVal val="#ppt_h"/>
                                          </p:val>
                                        </p:tav>
                                      </p:tavLst>
                                    </p:anim>
                                    <p:animEffect transition="in" filter="fade">
                                      <p:cBhvr>
                                        <p:cTn id="47" dur="500"/>
                                        <p:tgtEl>
                                          <p:spTgt spid="68"/>
                                        </p:tgtEl>
                                      </p:cBhvr>
                                    </p:animEffect>
                                  </p:childTnLst>
                                </p:cTn>
                              </p:par>
                            </p:childTnLst>
                          </p:cTn>
                        </p:par>
                        <p:par>
                          <p:cTn id="48" fill="hold">
                            <p:stCondLst>
                              <p:cond delay="5149"/>
                            </p:stCondLst>
                            <p:childTnLst>
                              <p:par>
                                <p:cTn id="49" presetID="22" presetClass="entr" presetSubtype="1" fill="hold" grpId="0" nodeType="afterEffect">
                                  <p:stCondLst>
                                    <p:cond delay="0"/>
                                  </p:stCondLst>
                                  <p:childTnLst>
                                    <p:set>
                                      <p:cBhvr>
                                        <p:cTn id="50" dur="1" fill="hold">
                                          <p:stCondLst>
                                            <p:cond delay="0"/>
                                          </p:stCondLst>
                                        </p:cTn>
                                        <p:tgtEl>
                                          <p:spTgt spid="58"/>
                                        </p:tgtEl>
                                        <p:attrNameLst>
                                          <p:attrName>style.visibility</p:attrName>
                                        </p:attrNameLst>
                                      </p:cBhvr>
                                      <p:to>
                                        <p:strVal val="visible"/>
                                      </p:to>
                                    </p:set>
                                    <p:animEffect transition="in" filter="wipe(up)">
                                      <p:cBhvr>
                                        <p:cTn id="51" dur="500"/>
                                        <p:tgtEl>
                                          <p:spTgt spid="58"/>
                                        </p:tgtEl>
                                      </p:cBhvr>
                                    </p:animEffect>
                                  </p:childTnLst>
                                </p:cTn>
                              </p:par>
                            </p:childTnLst>
                          </p:cTn>
                        </p:par>
                        <p:par>
                          <p:cTn id="52" fill="hold">
                            <p:stCondLst>
                              <p:cond delay="5649"/>
                            </p:stCondLst>
                            <p:childTnLst>
                              <p:par>
                                <p:cTn id="53" presetID="10" presetClass="entr" presetSubtype="0" fill="hold" nodeType="afterEffect">
                                  <p:stCondLst>
                                    <p:cond delay="0"/>
                                  </p:stCondLst>
                                  <p:childTnLst>
                                    <p:set>
                                      <p:cBhvr>
                                        <p:cTn id="54" dur="1" fill="hold">
                                          <p:stCondLst>
                                            <p:cond delay="0"/>
                                          </p:stCondLst>
                                        </p:cTn>
                                        <p:tgtEl>
                                          <p:spTgt spid="74"/>
                                        </p:tgtEl>
                                        <p:attrNameLst>
                                          <p:attrName>style.visibility</p:attrName>
                                        </p:attrNameLst>
                                      </p:cBhvr>
                                      <p:to>
                                        <p:strVal val="visible"/>
                                      </p:to>
                                    </p:set>
                                    <p:anim calcmode="lin" valueType="num">
                                      <p:cBhvr>
                                        <p:cTn id="55" dur="500" fill="hold"/>
                                        <p:tgtEl>
                                          <p:spTgt spid="74"/>
                                        </p:tgtEl>
                                        <p:attrNameLst>
                                          <p:attrName>ppt_w</p:attrName>
                                        </p:attrNameLst>
                                      </p:cBhvr>
                                      <p:tavLst>
                                        <p:tav tm="0">
                                          <p:val>
                                            <p:fltVal val="0"/>
                                          </p:val>
                                        </p:tav>
                                        <p:tav tm="100000">
                                          <p:val>
                                            <p:strVal val="#ppt_w"/>
                                          </p:val>
                                        </p:tav>
                                      </p:tavLst>
                                    </p:anim>
                                    <p:anim calcmode="lin" valueType="num">
                                      <p:cBhvr>
                                        <p:cTn id="56" dur="500" fill="hold"/>
                                        <p:tgtEl>
                                          <p:spTgt spid="74"/>
                                        </p:tgtEl>
                                        <p:attrNameLst>
                                          <p:attrName>ppt_h</p:attrName>
                                        </p:attrNameLst>
                                      </p:cBhvr>
                                      <p:tavLst>
                                        <p:tav tm="0">
                                          <p:val>
                                            <p:fltVal val="0"/>
                                          </p:val>
                                        </p:tav>
                                        <p:tav tm="100000">
                                          <p:val>
                                            <p:strVal val="#ppt_h"/>
                                          </p:val>
                                        </p:tav>
                                      </p:tavLst>
                                    </p:anim>
                                    <p:animEffect transition="in" filter="fade">
                                      <p:cBhvr>
                                        <p:cTn id="57" dur="500"/>
                                        <p:tgtEl>
                                          <p:spTgt spid="74"/>
                                        </p:tgtEl>
                                      </p:cBhvr>
                                    </p:animEffect>
                                  </p:childTnLst>
                                </p:cTn>
                              </p:par>
                            </p:childTnLst>
                          </p:cTn>
                        </p:par>
                        <p:par>
                          <p:cTn id="58" fill="hold">
                            <p:stCondLst>
                              <p:cond delay="6149"/>
                            </p:stCondLst>
                            <p:childTnLst>
                              <p:par>
                                <p:cTn id="59" presetID="22" presetClass="entr" presetSubtype="2" fill="hold" grpId="0" nodeType="afterEffect">
                                  <p:stCondLst>
                                    <p:cond delay="0"/>
                                  </p:stCondLst>
                                  <p:childTnLst>
                                    <p:set>
                                      <p:cBhvr>
                                        <p:cTn id="60" dur="1" fill="hold">
                                          <p:stCondLst>
                                            <p:cond delay="0"/>
                                          </p:stCondLst>
                                        </p:cTn>
                                        <p:tgtEl>
                                          <p:spTgt spid="59"/>
                                        </p:tgtEl>
                                        <p:attrNameLst>
                                          <p:attrName>style.visibility</p:attrName>
                                        </p:attrNameLst>
                                      </p:cBhvr>
                                      <p:to>
                                        <p:strVal val="visible"/>
                                      </p:to>
                                    </p:set>
                                    <p:animEffect transition="in" filter="wipe(right)">
                                      <p:cBhvr>
                                        <p:cTn id="61" dur="500"/>
                                        <p:tgtEl>
                                          <p:spTgt spid="59"/>
                                        </p:tgtEl>
                                      </p:cBhvr>
                                    </p:animEffect>
                                  </p:childTnLst>
                                </p:cTn>
                              </p:par>
                            </p:childTnLst>
                          </p:cTn>
                        </p:par>
                        <p:par>
                          <p:cTn id="62" fill="hold">
                            <p:stCondLst>
                              <p:cond delay="6649"/>
                            </p:stCondLst>
                            <p:childTnLst>
                              <p:par>
                                <p:cTn id="63" presetID="10" presetClass="entr" presetSubtype="0" fill="hold" nodeType="afterEffect">
                                  <p:stCondLst>
                                    <p:cond delay="0"/>
                                  </p:stCondLst>
                                  <p:childTnLst>
                                    <p:set>
                                      <p:cBhvr>
                                        <p:cTn id="64" dur="1" fill="hold">
                                          <p:stCondLst>
                                            <p:cond delay="0"/>
                                          </p:stCondLst>
                                        </p:cTn>
                                        <p:tgtEl>
                                          <p:spTgt spid="71"/>
                                        </p:tgtEl>
                                        <p:attrNameLst>
                                          <p:attrName>style.visibility</p:attrName>
                                        </p:attrNameLst>
                                      </p:cBhvr>
                                      <p:to>
                                        <p:strVal val="visible"/>
                                      </p:to>
                                    </p:set>
                                    <p:anim calcmode="lin" valueType="num">
                                      <p:cBhvr>
                                        <p:cTn id="65" dur="500" fill="hold"/>
                                        <p:tgtEl>
                                          <p:spTgt spid="71"/>
                                        </p:tgtEl>
                                        <p:attrNameLst>
                                          <p:attrName>ppt_w</p:attrName>
                                        </p:attrNameLst>
                                      </p:cBhvr>
                                      <p:tavLst>
                                        <p:tav tm="0">
                                          <p:val>
                                            <p:fltVal val="0"/>
                                          </p:val>
                                        </p:tav>
                                        <p:tav tm="100000">
                                          <p:val>
                                            <p:strVal val="#ppt_w"/>
                                          </p:val>
                                        </p:tav>
                                      </p:tavLst>
                                    </p:anim>
                                    <p:anim calcmode="lin" valueType="num">
                                      <p:cBhvr>
                                        <p:cTn id="66" dur="500" fill="hold"/>
                                        <p:tgtEl>
                                          <p:spTgt spid="71"/>
                                        </p:tgtEl>
                                        <p:attrNameLst>
                                          <p:attrName>ppt_h</p:attrName>
                                        </p:attrNameLst>
                                      </p:cBhvr>
                                      <p:tavLst>
                                        <p:tav tm="0">
                                          <p:val>
                                            <p:fltVal val="0"/>
                                          </p:val>
                                        </p:tav>
                                        <p:tav tm="100000">
                                          <p:val>
                                            <p:strVal val="#ppt_h"/>
                                          </p:val>
                                        </p:tav>
                                      </p:tavLst>
                                    </p:anim>
                                    <p:animEffect transition="in" filter="fade">
                                      <p:cBhvr>
                                        <p:cTn id="67" dur="500"/>
                                        <p:tgtEl>
                                          <p:spTgt spid="71"/>
                                        </p:tgtEl>
                                      </p:cBhvr>
                                    </p:animEffect>
                                  </p:childTnLst>
                                </p:cTn>
                              </p:par>
                            </p:childTnLst>
                          </p:cTn>
                        </p:par>
                        <p:par>
                          <p:cTn id="68" fill="hold">
                            <p:stCondLst>
                              <p:cond delay="7149"/>
                            </p:stCondLst>
                            <p:childTnLst>
                              <p:par>
                                <p:cTn id="69" presetID="22" presetClass="entr" presetSubtype="4" fill="hold" grpId="0" nodeType="afterEffect">
                                  <p:stCondLst>
                                    <p:cond delay="0"/>
                                  </p:stCondLst>
                                  <p:childTnLst>
                                    <p:set>
                                      <p:cBhvr>
                                        <p:cTn id="70" dur="1" fill="hold">
                                          <p:stCondLst>
                                            <p:cond delay="0"/>
                                          </p:stCondLst>
                                        </p:cTn>
                                        <p:tgtEl>
                                          <p:spTgt spid="60"/>
                                        </p:tgtEl>
                                        <p:attrNameLst>
                                          <p:attrName>style.visibility</p:attrName>
                                        </p:attrNameLst>
                                      </p:cBhvr>
                                      <p:to>
                                        <p:strVal val="visible"/>
                                      </p:to>
                                    </p:set>
                                    <p:animEffect transition="in" filter="wipe(down)">
                                      <p:cBhvr>
                                        <p:cTn id="71" dur="500"/>
                                        <p:tgtEl>
                                          <p:spTgt spid="60"/>
                                        </p:tgtEl>
                                      </p:cBhvr>
                                    </p:animEffect>
                                  </p:childTnLst>
                                </p:cTn>
                              </p:par>
                            </p:childTnLst>
                          </p:cTn>
                        </p:par>
                        <p:par>
                          <p:cTn id="72" fill="hold">
                            <p:stCondLst>
                              <p:cond delay="7649"/>
                            </p:stCondLst>
                            <p:childTnLst>
                              <p:par>
                                <p:cTn id="73" presetID="10" presetClass="entr" presetSubtype="0" fill="hold" grpId="0" nodeType="afterEffect">
                                  <p:stCondLst>
                                    <p:cond delay="0"/>
                                  </p:stCondLst>
                                  <p:childTnLst>
                                    <p:set>
                                      <p:cBhvr>
                                        <p:cTn id="74" dur="1" fill="hold">
                                          <p:stCondLst>
                                            <p:cond delay="0"/>
                                          </p:stCondLst>
                                        </p:cTn>
                                        <p:tgtEl>
                                          <p:spTgt spid="53"/>
                                        </p:tgtEl>
                                        <p:attrNameLst>
                                          <p:attrName>style.visibility</p:attrName>
                                        </p:attrNameLst>
                                      </p:cBhvr>
                                      <p:to>
                                        <p:strVal val="visible"/>
                                      </p:to>
                                    </p:set>
                                    <p:animEffect transition="in" filter="fade">
                                      <p:cBhvr>
                                        <p:cTn id="75" dur="500"/>
                                        <p:tgtEl>
                                          <p:spTgt spid="53"/>
                                        </p:tgtEl>
                                      </p:cBhvr>
                                    </p:animEffect>
                                  </p:childTnLst>
                                </p:cTn>
                              </p:par>
                            </p:childTnLst>
                          </p:cTn>
                        </p:par>
                        <p:par>
                          <p:cTn id="76" fill="hold">
                            <p:stCondLst>
                              <p:cond delay="8149"/>
                            </p:stCondLst>
                            <p:childTnLst>
                              <p:par>
                                <p:cTn id="77" presetID="10" presetClass="entr" presetSubtype="0" fill="hold" grpId="0" nodeType="afterEffect">
                                  <p:stCondLst>
                                    <p:cond delay="0"/>
                                  </p:stCondLst>
                                  <p:childTnLst>
                                    <p:set>
                                      <p:cBhvr>
                                        <p:cTn id="78" dur="1" fill="hold">
                                          <p:stCondLst>
                                            <p:cond delay="0"/>
                                          </p:stCondLst>
                                        </p:cTn>
                                        <p:tgtEl>
                                          <p:spTgt spid="52"/>
                                        </p:tgtEl>
                                        <p:attrNameLst>
                                          <p:attrName>style.visibility</p:attrName>
                                        </p:attrNameLst>
                                      </p:cBhvr>
                                      <p:to>
                                        <p:strVal val="visible"/>
                                      </p:to>
                                    </p:set>
                                    <p:animEffect transition="in" filter="fade">
                                      <p:cBhvr>
                                        <p:cTn id="79" dur="500"/>
                                        <p:tgtEl>
                                          <p:spTgt spid="52"/>
                                        </p:tgtEl>
                                      </p:cBhvr>
                                    </p:animEffect>
                                  </p:childTnLst>
                                </p:cTn>
                              </p:par>
                            </p:childTnLst>
                          </p:cTn>
                        </p:par>
                        <p:par>
                          <p:cTn id="80" fill="hold">
                            <p:stCondLst>
                              <p:cond delay="8649"/>
                            </p:stCondLst>
                            <p:childTnLst>
                              <p:par>
                                <p:cTn id="81" presetID="10" presetClass="entr" presetSubtype="0" fill="hold" grpId="0" nodeType="afterEffect">
                                  <p:stCondLst>
                                    <p:cond delay="0"/>
                                  </p:stCondLst>
                                  <p:childTnLst>
                                    <p:set>
                                      <p:cBhvr>
                                        <p:cTn id="82" dur="1" fill="hold">
                                          <p:stCondLst>
                                            <p:cond delay="0"/>
                                          </p:stCondLst>
                                        </p:cTn>
                                        <p:tgtEl>
                                          <p:spTgt spid="55"/>
                                        </p:tgtEl>
                                        <p:attrNameLst>
                                          <p:attrName>style.visibility</p:attrName>
                                        </p:attrNameLst>
                                      </p:cBhvr>
                                      <p:to>
                                        <p:strVal val="visible"/>
                                      </p:to>
                                    </p:set>
                                    <p:animEffect transition="in" filter="fade">
                                      <p:cBhvr>
                                        <p:cTn id="83" dur="500"/>
                                        <p:tgtEl>
                                          <p:spTgt spid="55"/>
                                        </p:tgtEl>
                                      </p:cBhvr>
                                    </p:animEffect>
                                  </p:childTnLst>
                                </p:cTn>
                              </p:par>
                            </p:childTnLst>
                          </p:cTn>
                        </p:par>
                        <p:par>
                          <p:cTn id="84" fill="hold">
                            <p:stCondLst>
                              <p:cond delay="9149"/>
                            </p:stCondLst>
                            <p:childTnLst>
                              <p:par>
                                <p:cTn id="85" presetID="10" presetClass="entr" presetSubtype="0" fill="hold" grpId="0" nodeType="afterEffect">
                                  <p:stCondLst>
                                    <p:cond delay="0"/>
                                  </p:stCondLst>
                                  <p:childTnLst>
                                    <p:set>
                                      <p:cBhvr>
                                        <p:cTn id="86" dur="1" fill="hold">
                                          <p:stCondLst>
                                            <p:cond delay="0"/>
                                          </p:stCondLst>
                                        </p:cTn>
                                        <p:tgtEl>
                                          <p:spTgt spid="56"/>
                                        </p:tgtEl>
                                        <p:attrNameLst>
                                          <p:attrName>style.visibility</p:attrName>
                                        </p:attrNameLst>
                                      </p:cBhvr>
                                      <p:to>
                                        <p:strVal val="visible"/>
                                      </p:to>
                                    </p:set>
                                    <p:animEffect transition="in" filter="fade">
                                      <p:cBhvr>
                                        <p:cTn id="87" dur="500"/>
                                        <p:tgtEl>
                                          <p:spTgt spid="56"/>
                                        </p:tgtEl>
                                      </p:cBhvr>
                                    </p:animEffect>
                                  </p:childTnLst>
                                </p:cTn>
                              </p:par>
                            </p:childTnLst>
                          </p:cTn>
                        </p:par>
                        <p:par>
                          <p:cTn id="88" fill="hold">
                            <p:stCondLst>
                              <p:cond delay="9649"/>
                            </p:stCondLst>
                            <p:childTnLst>
                              <p:par>
                                <p:cTn id="89" presetID="10" presetClass="entr" presetSubtype="0" fill="hold" grpId="0" nodeType="afterEffect">
                                  <p:stCondLst>
                                    <p:cond delay="0"/>
                                  </p:stCondLst>
                                  <p:childTnLst>
                                    <p:set>
                                      <p:cBhvr>
                                        <p:cTn id="90" dur="1" fill="hold">
                                          <p:stCondLst>
                                            <p:cond delay="0"/>
                                          </p:stCondLst>
                                        </p:cTn>
                                        <p:tgtEl>
                                          <p:spTgt spid="54"/>
                                        </p:tgtEl>
                                        <p:attrNameLst>
                                          <p:attrName>style.visibility</p:attrName>
                                        </p:attrNameLst>
                                      </p:cBhvr>
                                      <p:to>
                                        <p:strVal val="visible"/>
                                      </p:to>
                                    </p:set>
                                    <p:animEffect transition="in" filter="fade">
                                      <p:cBhvr>
                                        <p:cTn id="91" dur="500"/>
                                        <p:tgtEl>
                                          <p:spTgt spid="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p:bldP spid="52" grpId="0" autoUpdateAnimBg="0"/>
      <p:bldP spid="53" grpId="0" autoUpdateAnimBg="0"/>
      <p:bldP spid="54" grpId="0" autoUpdateAnimBg="0"/>
      <p:bldP spid="55" grpId="0" autoUpdateAnimBg="0"/>
      <p:bldP spid="56" grpId="0" autoUpdateAnimBg="0"/>
      <p:bldP spid="57" grpId="0" bldLvl="0" animBg="1"/>
      <p:bldP spid="58" grpId="0" bldLvl="0" animBg="1"/>
      <p:bldP spid="59" grpId="0" bldLvl="0" animBg="1"/>
      <p:bldP spid="60" grpId="0" bldLvl="0" animBg="1"/>
      <p:bldP spid="61" grpId="0" bldLvl="0" animBg="1"/>
      <p:bldP spid="77" grpId="0" bldLvl="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p:nvSpPr>
          <p:cNvPr id="100" name="椭圆 99"/>
          <p:cNvSpPr/>
          <p:nvPr/>
        </p:nvSpPr>
        <p:spPr>
          <a:xfrm>
            <a:off x="5092847" y="1452077"/>
            <a:ext cx="2000037" cy="2000037"/>
          </a:xfrm>
          <a:prstGeom prst="ellipse">
            <a:avLst/>
          </a:prstGeom>
          <a:solidFill>
            <a:srgbClr val="1B43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101" name="文本框 11"/>
          <p:cNvSpPr txBox="1"/>
          <p:nvPr/>
        </p:nvSpPr>
        <p:spPr>
          <a:xfrm>
            <a:off x="3311691" y="3613008"/>
            <a:ext cx="5562349" cy="1487805"/>
          </a:xfrm>
          <a:prstGeom prst="rect">
            <a:avLst/>
          </a:prstGeom>
          <a:noFill/>
        </p:spPr>
        <p:txBody>
          <a:bodyPr wrap="square" lIns="91440" tIns="45720" rIns="91440" bIns="45720" rtlCol="0">
            <a:spAutoFit/>
          </a:bodyPr>
          <a:lstStyle/>
          <a:p>
            <a:pPr algn="ctr"/>
            <a:r>
              <a:rPr lang="en-US" altLang="zh-CN" sz="4535" b="1" dirty="0">
                <a:solidFill>
                  <a:srgbClr val="1B4367"/>
                </a:solidFill>
                <a:cs typeface="+mn-ea"/>
                <a:sym typeface="+mn-lt"/>
              </a:rPr>
              <a:t>Why is this contemporary?</a:t>
            </a:r>
            <a:endParaRPr lang="en-US" altLang="zh-CN" sz="4535" b="1" dirty="0">
              <a:solidFill>
                <a:srgbClr val="1B4367"/>
              </a:solidFill>
              <a:cs typeface="+mn-ea"/>
              <a:sym typeface="+mn-lt"/>
            </a:endParaRPr>
          </a:p>
        </p:txBody>
      </p:sp>
      <p:sp>
        <p:nvSpPr>
          <p:cNvPr id="102" name="文本框 36"/>
          <p:cNvSpPr txBox="1"/>
          <p:nvPr/>
        </p:nvSpPr>
        <p:spPr>
          <a:xfrm>
            <a:off x="3519528" y="5101150"/>
            <a:ext cx="5146675" cy="414020"/>
          </a:xfrm>
          <a:prstGeom prst="rect">
            <a:avLst/>
          </a:prstGeom>
          <a:noFill/>
        </p:spPr>
        <p:txBody>
          <a:bodyPr wrap="square" lIns="91440" tIns="45720" rIns="91440" bIns="4572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1400" dirty="0">
                <a:solidFill>
                  <a:schemeClr val="tx1">
                    <a:lumMod val="75000"/>
                    <a:lumOff val="25000"/>
                  </a:schemeClr>
                </a:solidFill>
                <a:cs typeface="+mn-ea"/>
                <a:sym typeface="+mn-lt"/>
              </a:rPr>
              <a:t>The subversive nature of pop art</a:t>
            </a:r>
            <a:endParaRPr lang="en-US" altLang="zh-CN" sz="1400" dirty="0">
              <a:solidFill>
                <a:schemeClr val="tx1">
                  <a:lumMod val="75000"/>
                  <a:lumOff val="25000"/>
                </a:schemeClr>
              </a:solidFill>
              <a:cs typeface="+mn-ea"/>
              <a:sym typeface="+mn-lt"/>
            </a:endParaRPr>
          </a:p>
        </p:txBody>
      </p:sp>
      <p:sp>
        <p:nvSpPr>
          <p:cNvPr id="103" name="文本框 11"/>
          <p:cNvSpPr txBox="1"/>
          <p:nvPr/>
        </p:nvSpPr>
        <p:spPr>
          <a:xfrm>
            <a:off x="4951301" y="2100056"/>
            <a:ext cx="2310525" cy="860425"/>
          </a:xfrm>
          <a:prstGeom prst="rect">
            <a:avLst/>
          </a:prstGeom>
          <a:noFill/>
        </p:spPr>
        <p:txBody>
          <a:bodyPr wrap="square" lIns="91440" tIns="45720" rIns="91440" bIns="45720" rtlCol="0">
            <a:spAutoFit/>
          </a:bodyPr>
          <a:lstStyle/>
          <a:p>
            <a:pPr algn="ctr">
              <a:lnSpc>
                <a:spcPts val="3000"/>
              </a:lnSpc>
            </a:pPr>
            <a:r>
              <a:rPr lang="en-US" altLang="zh-CN" sz="7200" dirty="0" smtClean="0">
                <a:solidFill>
                  <a:schemeClr val="bg1"/>
                </a:solidFill>
                <a:cs typeface="+mn-ea"/>
                <a:sym typeface="+mn-lt"/>
              </a:rPr>
              <a:t>03</a:t>
            </a:r>
            <a:endParaRPr lang="zh-CN" altLang="en-US" sz="7200" dirty="0">
              <a:solidFill>
                <a:schemeClr val="bg1"/>
              </a:solidFill>
              <a:cs typeface="+mn-ea"/>
              <a:sym typeface="+mn-lt"/>
            </a:endParaRPr>
          </a:p>
          <a:p>
            <a:pPr algn="ctr">
              <a:lnSpc>
                <a:spcPts val="3000"/>
              </a:lnSpc>
            </a:pPr>
            <a:r>
              <a:rPr lang="en-US" altLang="zh-CN" sz="3200" dirty="0" smtClean="0">
                <a:solidFill>
                  <a:schemeClr val="bg1"/>
                </a:solidFill>
                <a:cs typeface="+mn-ea"/>
                <a:sym typeface="+mn-lt"/>
              </a:rPr>
              <a:t>PART </a:t>
            </a:r>
            <a:endParaRPr lang="en-US" altLang="zh-CN" sz="3200" dirty="0" smtClean="0">
              <a:solidFill>
                <a:schemeClr val="bg1"/>
              </a:solidFill>
              <a:cs typeface="+mn-ea"/>
              <a:sym typeface="+mn-lt"/>
            </a:endParaRPr>
          </a:p>
        </p:txBody>
      </p:sp>
    </p:spTree>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100"/>
                                        </p:tgtEl>
                                        <p:attrNameLst>
                                          <p:attrName>style.visibility</p:attrName>
                                        </p:attrNameLst>
                                      </p:cBhvr>
                                      <p:to>
                                        <p:strVal val="visible"/>
                                      </p:to>
                                    </p:set>
                                    <p:animEffect transition="in" filter="wheel(1)">
                                      <p:cBhvr>
                                        <p:cTn id="7" dur="600"/>
                                        <p:tgtEl>
                                          <p:spTgt spid="100"/>
                                        </p:tgtEl>
                                      </p:cBhvr>
                                    </p:animEffect>
                                  </p:childTnLst>
                                </p:cTn>
                              </p:par>
                            </p:childTnLst>
                          </p:cTn>
                        </p:par>
                        <p:par>
                          <p:cTn id="8" fill="hold">
                            <p:stCondLst>
                              <p:cond delay="1000"/>
                            </p:stCondLst>
                            <p:childTnLst>
                              <p:par>
                                <p:cTn id="9" presetID="53" presetClass="entr" presetSubtype="16" fill="hold" grpId="0" nodeType="afterEffect">
                                  <p:stCondLst>
                                    <p:cond delay="0"/>
                                  </p:stCondLst>
                                  <p:childTnLst>
                                    <p:set>
                                      <p:cBhvr>
                                        <p:cTn id="10" dur="1" fill="hold">
                                          <p:stCondLst>
                                            <p:cond delay="0"/>
                                          </p:stCondLst>
                                        </p:cTn>
                                        <p:tgtEl>
                                          <p:spTgt spid="103"/>
                                        </p:tgtEl>
                                        <p:attrNameLst>
                                          <p:attrName>style.visibility</p:attrName>
                                        </p:attrNameLst>
                                      </p:cBhvr>
                                      <p:to>
                                        <p:strVal val="visible"/>
                                      </p:to>
                                    </p:set>
                                    <p:anim calcmode="lin" valueType="num">
                                      <p:cBhvr>
                                        <p:cTn id="11" dur="500" fill="hold"/>
                                        <p:tgtEl>
                                          <p:spTgt spid="103"/>
                                        </p:tgtEl>
                                        <p:attrNameLst>
                                          <p:attrName>ppt_w</p:attrName>
                                        </p:attrNameLst>
                                      </p:cBhvr>
                                      <p:tavLst>
                                        <p:tav tm="0">
                                          <p:val>
                                            <p:fltVal val="0"/>
                                          </p:val>
                                        </p:tav>
                                        <p:tav tm="100000">
                                          <p:val>
                                            <p:strVal val="#ppt_w"/>
                                          </p:val>
                                        </p:tav>
                                      </p:tavLst>
                                    </p:anim>
                                    <p:anim calcmode="lin" valueType="num">
                                      <p:cBhvr>
                                        <p:cTn id="12" dur="500" fill="hold"/>
                                        <p:tgtEl>
                                          <p:spTgt spid="103"/>
                                        </p:tgtEl>
                                        <p:attrNameLst>
                                          <p:attrName>ppt_h</p:attrName>
                                        </p:attrNameLst>
                                      </p:cBhvr>
                                      <p:tavLst>
                                        <p:tav tm="0">
                                          <p:val>
                                            <p:fltVal val="0"/>
                                          </p:val>
                                        </p:tav>
                                        <p:tav tm="100000">
                                          <p:val>
                                            <p:strVal val="#ppt_h"/>
                                          </p:val>
                                        </p:tav>
                                      </p:tavLst>
                                    </p:anim>
                                    <p:animEffect transition="in" filter="fade">
                                      <p:cBhvr>
                                        <p:cTn id="13" dur="500"/>
                                        <p:tgtEl>
                                          <p:spTgt spid="103"/>
                                        </p:tgtEl>
                                      </p:cBhvr>
                                    </p:animEffect>
                                  </p:childTnLst>
                                </p:cTn>
                              </p:par>
                            </p:childTnLst>
                          </p:cTn>
                        </p:par>
                        <p:par>
                          <p:cTn id="14" fill="hold">
                            <p:stCondLst>
                              <p:cond delay="1500"/>
                            </p:stCondLst>
                            <p:childTnLst>
                              <p:par>
                                <p:cTn id="15" presetID="41" presetClass="entr" presetSubtype="0" fill="hold" grpId="0" nodeType="afterEffect">
                                  <p:stCondLst>
                                    <p:cond delay="0"/>
                                  </p:stCondLst>
                                  <p:iterate type="lt">
                                    <p:tmPct val="10000"/>
                                  </p:iterate>
                                  <p:childTnLst>
                                    <p:set>
                                      <p:cBhvr>
                                        <p:cTn id="16" dur="1" fill="hold">
                                          <p:stCondLst>
                                            <p:cond delay="0"/>
                                          </p:stCondLst>
                                        </p:cTn>
                                        <p:tgtEl>
                                          <p:spTgt spid="101"/>
                                        </p:tgtEl>
                                        <p:attrNameLst>
                                          <p:attrName>style.visibility</p:attrName>
                                        </p:attrNameLst>
                                      </p:cBhvr>
                                      <p:to>
                                        <p:strVal val="visible"/>
                                      </p:to>
                                    </p:set>
                                    <p:anim calcmode="lin" valueType="num">
                                      <p:cBhvr>
                                        <p:cTn id="17" dur="500" fill="hold"/>
                                        <p:tgtEl>
                                          <p:spTgt spid="101"/>
                                        </p:tgtEl>
                                        <p:attrNameLst>
                                          <p:attrName>ppt_x</p:attrName>
                                        </p:attrNameLst>
                                      </p:cBhvr>
                                      <p:tavLst>
                                        <p:tav tm="0">
                                          <p:val>
                                            <p:strVal val="#ppt_x"/>
                                          </p:val>
                                        </p:tav>
                                        <p:tav tm="50000">
                                          <p:val>
                                            <p:strVal val="#ppt_x+.1"/>
                                          </p:val>
                                        </p:tav>
                                        <p:tav tm="100000">
                                          <p:val>
                                            <p:strVal val="#ppt_x"/>
                                          </p:val>
                                        </p:tav>
                                      </p:tavLst>
                                    </p:anim>
                                    <p:anim calcmode="lin" valueType="num">
                                      <p:cBhvr>
                                        <p:cTn id="18" dur="500" fill="hold"/>
                                        <p:tgtEl>
                                          <p:spTgt spid="101"/>
                                        </p:tgtEl>
                                        <p:attrNameLst>
                                          <p:attrName>ppt_y</p:attrName>
                                        </p:attrNameLst>
                                      </p:cBhvr>
                                      <p:tavLst>
                                        <p:tav tm="0">
                                          <p:val>
                                            <p:strVal val="#ppt_y"/>
                                          </p:val>
                                        </p:tav>
                                        <p:tav tm="100000">
                                          <p:val>
                                            <p:strVal val="#ppt_y"/>
                                          </p:val>
                                        </p:tav>
                                      </p:tavLst>
                                    </p:anim>
                                    <p:anim calcmode="lin" valueType="num">
                                      <p:cBhvr>
                                        <p:cTn id="19" dur="500" fill="hold"/>
                                        <p:tgtEl>
                                          <p:spTgt spid="101"/>
                                        </p:tgtEl>
                                        <p:attrNameLst>
                                          <p:attrName>ppt_h</p:attrName>
                                        </p:attrNameLst>
                                      </p:cBhvr>
                                      <p:tavLst>
                                        <p:tav tm="0">
                                          <p:val>
                                            <p:strVal val="#ppt_h/10"/>
                                          </p:val>
                                        </p:tav>
                                        <p:tav tm="50000">
                                          <p:val>
                                            <p:strVal val="#ppt_h+.01"/>
                                          </p:val>
                                        </p:tav>
                                        <p:tav tm="100000">
                                          <p:val>
                                            <p:strVal val="#ppt_h"/>
                                          </p:val>
                                        </p:tav>
                                      </p:tavLst>
                                    </p:anim>
                                    <p:anim calcmode="lin" valueType="num">
                                      <p:cBhvr>
                                        <p:cTn id="20" dur="500" fill="hold"/>
                                        <p:tgtEl>
                                          <p:spTgt spid="101"/>
                                        </p:tgtEl>
                                        <p:attrNameLst>
                                          <p:attrName>ppt_w</p:attrName>
                                        </p:attrNameLst>
                                      </p:cBhvr>
                                      <p:tavLst>
                                        <p:tav tm="0">
                                          <p:val>
                                            <p:strVal val="#ppt_w/10"/>
                                          </p:val>
                                        </p:tav>
                                        <p:tav tm="50000">
                                          <p:val>
                                            <p:strVal val="#ppt_w+.01"/>
                                          </p:val>
                                        </p:tav>
                                        <p:tav tm="100000">
                                          <p:val>
                                            <p:strVal val="#ppt_w"/>
                                          </p:val>
                                        </p:tav>
                                      </p:tavLst>
                                    </p:anim>
                                    <p:animEffect transition="in" filter="fade">
                                      <p:cBhvr>
                                        <p:cTn id="21" dur="500" tmFilter="0,0; .5, 1; 1, 1"/>
                                        <p:tgtEl>
                                          <p:spTgt spid="101"/>
                                        </p:tgtEl>
                                      </p:cBhvr>
                                    </p:animEffect>
                                  </p:childTnLst>
                                </p:cTn>
                              </p:par>
                            </p:childTnLst>
                          </p:cTn>
                        </p:par>
                        <p:par>
                          <p:cTn id="22" fill="hold">
                            <p:stCondLst>
                              <p:cond delay="2800"/>
                            </p:stCondLst>
                            <p:childTnLst>
                              <p:par>
                                <p:cTn id="23" presetID="42" presetClass="entr" presetSubtype="0" fill="hold" grpId="0" nodeType="afterEffect">
                                  <p:stCondLst>
                                    <p:cond delay="0"/>
                                  </p:stCondLst>
                                  <p:childTnLst>
                                    <p:set>
                                      <p:cBhvr>
                                        <p:cTn id="24" dur="1" fill="hold">
                                          <p:stCondLst>
                                            <p:cond delay="0"/>
                                          </p:stCondLst>
                                        </p:cTn>
                                        <p:tgtEl>
                                          <p:spTgt spid="102"/>
                                        </p:tgtEl>
                                        <p:attrNameLst>
                                          <p:attrName>style.visibility</p:attrName>
                                        </p:attrNameLst>
                                      </p:cBhvr>
                                      <p:to>
                                        <p:strVal val="visible"/>
                                      </p:to>
                                    </p:set>
                                    <p:animEffect transition="in" filter="fade">
                                      <p:cBhvr>
                                        <p:cTn id="25" dur="1000"/>
                                        <p:tgtEl>
                                          <p:spTgt spid="102"/>
                                        </p:tgtEl>
                                      </p:cBhvr>
                                    </p:animEffect>
                                    <p:anim calcmode="lin" valueType="num">
                                      <p:cBhvr>
                                        <p:cTn id="26" dur="1000" fill="hold"/>
                                        <p:tgtEl>
                                          <p:spTgt spid="102"/>
                                        </p:tgtEl>
                                        <p:attrNameLst>
                                          <p:attrName>ppt_x</p:attrName>
                                        </p:attrNameLst>
                                      </p:cBhvr>
                                      <p:tavLst>
                                        <p:tav tm="0">
                                          <p:val>
                                            <p:strVal val="#ppt_x"/>
                                          </p:val>
                                        </p:tav>
                                        <p:tav tm="100000">
                                          <p:val>
                                            <p:strVal val="#ppt_x"/>
                                          </p:val>
                                        </p:tav>
                                      </p:tavLst>
                                    </p:anim>
                                    <p:anim calcmode="lin" valueType="num">
                                      <p:cBhvr>
                                        <p:cTn id="27" dur="1000" fill="hold"/>
                                        <p:tgtEl>
                                          <p:spTgt spid="10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bldLvl="0" animBg="1"/>
      <p:bldP spid="101" grpId="0"/>
      <p:bldP spid="102" grpId="0"/>
      <p:bldP spid="10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grpSp>
        <p:nvGrpSpPr>
          <p:cNvPr id="2" name="组合 1"/>
          <p:cNvGrpSpPr/>
          <p:nvPr/>
        </p:nvGrpSpPr>
        <p:grpSpPr>
          <a:xfrm>
            <a:off x="1867575" y="1795781"/>
            <a:ext cx="1423035" cy="1423035"/>
            <a:chOff x="1833245" y="2037080"/>
            <a:chExt cx="1423035" cy="1423035"/>
          </a:xfrm>
          <a:solidFill>
            <a:schemeClr val="bg1"/>
          </a:solidFill>
        </p:grpSpPr>
        <p:sp>
          <p:nvSpPr>
            <p:cNvPr id="50" name="泪滴形 49"/>
            <p:cNvSpPr/>
            <p:nvPr/>
          </p:nvSpPr>
          <p:spPr>
            <a:xfrm rot="8100000">
              <a:off x="1833245" y="2037080"/>
              <a:ext cx="1423035" cy="1423035"/>
            </a:xfrm>
            <a:prstGeom prst="teardrop">
              <a:avLst/>
            </a:prstGeom>
            <a:solidFill>
              <a:srgbClr val="1B4367"/>
            </a:solidFill>
            <a:ln w="9525">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2400">
                <a:cs typeface="+mn-ea"/>
                <a:sym typeface="+mn-lt"/>
              </a:endParaRPr>
            </a:p>
          </p:txBody>
        </p:sp>
        <p:sp>
          <p:nvSpPr>
            <p:cNvPr id="36873" name="Freeform 36"/>
            <p:cNvSpPr>
              <a:spLocks noEditPoints="1"/>
            </p:cNvSpPr>
            <p:nvPr/>
          </p:nvSpPr>
          <p:spPr>
            <a:xfrm>
              <a:off x="2149475" y="2462530"/>
              <a:ext cx="752475" cy="572135"/>
            </a:xfrm>
            <a:custGeom>
              <a:avLst/>
              <a:gdLst/>
              <a:ahLst/>
              <a:cxnLst>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0"/>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Lst>
              <a:rect l="0" t="0" r="0" b="0"/>
              <a:pathLst>
                <a:path w="286" h="217">
                  <a:moveTo>
                    <a:pt x="100" y="62"/>
                  </a:moveTo>
                  <a:cubicBezTo>
                    <a:pt x="89" y="53"/>
                    <a:pt x="89" y="53"/>
                    <a:pt x="89" y="53"/>
                  </a:cubicBezTo>
                  <a:cubicBezTo>
                    <a:pt x="102" y="38"/>
                    <a:pt x="122" y="28"/>
                    <a:pt x="144" y="28"/>
                  </a:cubicBezTo>
                  <a:cubicBezTo>
                    <a:pt x="165" y="28"/>
                    <a:pt x="184" y="37"/>
                    <a:pt x="197" y="51"/>
                  </a:cubicBezTo>
                  <a:cubicBezTo>
                    <a:pt x="191" y="56"/>
                    <a:pt x="191" y="56"/>
                    <a:pt x="191" y="56"/>
                  </a:cubicBezTo>
                  <a:cubicBezTo>
                    <a:pt x="187" y="60"/>
                    <a:pt x="187" y="60"/>
                    <a:pt x="187" y="60"/>
                  </a:cubicBezTo>
                  <a:cubicBezTo>
                    <a:pt x="176" y="49"/>
                    <a:pt x="161" y="41"/>
                    <a:pt x="144" y="41"/>
                  </a:cubicBezTo>
                  <a:cubicBezTo>
                    <a:pt x="126" y="41"/>
                    <a:pt x="110" y="50"/>
                    <a:pt x="100" y="62"/>
                  </a:cubicBezTo>
                  <a:close/>
                  <a:moveTo>
                    <a:pt x="110" y="71"/>
                  </a:moveTo>
                  <a:cubicBezTo>
                    <a:pt x="120" y="80"/>
                    <a:pt x="120" y="80"/>
                    <a:pt x="120" y="80"/>
                  </a:cubicBezTo>
                  <a:cubicBezTo>
                    <a:pt x="126" y="73"/>
                    <a:pt x="134" y="69"/>
                    <a:pt x="144" y="69"/>
                  </a:cubicBezTo>
                  <a:cubicBezTo>
                    <a:pt x="153" y="69"/>
                    <a:pt x="160" y="72"/>
                    <a:pt x="166" y="78"/>
                  </a:cubicBezTo>
                  <a:cubicBezTo>
                    <a:pt x="176" y="69"/>
                    <a:pt x="176" y="69"/>
                    <a:pt x="176" y="69"/>
                  </a:cubicBezTo>
                  <a:cubicBezTo>
                    <a:pt x="168" y="60"/>
                    <a:pt x="157" y="55"/>
                    <a:pt x="144" y="55"/>
                  </a:cubicBezTo>
                  <a:cubicBezTo>
                    <a:pt x="130" y="55"/>
                    <a:pt x="118" y="61"/>
                    <a:pt x="110" y="71"/>
                  </a:cubicBezTo>
                  <a:close/>
                  <a:moveTo>
                    <a:pt x="144" y="82"/>
                  </a:moveTo>
                  <a:cubicBezTo>
                    <a:pt x="135" y="82"/>
                    <a:pt x="128" y="90"/>
                    <a:pt x="128" y="99"/>
                  </a:cubicBezTo>
                  <a:cubicBezTo>
                    <a:pt x="128" y="108"/>
                    <a:pt x="135" y="115"/>
                    <a:pt x="144" y="115"/>
                  </a:cubicBezTo>
                  <a:cubicBezTo>
                    <a:pt x="153" y="115"/>
                    <a:pt x="160" y="108"/>
                    <a:pt x="160" y="99"/>
                  </a:cubicBezTo>
                  <a:cubicBezTo>
                    <a:pt x="160" y="90"/>
                    <a:pt x="153" y="82"/>
                    <a:pt x="144" y="82"/>
                  </a:cubicBezTo>
                  <a:close/>
                  <a:moveTo>
                    <a:pt x="275" y="206"/>
                  </a:moveTo>
                  <a:cubicBezTo>
                    <a:pt x="11" y="206"/>
                    <a:pt x="11" y="206"/>
                    <a:pt x="11" y="206"/>
                  </a:cubicBezTo>
                  <a:cubicBezTo>
                    <a:pt x="8" y="206"/>
                    <a:pt x="5" y="205"/>
                    <a:pt x="2" y="204"/>
                  </a:cubicBezTo>
                  <a:cubicBezTo>
                    <a:pt x="2" y="207"/>
                    <a:pt x="2" y="217"/>
                    <a:pt x="11" y="217"/>
                  </a:cubicBezTo>
                  <a:cubicBezTo>
                    <a:pt x="13" y="217"/>
                    <a:pt x="273" y="217"/>
                    <a:pt x="275" y="217"/>
                  </a:cubicBezTo>
                  <a:cubicBezTo>
                    <a:pt x="284" y="217"/>
                    <a:pt x="284" y="207"/>
                    <a:pt x="284" y="204"/>
                  </a:cubicBezTo>
                  <a:cubicBezTo>
                    <a:pt x="281" y="205"/>
                    <a:pt x="278" y="206"/>
                    <a:pt x="275" y="206"/>
                  </a:cubicBezTo>
                  <a:close/>
                  <a:moveTo>
                    <a:pt x="282" y="177"/>
                  </a:moveTo>
                  <a:cubicBezTo>
                    <a:pt x="255" y="134"/>
                    <a:pt x="255" y="134"/>
                    <a:pt x="255" y="134"/>
                  </a:cubicBezTo>
                  <a:cubicBezTo>
                    <a:pt x="255" y="21"/>
                    <a:pt x="255" y="21"/>
                    <a:pt x="255" y="21"/>
                  </a:cubicBezTo>
                  <a:cubicBezTo>
                    <a:pt x="255" y="9"/>
                    <a:pt x="245" y="0"/>
                    <a:pt x="234" y="0"/>
                  </a:cubicBezTo>
                  <a:cubicBezTo>
                    <a:pt x="52" y="0"/>
                    <a:pt x="52" y="0"/>
                    <a:pt x="52" y="0"/>
                  </a:cubicBezTo>
                  <a:cubicBezTo>
                    <a:pt x="41" y="0"/>
                    <a:pt x="31" y="9"/>
                    <a:pt x="31" y="21"/>
                  </a:cubicBezTo>
                  <a:cubicBezTo>
                    <a:pt x="31" y="134"/>
                    <a:pt x="31" y="134"/>
                    <a:pt x="31" y="134"/>
                  </a:cubicBezTo>
                  <a:cubicBezTo>
                    <a:pt x="4" y="177"/>
                    <a:pt x="4" y="177"/>
                    <a:pt x="4" y="177"/>
                  </a:cubicBezTo>
                  <a:cubicBezTo>
                    <a:pt x="1" y="181"/>
                    <a:pt x="0" y="185"/>
                    <a:pt x="2" y="189"/>
                  </a:cubicBezTo>
                  <a:cubicBezTo>
                    <a:pt x="4" y="192"/>
                    <a:pt x="7" y="194"/>
                    <a:pt x="11" y="194"/>
                  </a:cubicBezTo>
                  <a:cubicBezTo>
                    <a:pt x="275" y="194"/>
                    <a:pt x="275" y="194"/>
                    <a:pt x="275" y="194"/>
                  </a:cubicBezTo>
                  <a:cubicBezTo>
                    <a:pt x="279" y="194"/>
                    <a:pt x="283" y="192"/>
                    <a:pt x="284" y="188"/>
                  </a:cubicBezTo>
                  <a:cubicBezTo>
                    <a:pt x="286" y="184"/>
                    <a:pt x="284" y="180"/>
                    <a:pt x="282" y="177"/>
                  </a:cubicBezTo>
                  <a:close/>
                  <a:moveTo>
                    <a:pt x="46" y="24"/>
                  </a:moveTo>
                  <a:cubicBezTo>
                    <a:pt x="46" y="22"/>
                    <a:pt x="47" y="19"/>
                    <a:pt x="49" y="17"/>
                  </a:cubicBezTo>
                  <a:cubicBezTo>
                    <a:pt x="51" y="15"/>
                    <a:pt x="53" y="14"/>
                    <a:pt x="56" y="14"/>
                  </a:cubicBezTo>
                  <a:cubicBezTo>
                    <a:pt x="230" y="14"/>
                    <a:pt x="230" y="14"/>
                    <a:pt x="230" y="14"/>
                  </a:cubicBezTo>
                  <a:cubicBezTo>
                    <a:pt x="233" y="14"/>
                    <a:pt x="235" y="15"/>
                    <a:pt x="237" y="17"/>
                  </a:cubicBezTo>
                  <a:cubicBezTo>
                    <a:pt x="239" y="19"/>
                    <a:pt x="240" y="22"/>
                    <a:pt x="240" y="24"/>
                  </a:cubicBezTo>
                  <a:cubicBezTo>
                    <a:pt x="240" y="120"/>
                    <a:pt x="240" y="120"/>
                    <a:pt x="240" y="120"/>
                  </a:cubicBezTo>
                  <a:cubicBezTo>
                    <a:pt x="240" y="123"/>
                    <a:pt x="239" y="125"/>
                    <a:pt x="237" y="127"/>
                  </a:cubicBezTo>
                  <a:cubicBezTo>
                    <a:pt x="235" y="129"/>
                    <a:pt x="233" y="130"/>
                    <a:pt x="230" y="130"/>
                  </a:cubicBezTo>
                  <a:cubicBezTo>
                    <a:pt x="228" y="130"/>
                    <a:pt x="56" y="130"/>
                    <a:pt x="56" y="130"/>
                  </a:cubicBezTo>
                  <a:cubicBezTo>
                    <a:pt x="53" y="130"/>
                    <a:pt x="51" y="129"/>
                    <a:pt x="49" y="127"/>
                  </a:cubicBezTo>
                  <a:cubicBezTo>
                    <a:pt x="47" y="125"/>
                    <a:pt x="46" y="123"/>
                    <a:pt x="46" y="120"/>
                  </a:cubicBezTo>
                  <a:lnTo>
                    <a:pt x="46" y="24"/>
                  </a:lnTo>
                  <a:close/>
                  <a:moveTo>
                    <a:pt x="43" y="143"/>
                  </a:moveTo>
                  <a:cubicBezTo>
                    <a:pt x="243" y="143"/>
                    <a:pt x="243" y="143"/>
                    <a:pt x="243" y="143"/>
                  </a:cubicBezTo>
                  <a:cubicBezTo>
                    <a:pt x="248" y="151"/>
                    <a:pt x="248" y="151"/>
                    <a:pt x="248" y="151"/>
                  </a:cubicBezTo>
                  <a:cubicBezTo>
                    <a:pt x="38" y="151"/>
                    <a:pt x="38" y="151"/>
                    <a:pt x="38" y="151"/>
                  </a:cubicBezTo>
                  <a:lnTo>
                    <a:pt x="43" y="143"/>
                  </a:lnTo>
                  <a:close/>
                  <a:moveTo>
                    <a:pt x="34" y="157"/>
                  </a:moveTo>
                  <a:cubicBezTo>
                    <a:pt x="252" y="157"/>
                    <a:pt x="252" y="157"/>
                    <a:pt x="252" y="157"/>
                  </a:cubicBezTo>
                  <a:cubicBezTo>
                    <a:pt x="257" y="165"/>
                    <a:pt x="257" y="165"/>
                    <a:pt x="257" y="165"/>
                  </a:cubicBezTo>
                  <a:cubicBezTo>
                    <a:pt x="29" y="165"/>
                    <a:pt x="29" y="165"/>
                    <a:pt x="29" y="165"/>
                  </a:cubicBezTo>
                  <a:lnTo>
                    <a:pt x="34" y="157"/>
                  </a:lnTo>
                  <a:close/>
                  <a:moveTo>
                    <a:pt x="97" y="179"/>
                  </a:moveTo>
                  <a:cubicBezTo>
                    <a:pt x="20" y="179"/>
                    <a:pt x="20" y="179"/>
                    <a:pt x="20" y="179"/>
                  </a:cubicBezTo>
                  <a:cubicBezTo>
                    <a:pt x="25" y="171"/>
                    <a:pt x="25" y="171"/>
                    <a:pt x="25" y="171"/>
                  </a:cubicBezTo>
                  <a:cubicBezTo>
                    <a:pt x="100" y="171"/>
                    <a:pt x="100" y="171"/>
                    <a:pt x="100" y="171"/>
                  </a:cubicBezTo>
                  <a:lnTo>
                    <a:pt x="97" y="179"/>
                  </a:lnTo>
                  <a:close/>
                  <a:moveTo>
                    <a:pt x="189" y="179"/>
                  </a:moveTo>
                  <a:cubicBezTo>
                    <a:pt x="186" y="171"/>
                    <a:pt x="186" y="171"/>
                    <a:pt x="186" y="171"/>
                  </a:cubicBezTo>
                  <a:cubicBezTo>
                    <a:pt x="261" y="171"/>
                    <a:pt x="261" y="171"/>
                    <a:pt x="261" y="171"/>
                  </a:cubicBezTo>
                  <a:cubicBezTo>
                    <a:pt x="266" y="179"/>
                    <a:pt x="266" y="179"/>
                    <a:pt x="266" y="179"/>
                  </a:cubicBezTo>
                  <a:lnTo>
                    <a:pt x="189" y="179"/>
                  </a:lnTo>
                  <a:close/>
                </a:path>
              </a:pathLst>
            </a:custGeom>
            <a:grpFill/>
            <a:ln w="9525">
              <a:noFill/>
            </a:ln>
          </p:spPr>
          <p:txBody>
            <a:bodyPr/>
            <a:lstStyle/>
            <a:p>
              <a:endParaRPr lang="zh-CN" altLang="en-US" sz="2400">
                <a:cs typeface="+mn-ea"/>
                <a:sym typeface="+mn-lt"/>
              </a:endParaRPr>
            </a:p>
          </p:txBody>
        </p:sp>
      </p:grpSp>
      <p:grpSp>
        <p:nvGrpSpPr>
          <p:cNvPr id="7" name="组合 6"/>
          <p:cNvGrpSpPr/>
          <p:nvPr/>
        </p:nvGrpSpPr>
        <p:grpSpPr>
          <a:xfrm>
            <a:off x="4195627" y="1795781"/>
            <a:ext cx="1423035" cy="1423035"/>
            <a:chOff x="4164965" y="2037080"/>
            <a:chExt cx="1423035" cy="1423035"/>
          </a:xfrm>
          <a:solidFill>
            <a:schemeClr val="bg1"/>
          </a:solidFill>
        </p:grpSpPr>
        <p:sp>
          <p:nvSpPr>
            <p:cNvPr id="51" name="泪滴形 50"/>
            <p:cNvSpPr/>
            <p:nvPr/>
          </p:nvSpPr>
          <p:spPr>
            <a:xfrm rot="8100000">
              <a:off x="4164965" y="2037080"/>
              <a:ext cx="1423035" cy="1423035"/>
            </a:xfrm>
            <a:prstGeom prst="teardrop">
              <a:avLst/>
            </a:prstGeom>
            <a:solidFill>
              <a:srgbClr val="1B4367"/>
            </a:solidFill>
            <a:ln w="9525">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2400">
                <a:cs typeface="+mn-ea"/>
                <a:sym typeface="+mn-lt"/>
              </a:endParaRPr>
            </a:p>
          </p:txBody>
        </p:sp>
        <p:sp>
          <p:nvSpPr>
            <p:cNvPr id="36874" name="Freeform 28"/>
            <p:cNvSpPr>
              <a:spLocks noEditPoints="1"/>
            </p:cNvSpPr>
            <p:nvPr/>
          </p:nvSpPr>
          <p:spPr>
            <a:xfrm>
              <a:off x="4559300" y="2414905"/>
              <a:ext cx="668020" cy="668020"/>
            </a:xfrm>
            <a:custGeom>
              <a:avLst/>
              <a:gdLst/>
              <a:ahLst/>
              <a:cxnLst>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0" y="2147483647"/>
                </a:cxn>
                <a:cxn ang="0">
                  <a:pos x="2147483647" y="2147483647"/>
                </a:cxn>
                <a:cxn ang="0">
                  <a:pos x="2147483647" y="0"/>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Lst>
              <a:rect l="0" t="0" r="0" b="0"/>
              <a:pathLst>
                <a:path w="207" h="207">
                  <a:moveTo>
                    <a:pt x="137" y="51"/>
                  </a:moveTo>
                  <a:cubicBezTo>
                    <a:pt x="153" y="51"/>
                    <a:pt x="153" y="51"/>
                    <a:pt x="153" y="51"/>
                  </a:cubicBezTo>
                  <a:cubicBezTo>
                    <a:pt x="142" y="113"/>
                    <a:pt x="142" y="113"/>
                    <a:pt x="142" y="113"/>
                  </a:cubicBezTo>
                  <a:cubicBezTo>
                    <a:pt x="141" y="120"/>
                    <a:pt x="141" y="125"/>
                    <a:pt x="142" y="128"/>
                  </a:cubicBezTo>
                  <a:cubicBezTo>
                    <a:pt x="143" y="132"/>
                    <a:pt x="146" y="133"/>
                    <a:pt x="150" y="133"/>
                  </a:cubicBezTo>
                  <a:cubicBezTo>
                    <a:pt x="154" y="133"/>
                    <a:pt x="158" y="132"/>
                    <a:pt x="161" y="130"/>
                  </a:cubicBezTo>
                  <a:cubicBezTo>
                    <a:pt x="165" y="129"/>
                    <a:pt x="169" y="126"/>
                    <a:pt x="172" y="122"/>
                  </a:cubicBezTo>
                  <a:cubicBezTo>
                    <a:pt x="175" y="118"/>
                    <a:pt x="177" y="114"/>
                    <a:pt x="179" y="108"/>
                  </a:cubicBezTo>
                  <a:cubicBezTo>
                    <a:pt x="181" y="102"/>
                    <a:pt x="182" y="95"/>
                    <a:pt x="182" y="87"/>
                  </a:cubicBezTo>
                  <a:cubicBezTo>
                    <a:pt x="182" y="76"/>
                    <a:pt x="180" y="66"/>
                    <a:pt x="176" y="58"/>
                  </a:cubicBezTo>
                  <a:cubicBezTo>
                    <a:pt x="172" y="50"/>
                    <a:pt x="167" y="44"/>
                    <a:pt x="161" y="38"/>
                  </a:cubicBezTo>
                  <a:cubicBezTo>
                    <a:pt x="154" y="33"/>
                    <a:pt x="146" y="29"/>
                    <a:pt x="137" y="27"/>
                  </a:cubicBezTo>
                  <a:cubicBezTo>
                    <a:pt x="128" y="24"/>
                    <a:pt x="119" y="23"/>
                    <a:pt x="109" y="23"/>
                  </a:cubicBezTo>
                  <a:cubicBezTo>
                    <a:pt x="97" y="23"/>
                    <a:pt x="86" y="25"/>
                    <a:pt x="76" y="30"/>
                  </a:cubicBezTo>
                  <a:cubicBezTo>
                    <a:pt x="65" y="34"/>
                    <a:pt x="57" y="40"/>
                    <a:pt x="49" y="47"/>
                  </a:cubicBezTo>
                  <a:cubicBezTo>
                    <a:pt x="42" y="55"/>
                    <a:pt x="36" y="63"/>
                    <a:pt x="31" y="74"/>
                  </a:cubicBezTo>
                  <a:cubicBezTo>
                    <a:pt x="27" y="84"/>
                    <a:pt x="25" y="95"/>
                    <a:pt x="25" y="107"/>
                  </a:cubicBezTo>
                  <a:cubicBezTo>
                    <a:pt x="25" y="119"/>
                    <a:pt x="27" y="129"/>
                    <a:pt x="30" y="139"/>
                  </a:cubicBezTo>
                  <a:cubicBezTo>
                    <a:pt x="34" y="148"/>
                    <a:pt x="39" y="156"/>
                    <a:pt x="46" y="163"/>
                  </a:cubicBezTo>
                  <a:cubicBezTo>
                    <a:pt x="53" y="169"/>
                    <a:pt x="61" y="174"/>
                    <a:pt x="71" y="178"/>
                  </a:cubicBezTo>
                  <a:cubicBezTo>
                    <a:pt x="81" y="181"/>
                    <a:pt x="93" y="183"/>
                    <a:pt x="106" y="183"/>
                  </a:cubicBezTo>
                  <a:cubicBezTo>
                    <a:pt x="110" y="183"/>
                    <a:pt x="115" y="183"/>
                    <a:pt x="121" y="182"/>
                  </a:cubicBezTo>
                  <a:cubicBezTo>
                    <a:pt x="127" y="181"/>
                    <a:pt x="132" y="179"/>
                    <a:pt x="136" y="177"/>
                  </a:cubicBezTo>
                  <a:cubicBezTo>
                    <a:pt x="143" y="199"/>
                    <a:pt x="143" y="199"/>
                    <a:pt x="143" y="199"/>
                  </a:cubicBezTo>
                  <a:cubicBezTo>
                    <a:pt x="137" y="202"/>
                    <a:pt x="131" y="204"/>
                    <a:pt x="124" y="205"/>
                  </a:cubicBezTo>
                  <a:cubicBezTo>
                    <a:pt x="118" y="206"/>
                    <a:pt x="110" y="207"/>
                    <a:pt x="102" y="207"/>
                  </a:cubicBezTo>
                  <a:cubicBezTo>
                    <a:pt x="87" y="207"/>
                    <a:pt x="74" y="205"/>
                    <a:pt x="61" y="200"/>
                  </a:cubicBezTo>
                  <a:cubicBezTo>
                    <a:pt x="49" y="196"/>
                    <a:pt x="38" y="190"/>
                    <a:pt x="29" y="182"/>
                  </a:cubicBezTo>
                  <a:cubicBezTo>
                    <a:pt x="20" y="173"/>
                    <a:pt x="13" y="163"/>
                    <a:pt x="7" y="151"/>
                  </a:cubicBezTo>
                  <a:cubicBezTo>
                    <a:pt x="2" y="138"/>
                    <a:pt x="0" y="124"/>
                    <a:pt x="0" y="108"/>
                  </a:cubicBezTo>
                  <a:cubicBezTo>
                    <a:pt x="0" y="91"/>
                    <a:pt x="3" y="76"/>
                    <a:pt x="9" y="63"/>
                  </a:cubicBezTo>
                  <a:cubicBezTo>
                    <a:pt x="14" y="50"/>
                    <a:pt x="22" y="38"/>
                    <a:pt x="32" y="29"/>
                  </a:cubicBezTo>
                  <a:cubicBezTo>
                    <a:pt x="42" y="20"/>
                    <a:pt x="54" y="12"/>
                    <a:pt x="67" y="7"/>
                  </a:cubicBezTo>
                  <a:cubicBezTo>
                    <a:pt x="80" y="2"/>
                    <a:pt x="94" y="0"/>
                    <a:pt x="109" y="0"/>
                  </a:cubicBezTo>
                  <a:cubicBezTo>
                    <a:pt x="123" y="0"/>
                    <a:pt x="136" y="2"/>
                    <a:pt x="148" y="6"/>
                  </a:cubicBezTo>
                  <a:cubicBezTo>
                    <a:pt x="160" y="10"/>
                    <a:pt x="170" y="15"/>
                    <a:pt x="179" y="23"/>
                  </a:cubicBezTo>
                  <a:cubicBezTo>
                    <a:pt x="188" y="30"/>
                    <a:pt x="195" y="40"/>
                    <a:pt x="200" y="50"/>
                  </a:cubicBezTo>
                  <a:cubicBezTo>
                    <a:pt x="205" y="61"/>
                    <a:pt x="207" y="74"/>
                    <a:pt x="207" y="87"/>
                  </a:cubicBezTo>
                  <a:cubicBezTo>
                    <a:pt x="207" y="97"/>
                    <a:pt x="205" y="106"/>
                    <a:pt x="202" y="115"/>
                  </a:cubicBezTo>
                  <a:cubicBezTo>
                    <a:pt x="199" y="123"/>
                    <a:pt x="194" y="130"/>
                    <a:pt x="188" y="137"/>
                  </a:cubicBezTo>
                  <a:cubicBezTo>
                    <a:pt x="182" y="143"/>
                    <a:pt x="175" y="148"/>
                    <a:pt x="167" y="151"/>
                  </a:cubicBezTo>
                  <a:cubicBezTo>
                    <a:pt x="159" y="155"/>
                    <a:pt x="151" y="157"/>
                    <a:pt x="141" y="157"/>
                  </a:cubicBezTo>
                  <a:cubicBezTo>
                    <a:pt x="138" y="157"/>
                    <a:pt x="134" y="156"/>
                    <a:pt x="131" y="156"/>
                  </a:cubicBezTo>
                  <a:cubicBezTo>
                    <a:pt x="128" y="155"/>
                    <a:pt x="125" y="153"/>
                    <a:pt x="123" y="151"/>
                  </a:cubicBezTo>
                  <a:cubicBezTo>
                    <a:pt x="121" y="149"/>
                    <a:pt x="119" y="147"/>
                    <a:pt x="118" y="144"/>
                  </a:cubicBezTo>
                  <a:cubicBezTo>
                    <a:pt x="117" y="140"/>
                    <a:pt x="116" y="137"/>
                    <a:pt x="117" y="132"/>
                  </a:cubicBezTo>
                  <a:cubicBezTo>
                    <a:pt x="116" y="132"/>
                    <a:pt x="116" y="132"/>
                    <a:pt x="116" y="132"/>
                  </a:cubicBezTo>
                  <a:cubicBezTo>
                    <a:pt x="114" y="135"/>
                    <a:pt x="111" y="138"/>
                    <a:pt x="109" y="141"/>
                  </a:cubicBezTo>
                  <a:cubicBezTo>
                    <a:pt x="106" y="144"/>
                    <a:pt x="103" y="147"/>
                    <a:pt x="100" y="149"/>
                  </a:cubicBezTo>
                  <a:cubicBezTo>
                    <a:pt x="97" y="152"/>
                    <a:pt x="93" y="153"/>
                    <a:pt x="89" y="155"/>
                  </a:cubicBezTo>
                  <a:cubicBezTo>
                    <a:pt x="86" y="156"/>
                    <a:pt x="81" y="157"/>
                    <a:pt x="77" y="157"/>
                  </a:cubicBezTo>
                  <a:cubicBezTo>
                    <a:pt x="73" y="157"/>
                    <a:pt x="70" y="156"/>
                    <a:pt x="66" y="154"/>
                  </a:cubicBezTo>
                  <a:cubicBezTo>
                    <a:pt x="63" y="153"/>
                    <a:pt x="60" y="151"/>
                    <a:pt x="58" y="148"/>
                  </a:cubicBezTo>
                  <a:cubicBezTo>
                    <a:pt x="55" y="145"/>
                    <a:pt x="53" y="141"/>
                    <a:pt x="52" y="137"/>
                  </a:cubicBezTo>
                  <a:cubicBezTo>
                    <a:pt x="51" y="133"/>
                    <a:pt x="50" y="129"/>
                    <a:pt x="50" y="124"/>
                  </a:cubicBezTo>
                  <a:cubicBezTo>
                    <a:pt x="50" y="114"/>
                    <a:pt x="51" y="105"/>
                    <a:pt x="54" y="96"/>
                  </a:cubicBezTo>
                  <a:cubicBezTo>
                    <a:pt x="57" y="87"/>
                    <a:pt x="62" y="80"/>
                    <a:pt x="67" y="73"/>
                  </a:cubicBezTo>
                  <a:cubicBezTo>
                    <a:pt x="72" y="66"/>
                    <a:pt x="78" y="60"/>
                    <a:pt x="85" y="56"/>
                  </a:cubicBezTo>
                  <a:cubicBezTo>
                    <a:pt x="92" y="52"/>
                    <a:pt x="99" y="50"/>
                    <a:pt x="107" y="50"/>
                  </a:cubicBezTo>
                  <a:cubicBezTo>
                    <a:pt x="112" y="50"/>
                    <a:pt x="117" y="51"/>
                    <a:pt x="120" y="52"/>
                  </a:cubicBezTo>
                  <a:cubicBezTo>
                    <a:pt x="124" y="54"/>
                    <a:pt x="127" y="56"/>
                    <a:pt x="130" y="59"/>
                  </a:cubicBezTo>
                  <a:lnTo>
                    <a:pt x="137" y="51"/>
                  </a:lnTo>
                  <a:close/>
                  <a:moveTo>
                    <a:pt x="123" y="79"/>
                  </a:moveTo>
                  <a:cubicBezTo>
                    <a:pt x="121" y="77"/>
                    <a:pt x="119" y="76"/>
                    <a:pt x="117" y="75"/>
                  </a:cubicBezTo>
                  <a:cubicBezTo>
                    <a:pt x="115" y="74"/>
                    <a:pt x="112" y="74"/>
                    <a:pt x="109" y="74"/>
                  </a:cubicBezTo>
                  <a:cubicBezTo>
                    <a:pt x="104" y="74"/>
                    <a:pt x="100" y="75"/>
                    <a:pt x="96" y="78"/>
                  </a:cubicBezTo>
                  <a:cubicBezTo>
                    <a:pt x="92" y="80"/>
                    <a:pt x="89" y="83"/>
                    <a:pt x="86" y="88"/>
                  </a:cubicBezTo>
                  <a:cubicBezTo>
                    <a:pt x="84" y="92"/>
                    <a:pt x="81" y="96"/>
                    <a:pt x="80" y="101"/>
                  </a:cubicBezTo>
                  <a:cubicBezTo>
                    <a:pt x="78" y="106"/>
                    <a:pt x="78" y="111"/>
                    <a:pt x="78" y="116"/>
                  </a:cubicBezTo>
                  <a:cubicBezTo>
                    <a:pt x="78" y="121"/>
                    <a:pt x="79" y="125"/>
                    <a:pt x="81" y="128"/>
                  </a:cubicBezTo>
                  <a:cubicBezTo>
                    <a:pt x="83" y="132"/>
                    <a:pt x="86" y="133"/>
                    <a:pt x="91" y="133"/>
                  </a:cubicBezTo>
                  <a:cubicBezTo>
                    <a:pt x="93" y="133"/>
                    <a:pt x="96" y="133"/>
                    <a:pt x="98" y="131"/>
                  </a:cubicBezTo>
                  <a:cubicBezTo>
                    <a:pt x="100" y="130"/>
                    <a:pt x="103" y="128"/>
                    <a:pt x="105" y="126"/>
                  </a:cubicBezTo>
                  <a:cubicBezTo>
                    <a:pt x="107" y="124"/>
                    <a:pt x="110" y="122"/>
                    <a:pt x="112" y="119"/>
                  </a:cubicBezTo>
                  <a:cubicBezTo>
                    <a:pt x="114" y="116"/>
                    <a:pt x="116" y="113"/>
                    <a:pt x="117" y="110"/>
                  </a:cubicBezTo>
                  <a:lnTo>
                    <a:pt x="123" y="79"/>
                  </a:lnTo>
                  <a:close/>
                </a:path>
              </a:pathLst>
            </a:custGeom>
            <a:grpFill/>
            <a:ln w="9525">
              <a:noFill/>
            </a:ln>
          </p:spPr>
          <p:txBody>
            <a:bodyPr/>
            <a:lstStyle/>
            <a:p>
              <a:endParaRPr lang="zh-CN" altLang="en-US" sz="2400">
                <a:cs typeface="+mn-ea"/>
                <a:sym typeface="+mn-lt"/>
              </a:endParaRPr>
            </a:p>
          </p:txBody>
        </p:sp>
      </p:grpSp>
      <p:grpSp>
        <p:nvGrpSpPr>
          <p:cNvPr id="8" name="组合 7"/>
          <p:cNvGrpSpPr/>
          <p:nvPr/>
        </p:nvGrpSpPr>
        <p:grpSpPr>
          <a:xfrm>
            <a:off x="6521451" y="1795781"/>
            <a:ext cx="1423035" cy="1423035"/>
            <a:chOff x="6496050" y="2037080"/>
            <a:chExt cx="1423035" cy="1423035"/>
          </a:xfrm>
          <a:solidFill>
            <a:schemeClr val="bg1"/>
          </a:solidFill>
        </p:grpSpPr>
        <p:sp>
          <p:nvSpPr>
            <p:cNvPr id="52" name="泪滴形 51"/>
            <p:cNvSpPr/>
            <p:nvPr/>
          </p:nvSpPr>
          <p:spPr>
            <a:xfrm rot="8100000">
              <a:off x="6496050" y="2037080"/>
              <a:ext cx="1423035" cy="1423035"/>
            </a:xfrm>
            <a:prstGeom prst="teardrop">
              <a:avLst/>
            </a:prstGeom>
            <a:solidFill>
              <a:srgbClr val="1B4367"/>
            </a:solidFill>
            <a:ln w="9525">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2400">
                <a:cs typeface="+mn-ea"/>
                <a:sym typeface="+mn-lt"/>
              </a:endParaRPr>
            </a:p>
          </p:txBody>
        </p:sp>
        <p:sp>
          <p:nvSpPr>
            <p:cNvPr id="36875" name="Freeform 12"/>
            <p:cNvSpPr>
              <a:spLocks noEditPoints="1"/>
            </p:cNvSpPr>
            <p:nvPr/>
          </p:nvSpPr>
          <p:spPr>
            <a:xfrm>
              <a:off x="6882765" y="2398395"/>
              <a:ext cx="663575" cy="699135"/>
            </a:xfrm>
            <a:custGeom>
              <a:avLst/>
              <a:gdLst/>
              <a:ahLst/>
              <a:cxnLst>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0"/>
                </a:cxn>
                <a:cxn ang="0">
                  <a:pos x="2147483647" y="2147483647"/>
                </a:cxn>
                <a:cxn ang="0">
                  <a:pos x="2147483647" y="2147483647"/>
                </a:cxn>
                <a:cxn ang="0">
                  <a:pos x="2147483647" y="0"/>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Lst>
              <a:rect l="0" t="0" r="0" b="0"/>
              <a:pathLst>
                <a:path w="96" h="101">
                  <a:moveTo>
                    <a:pt x="20" y="86"/>
                  </a:moveTo>
                  <a:cubicBezTo>
                    <a:pt x="12" y="78"/>
                    <a:pt x="8" y="68"/>
                    <a:pt x="7" y="58"/>
                  </a:cubicBezTo>
                  <a:cubicBezTo>
                    <a:pt x="7" y="48"/>
                    <a:pt x="10" y="38"/>
                    <a:pt x="18" y="29"/>
                  </a:cubicBezTo>
                  <a:cubicBezTo>
                    <a:pt x="24" y="22"/>
                    <a:pt x="33" y="18"/>
                    <a:pt x="42" y="17"/>
                  </a:cubicBezTo>
                  <a:cubicBezTo>
                    <a:pt x="41" y="9"/>
                    <a:pt x="41" y="9"/>
                    <a:pt x="41" y="9"/>
                  </a:cubicBezTo>
                  <a:cubicBezTo>
                    <a:pt x="36" y="10"/>
                    <a:pt x="36" y="10"/>
                    <a:pt x="36" y="10"/>
                  </a:cubicBezTo>
                  <a:cubicBezTo>
                    <a:pt x="35" y="5"/>
                    <a:pt x="35" y="5"/>
                    <a:pt x="35" y="5"/>
                  </a:cubicBezTo>
                  <a:cubicBezTo>
                    <a:pt x="48" y="3"/>
                    <a:pt x="48" y="3"/>
                    <a:pt x="48" y="3"/>
                  </a:cubicBezTo>
                  <a:cubicBezTo>
                    <a:pt x="49" y="8"/>
                    <a:pt x="49" y="8"/>
                    <a:pt x="49" y="8"/>
                  </a:cubicBezTo>
                  <a:cubicBezTo>
                    <a:pt x="44" y="9"/>
                    <a:pt x="44" y="9"/>
                    <a:pt x="44" y="9"/>
                  </a:cubicBezTo>
                  <a:cubicBezTo>
                    <a:pt x="46" y="16"/>
                    <a:pt x="46" y="16"/>
                    <a:pt x="46" y="16"/>
                  </a:cubicBezTo>
                  <a:cubicBezTo>
                    <a:pt x="56" y="16"/>
                    <a:pt x="66" y="19"/>
                    <a:pt x="74" y="27"/>
                  </a:cubicBezTo>
                  <a:cubicBezTo>
                    <a:pt x="82" y="34"/>
                    <a:pt x="87" y="44"/>
                    <a:pt x="87" y="54"/>
                  </a:cubicBezTo>
                  <a:cubicBezTo>
                    <a:pt x="88" y="65"/>
                    <a:pt x="84" y="75"/>
                    <a:pt x="77" y="83"/>
                  </a:cubicBezTo>
                  <a:cubicBezTo>
                    <a:pt x="76" y="84"/>
                    <a:pt x="76" y="84"/>
                    <a:pt x="75" y="85"/>
                  </a:cubicBezTo>
                  <a:cubicBezTo>
                    <a:pt x="79" y="101"/>
                    <a:pt x="79" y="101"/>
                    <a:pt x="79" y="101"/>
                  </a:cubicBezTo>
                  <a:cubicBezTo>
                    <a:pt x="74" y="101"/>
                    <a:pt x="74" y="101"/>
                    <a:pt x="74" y="101"/>
                  </a:cubicBezTo>
                  <a:cubicBezTo>
                    <a:pt x="63" y="93"/>
                    <a:pt x="63" y="93"/>
                    <a:pt x="63" y="93"/>
                  </a:cubicBezTo>
                  <a:cubicBezTo>
                    <a:pt x="59" y="95"/>
                    <a:pt x="54" y="96"/>
                    <a:pt x="49" y="96"/>
                  </a:cubicBezTo>
                  <a:cubicBezTo>
                    <a:pt x="44" y="96"/>
                    <a:pt x="38" y="95"/>
                    <a:pt x="32" y="93"/>
                  </a:cubicBezTo>
                  <a:cubicBezTo>
                    <a:pt x="22" y="101"/>
                    <a:pt x="22" y="101"/>
                    <a:pt x="22" y="101"/>
                  </a:cubicBezTo>
                  <a:cubicBezTo>
                    <a:pt x="17" y="101"/>
                    <a:pt x="17" y="101"/>
                    <a:pt x="17" y="101"/>
                  </a:cubicBezTo>
                  <a:cubicBezTo>
                    <a:pt x="21" y="86"/>
                    <a:pt x="21" y="86"/>
                    <a:pt x="21" y="86"/>
                  </a:cubicBezTo>
                  <a:cubicBezTo>
                    <a:pt x="20" y="86"/>
                    <a:pt x="20" y="86"/>
                    <a:pt x="20" y="86"/>
                  </a:cubicBezTo>
                  <a:close/>
                  <a:moveTo>
                    <a:pt x="82" y="6"/>
                  </a:moveTo>
                  <a:cubicBezTo>
                    <a:pt x="74" y="3"/>
                    <a:pt x="66" y="5"/>
                    <a:pt x="60" y="11"/>
                  </a:cubicBezTo>
                  <a:cubicBezTo>
                    <a:pt x="92" y="31"/>
                    <a:pt x="92" y="31"/>
                    <a:pt x="92" y="31"/>
                  </a:cubicBezTo>
                  <a:cubicBezTo>
                    <a:pt x="96" y="24"/>
                    <a:pt x="94" y="15"/>
                    <a:pt x="88" y="9"/>
                  </a:cubicBezTo>
                  <a:cubicBezTo>
                    <a:pt x="92" y="3"/>
                    <a:pt x="92" y="3"/>
                    <a:pt x="92" y="3"/>
                  </a:cubicBezTo>
                  <a:cubicBezTo>
                    <a:pt x="86" y="0"/>
                    <a:pt x="86" y="0"/>
                    <a:pt x="86" y="0"/>
                  </a:cubicBezTo>
                  <a:cubicBezTo>
                    <a:pt x="82" y="6"/>
                    <a:pt x="82" y="6"/>
                    <a:pt x="82" y="6"/>
                  </a:cubicBezTo>
                  <a:close/>
                  <a:moveTo>
                    <a:pt x="14" y="6"/>
                  </a:moveTo>
                  <a:cubicBezTo>
                    <a:pt x="10" y="0"/>
                    <a:pt x="10" y="0"/>
                    <a:pt x="10" y="0"/>
                  </a:cubicBezTo>
                  <a:cubicBezTo>
                    <a:pt x="4" y="3"/>
                    <a:pt x="4" y="3"/>
                    <a:pt x="4" y="3"/>
                  </a:cubicBezTo>
                  <a:cubicBezTo>
                    <a:pt x="8" y="9"/>
                    <a:pt x="8" y="9"/>
                    <a:pt x="8" y="9"/>
                  </a:cubicBezTo>
                  <a:cubicBezTo>
                    <a:pt x="2" y="15"/>
                    <a:pt x="0" y="24"/>
                    <a:pt x="4" y="31"/>
                  </a:cubicBezTo>
                  <a:cubicBezTo>
                    <a:pt x="36" y="11"/>
                    <a:pt x="36" y="11"/>
                    <a:pt x="36" y="11"/>
                  </a:cubicBezTo>
                  <a:cubicBezTo>
                    <a:pt x="30" y="5"/>
                    <a:pt x="21" y="3"/>
                    <a:pt x="14" y="6"/>
                  </a:cubicBezTo>
                  <a:close/>
                  <a:moveTo>
                    <a:pt x="43" y="54"/>
                  </a:moveTo>
                  <a:cubicBezTo>
                    <a:pt x="42" y="55"/>
                    <a:pt x="42" y="55"/>
                    <a:pt x="42" y="56"/>
                  </a:cubicBezTo>
                  <a:cubicBezTo>
                    <a:pt x="35" y="57"/>
                    <a:pt x="28" y="58"/>
                    <a:pt x="22" y="61"/>
                  </a:cubicBezTo>
                  <a:cubicBezTo>
                    <a:pt x="22" y="62"/>
                    <a:pt x="22" y="63"/>
                    <a:pt x="22" y="64"/>
                  </a:cubicBezTo>
                  <a:cubicBezTo>
                    <a:pt x="29" y="63"/>
                    <a:pt x="37" y="62"/>
                    <a:pt x="43" y="59"/>
                  </a:cubicBezTo>
                  <a:cubicBezTo>
                    <a:pt x="44" y="60"/>
                    <a:pt x="45" y="61"/>
                    <a:pt x="46" y="61"/>
                  </a:cubicBezTo>
                  <a:cubicBezTo>
                    <a:pt x="49" y="62"/>
                    <a:pt x="53" y="61"/>
                    <a:pt x="54" y="58"/>
                  </a:cubicBezTo>
                  <a:cubicBezTo>
                    <a:pt x="55" y="55"/>
                    <a:pt x="53" y="51"/>
                    <a:pt x="50" y="50"/>
                  </a:cubicBezTo>
                  <a:cubicBezTo>
                    <a:pt x="50" y="50"/>
                    <a:pt x="49" y="50"/>
                    <a:pt x="49" y="50"/>
                  </a:cubicBezTo>
                  <a:cubicBezTo>
                    <a:pt x="47" y="46"/>
                    <a:pt x="44" y="41"/>
                    <a:pt x="41" y="37"/>
                  </a:cubicBezTo>
                  <a:cubicBezTo>
                    <a:pt x="40" y="38"/>
                    <a:pt x="39" y="39"/>
                    <a:pt x="38" y="39"/>
                  </a:cubicBezTo>
                  <a:cubicBezTo>
                    <a:pt x="39" y="44"/>
                    <a:pt x="41" y="48"/>
                    <a:pt x="44" y="52"/>
                  </a:cubicBezTo>
                  <a:cubicBezTo>
                    <a:pt x="43" y="52"/>
                    <a:pt x="43" y="53"/>
                    <a:pt x="43" y="54"/>
                  </a:cubicBezTo>
                  <a:close/>
                  <a:moveTo>
                    <a:pt x="18" y="58"/>
                  </a:moveTo>
                  <a:cubicBezTo>
                    <a:pt x="19" y="65"/>
                    <a:pt x="22" y="72"/>
                    <a:pt x="28" y="78"/>
                  </a:cubicBezTo>
                  <a:cubicBezTo>
                    <a:pt x="34" y="83"/>
                    <a:pt x="41" y="86"/>
                    <a:pt x="49" y="85"/>
                  </a:cubicBezTo>
                  <a:cubicBezTo>
                    <a:pt x="56" y="85"/>
                    <a:pt x="63" y="82"/>
                    <a:pt x="69" y="76"/>
                  </a:cubicBezTo>
                  <a:cubicBezTo>
                    <a:pt x="74" y="70"/>
                    <a:pt x="77" y="62"/>
                    <a:pt x="76" y="55"/>
                  </a:cubicBezTo>
                  <a:cubicBezTo>
                    <a:pt x="76" y="47"/>
                    <a:pt x="73" y="40"/>
                    <a:pt x="67" y="35"/>
                  </a:cubicBezTo>
                  <a:cubicBezTo>
                    <a:pt x="61" y="29"/>
                    <a:pt x="53" y="27"/>
                    <a:pt x="46" y="27"/>
                  </a:cubicBezTo>
                  <a:cubicBezTo>
                    <a:pt x="38" y="28"/>
                    <a:pt x="31" y="31"/>
                    <a:pt x="26" y="37"/>
                  </a:cubicBezTo>
                  <a:cubicBezTo>
                    <a:pt x="20" y="43"/>
                    <a:pt x="18" y="50"/>
                    <a:pt x="18" y="58"/>
                  </a:cubicBezTo>
                  <a:close/>
                </a:path>
              </a:pathLst>
            </a:custGeom>
            <a:grpFill/>
            <a:ln w="9525">
              <a:noFill/>
            </a:ln>
          </p:spPr>
          <p:txBody>
            <a:bodyPr/>
            <a:lstStyle/>
            <a:p>
              <a:endParaRPr lang="zh-CN" altLang="en-US" sz="2400">
                <a:cs typeface="+mn-ea"/>
                <a:sym typeface="+mn-lt"/>
              </a:endParaRPr>
            </a:p>
          </p:txBody>
        </p:sp>
      </p:grpSp>
      <p:grpSp>
        <p:nvGrpSpPr>
          <p:cNvPr id="9" name="组合 8"/>
          <p:cNvGrpSpPr/>
          <p:nvPr/>
        </p:nvGrpSpPr>
        <p:grpSpPr>
          <a:xfrm>
            <a:off x="8874500" y="1795781"/>
            <a:ext cx="1423035" cy="1423035"/>
            <a:chOff x="8827770" y="2037080"/>
            <a:chExt cx="1423035" cy="1423035"/>
          </a:xfrm>
          <a:solidFill>
            <a:schemeClr val="bg1"/>
          </a:solidFill>
        </p:grpSpPr>
        <p:sp>
          <p:nvSpPr>
            <p:cNvPr id="53" name="泪滴形 52"/>
            <p:cNvSpPr/>
            <p:nvPr/>
          </p:nvSpPr>
          <p:spPr>
            <a:xfrm rot="8100000">
              <a:off x="8827770" y="2037080"/>
              <a:ext cx="1423035" cy="1423035"/>
            </a:xfrm>
            <a:prstGeom prst="teardrop">
              <a:avLst/>
            </a:prstGeom>
            <a:solidFill>
              <a:srgbClr val="1B4367"/>
            </a:solidFill>
            <a:ln w="9525">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2400">
                <a:cs typeface="+mn-ea"/>
                <a:sym typeface="+mn-lt"/>
              </a:endParaRPr>
            </a:p>
          </p:txBody>
        </p:sp>
        <p:sp>
          <p:nvSpPr>
            <p:cNvPr id="36876" name="Freeform 10"/>
            <p:cNvSpPr>
              <a:spLocks noEditPoints="1"/>
            </p:cNvSpPr>
            <p:nvPr/>
          </p:nvSpPr>
          <p:spPr>
            <a:xfrm>
              <a:off x="9253220" y="2385695"/>
              <a:ext cx="639445" cy="725170"/>
            </a:xfrm>
            <a:custGeom>
              <a:avLst/>
              <a:gdLst/>
              <a:ahLst/>
              <a:cxnLst>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0" y="2147483647"/>
                </a:cxn>
                <a:cxn ang="0">
                  <a:pos x="0" y="2147483647"/>
                </a:cxn>
                <a:cxn ang="0">
                  <a:pos x="0"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0"/>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Lst>
              <a:rect l="0" t="0" r="0" b="0"/>
              <a:pathLst>
                <a:path w="90" h="102">
                  <a:moveTo>
                    <a:pt x="14" y="40"/>
                  </a:moveTo>
                  <a:cubicBezTo>
                    <a:pt x="65" y="40"/>
                    <a:pt x="65" y="40"/>
                    <a:pt x="65" y="40"/>
                  </a:cubicBezTo>
                  <a:cubicBezTo>
                    <a:pt x="72" y="40"/>
                    <a:pt x="79" y="47"/>
                    <a:pt x="79" y="54"/>
                  </a:cubicBezTo>
                  <a:cubicBezTo>
                    <a:pt x="79" y="63"/>
                    <a:pt x="79" y="63"/>
                    <a:pt x="79" y="63"/>
                  </a:cubicBezTo>
                  <a:cubicBezTo>
                    <a:pt x="44" y="63"/>
                    <a:pt x="44" y="63"/>
                    <a:pt x="44" y="63"/>
                  </a:cubicBezTo>
                  <a:cubicBezTo>
                    <a:pt x="44" y="81"/>
                    <a:pt x="44" y="81"/>
                    <a:pt x="44" y="81"/>
                  </a:cubicBezTo>
                  <a:cubicBezTo>
                    <a:pt x="79" y="81"/>
                    <a:pt x="79" y="81"/>
                    <a:pt x="79" y="81"/>
                  </a:cubicBezTo>
                  <a:cubicBezTo>
                    <a:pt x="79" y="89"/>
                    <a:pt x="79" y="89"/>
                    <a:pt x="79" y="89"/>
                  </a:cubicBezTo>
                  <a:cubicBezTo>
                    <a:pt x="79" y="96"/>
                    <a:pt x="72" y="102"/>
                    <a:pt x="65" y="102"/>
                  </a:cubicBezTo>
                  <a:cubicBezTo>
                    <a:pt x="0" y="102"/>
                    <a:pt x="0" y="102"/>
                    <a:pt x="0" y="102"/>
                  </a:cubicBezTo>
                  <a:cubicBezTo>
                    <a:pt x="0" y="36"/>
                    <a:pt x="0" y="36"/>
                    <a:pt x="0" y="36"/>
                  </a:cubicBezTo>
                  <a:cubicBezTo>
                    <a:pt x="0" y="36"/>
                    <a:pt x="0" y="35"/>
                    <a:pt x="0" y="35"/>
                  </a:cubicBezTo>
                  <a:cubicBezTo>
                    <a:pt x="0" y="33"/>
                    <a:pt x="0" y="30"/>
                    <a:pt x="1" y="28"/>
                  </a:cubicBezTo>
                  <a:cubicBezTo>
                    <a:pt x="3" y="24"/>
                    <a:pt x="5" y="22"/>
                    <a:pt x="7" y="20"/>
                  </a:cubicBezTo>
                  <a:cubicBezTo>
                    <a:pt x="8" y="19"/>
                    <a:pt x="8" y="19"/>
                    <a:pt x="8" y="19"/>
                  </a:cubicBezTo>
                  <a:cubicBezTo>
                    <a:pt x="10" y="19"/>
                    <a:pt x="10" y="19"/>
                    <a:pt x="10" y="19"/>
                  </a:cubicBezTo>
                  <a:cubicBezTo>
                    <a:pt x="30" y="19"/>
                    <a:pt x="30" y="19"/>
                    <a:pt x="30" y="19"/>
                  </a:cubicBezTo>
                  <a:cubicBezTo>
                    <a:pt x="45" y="3"/>
                    <a:pt x="45" y="3"/>
                    <a:pt x="45" y="3"/>
                  </a:cubicBezTo>
                  <a:cubicBezTo>
                    <a:pt x="48" y="0"/>
                    <a:pt x="48" y="0"/>
                    <a:pt x="48" y="0"/>
                  </a:cubicBezTo>
                  <a:cubicBezTo>
                    <a:pt x="51" y="3"/>
                    <a:pt x="51" y="3"/>
                    <a:pt x="51" y="3"/>
                  </a:cubicBezTo>
                  <a:cubicBezTo>
                    <a:pt x="70" y="19"/>
                    <a:pt x="70" y="19"/>
                    <a:pt x="70" y="19"/>
                  </a:cubicBezTo>
                  <a:cubicBezTo>
                    <a:pt x="74" y="19"/>
                    <a:pt x="74" y="19"/>
                    <a:pt x="74" y="19"/>
                  </a:cubicBezTo>
                  <a:cubicBezTo>
                    <a:pt x="74" y="23"/>
                    <a:pt x="74" y="23"/>
                    <a:pt x="74" y="23"/>
                  </a:cubicBezTo>
                  <a:cubicBezTo>
                    <a:pt x="87" y="34"/>
                    <a:pt x="87" y="34"/>
                    <a:pt x="87" y="34"/>
                  </a:cubicBezTo>
                  <a:cubicBezTo>
                    <a:pt x="90" y="37"/>
                    <a:pt x="90" y="37"/>
                    <a:pt x="90" y="37"/>
                  </a:cubicBezTo>
                  <a:cubicBezTo>
                    <a:pt x="81" y="47"/>
                    <a:pt x="81" y="47"/>
                    <a:pt x="81" y="47"/>
                  </a:cubicBezTo>
                  <a:cubicBezTo>
                    <a:pt x="75" y="41"/>
                    <a:pt x="75" y="41"/>
                    <a:pt x="75" y="41"/>
                  </a:cubicBezTo>
                  <a:cubicBezTo>
                    <a:pt x="78" y="38"/>
                    <a:pt x="78" y="38"/>
                    <a:pt x="78" y="38"/>
                  </a:cubicBezTo>
                  <a:cubicBezTo>
                    <a:pt x="49" y="12"/>
                    <a:pt x="49" y="12"/>
                    <a:pt x="49" y="12"/>
                  </a:cubicBezTo>
                  <a:cubicBezTo>
                    <a:pt x="25" y="37"/>
                    <a:pt x="25" y="37"/>
                    <a:pt x="25" y="37"/>
                  </a:cubicBezTo>
                  <a:cubicBezTo>
                    <a:pt x="13" y="37"/>
                    <a:pt x="13" y="37"/>
                    <a:pt x="13" y="37"/>
                  </a:cubicBezTo>
                  <a:cubicBezTo>
                    <a:pt x="22" y="28"/>
                    <a:pt x="22" y="28"/>
                    <a:pt x="22" y="28"/>
                  </a:cubicBezTo>
                  <a:cubicBezTo>
                    <a:pt x="11" y="28"/>
                    <a:pt x="11" y="28"/>
                    <a:pt x="11" y="28"/>
                  </a:cubicBezTo>
                  <a:cubicBezTo>
                    <a:pt x="10" y="29"/>
                    <a:pt x="10" y="30"/>
                    <a:pt x="9" y="31"/>
                  </a:cubicBezTo>
                  <a:cubicBezTo>
                    <a:pt x="9" y="32"/>
                    <a:pt x="9" y="33"/>
                    <a:pt x="9" y="34"/>
                  </a:cubicBezTo>
                  <a:cubicBezTo>
                    <a:pt x="9" y="36"/>
                    <a:pt x="9" y="37"/>
                    <a:pt x="10" y="38"/>
                  </a:cubicBezTo>
                  <a:cubicBezTo>
                    <a:pt x="11" y="39"/>
                    <a:pt x="12" y="40"/>
                    <a:pt x="14" y="40"/>
                  </a:cubicBezTo>
                  <a:close/>
                  <a:moveTo>
                    <a:pt x="57" y="67"/>
                  </a:moveTo>
                  <a:cubicBezTo>
                    <a:pt x="53" y="67"/>
                    <a:pt x="51" y="69"/>
                    <a:pt x="51" y="73"/>
                  </a:cubicBezTo>
                  <a:cubicBezTo>
                    <a:pt x="51" y="76"/>
                    <a:pt x="53" y="79"/>
                    <a:pt x="57" y="79"/>
                  </a:cubicBezTo>
                  <a:cubicBezTo>
                    <a:pt x="60" y="79"/>
                    <a:pt x="63" y="76"/>
                    <a:pt x="63" y="73"/>
                  </a:cubicBezTo>
                  <a:cubicBezTo>
                    <a:pt x="63" y="69"/>
                    <a:pt x="60" y="67"/>
                    <a:pt x="57" y="67"/>
                  </a:cubicBezTo>
                  <a:close/>
                </a:path>
              </a:pathLst>
            </a:custGeom>
            <a:grpFill/>
            <a:ln w="9525">
              <a:noFill/>
            </a:ln>
          </p:spPr>
          <p:txBody>
            <a:bodyPr/>
            <a:lstStyle/>
            <a:p>
              <a:endParaRPr lang="zh-CN" altLang="en-US" sz="2400">
                <a:cs typeface="+mn-ea"/>
                <a:sym typeface="+mn-lt"/>
              </a:endParaRPr>
            </a:p>
          </p:txBody>
        </p:sp>
      </p:grpSp>
      <p:sp>
        <p:nvSpPr>
          <p:cNvPr id="19" name="文本框 15"/>
          <p:cNvSpPr txBox="1"/>
          <p:nvPr/>
        </p:nvSpPr>
        <p:spPr>
          <a:xfrm>
            <a:off x="946150" y="412750"/>
            <a:ext cx="5857240" cy="440055"/>
          </a:xfrm>
          <a:prstGeom prst="rect">
            <a:avLst/>
          </a:prstGeom>
          <a:noFill/>
        </p:spPr>
        <p:txBody>
          <a:bodyPr wrap="square" lIns="91440" tIns="45720" rIns="91440" bIns="45720" rtlCol="0">
            <a:spAutoFit/>
          </a:bodyPr>
          <a:lstStyle/>
          <a:p>
            <a:r>
              <a:rPr lang="en-US" altLang="zh-CN" sz="2265" b="1" dirty="0">
                <a:solidFill>
                  <a:srgbClr val="1B4367"/>
                </a:solidFill>
                <a:cs typeface="+mn-ea"/>
                <a:sym typeface="+mn-lt"/>
              </a:rPr>
              <a:t>Pop Art's Subversion of Traditional Art</a:t>
            </a:r>
            <a:endParaRPr lang="en-US" altLang="zh-CN" sz="2265" b="1" dirty="0">
              <a:solidFill>
                <a:srgbClr val="1B4367"/>
              </a:solidFill>
              <a:cs typeface="+mn-ea"/>
              <a:sym typeface="+mn-lt"/>
            </a:endParaRPr>
          </a:p>
        </p:txBody>
      </p:sp>
      <p:sp>
        <p:nvSpPr>
          <p:cNvPr id="20" name="TextBox 1210"/>
          <p:cNvSpPr/>
          <p:nvPr/>
        </p:nvSpPr>
        <p:spPr>
          <a:xfrm>
            <a:off x="1658025" y="3687063"/>
            <a:ext cx="1842135" cy="460375"/>
          </a:xfrm>
          <a:prstGeom prst="rect">
            <a:avLst/>
          </a:prstGeom>
          <a:noFill/>
          <a:ln w="9525">
            <a:noFill/>
            <a:miter/>
          </a:ln>
          <a:extLst>
            <a:ext uri="{909E8E84-426E-40DD-AFC4-6F175D3DCCD1}">
              <a14:hiddenFill xmlns:a14="http://schemas.microsoft.com/office/drawing/2010/main">
                <a:solidFill>
                  <a:srgbClr val="5CA0B4"/>
                </a:solidFill>
              </a14:hiddenFill>
            </a:ext>
          </a:extLst>
        </p:spPr>
        <p:txBody>
          <a:bodyPr wrap="none" lIns="91440" tIns="45720" rIns="91440" bIns="45720">
            <a:spAutoFit/>
          </a:bodyPr>
          <a:lstStyle/>
          <a:p>
            <a:pPr lvl="0" algn="ctr"/>
            <a:r>
              <a:rPr lang="en-US" altLang="zh-CN" sz="1200" b="1" dirty="0">
                <a:solidFill>
                  <a:srgbClr val="1B4367"/>
                </a:solidFill>
                <a:cs typeface="+mn-ea"/>
                <a:sym typeface="+mn-lt"/>
              </a:rPr>
              <a:t>The subversive nature </a:t>
            </a:r>
            <a:endParaRPr lang="en-US" altLang="zh-CN" sz="1200" b="1" dirty="0">
              <a:solidFill>
                <a:srgbClr val="1B4367"/>
              </a:solidFill>
              <a:cs typeface="+mn-ea"/>
              <a:sym typeface="+mn-lt"/>
            </a:endParaRPr>
          </a:p>
          <a:p>
            <a:pPr lvl="0" algn="ctr"/>
            <a:r>
              <a:rPr lang="en-US" altLang="zh-CN" sz="1200" b="1" dirty="0">
                <a:solidFill>
                  <a:srgbClr val="1B4367"/>
                </a:solidFill>
                <a:cs typeface="+mn-ea"/>
                <a:sym typeface="+mn-lt"/>
              </a:rPr>
              <a:t>of pop art</a:t>
            </a:r>
            <a:endParaRPr lang="en-US" altLang="zh-CN" sz="1200" b="1" dirty="0">
              <a:solidFill>
                <a:srgbClr val="1B4367"/>
              </a:solidFill>
              <a:cs typeface="+mn-ea"/>
              <a:sym typeface="+mn-lt"/>
            </a:endParaRPr>
          </a:p>
        </p:txBody>
      </p:sp>
      <p:sp>
        <p:nvSpPr>
          <p:cNvPr id="21" name="文本框 8"/>
          <p:cNvSpPr txBox="1"/>
          <p:nvPr/>
        </p:nvSpPr>
        <p:spPr>
          <a:xfrm>
            <a:off x="1534383" y="4138337"/>
            <a:ext cx="2095768" cy="2014855"/>
          </a:xfrm>
          <a:prstGeom prst="rect">
            <a:avLst/>
          </a:prstGeom>
          <a:noFill/>
          <a:ln>
            <a:noFill/>
          </a:ln>
          <a:extLst>
            <a:ext uri="{909E8E84-426E-40DD-AFC4-6F175D3DCCD1}">
              <a14:hiddenFill xmlns:a14="http://schemas.microsoft.com/office/drawing/2010/main">
                <a:solidFill>
                  <a:srgbClr val="5CA0B4"/>
                </a:solidFill>
              </a14:hiddenFill>
            </a:ext>
          </a:extLst>
        </p:spPr>
        <p:txBody>
          <a:bodyPr wrap="square" lIns="91440" tIns="45720" rIns="91440" bIns="45720" rtlCol="0">
            <a:spAutoFit/>
          </a:bodyPr>
          <a:lstStyle/>
          <a:p>
            <a:pPr algn="ctr">
              <a:lnSpc>
                <a:spcPts val="1500"/>
              </a:lnSpc>
            </a:pPr>
            <a:r>
              <a:rPr lang="en-US" altLang="zh-CN" sz="1335" dirty="0">
                <a:solidFill>
                  <a:schemeClr val="tx1">
                    <a:lumMod val="75000"/>
                    <a:lumOff val="25000"/>
                  </a:schemeClr>
                </a:solidFill>
                <a:cs typeface="+mn-ea"/>
                <a:sym typeface="+mn-lt"/>
              </a:rPr>
              <a:t>From the creative form to the imagery of Pop Art works and the way Pop Art conveys sensory experience, it is a subversion of traditional art. It is both independent of the past and a rebellion against the past.</a:t>
            </a:r>
            <a:endParaRPr lang="en-US" altLang="zh-CN" sz="1335" dirty="0">
              <a:solidFill>
                <a:schemeClr val="tx1">
                  <a:lumMod val="75000"/>
                  <a:lumOff val="25000"/>
                </a:schemeClr>
              </a:solidFill>
              <a:cs typeface="+mn-ea"/>
              <a:sym typeface="+mn-lt"/>
            </a:endParaRPr>
          </a:p>
        </p:txBody>
      </p:sp>
      <p:sp>
        <p:nvSpPr>
          <p:cNvPr id="22" name="TextBox 1210"/>
          <p:cNvSpPr/>
          <p:nvPr/>
        </p:nvSpPr>
        <p:spPr>
          <a:xfrm>
            <a:off x="4188007" y="3594353"/>
            <a:ext cx="1435735" cy="460375"/>
          </a:xfrm>
          <a:prstGeom prst="rect">
            <a:avLst/>
          </a:prstGeom>
          <a:noFill/>
          <a:ln w="9525">
            <a:noFill/>
            <a:miter/>
          </a:ln>
          <a:extLst>
            <a:ext uri="{909E8E84-426E-40DD-AFC4-6F175D3DCCD1}">
              <a14:hiddenFill xmlns:a14="http://schemas.microsoft.com/office/drawing/2010/main">
                <a:solidFill>
                  <a:srgbClr val="5CA0B4"/>
                </a:solidFill>
              </a14:hiddenFill>
            </a:ext>
          </a:extLst>
        </p:spPr>
        <p:txBody>
          <a:bodyPr wrap="none" lIns="91440" tIns="45720" rIns="91440" bIns="45720">
            <a:spAutoFit/>
          </a:bodyPr>
          <a:lstStyle/>
          <a:p>
            <a:pPr lvl="0" algn="ctr"/>
            <a:r>
              <a:rPr lang="en-US" altLang="zh-CN" sz="1200" b="1" dirty="0">
                <a:solidFill>
                  <a:srgbClr val="1B4367"/>
                </a:solidFill>
                <a:cs typeface="+mn-ea"/>
                <a:sym typeface="+mn-lt"/>
              </a:rPr>
              <a:t>Creation</a:t>
            </a:r>
            <a:r>
              <a:rPr lang="en-US" altLang="zh-CN" sz="2400" b="1" dirty="0">
                <a:solidFill>
                  <a:srgbClr val="1B4367"/>
                </a:solidFill>
                <a:cs typeface="+mn-ea"/>
                <a:sym typeface="+mn-lt"/>
              </a:rPr>
              <a:t> </a:t>
            </a:r>
            <a:r>
              <a:rPr lang="en-US" altLang="zh-CN" sz="1200" b="1" dirty="0">
                <a:solidFill>
                  <a:srgbClr val="1B4367"/>
                </a:solidFill>
                <a:cs typeface="+mn-ea"/>
                <a:sym typeface="+mn-lt"/>
              </a:rPr>
              <a:t>method</a:t>
            </a:r>
            <a:endParaRPr lang="en-US" altLang="zh-CN" sz="1200" b="1" dirty="0">
              <a:solidFill>
                <a:srgbClr val="1B4367"/>
              </a:solidFill>
              <a:cs typeface="+mn-ea"/>
              <a:sym typeface="+mn-lt"/>
            </a:endParaRPr>
          </a:p>
        </p:txBody>
      </p:sp>
      <p:sp>
        <p:nvSpPr>
          <p:cNvPr id="23" name="文本框 8"/>
          <p:cNvSpPr txBox="1"/>
          <p:nvPr/>
        </p:nvSpPr>
        <p:spPr>
          <a:xfrm>
            <a:off x="3831955" y="3945932"/>
            <a:ext cx="2095768" cy="2399665"/>
          </a:xfrm>
          <a:prstGeom prst="rect">
            <a:avLst/>
          </a:prstGeom>
          <a:noFill/>
          <a:ln>
            <a:noFill/>
          </a:ln>
          <a:extLst>
            <a:ext uri="{909E8E84-426E-40DD-AFC4-6F175D3DCCD1}">
              <a14:hiddenFill xmlns:a14="http://schemas.microsoft.com/office/drawing/2010/main">
                <a:solidFill>
                  <a:srgbClr val="5CA0B4"/>
                </a:solidFill>
              </a14:hiddenFill>
            </a:ext>
          </a:extLst>
        </p:spPr>
        <p:txBody>
          <a:bodyPr wrap="square" lIns="91440" tIns="45720" rIns="91440" bIns="45720" rtlCol="0">
            <a:spAutoFit/>
          </a:bodyPr>
          <a:lstStyle/>
          <a:p>
            <a:pPr algn="ctr">
              <a:lnSpc>
                <a:spcPts val="1500"/>
              </a:lnSpc>
            </a:pPr>
            <a:r>
              <a:rPr lang="en-US" altLang="zh-CN" sz="900" dirty="0">
                <a:solidFill>
                  <a:schemeClr val="tx1">
                    <a:lumMod val="75000"/>
                    <a:lumOff val="25000"/>
                  </a:schemeClr>
                </a:solidFill>
                <a:cs typeface="+mn-ea"/>
                <a:sym typeface="+mn-lt"/>
              </a:rPr>
              <a:t>Compared to traditional art, Pop Art pursues an assembly-line-like creative method, silk screen printing, cheap canvas, and images cut out from various magazines and newspapers.“Paintings are too hard. The things I want to show are mechanical. Machines have less problems. I’d like to be a machine. Wouldn’t you?</a:t>
            </a:r>
            <a:endParaRPr lang="en-US" altLang="zh-CN" sz="900" dirty="0">
              <a:solidFill>
                <a:schemeClr val="tx1">
                  <a:lumMod val="75000"/>
                  <a:lumOff val="25000"/>
                </a:schemeClr>
              </a:solidFill>
              <a:cs typeface="+mn-ea"/>
              <a:sym typeface="+mn-lt"/>
            </a:endParaRPr>
          </a:p>
          <a:p>
            <a:pPr algn="ctr">
              <a:lnSpc>
                <a:spcPts val="1500"/>
              </a:lnSpc>
            </a:pPr>
            <a:r>
              <a:rPr lang="zh-CN" altLang="en-US" sz="900" dirty="0">
                <a:solidFill>
                  <a:schemeClr val="tx1">
                    <a:lumMod val="75000"/>
                    <a:lumOff val="25000"/>
                  </a:schemeClr>
                </a:solidFill>
                <a:cs typeface="+mn-ea"/>
                <a:sym typeface="+mn-lt"/>
              </a:rPr>
              <a:t>（</a:t>
            </a:r>
            <a:r>
              <a:rPr lang="en-US" altLang="zh-CN" sz="900" dirty="0">
                <a:solidFill>
                  <a:schemeClr val="tx1">
                    <a:lumMod val="75000"/>
                    <a:lumOff val="25000"/>
                  </a:schemeClr>
                </a:solidFill>
                <a:cs typeface="+mn-ea"/>
                <a:sym typeface="+mn-lt"/>
              </a:rPr>
              <a:t>Andy Warhol, Time magazine, 1963</a:t>
            </a:r>
            <a:r>
              <a:rPr lang="zh-CN" altLang="en-US" sz="900" dirty="0">
                <a:solidFill>
                  <a:schemeClr val="tx1">
                    <a:lumMod val="75000"/>
                    <a:lumOff val="25000"/>
                  </a:schemeClr>
                </a:solidFill>
                <a:cs typeface="+mn-ea"/>
                <a:sym typeface="+mn-lt"/>
              </a:rPr>
              <a:t>）</a:t>
            </a:r>
            <a:r>
              <a:rPr lang="en-US" altLang="zh-CN" sz="900" dirty="0">
                <a:solidFill>
                  <a:schemeClr val="tx1">
                    <a:lumMod val="75000"/>
                    <a:lumOff val="25000"/>
                  </a:schemeClr>
                </a:solidFill>
                <a:cs typeface="+mn-ea"/>
                <a:sym typeface="+mn-lt"/>
              </a:rPr>
              <a:t>”</a:t>
            </a:r>
            <a:endParaRPr lang="en-US" altLang="zh-CN" sz="900" dirty="0">
              <a:solidFill>
                <a:schemeClr val="tx1">
                  <a:lumMod val="75000"/>
                  <a:lumOff val="25000"/>
                </a:schemeClr>
              </a:solidFill>
              <a:cs typeface="+mn-ea"/>
              <a:sym typeface="+mn-lt"/>
            </a:endParaRPr>
          </a:p>
        </p:txBody>
      </p:sp>
      <p:sp>
        <p:nvSpPr>
          <p:cNvPr id="24" name="TextBox 1210"/>
          <p:cNvSpPr/>
          <p:nvPr/>
        </p:nvSpPr>
        <p:spPr>
          <a:xfrm>
            <a:off x="6442711" y="3779138"/>
            <a:ext cx="1622425" cy="275590"/>
          </a:xfrm>
          <a:prstGeom prst="rect">
            <a:avLst/>
          </a:prstGeom>
          <a:noFill/>
          <a:ln w="9525">
            <a:noFill/>
            <a:miter/>
          </a:ln>
          <a:extLst>
            <a:ext uri="{909E8E84-426E-40DD-AFC4-6F175D3DCCD1}">
              <a14:hiddenFill xmlns:a14="http://schemas.microsoft.com/office/drawing/2010/main">
                <a:solidFill>
                  <a:srgbClr val="5CA0B4"/>
                </a:solidFill>
              </a14:hiddenFill>
            </a:ext>
          </a:extLst>
        </p:spPr>
        <p:txBody>
          <a:bodyPr wrap="none" lIns="91440" tIns="45720" rIns="91440" bIns="45720">
            <a:spAutoFit/>
          </a:bodyPr>
          <a:lstStyle/>
          <a:p>
            <a:pPr lvl="0" algn="ctr">
              <a:buClrTx/>
              <a:buSzTx/>
              <a:buNone/>
            </a:pPr>
            <a:r>
              <a:rPr lang="en-US" altLang="zh-CN" sz="1200" b="1" dirty="0">
                <a:solidFill>
                  <a:srgbClr val="1B4367"/>
                </a:solidFill>
                <a:cs typeface="+mn-ea"/>
                <a:sym typeface="+mn-lt"/>
              </a:rPr>
              <a:t>Imagery of the work</a:t>
            </a:r>
            <a:endParaRPr lang="en-US" altLang="zh-CN" sz="1200" b="1" dirty="0">
              <a:solidFill>
                <a:srgbClr val="1B4367"/>
              </a:solidFill>
              <a:cs typeface="+mn-ea"/>
              <a:sym typeface="+mn-lt"/>
            </a:endParaRPr>
          </a:p>
        </p:txBody>
      </p:sp>
      <p:sp>
        <p:nvSpPr>
          <p:cNvPr id="25" name="文本框 8"/>
          <p:cNvSpPr txBox="1"/>
          <p:nvPr/>
        </p:nvSpPr>
        <p:spPr>
          <a:xfrm>
            <a:off x="6185084" y="4054517"/>
            <a:ext cx="2095768" cy="2014855"/>
          </a:xfrm>
          <a:prstGeom prst="rect">
            <a:avLst/>
          </a:prstGeom>
          <a:noFill/>
          <a:ln>
            <a:noFill/>
          </a:ln>
          <a:extLst>
            <a:ext uri="{909E8E84-426E-40DD-AFC4-6F175D3DCCD1}">
              <a14:hiddenFill xmlns:a14="http://schemas.microsoft.com/office/drawing/2010/main">
                <a:solidFill>
                  <a:srgbClr val="5CA0B4"/>
                </a:solidFill>
              </a14:hiddenFill>
            </a:ext>
          </a:extLst>
        </p:spPr>
        <p:txBody>
          <a:bodyPr wrap="square" lIns="91440" tIns="45720" rIns="91440" bIns="45720" rtlCol="0">
            <a:spAutoFit/>
          </a:bodyPr>
          <a:lstStyle/>
          <a:p>
            <a:pPr algn="ctr">
              <a:lnSpc>
                <a:spcPts val="1500"/>
              </a:lnSpc>
            </a:pPr>
            <a:r>
              <a:rPr lang="en-US" altLang="zh-CN" sz="1335" dirty="0" smtClean="0">
                <a:solidFill>
                  <a:schemeClr val="tx1">
                    <a:lumMod val="75000"/>
                    <a:lumOff val="25000"/>
                  </a:schemeClr>
                </a:solidFill>
                <a:cs typeface="+mn-ea"/>
                <a:sym typeface="+mn-lt"/>
              </a:rPr>
              <a:t>Pop Art rejected traditional historical artistic subject matter and instead embraced the ubiquity of mass-manufactured products and imagery that dominated the visual landscape in contemporary society.</a:t>
            </a:r>
            <a:endParaRPr lang="en-US" altLang="zh-CN" sz="1335" dirty="0">
              <a:solidFill>
                <a:schemeClr val="tx1">
                  <a:lumMod val="75000"/>
                  <a:lumOff val="25000"/>
                </a:schemeClr>
              </a:solidFill>
              <a:cs typeface="+mn-ea"/>
              <a:sym typeface="+mn-lt"/>
            </a:endParaRPr>
          </a:p>
        </p:txBody>
      </p:sp>
      <p:sp>
        <p:nvSpPr>
          <p:cNvPr id="26" name="TextBox 1210"/>
          <p:cNvSpPr/>
          <p:nvPr/>
        </p:nvSpPr>
        <p:spPr>
          <a:xfrm>
            <a:off x="8373168" y="3779138"/>
            <a:ext cx="2425700" cy="275590"/>
          </a:xfrm>
          <a:prstGeom prst="rect">
            <a:avLst/>
          </a:prstGeom>
          <a:noFill/>
          <a:ln w="9525">
            <a:noFill/>
            <a:miter/>
          </a:ln>
          <a:extLst>
            <a:ext uri="{909E8E84-426E-40DD-AFC4-6F175D3DCCD1}">
              <a14:hiddenFill xmlns:a14="http://schemas.microsoft.com/office/drawing/2010/main">
                <a:solidFill>
                  <a:srgbClr val="5CA0B4"/>
                </a:solidFill>
              </a14:hiddenFill>
            </a:ext>
          </a:extLst>
        </p:spPr>
        <p:txBody>
          <a:bodyPr wrap="none" lIns="91440" tIns="45720" rIns="91440" bIns="45720">
            <a:spAutoFit/>
          </a:bodyPr>
          <a:lstStyle/>
          <a:p>
            <a:pPr lvl="0" algn="ctr">
              <a:buClrTx/>
              <a:buSzTx/>
              <a:buFontTx/>
            </a:pPr>
            <a:r>
              <a:rPr lang="en-US" altLang="zh-CN" sz="1200" b="1" dirty="0">
                <a:solidFill>
                  <a:srgbClr val="1B4367"/>
                </a:solidFill>
                <a:cs typeface="+mn-ea"/>
                <a:sym typeface="+mn-lt"/>
              </a:rPr>
              <a:t>Conveying sensory experience</a:t>
            </a:r>
            <a:endParaRPr lang="en-US" altLang="zh-CN" sz="1200" b="1" dirty="0">
              <a:solidFill>
                <a:srgbClr val="1B4367"/>
              </a:solidFill>
              <a:cs typeface="+mn-ea"/>
              <a:sym typeface="+mn-lt"/>
            </a:endParaRPr>
          </a:p>
        </p:txBody>
      </p:sp>
      <p:sp>
        <p:nvSpPr>
          <p:cNvPr id="27" name="文本框 8"/>
          <p:cNvSpPr txBox="1"/>
          <p:nvPr/>
        </p:nvSpPr>
        <p:spPr>
          <a:xfrm>
            <a:off x="8239125" y="4054475"/>
            <a:ext cx="2939415" cy="2399665"/>
          </a:xfrm>
          <a:prstGeom prst="rect">
            <a:avLst/>
          </a:prstGeom>
          <a:noFill/>
          <a:ln>
            <a:noFill/>
          </a:ln>
          <a:extLst>
            <a:ext uri="{909E8E84-426E-40DD-AFC4-6F175D3DCCD1}">
              <a14:hiddenFill xmlns:a14="http://schemas.microsoft.com/office/drawing/2010/main">
                <a:solidFill>
                  <a:srgbClr val="5CA0B4"/>
                </a:solidFill>
              </a14:hiddenFill>
            </a:ext>
          </a:extLst>
        </p:spPr>
        <p:txBody>
          <a:bodyPr wrap="square" lIns="91440" tIns="45720" rIns="91440" bIns="45720" rtlCol="0">
            <a:spAutoFit/>
          </a:bodyPr>
          <a:lstStyle/>
          <a:p>
            <a:pPr algn="ctr">
              <a:lnSpc>
                <a:spcPts val="1500"/>
              </a:lnSpc>
            </a:pPr>
            <a:r>
              <a:rPr lang="en-US" altLang="zh-CN" sz="800" dirty="0">
                <a:solidFill>
                  <a:schemeClr val="tx1">
                    <a:lumMod val="75000"/>
                    <a:lumOff val="25000"/>
                  </a:schemeClr>
                </a:solidFill>
                <a:cs typeface="+mn-ea"/>
                <a:sym typeface="+mn-lt"/>
              </a:rPr>
              <a:t>“..</a:t>
            </a:r>
            <a:r>
              <a:rPr lang="en-US" altLang="zh-CN" sz="800" i="1" dirty="0">
                <a:solidFill>
                  <a:schemeClr val="tx1">
                    <a:lumMod val="75000"/>
                    <a:lumOff val="25000"/>
                  </a:schemeClr>
                </a:solidFill>
                <a:cs typeface="+mn-ea"/>
                <a:sym typeface="+mn-lt"/>
              </a:rPr>
              <a:t>Pop Art’s double interpretation turned it into an art on the borders of legibility and illeg_x0002_ibility, integration and rejection, subversion and conformity, dissidence and propaganda. But is the role of art to clearly illustrate, explain or criticize social correspondences? Should art function as a prism that would pick up elements of social reality, refract them and bend them before sending them out again? </a:t>
            </a:r>
            <a:endParaRPr lang="en-US" altLang="zh-CN" sz="800" i="1" dirty="0">
              <a:solidFill>
                <a:schemeClr val="tx1">
                  <a:lumMod val="75000"/>
                  <a:lumOff val="25000"/>
                </a:schemeClr>
              </a:solidFill>
              <a:cs typeface="+mn-ea"/>
              <a:sym typeface="+mn-lt"/>
            </a:endParaRPr>
          </a:p>
          <a:p>
            <a:pPr algn="ctr">
              <a:lnSpc>
                <a:spcPts val="1500"/>
              </a:lnSpc>
            </a:pPr>
            <a:r>
              <a:rPr lang="en-US" altLang="zh-CN" sz="800" i="1" dirty="0">
                <a:solidFill>
                  <a:schemeClr val="tx1">
                    <a:lumMod val="75000"/>
                    <a:lumOff val="25000"/>
                  </a:schemeClr>
                </a:solidFill>
                <a:cs typeface="+mn-ea"/>
                <a:sym typeface="+mn-lt"/>
              </a:rPr>
              <a:t>The Pop artist chose the mirror analogy instead of the prism analogy as his strategy was to adopt a chameleon_x0002_like attitude. By having the environment give their works various con_x0002_notations, he defied the spectator’s judgement...</a:t>
            </a:r>
            <a:r>
              <a:rPr lang="en-US" altLang="zh-CN" sz="800" dirty="0">
                <a:solidFill>
                  <a:schemeClr val="tx1">
                    <a:lumMod val="75000"/>
                    <a:lumOff val="25000"/>
                  </a:schemeClr>
                </a:solidFill>
                <a:cs typeface="+mn-ea"/>
                <a:sym typeface="+mn-lt"/>
              </a:rPr>
              <a:t>”</a:t>
            </a:r>
            <a:endParaRPr lang="en-US" altLang="zh-CN" sz="800" dirty="0">
              <a:solidFill>
                <a:schemeClr val="tx1">
                  <a:lumMod val="75000"/>
                  <a:lumOff val="25000"/>
                </a:schemeClr>
              </a:solidFill>
              <a:cs typeface="+mn-ea"/>
              <a:sym typeface="+mn-lt"/>
            </a:endParaRPr>
          </a:p>
          <a:p>
            <a:pPr algn="ctr">
              <a:lnSpc>
                <a:spcPts val="1500"/>
              </a:lnSpc>
            </a:pPr>
            <a:r>
              <a:rPr lang="zh-CN" altLang="en-US" sz="800" dirty="0">
                <a:solidFill>
                  <a:schemeClr val="tx1">
                    <a:lumMod val="75000"/>
                    <a:lumOff val="25000"/>
                  </a:schemeClr>
                </a:solidFill>
                <a:cs typeface="+mn-ea"/>
                <a:sym typeface="+mn-lt"/>
              </a:rPr>
              <a:t>（</a:t>
            </a:r>
            <a:r>
              <a:rPr lang="en-US" altLang="zh-CN" sz="800" dirty="0">
                <a:solidFill>
                  <a:schemeClr val="tx1">
                    <a:lumMod val="75000"/>
                    <a:lumOff val="25000"/>
                  </a:schemeClr>
                </a:solidFill>
                <a:cs typeface="+mn-ea"/>
                <a:sym typeface="+mn-lt"/>
              </a:rPr>
              <a:t>American Pop Art and political engagement in the 1960s</a:t>
            </a:r>
            <a:r>
              <a:rPr lang="zh-CN" altLang="en-US" sz="800" dirty="0">
                <a:solidFill>
                  <a:schemeClr val="tx1">
                    <a:lumMod val="75000"/>
                    <a:lumOff val="25000"/>
                  </a:schemeClr>
                </a:solidFill>
                <a:cs typeface="+mn-ea"/>
                <a:sym typeface="+mn-lt"/>
              </a:rPr>
              <a:t>）</a:t>
            </a:r>
            <a:endParaRPr lang="zh-CN" altLang="en-US" sz="800" dirty="0">
              <a:solidFill>
                <a:schemeClr val="tx1">
                  <a:lumMod val="75000"/>
                  <a:lumOff val="25000"/>
                </a:schemeClr>
              </a:solidFill>
              <a:cs typeface="+mn-ea"/>
              <a:sym typeface="+mn-lt"/>
            </a:endParaRPr>
          </a:p>
        </p:txBody>
      </p:sp>
      <p:cxnSp>
        <p:nvCxnSpPr>
          <p:cNvPr id="28" name="直接连接符 27"/>
          <p:cNvCxnSpPr/>
          <p:nvPr/>
        </p:nvCxnSpPr>
        <p:spPr>
          <a:xfrm>
            <a:off x="1032637" y="876556"/>
            <a:ext cx="640345" cy="0"/>
          </a:xfrm>
          <a:prstGeom prst="line">
            <a:avLst/>
          </a:prstGeom>
          <a:ln w="9525">
            <a:solidFill>
              <a:srgbClr val="1B4367"/>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19"/>
                                        </p:tgtEl>
                                        <p:attrNameLst>
                                          <p:attrName>style.visibility</p:attrName>
                                        </p:attrNameLst>
                                      </p:cBhvr>
                                      <p:to>
                                        <p:strVal val="visible"/>
                                      </p:to>
                                    </p:set>
                                    <p:anim calcmode="lin" valueType="num">
                                      <p:cBhvr>
                                        <p:cTn id="7" dur="500" fill="hold"/>
                                        <p:tgtEl>
                                          <p:spTgt spid="19"/>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19"/>
                                        </p:tgtEl>
                                        <p:attrNameLst>
                                          <p:attrName>ppt_y</p:attrName>
                                        </p:attrNameLst>
                                      </p:cBhvr>
                                      <p:tavLst>
                                        <p:tav tm="0">
                                          <p:val>
                                            <p:strVal val="#ppt_y"/>
                                          </p:val>
                                        </p:tav>
                                        <p:tav tm="100000">
                                          <p:val>
                                            <p:strVal val="#ppt_y"/>
                                          </p:val>
                                        </p:tav>
                                      </p:tavLst>
                                    </p:anim>
                                    <p:anim calcmode="lin" valueType="num">
                                      <p:cBhvr>
                                        <p:cTn id="9" dur="500" fill="hold"/>
                                        <p:tgtEl>
                                          <p:spTgt spid="19"/>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19"/>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19"/>
                                        </p:tgtEl>
                                      </p:cBhvr>
                                    </p:animEffect>
                                  </p:childTnLst>
                                </p:cTn>
                              </p:par>
                            </p:childTnLst>
                          </p:cTn>
                        </p:par>
                        <p:par>
                          <p:cTn id="12" fill="hold">
                            <p:stCondLst>
                              <p:cond delay="2400"/>
                            </p:stCondLst>
                            <p:childTnLst>
                              <p:par>
                                <p:cTn id="13" presetID="22" presetClass="entr" presetSubtype="8" fill="hold" nodeType="afterEffect">
                                  <p:stCondLst>
                                    <p:cond delay="0"/>
                                  </p:stCondLst>
                                  <p:childTnLst>
                                    <p:set>
                                      <p:cBhvr>
                                        <p:cTn id="14" dur="1" fill="hold">
                                          <p:stCondLst>
                                            <p:cond delay="0"/>
                                          </p:stCondLst>
                                        </p:cTn>
                                        <p:tgtEl>
                                          <p:spTgt spid="28"/>
                                        </p:tgtEl>
                                        <p:attrNameLst>
                                          <p:attrName>style.visibility</p:attrName>
                                        </p:attrNameLst>
                                      </p:cBhvr>
                                      <p:to>
                                        <p:strVal val="visible"/>
                                      </p:to>
                                    </p:set>
                                    <p:animEffect transition="in" filter="wipe(left)">
                                      <p:cBhvr>
                                        <p:cTn id="15" dur="300"/>
                                        <p:tgtEl>
                                          <p:spTgt spid="28"/>
                                        </p:tgtEl>
                                      </p:cBhvr>
                                    </p:animEffect>
                                  </p:childTnLst>
                                </p:cTn>
                              </p:par>
                            </p:childTnLst>
                          </p:cTn>
                        </p:par>
                        <p:par>
                          <p:cTn id="16" fill="hold">
                            <p:stCondLst>
                              <p:cond delay="2900"/>
                            </p:stCondLst>
                            <p:childTnLst>
                              <p:par>
                                <p:cTn id="17" presetID="53" presetClass="entr" presetSubtype="16" fill="hold" nodeType="after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p:cTn id="19" dur="500" fill="hold"/>
                                        <p:tgtEl>
                                          <p:spTgt spid="2"/>
                                        </p:tgtEl>
                                        <p:attrNameLst>
                                          <p:attrName>ppt_w</p:attrName>
                                        </p:attrNameLst>
                                      </p:cBhvr>
                                      <p:tavLst>
                                        <p:tav tm="0">
                                          <p:val>
                                            <p:fltVal val="0"/>
                                          </p:val>
                                        </p:tav>
                                        <p:tav tm="100000">
                                          <p:val>
                                            <p:strVal val="#ppt_w"/>
                                          </p:val>
                                        </p:tav>
                                      </p:tavLst>
                                    </p:anim>
                                    <p:anim calcmode="lin" valueType="num">
                                      <p:cBhvr>
                                        <p:cTn id="20" dur="500" fill="hold"/>
                                        <p:tgtEl>
                                          <p:spTgt spid="2"/>
                                        </p:tgtEl>
                                        <p:attrNameLst>
                                          <p:attrName>ppt_h</p:attrName>
                                        </p:attrNameLst>
                                      </p:cBhvr>
                                      <p:tavLst>
                                        <p:tav tm="0">
                                          <p:val>
                                            <p:fltVal val="0"/>
                                          </p:val>
                                        </p:tav>
                                        <p:tav tm="100000">
                                          <p:val>
                                            <p:strVal val="#ppt_h"/>
                                          </p:val>
                                        </p:tav>
                                      </p:tavLst>
                                    </p:anim>
                                    <p:animEffect transition="in" filter="fade">
                                      <p:cBhvr>
                                        <p:cTn id="21" dur="500"/>
                                        <p:tgtEl>
                                          <p:spTgt spid="2"/>
                                        </p:tgtEl>
                                      </p:cBhvr>
                                    </p:animEffect>
                                  </p:childTnLst>
                                </p:cTn>
                              </p:par>
                            </p:childTnLst>
                          </p:cTn>
                        </p:par>
                        <p:par>
                          <p:cTn id="22" fill="hold">
                            <p:stCondLst>
                              <p:cond delay="3400"/>
                            </p:stCondLst>
                            <p:childTnLst>
                              <p:par>
                                <p:cTn id="23" presetID="53" presetClass="entr" presetSubtype="16" fill="hold" grpId="0" nodeType="afterEffect">
                                  <p:stCondLst>
                                    <p:cond delay="0"/>
                                  </p:stCondLst>
                                  <p:childTnLst>
                                    <p:set>
                                      <p:cBhvr>
                                        <p:cTn id="24" dur="1" fill="hold">
                                          <p:stCondLst>
                                            <p:cond delay="0"/>
                                          </p:stCondLst>
                                        </p:cTn>
                                        <p:tgtEl>
                                          <p:spTgt spid="20"/>
                                        </p:tgtEl>
                                        <p:attrNameLst>
                                          <p:attrName>style.visibility</p:attrName>
                                        </p:attrNameLst>
                                      </p:cBhvr>
                                      <p:to>
                                        <p:strVal val="visible"/>
                                      </p:to>
                                    </p:set>
                                    <p:anim calcmode="lin" valueType="num">
                                      <p:cBhvr>
                                        <p:cTn id="25" dur="500" fill="hold"/>
                                        <p:tgtEl>
                                          <p:spTgt spid="20"/>
                                        </p:tgtEl>
                                        <p:attrNameLst>
                                          <p:attrName>ppt_w</p:attrName>
                                        </p:attrNameLst>
                                      </p:cBhvr>
                                      <p:tavLst>
                                        <p:tav tm="0">
                                          <p:val>
                                            <p:fltVal val="0"/>
                                          </p:val>
                                        </p:tav>
                                        <p:tav tm="100000">
                                          <p:val>
                                            <p:strVal val="#ppt_w"/>
                                          </p:val>
                                        </p:tav>
                                      </p:tavLst>
                                    </p:anim>
                                    <p:anim calcmode="lin" valueType="num">
                                      <p:cBhvr>
                                        <p:cTn id="26" dur="500" fill="hold"/>
                                        <p:tgtEl>
                                          <p:spTgt spid="20"/>
                                        </p:tgtEl>
                                        <p:attrNameLst>
                                          <p:attrName>ppt_h</p:attrName>
                                        </p:attrNameLst>
                                      </p:cBhvr>
                                      <p:tavLst>
                                        <p:tav tm="0">
                                          <p:val>
                                            <p:fltVal val="0"/>
                                          </p:val>
                                        </p:tav>
                                        <p:tav tm="100000">
                                          <p:val>
                                            <p:strVal val="#ppt_h"/>
                                          </p:val>
                                        </p:tav>
                                      </p:tavLst>
                                    </p:anim>
                                    <p:animEffect transition="in" filter="fade">
                                      <p:cBhvr>
                                        <p:cTn id="27" dur="500"/>
                                        <p:tgtEl>
                                          <p:spTgt spid="20"/>
                                        </p:tgtEl>
                                      </p:cBhvr>
                                    </p:animEffect>
                                  </p:childTnLst>
                                </p:cTn>
                              </p:par>
                            </p:childTnLst>
                          </p:cTn>
                        </p:par>
                        <p:par>
                          <p:cTn id="28" fill="hold">
                            <p:stCondLst>
                              <p:cond delay="3900"/>
                            </p:stCondLst>
                            <p:childTnLst>
                              <p:par>
                                <p:cTn id="29" presetID="12" presetClass="entr" presetSubtype="8" fill="hold" grpId="0" nodeType="afterEffect">
                                  <p:stCondLst>
                                    <p:cond delay="0"/>
                                  </p:stCondLst>
                                  <p:childTnLst>
                                    <p:set>
                                      <p:cBhvr>
                                        <p:cTn id="30" dur="1" fill="hold">
                                          <p:stCondLst>
                                            <p:cond delay="0"/>
                                          </p:stCondLst>
                                        </p:cTn>
                                        <p:tgtEl>
                                          <p:spTgt spid="21"/>
                                        </p:tgtEl>
                                        <p:attrNameLst>
                                          <p:attrName>style.visibility</p:attrName>
                                        </p:attrNameLst>
                                      </p:cBhvr>
                                      <p:to>
                                        <p:strVal val="visible"/>
                                      </p:to>
                                    </p:set>
                                    <p:anim calcmode="lin" valueType="num">
                                      <p:cBhvr additive="base">
                                        <p:cTn id="31" dur="500"/>
                                        <p:tgtEl>
                                          <p:spTgt spid="21"/>
                                        </p:tgtEl>
                                        <p:attrNameLst>
                                          <p:attrName>ppt_x</p:attrName>
                                        </p:attrNameLst>
                                      </p:cBhvr>
                                      <p:tavLst>
                                        <p:tav tm="0">
                                          <p:val>
                                            <p:strVal val="#ppt_x-#ppt_w*1.125000"/>
                                          </p:val>
                                        </p:tav>
                                        <p:tav tm="100000">
                                          <p:val>
                                            <p:strVal val="#ppt_x"/>
                                          </p:val>
                                        </p:tav>
                                      </p:tavLst>
                                    </p:anim>
                                    <p:animEffect transition="in" filter="wipe(right)">
                                      <p:cBhvr>
                                        <p:cTn id="32" dur="500"/>
                                        <p:tgtEl>
                                          <p:spTgt spid="21"/>
                                        </p:tgtEl>
                                      </p:cBhvr>
                                    </p:animEffect>
                                  </p:childTnLst>
                                </p:cTn>
                              </p:par>
                            </p:childTnLst>
                          </p:cTn>
                        </p:par>
                        <p:par>
                          <p:cTn id="33" fill="hold">
                            <p:stCondLst>
                              <p:cond delay="4400"/>
                            </p:stCondLst>
                            <p:childTnLst>
                              <p:par>
                                <p:cTn id="34" presetID="53" presetClass="entr" presetSubtype="16" fill="hold" nodeType="afterEffect">
                                  <p:stCondLst>
                                    <p:cond delay="0"/>
                                  </p:stCondLst>
                                  <p:childTnLst>
                                    <p:set>
                                      <p:cBhvr>
                                        <p:cTn id="35" dur="1" fill="hold">
                                          <p:stCondLst>
                                            <p:cond delay="0"/>
                                          </p:stCondLst>
                                        </p:cTn>
                                        <p:tgtEl>
                                          <p:spTgt spid="7"/>
                                        </p:tgtEl>
                                        <p:attrNameLst>
                                          <p:attrName>style.visibility</p:attrName>
                                        </p:attrNameLst>
                                      </p:cBhvr>
                                      <p:to>
                                        <p:strVal val="visible"/>
                                      </p:to>
                                    </p:set>
                                    <p:anim calcmode="lin" valueType="num">
                                      <p:cBhvr>
                                        <p:cTn id="36" dur="500" fill="hold"/>
                                        <p:tgtEl>
                                          <p:spTgt spid="7"/>
                                        </p:tgtEl>
                                        <p:attrNameLst>
                                          <p:attrName>ppt_w</p:attrName>
                                        </p:attrNameLst>
                                      </p:cBhvr>
                                      <p:tavLst>
                                        <p:tav tm="0">
                                          <p:val>
                                            <p:fltVal val="0"/>
                                          </p:val>
                                        </p:tav>
                                        <p:tav tm="100000">
                                          <p:val>
                                            <p:strVal val="#ppt_w"/>
                                          </p:val>
                                        </p:tav>
                                      </p:tavLst>
                                    </p:anim>
                                    <p:anim calcmode="lin" valueType="num">
                                      <p:cBhvr>
                                        <p:cTn id="37" dur="500" fill="hold"/>
                                        <p:tgtEl>
                                          <p:spTgt spid="7"/>
                                        </p:tgtEl>
                                        <p:attrNameLst>
                                          <p:attrName>ppt_h</p:attrName>
                                        </p:attrNameLst>
                                      </p:cBhvr>
                                      <p:tavLst>
                                        <p:tav tm="0">
                                          <p:val>
                                            <p:fltVal val="0"/>
                                          </p:val>
                                        </p:tav>
                                        <p:tav tm="100000">
                                          <p:val>
                                            <p:strVal val="#ppt_h"/>
                                          </p:val>
                                        </p:tav>
                                      </p:tavLst>
                                    </p:anim>
                                    <p:animEffect transition="in" filter="fade">
                                      <p:cBhvr>
                                        <p:cTn id="38" dur="500"/>
                                        <p:tgtEl>
                                          <p:spTgt spid="7"/>
                                        </p:tgtEl>
                                      </p:cBhvr>
                                    </p:animEffect>
                                  </p:childTnLst>
                                </p:cTn>
                              </p:par>
                            </p:childTnLst>
                          </p:cTn>
                        </p:par>
                        <p:par>
                          <p:cTn id="39" fill="hold">
                            <p:stCondLst>
                              <p:cond delay="4900"/>
                            </p:stCondLst>
                            <p:childTnLst>
                              <p:par>
                                <p:cTn id="40" presetID="53" presetClass="entr" presetSubtype="16" fill="hold" grpId="0" nodeType="afterEffect">
                                  <p:stCondLst>
                                    <p:cond delay="0"/>
                                  </p:stCondLst>
                                  <p:childTnLst>
                                    <p:set>
                                      <p:cBhvr>
                                        <p:cTn id="41" dur="1" fill="hold">
                                          <p:stCondLst>
                                            <p:cond delay="0"/>
                                          </p:stCondLst>
                                        </p:cTn>
                                        <p:tgtEl>
                                          <p:spTgt spid="22"/>
                                        </p:tgtEl>
                                        <p:attrNameLst>
                                          <p:attrName>style.visibility</p:attrName>
                                        </p:attrNameLst>
                                      </p:cBhvr>
                                      <p:to>
                                        <p:strVal val="visible"/>
                                      </p:to>
                                    </p:set>
                                    <p:anim calcmode="lin" valueType="num">
                                      <p:cBhvr>
                                        <p:cTn id="42" dur="500" fill="hold"/>
                                        <p:tgtEl>
                                          <p:spTgt spid="22"/>
                                        </p:tgtEl>
                                        <p:attrNameLst>
                                          <p:attrName>ppt_w</p:attrName>
                                        </p:attrNameLst>
                                      </p:cBhvr>
                                      <p:tavLst>
                                        <p:tav tm="0">
                                          <p:val>
                                            <p:fltVal val="0"/>
                                          </p:val>
                                        </p:tav>
                                        <p:tav tm="100000">
                                          <p:val>
                                            <p:strVal val="#ppt_w"/>
                                          </p:val>
                                        </p:tav>
                                      </p:tavLst>
                                    </p:anim>
                                    <p:anim calcmode="lin" valueType="num">
                                      <p:cBhvr>
                                        <p:cTn id="43" dur="500" fill="hold"/>
                                        <p:tgtEl>
                                          <p:spTgt spid="22"/>
                                        </p:tgtEl>
                                        <p:attrNameLst>
                                          <p:attrName>ppt_h</p:attrName>
                                        </p:attrNameLst>
                                      </p:cBhvr>
                                      <p:tavLst>
                                        <p:tav tm="0">
                                          <p:val>
                                            <p:fltVal val="0"/>
                                          </p:val>
                                        </p:tav>
                                        <p:tav tm="100000">
                                          <p:val>
                                            <p:strVal val="#ppt_h"/>
                                          </p:val>
                                        </p:tav>
                                      </p:tavLst>
                                    </p:anim>
                                    <p:animEffect transition="in" filter="fade">
                                      <p:cBhvr>
                                        <p:cTn id="44" dur="500"/>
                                        <p:tgtEl>
                                          <p:spTgt spid="22"/>
                                        </p:tgtEl>
                                      </p:cBhvr>
                                    </p:animEffect>
                                  </p:childTnLst>
                                </p:cTn>
                              </p:par>
                            </p:childTnLst>
                          </p:cTn>
                        </p:par>
                        <p:par>
                          <p:cTn id="45" fill="hold">
                            <p:stCondLst>
                              <p:cond delay="5400"/>
                            </p:stCondLst>
                            <p:childTnLst>
                              <p:par>
                                <p:cTn id="46" presetID="12" presetClass="entr" presetSubtype="8" fill="hold" grpId="0" nodeType="afterEffect">
                                  <p:stCondLst>
                                    <p:cond delay="0"/>
                                  </p:stCondLst>
                                  <p:childTnLst>
                                    <p:set>
                                      <p:cBhvr>
                                        <p:cTn id="47" dur="1" fill="hold">
                                          <p:stCondLst>
                                            <p:cond delay="0"/>
                                          </p:stCondLst>
                                        </p:cTn>
                                        <p:tgtEl>
                                          <p:spTgt spid="23"/>
                                        </p:tgtEl>
                                        <p:attrNameLst>
                                          <p:attrName>style.visibility</p:attrName>
                                        </p:attrNameLst>
                                      </p:cBhvr>
                                      <p:to>
                                        <p:strVal val="visible"/>
                                      </p:to>
                                    </p:set>
                                    <p:anim calcmode="lin" valueType="num">
                                      <p:cBhvr additive="base">
                                        <p:cTn id="48" dur="500"/>
                                        <p:tgtEl>
                                          <p:spTgt spid="23"/>
                                        </p:tgtEl>
                                        <p:attrNameLst>
                                          <p:attrName>ppt_x</p:attrName>
                                        </p:attrNameLst>
                                      </p:cBhvr>
                                      <p:tavLst>
                                        <p:tav tm="0">
                                          <p:val>
                                            <p:strVal val="#ppt_x-#ppt_w*1.125000"/>
                                          </p:val>
                                        </p:tav>
                                        <p:tav tm="100000">
                                          <p:val>
                                            <p:strVal val="#ppt_x"/>
                                          </p:val>
                                        </p:tav>
                                      </p:tavLst>
                                    </p:anim>
                                    <p:animEffect transition="in" filter="wipe(right)">
                                      <p:cBhvr>
                                        <p:cTn id="49" dur="500"/>
                                        <p:tgtEl>
                                          <p:spTgt spid="23"/>
                                        </p:tgtEl>
                                      </p:cBhvr>
                                    </p:animEffect>
                                  </p:childTnLst>
                                </p:cTn>
                              </p:par>
                            </p:childTnLst>
                          </p:cTn>
                        </p:par>
                        <p:par>
                          <p:cTn id="50" fill="hold">
                            <p:stCondLst>
                              <p:cond delay="5900"/>
                            </p:stCondLst>
                            <p:childTnLst>
                              <p:par>
                                <p:cTn id="51" presetID="53" presetClass="entr" presetSubtype="16" fill="hold" nodeType="afterEffect">
                                  <p:stCondLst>
                                    <p:cond delay="0"/>
                                  </p:stCondLst>
                                  <p:childTnLst>
                                    <p:set>
                                      <p:cBhvr>
                                        <p:cTn id="52" dur="1" fill="hold">
                                          <p:stCondLst>
                                            <p:cond delay="0"/>
                                          </p:stCondLst>
                                        </p:cTn>
                                        <p:tgtEl>
                                          <p:spTgt spid="8"/>
                                        </p:tgtEl>
                                        <p:attrNameLst>
                                          <p:attrName>style.visibility</p:attrName>
                                        </p:attrNameLst>
                                      </p:cBhvr>
                                      <p:to>
                                        <p:strVal val="visible"/>
                                      </p:to>
                                    </p:set>
                                    <p:anim calcmode="lin" valueType="num">
                                      <p:cBhvr>
                                        <p:cTn id="53" dur="500" fill="hold"/>
                                        <p:tgtEl>
                                          <p:spTgt spid="8"/>
                                        </p:tgtEl>
                                        <p:attrNameLst>
                                          <p:attrName>ppt_w</p:attrName>
                                        </p:attrNameLst>
                                      </p:cBhvr>
                                      <p:tavLst>
                                        <p:tav tm="0">
                                          <p:val>
                                            <p:fltVal val="0"/>
                                          </p:val>
                                        </p:tav>
                                        <p:tav tm="100000">
                                          <p:val>
                                            <p:strVal val="#ppt_w"/>
                                          </p:val>
                                        </p:tav>
                                      </p:tavLst>
                                    </p:anim>
                                    <p:anim calcmode="lin" valueType="num">
                                      <p:cBhvr>
                                        <p:cTn id="54" dur="500" fill="hold"/>
                                        <p:tgtEl>
                                          <p:spTgt spid="8"/>
                                        </p:tgtEl>
                                        <p:attrNameLst>
                                          <p:attrName>ppt_h</p:attrName>
                                        </p:attrNameLst>
                                      </p:cBhvr>
                                      <p:tavLst>
                                        <p:tav tm="0">
                                          <p:val>
                                            <p:fltVal val="0"/>
                                          </p:val>
                                        </p:tav>
                                        <p:tav tm="100000">
                                          <p:val>
                                            <p:strVal val="#ppt_h"/>
                                          </p:val>
                                        </p:tav>
                                      </p:tavLst>
                                    </p:anim>
                                    <p:animEffect transition="in" filter="fade">
                                      <p:cBhvr>
                                        <p:cTn id="55" dur="500"/>
                                        <p:tgtEl>
                                          <p:spTgt spid="8"/>
                                        </p:tgtEl>
                                      </p:cBhvr>
                                    </p:animEffect>
                                  </p:childTnLst>
                                </p:cTn>
                              </p:par>
                            </p:childTnLst>
                          </p:cTn>
                        </p:par>
                        <p:par>
                          <p:cTn id="56" fill="hold">
                            <p:stCondLst>
                              <p:cond delay="6400"/>
                            </p:stCondLst>
                            <p:childTnLst>
                              <p:par>
                                <p:cTn id="57" presetID="53" presetClass="entr" presetSubtype="16" fill="hold" grpId="0" nodeType="afterEffect">
                                  <p:stCondLst>
                                    <p:cond delay="0"/>
                                  </p:stCondLst>
                                  <p:childTnLst>
                                    <p:set>
                                      <p:cBhvr>
                                        <p:cTn id="58" dur="1" fill="hold">
                                          <p:stCondLst>
                                            <p:cond delay="0"/>
                                          </p:stCondLst>
                                        </p:cTn>
                                        <p:tgtEl>
                                          <p:spTgt spid="24"/>
                                        </p:tgtEl>
                                        <p:attrNameLst>
                                          <p:attrName>style.visibility</p:attrName>
                                        </p:attrNameLst>
                                      </p:cBhvr>
                                      <p:to>
                                        <p:strVal val="visible"/>
                                      </p:to>
                                    </p:set>
                                    <p:anim calcmode="lin" valueType="num">
                                      <p:cBhvr>
                                        <p:cTn id="59" dur="500" fill="hold"/>
                                        <p:tgtEl>
                                          <p:spTgt spid="24"/>
                                        </p:tgtEl>
                                        <p:attrNameLst>
                                          <p:attrName>ppt_w</p:attrName>
                                        </p:attrNameLst>
                                      </p:cBhvr>
                                      <p:tavLst>
                                        <p:tav tm="0">
                                          <p:val>
                                            <p:fltVal val="0"/>
                                          </p:val>
                                        </p:tav>
                                        <p:tav tm="100000">
                                          <p:val>
                                            <p:strVal val="#ppt_w"/>
                                          </p:val>
                                        </p:tav>
                                      </p:tavLst>
                                    </p:anim>
                                    <p:anim calcmode="lin" valueType="num">
                                      <p:cBhvr>
                                        <p:cTn id="60" dur="500" fill="hold"/>
                                        <p:tgtEl>
                                          <p:spTgt spid="24"/>
                                        </p:tgtEl>
                                        <p:attrNameLst>
                                          <p:attrName>ppt_h</p:attrName>
                                        </p:attrNameLst>
                                      </p:cBhvr>
                                      <p:tavLst>
                                        <p:tav tm="0">
                                          <p:val>
                                            <p:fltVal val="0"/>
                                          </p:val>
                                        </p:tav>
                                        <p:tav tm="100000">
                                          <p:val>
                                            <p:strVal val="#ppt_h"/>
                                          </p:val>
                                        </p:tav>
                                      </p:tavLst>
                                    </p:anim>
                                    <p:animEffect transition="in" filter="fade">
                                      <p:cBhvr>
                                        <p:cTn id="61" dur="500"/>
                                        <p:tgtEl>
                                          <p:spTgt spid="24"/>
                                        </p:tgtEl>
                                      </p:cBhvr>
                                    </p:animEffect>
                                  </p:childTnLst>
                                </p:cTn>
                              </p:par>
                            </p:childTnLst>
                          </p:cTn>
                        </p:par>
                        <p:par>
                          <p:cTn id="62" fill="hold">
                            <p:stCondLst>
                              <p:cond delay="6900"/>
                            </p:stCondLst>
                            <p:childTnLst>
                              <p:par>
                                <p:cTn id="63" presetID="12" presetClass="entr" presetSubtype="8" fill="hold" grpId="0" nodeType="afterEffect">
                                  <p:stCondLst>
                                    <p:cond delay="0"/>
                                  </p:stCondLst>
                                  <p:childTnLst>
                                    <p:set>
                                      <p:cBhvr>
                                        <p:cTn id="64" dur="1" fill="hold">
                                          <p:stCondLst>
                                            <p:cond delay="0"/>
                                          </p:stCondLst>
                                        </p:cTn>
                                        <p:tgtEl>
                                          <p:spTgt spid="25"/>
                                        </p:tgtEl>
                                        <p:attrNameLst>
                                          <p:attrName>style.visibility</p:attrName>
                                        </p:attrNameLst>
                                      </p:cBhvr>
                                      <p:to>
                                        <p:strVal val="visible"/>
                                      </p:to>
                                    </p:set>
                                    <p:anim calcmode="lin" valueType="num">
                                      <p:cBhvr additive="base">
                                        <p:cTn id="65" dur="500"/>
                                        <p:tgtEl>
                                          <p:spTgt spid="25"/>
                                        </p:tgtEl>
                                        <p:attrNameLst>
                                          <p:attrName>ppt_x</p:attrName>
                                        </p:attrNameLst>
                                      </p:cBhvr>
                                      <p:tavLst>
                                        <p:tav tm="0">
                                          <p:val>
                                            <p:strVal val="#ppt_x-#ppt_w*1.125000"/>
                                          </p:val>
                                        </p:tav>
                                        <p:tav tm="100000">
                                          <p:val>
                                            <p:strVal val="#ppt_x"/>
                                          </p:val>
                                        </p:tav>
                                      </p:tavLst>
                                    </p:anim>
                                    <p:animEffect transition="in" filter="wipe(right)">
                                      <p:cBhvr>
                                        <p:cTn id="66" dur="500"/>
                                        <p:tgtEl>
                                          <p:spTgt spid="25"/>
                                        </p:tgtEl>
                                      </p:cBhvr>
                                    </p:animEffect>
                                  </p:childTnLst>
                                </p:cTn>
                              </p:par>
                            </p:childTnLst>
                          </p:cTn>
                        </p:par>
                        <p:par>
                          <p:cTn id="67" fill="hold">
                            <p:stCondLst>
                              <p:cond delay="7400"/>
                            </p:stCondLst>
                            <p:childTnLst>
                              <p:par>
                                <p:cTn id="68" presetID="53" presetClass="entr" presetSubtype="16" fill="hold" nodeType="afterEffect">
                                  <p:stCondLst>
                                    <p:cond delay="0"/>
                                  </p:stCondLst>
                                  <p:childTnLst>
                                    <p:set>
                                      <p:cBhvr>
                                        <p:cTn id="69" dur="1" fill="hold">
                                          <p:stCondLst>
                                            <p:cond delay="0"/>
                                          </p:stCondLst>
                                        </p:cTn>
                                        <p:tgtEl>
                                          <p:spTgt spid="9"/>
                                        </p:tgtEl>
                                        <p:attrNameLst>
                                          <p:attrName>style.visibility</p:attrName>
                                        </p:attrNameLst>
                                      </p:cBhvr>
                                      <p:to>
                                        <p:strVal val="visible"/>
                                      </p:to>
                                    </p:set>
                                    <p:anim calcmode="lin" valueType="num">
                                      <p:cBhvr>
                                        <p:cTn id="70" dur="500" fill="hold"/>
                                        <p:tgtEl>
                                          <p:spTgt spid="9"/>
                                        </p:tgtEl>
                                        <p:attrNameLst>
                                          <p:attrName>ppt_w</p:attrName>
                                        </p:attrNameLst>
                                      </p:cBhvr>
                                      <p:tavLst>
                                        <p:tav tm="0">
                                          <p:val>
                                            <p:fltVal val="0"/>
                                          </p:val>
                                        </p:tav>
                                        <p:tav tm="100000">
                                          <p:val>
                                            <p:strVal val="#ppt_w"/>
                                          </p:val>
                                        </p:tav>
                                      </p:tavLst>
                                    </p:anim>
                                    <p:anim calcmode="lin" valueType="num">
                                      <p:cBhvr>
                                        <p:cTn id="71" dur="500" fill="hold"/>
                                        <p:tgtEl>
                                          <p:spTgt spid="9"/>
                                        </p:tgtEl>
                                        <p:attrNameLst>
                                          <p:attrName>ppt_h</p:attrName>
                                        </p:attrNameLst>
                                      </p:cBhvr>
                                      <p:tavLst>
                                        <p:tav tm="0">
                                          <p:val>
                                            <p:fltVal val="0"/>
                                          </p:val>
                                        </p:tav>
                                        <p:tav tm="100000">
                                          <p:val>
                                            <p:strVal val="#ppt_h"/>
                                          </p:val>
                                        </p:tav>
                                      </p:tavLst>
                                    </p:anim>
                                    <p:animEffect transition="in" filter="fade">
                                      <p:cBhvr>
                                        <p:cTn id="72" dur="500"/>
                                        <p:tgtEl>
                                          <p:spTgt spid="9"/>
                                        </p:tgtEl>
                                      </p:cBhvr>
                                    </p:animEffect>
                                  </p:childTnLst>
                                </p:cTn>
                              </p:par>
                            </p:childTnLst>
                          </p:cTn>
                        </p:par>
                        <p:par>
                          <p:cTn id="73" fill="hold">
                            <p:stCondLst>
                              <p:cond delay="7900"/>
                            </p:stCondLst>
                            <p:childTnLst>
                              <p:par>
                                <p:cTn id="74" presetID="53" presetClass="entr" presetSubtype="16" fill="hold" grpId="0" nodeType="afterEffect">
                                  <p:stCondLst>
                                    <p:cond delay="0"/>
                                  </p:stCondLst>
                                  <p:childTnLst>
                                    <p:set>
                                      <p:cBhvr>
                                        <p:cTn id="75" dur="1" fill="hold">
                                          <p:stCondLst>
                                            <p:cond delay="0"/>
                                          </p:stCondLst>
                                        </p:cTn>
                                        <p:tgtEl>
                                          <p:spTgt spid="26"/>
                                        </p:tgtEl>
                                        <p:attrNameLst>
                                          <p:attrName>style.visibility</p:attrName>
                                        </p:attrNameLst>
                                      </p:cBhvr>
                                      <p:to>
                                        <p:strVal val="visible"/>
                                      </p:to>
                                    </p:set>
                                    <p:anim calcmode="lin" valueType="num">
                                      <p:cBhvr>
                                        <p:cTn id="76" dur="500" fill="hold"/>
                                        <p:tgtEl>
                                          <p:spTgt spid="26"/>
                                        </p:tgtEl>
                                        <p:attrNameLst>
                                          <p:attrName>ppt_w</p:attrName>
                                        </p:attrNameLst>
                                      </p:cBhvr>
                                      <p:tavLst>
                                        <p:tav tm="0">
                                          <p:val>
                                            <p:fltVal val="0"/>
                                          </p:val>
                                        </p:tav>
                                        <p:tav tm="100000">
                                          <p:val>
                                            <p:strVal val="#ppt_w"/>
                                          </p:val>
                                        </p:tav>
                                      </p:tavLst>
                                    </p:anim>
                                    <p:anim calcmode="lin" valueType="num">
                                      <p:cBhvr>
                                        <p:cTn id="77" dur="500" fill="hold"/>
                                        <p:tgtEl>
                                          <p:spTgt spid="26"/>
                                        </p:tgtEl>
                                        <p:attrNameLst>
                                          <p:attrName>ppt_h</p:attrName>
                                        </p:attrNameLst>
                                      </p:cBhvr>
                                      <p:tavLst>
                                        <p:tav tm="0">
                                          <p:val>
                                            <p:fltVal val="0"/>
                                          </p:val>
                                        </p:tav>
                                        <p:tav tm="100000">
                                          <p:val>
                                            <p:strVal val="#ppt_h"/>
                                          </p:val>
                                        </p:tav>
                                      </p:tavLst>
                                    </p:anim>
                                    <p:animEffect transition="in" filter="fade">
                                      <p:cBhvr>
                                        <p:cTn id="78" dur="500"/>
                                        <p:tgtEl>
                                          <p:spTgt spid="26"/>
                                        </p:tgtEl>
                                      </p:cBhvr>
                                    </p:animEffect>
                                  </p:childTnLst>
                                </p:cTn>
                              </p:par>
                            </p:childTnLst>
                          </p:cTn>
                        </p:par>
                        <p:par>
                          <p:cTn id="79" fill="hold">
                            <p:stCondLst>
                              <p:cond delay="8400"/>
                            </p:stCondLst>
                            <p:childTnLst>
                              <p:par>
                                <p:cTn id="80" presetID="12" presetClass="entr" presetSubtype="8" fill="hold" grpId="0" nodeType="afterEffect">
                                  <p:stCondLst>
                                    <p:cond delay="0"/>
                                  </p:stCondLst>
                                  <p:childTnLst>
                                    <p:set>
                                      <p:cBhvr>
                                        <p:cTn id="81" dur="1" fill="hold">
                                          <p:stCondLst>
                                            <p:cond delay="0"/>
                                          </p:stCondLst>
                                        </p:cTn>
                                        <p:tgtEl>
                                          <p:spTgt spid="27"/>
                                        </p:tgtEl>
                                        <p:attrNameLst>
                                          <p:attrName>style.visibility</p:attrName>
                                        </p:attrNameLst>
                                      </p:cBhvr>
                                      <p:to>
                                        <p:strVal val="visible"/>
                                      </p:to>
                                    </p:set>
                                    <p:anim calcmode="lin" valueType="num">
                                      <p:cBhvr additive="base">
                                        <p:cTn id="82" dur="500"/>
                                        <p:tgtEl>
                                          <p:spTgt spid="27"/>
                                        </p:tgtEl>
                                        <p:attrNameLst>
                                          <p:attrName>ppt_x</p:attrName>
                                        </p:attrNameLst>
                                      </p:cBhvr>
                                      <p:tavLst>
                                        <p:tav tm="0">
                                          <p:val>
                                            <p:strVal val="#ppt_x-#ppt_w*1.125000"/>
                                          </p:val>
                                        </p:tav>
                                        <p:tav tm="100000">
                                          <p:val>
                                            <p:strVal val="#ppt_x"/>
                                          </p:val>
                                        </p:tav>
                                      </p:tavLst>
                                    </p:anim>
                                    <p:animEffect transition="in" filter="wipe(right)">
                                      <p:cBhvr>
                                        <p:cTn id="83"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0" grpId="0"/>
      <p:bldP spid="21" grpId="0"/>
      <p:bldP spid="22" grpId="0"/>
      <p:bldP spid="23" grpId="0"/>
      <p:bldP spid="24" grpId="0"/>
      <p:bldP spid="25" grpId="0"/>
      <p:bldP spid="26" grpId="0"/>
      <p:bldP spid="27"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p:nvSpPr>
          <p:cNvPr id="45" name="文本框 15"/>
          <p:cNvSpPr txBox="1"/>
          <p:nvPr/>
        </p:nvSpPr>
        <p:spPr>
          <a:xfrm>
            <a:off x="946150" y="412750"/>
            <a:ext cx="5974080" cy="440055"/>
          </a:xfrm>
          <a:prstGeom prst="rect">
            <a:avLst/>
          </a:prstGeom>
          <a:noFill/>
        </p:spPr>
        <p:txBody>
          <a:bodyPr wrap="square" lIns="91440" tIns="45720" rIns="91440" bIns="45720" rtlCol="0">
            <a:spAutoFit/>
          </a:bodyPr>
          <a:lstStyle/>
          <a:p>
            <a:r>
              <a:rPr lang="en-US" altLang="zh-CN" sz="2265" b="1" dirty="0">
                <a:solidFill>
                  <a:srgbClr val="1B4367"/>
                </a:solidFill>
                <a:cs typeface="+mn-ea"/>
                <a:sym typeface="+mn-lt"/>
              </a:rPr>
              <a:t>Research and contemporary relationship</a:t>
            </a:r>
            <a:endParaRPr lang="en-US" altLang="zh-CN" sz="2265" b="1" dirty="0">
              <a:solidFill>
                <a:srgbClr val="1B4367"/>
              </a:solidFill>
              <a:cs typeface="+mn-ea"/>
              <a:sym typeface="+mn-lt"/>
            </a:endParaRPr>
          </a:p>
        </p:txBody>
      </p:sp>
      <p:grpSp>
        <p:nvGrpSpPr>
          <p:cNvPr id="48" name="组合 27"/>
          <p:cNvGrpSpPr/>
          <p:nvPr/>
        </p:nvGrpSpPr>
        <p:grpSpPr bwMode="auto">
          <a:xfrm>
            <a:off x="1288449" y="2964057"/>
            <a:ext cx="2165351" cy="1045192"/>
            <a:chOff x="0" y="234675"/>
            <a:chExt cx="2166010" cy="1045342"/>
          </a:xfrm>
          <a:solidFill>
            <a:srgbClr val="1B4367"/>
          </a:solidFill>
        </p:grpSpPr>
        <p:sp>
          <p:nvSpPr>
            <p:cNvPr id="49" name="任意多边形 14"/>
            <p:cNvSpPr/>
            <p:nvPr/>
          </p:nvSpPr>
          <p:spPr bwMode="auto">
            <a:xfrm>
              <a:off x="433519" y="234675"/>
              <a:ext cx="1732491" cy="1045342"/>
            </a:xfrm>
            <a:prstGeom prst="roundRect">
              <a:avLst/>
            </a:prstGeom>
            <a:grpFill/>
            <a:ln w="9525">
              <a:solidFill>
                <a:schemeClr val="tx1">
                  <a:lumMod val="75000"/>
                  <a:lumOff val="25000"/>
                </a:schemeClr>
              </a:solidFill>
              <a:miter lim="800000"/>
            </a:ln>
          </p:spPr>
          <p:txBody>
            <a:bodyPr lIns="641949" tIns="319025" rIns="638656" bIns="319025" anchor="ctr"/>
            <a:lstStyle/>
            <a:p>
              <a:pPr marL="128905" lvl="1" indent="-128905" defTabSz="633730" eaLnBrk="1" hangingPunct="1">
                <a:lnSpc>
                  <a:spcPct val="90000"/>
                </a:lnSpc>
                <a:spcAft>
                  <a:spcPct val="15000"/>
                </a:spcAft>
                <a:buFont typeface="Arial" panose="020B0604020202020204" pitchFamily="34" charset="0"/>
                <a:buChar char="•"/>
              </a:pPr>
              <a:endParaRPr lang="zh-CN" altLang="en-US" sz="1865">
                <a:solidFill>
                  <a:schemeClr val="bg1"/>
                </a:solidFill>
                <a:latin typeface="微软雅黑" panose="020B0503020204020204" charset="-122"/>
                <a:ea typeface="微软雅黑" panose="020B0503020204020204" charset="-122"/>
              </a:endParaRPr>
            </a:p>
            <a:p>
              <a:pPr marL="128905" lvl="1" indent="-128905" defTabSz="633730" eaLnBrk="1" hangingPunct="1">
                <a:lnSpc>
                  <a:spcPct val="90000"/>
                </a:lnSpc>
                <a:spcAft>
                  <a:spcPct val="15000"/>
                </a:spcAft>
                <a:buFont typeface="Arial" panose="020B0604020202020204" pitchFamily="34" charset="0"/>
                <a:buChar char="•"/>
              </a:pPr>
              <a:endParaRPr lang="zh-CN" altLang="en-US" sz="1865">
                <a:solidFill>
                  <a:schemeClr val="bg1"/>
                </a:solidFill>
                <a:latin typeface="微软雅黑" panose="020B0503020204020204" charset="-122"/>
                <a:ea typeface="微软雅黑" panose="020B0503020204020204" charset="-122"/>
              </a:endParaRPr>
            </a:p>
          </p:txBody>
        </p:sp>
        <p:sp>
          <p:nvSpPr>
            <p:cNvPr id="50" name="任意多边形 15"/>
            <p:cNvSpPr/>
            <p:nvPr/>
          </p:nvSpPr>
          <p:spPr bwMode="auto">
            <a:xfrm>
              <a:off x="0" y="323896"/>
              <a:ext cx="867039" cy="866899"/>
            </a:xfrm>
            <a:custGeom>
              <a:avLst/>
              <a:gdLst>
                <a:gd name="T0" fmla="*/ 0 w 866404"/>
                <a:gd name="T1" fmla="*/ 433945 h 866404"/>
                <a:gd name="T2" fmla="*/ 434156 w 866404"/>
                <a:gd name="T3" fmla="*/ 0 h 866404"/>
                <a:gd name="T4" fmla="*/ 868310 w 866404"/>
                <a:gd name="T5" fmla="*/ 433945 h 866404"/>
                <a:gd name="T6" fmla="*/ 434156 w 866404"/>
                <a:gd name="T7" fmla="*/ 867890 h 866404"/>
                <a:gd name="T8" fmla="*/ 0 w 866404"/>
                <a:gd name="T9" fmla="*/ 433945 h 866404"/>
                <a:gd name="T10" fmla="*/ 0 60000 65536"/>
                <a:gd name="T11" fmla="*/ 0 60000 65536"/>
                <a:gd name="T12" fmla="*/ 0 60000 65536"/>
                <a:gd name="T13" fmla="*/ 0 60000 65536"/>
                <a:gd name="T14" fmla="*/ 0 60000 65536"/>
                <a:gd name="T15" fmla="*/ 0 w 866404"/>
                <a:gd name="T16" fmla="*/ 0 h 866404"/>
                <a:gd name="T17" fmla="*/ 866404 w 866404"/>
                <a:gd name="T18" fmla="*/ 866404 h 866404"/>
              </a:gdLst>
              <a:ahLst/>
              <a:cxnLst>
                <a:cxn ang="T10">
                  <a:pos x="T0" y="T1"/>
                </a:cxn>
                <a:cxn ang="T11">
                  <a:pos x="T2" y="T3"/>
                </a:cxn>
                <a:cxn ang="T12">
                  <a:pos x="T4" y="T5"/>
                </a:cxn>
                <a:cxn ang="T13">
                  <a:pos x="T6" y="T7"/>
                </a:cxn>
                <a:cxn ang="T14">
                  <a:pos x="T8" y="T9"/>
                </a:cxn>
              </a:cxnLst>
              <a:rect l="T15" t="T16" r="T17" b="T18"/>
              <a:pathLst>
                <a:path w="866404" h="866404">
                  <a:moveTo>
                    <a:pt x="0" y="433202"/>
                  </a:moveTo>
                  <a:cubicBezTo>
                    <a:pt x="0" y="193951"/>
                    <a:pt x="193951" y="0"/>
                    <a:pt x="433202" y="0"/>
                  </a:cubicBezTo>
                  <a:cubicBezTo>
                    <a:pt x="672453" y="0"/>
                    <a:pt x="866404" y="193951"/>
                    <a:pt x="866404" y="433202"/>
                  </a:cubicBezTo>
                  <a:cubicBezTo>
                    <a:pt x="866404" y="672453"/>
                    <a:pt x="672453" y="866404"/>
                    <a:pt x="433202" y="866404"/>
                  </a:cubicBezTo>
                  <a:cubicBezTo>
                    <a:pt x="193951" y="866404"/>
                    <a:pt x="0" y="672453"/>
                    <a:pt x="0" y="433202"/>
                  </a:cubicBezTo>
                  <a:close/>
                </a:path>
              </a:pathLst>
            </a:custGeom>
            <a:grpFill/>
            <a:ln w="19050">
              <a:solidFill>
                <a:schemeClr val="bg1"/>
              </a:solidFill>
              <a:miter lim="800000"/>
            </a:ln>
          </p:spPr>
          <p:txBody>
            <a:bodyPr lIns="186109" tIns="186109" rIns="186109" bIns="186109" anchor="ctr"/>
            <a:lstStyle/>
            <a:p>
              <a:pPr algn="ctr" defTabSz="666750" eaLnBrk="1" hangingPunct="1">
                <a:lnSpc>
                  <a:spcPct val="90000"/>
                </a:lnSpc>
                <a:spcAft>
                  <a:spcPct val="35000"/>
                </a:spcAft>
              </a:pPr>
              <a:r>
                <a:rPr lang="en-US" altLang="zh-CN" sz="2800">
                  <a:solidFill>
                    <a:schemeClr val="bg1"/>
                  </a:solidFill>
                  <a:latin typeface="微软雅黑" panose="020B0503020204020204" charset="-122"/>
                  <a:ea typeface="微软雅黑" panose="020B0503020204020204" charset="-122"/>
                </a:rPr>
                <a:t>01</a:t>
              </a:r>
              <a:endParaRPr lang="zh-CN" altLang="en-US" sz="2800">
                <a:solidFill>
                  <a:schemeClr val="bg1"/>
                </a:solidFill>
                <a:latin typeface="微软雅黑" panose="020B0503020204020204" charset="-122"/>
                <a:ea typeface="微软雅黑" panose="020B0503020204020204" charset="-122"/>
              </a:endParaRPr>
            </a:p>
          </p:txBody>
        </p:sp>
        <p:sp>
          <p:nvSpPr>
            <p:cNvPr id="51" name="Freeform 13"/>
            <p:cNvSpPr/>
            <p:nvPr/>
          </p:nvSpPr>
          <p:spPr bwMode="auto">
            <a:xfrm>
              <a:off x="1202687" y="583515"/>
              <a:ext cx="371639" cy="347662"/>
            </a:xfrm>
            <a:custGeom>
              <a:avLst/>
              <a:gdLst>
                <a:gd name="T0" fmla="*/ 489318417 w 257"/>
                <a:gd name="T1" fmla="*/ 49945036 h 241"/>
                <a:gd name="T2" fmla="*/ 384763496 w 257"/>
                <a:gd name="T3" fmla="*/ 0 h 241"/>
                <a:gd name="T4" fmla="*/ 288572622 w 257"/>
                <a:gd name="T5" fmla="*/ 49945036 h 241"/>
                <a:gd name="T6" fmla="*/ 41821679 w 257"/>
                <a:gd name="T7" fmla="*/ 299670218 h 241"/>
                <a:gd name="T8" fmla="*/ 41821679 w 257"/>
                <a:gd name="T9" fmla="*/ 457829019 h 241"/>
                <a:gd name="T10" fmla="*/ 198654783 w 257"/>
                <a:gd name="T11" fmla="*/ 457829019 h 241"/>
                <a:gd name="T12" fmla="*/ 432859656 w 257"/>
                <a:gd name="T13" fmla="*/ 220590818 h 241"/>
                <a:gd name="T14" fmla="*/ 443314715 w 257"/>
                <a:gd name="T15" fmla="*/ 93646583 h 241"/>
                <a:gd name="T16" fmla="*/ 319939243 w 257"/>
                <a:gd name="T17" fmla="*/ 106133563 h 241"/>
                <a:gd name="T18" fmla="*/ 92008851 w 257"/>
                <a:gd name="T19" fmla="*/ 339209918 h 241"/>
                <a:gd name="T20" fmla="*/ 92008851 w 257"/>
                <a:gd name="T21" fmla="*/ 362100792 h 241"/>
                <a:gd name="T22" fmla="*/ 115011425 w 257"/>
                <a:gd name="T23" fmla="*/ 362100792 h 241"/>
                <a:gd name="T24" fmla="*/ 342941817 w 257"/>
                <a:gd name="T25" fmla="*/ 129024437 h 241"/>
                <a:gd name="T26" fmla="*/ 422403152 w 257"/>
                <a:gd name="T27" fmla="*/ 116538899 h 241"/>
                <a:gd name="T28" fmla="*/ 409857082 w 257"/>
                <a:gd name="T29" fmla="*/ 197698501 h 241"/>
                <a:gd name="T30" fmla="*/ 175653655 w 257"/>
                <a:gd name="T31" fmla="*/ 434936703 h 241"/>
                <a:gd name="T32" fmla="*/ 64824253 w 257"/>
                <a:gd name="T33" fmla="*/ 434936703 h 241"/>
                <a:gd name="T34" fmla="*/ 64824253 w 257"/>
                <a:gd name="T35" fmla="*/ 322561092 h 241"/>
                <a:gd name="T36" fmla="*/ 311575196 w 257"/>
                <a:gd name="T37" fmla="*/ 70755709 h 241"/>
                <a:gd name="T38" fmla="*/ 384763496 w 257"/>
                <a:gd name="T39" fmla="*/ 33296210 h 241"/>
                <a:gd name="T40" fmla="*/ 466317289 w 257"/>
                <a:gd name="T41" fmla="*/ 72835910 h 241"/>
                <a:gd name="T42" fmla="*/ 503956945 w 257"/>
                <a:gd name="T43" fmla="*/ 153996955 h 241"/>
                <a:gd name="T44" fmla="*/ 466317289 w 257"/>
                <a:gd name="T45" fmla="*/ 230994711 h 241"/>
                <a:gd name="T46" fmla="*/ 328303290 w 257"/>
                <a:gd name="T47" fmla="*/ 370424484 h 241"/>
                <a:gd name="T48" fmla="*/ 328303290 w 257"/>
                <a:gd name="T49" fmla="*/ 393316801 h 241"/>
                <a:gd name="T50" fmla="*/ 351305864 w 257"/>
                <a:gd name="T51" fmla="*/ 393316801 h 241"/>
                <a:gd name="T52" fmla="*/ 487227405 w 257"/>
                <a:gd name="T53" fmla="*/ 253887028 h 241"/>
                <a:gd name="T54" fmla="*/ 535323565 w 257"/>
                <a:gd name="T55" fmla="*/ 156078599 h 241"/>
                <a:gd name="T56" fmla="*/ 489318417 w 257"/>
                <a:gd name="T57" fmla="*/ 49945036 h 241"/>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257" h="241">
                  <a:moveTo>
                    <a:pt x="234" y="24"/>
                  </a:moveTo>
                  <a:cubicBezTo>
                    <a:pt x="218" y="8"/>
                    <a:pt x="201" y="0"/>
                    <a:pt x="184" y="0"/>
                  </a:cubicBezTo>
                  <a:cubicBezTo>
                    <a:pt x="156" y="2"/>
                    <a:pt x="138" y="23"/>
                    <a:pt x="138" y="24"/>
                  </a:cubicBezTo>
                  <a:cubicBezTo>
                    <a:pt x="20" y="144"/>
                    <a:pt x="20" y="144"/>
                    <a:pt x="20" y="144"/>
                  </a:cubicBezTo>
                  <a:cubicBezTo>
                    <a:pt x="0" y="165"/>
                    <a:pt x="0" y="199"/>
                    <a:pt x="20" y="220"/>
                  </a:cubicBezTo>
                  <a:cubicBezTo>
                    <a:pt x="41" y="241"/>
                    <a:pt x="74" y="241"/>
                    <a:pt x="95" y="220"/>
                  </a:cubicBezTo>
                  <a:cubicBezTo>
                    <a:pt x="207" y="106"/>
                    <a:pt x="207" y="106"/>
                    <a:pt x="207" y="106"/>
                  </a:cubicBezTo>
                  <a:cubicBezTo>
                    <a:pt x="224" y="88"/>
                    <a:pt x="227" y="61"/>
                    <a:pt x="212" y="45"/>
                  </a:cubicBezTo>
                  <a:cubicBezTo>
                    <a:pt x="198" y="30"/>
                    <a:pt x="171" y="33"/>
                    <a:pt x="153" y="51"/>
                  </a:cubicBezTo>
                  <a:cubicBezTo>
                    <a:pt x="44" y="163"/>
                    <a:pt x="44" y="163"/>
                    <a:pt x="44" y="163"/>
                  </a:cubicBezTo>
                  <a:cubicBezTo>
                    <a:pt x="41" y="166"/>
                    <a:pt x="41" y="171"/>
                    <a:pt x="44" y="174"/>
                  </a:cubicBezTo>
                  <a:cubicBezTo>
                    <a:pt x="47" y="177"/>
                    <a:pt x="52" y="177"/>
                    <a:pt x="55" y="174"/>
                  </a:cubicBezTo>
                  <a:cubicBezTo>
                    <a:pt x="164" y="62"/>
                    <a:pt x="164" y="62"/>
                    <a:pt x="164" y="62"/>
                  </a:cubicBezTo>
                  <a:cubicBezTo>
                    <a:pt x="176" y="50"/>
                    <a:pt x="193" y="47"/>
                    <a:pt x="202" y="56"/>
                  </a:cubicBezTo>
                  <a:cubicBezTo>
                    <a:pt x="210" y="65"/>
                    <a:pt x="208" y="83"/>
                    <a:pt x="196" y="95"/>
                  </a:cubicBezTo>
                  <a:cubicBezTo>
                    <a:pt x="84" y="209"/>
                    <a:pt x="84" y="209"/>
                    <a:pt x="84" y="209"/>
                  </a:cubicBezTo>
                  <a:cubicBezTo>
                    <a:pt x="70" y="225"/>
                    <a:pt x="46" y="225"/>
                    <a:pt x="31" y="209"/>
                  </a:cubicBezTo>
                  <a:cubicBezTo>
                    <a:pt x="16" y="194"/>
                    <a:pt x="16" y="170"/>
                    <a:pt x="31" y="155"/>
                  </a:cubicBezTo>
                  <a:cubicBezTo>
                    <a:pt x="149" y="34"/>
                    <a:pt x="149" y="34"/>
                    <a:pt x="149" y="34"/>
                  </a:cubicBezTo>
                  <a:cubicBezTo>
                    <a:pt x="149" y="34"/>
                    <a:pt x="163" y="17"/>
                    <a:pt x="184" y="16"/>
                  </a:cubicBezTo>
                  <a:cubicBezTo>
                    <a:pt x="197" y="15"/>
                    <a:pt x="210" y="22"/>
                    <a:pt x="223" y="35"/>
                  </a:cubicBezTo>
                  <a:cubicBezTo>
                    <a:pt x="236" y="47"/>
                    <a:pt x="242" y="61"/>
                    <a:pt x="241" y="74"/>
                  </a:cubicBezTo>
                  <a:cubicBezTo>
                    <a:pt x="240" y="95"/>
                    <a:pt x="224" y="111"/>
                    <a:pt x="223" y="111"/>
                  </a:cubicBezTo>
                  <a:cubicBezTo>
                    <a:pt x="157" y="178"/>
                    <a:pt x="157" y="178"/>
                    <a:pt x="157" y="178"/>
                  </a:cubicBezTo>
                  <a:cubicBezTo>
                    <a:pt x="155" y="181"/>
                    <a:pt x="155" y="186"/>
                    <a:pt x="157" y="189"/>
                  </a:cubicBezTo>
                  <a:cubicBezTo>
                    <a:pt x="160" y="192"/>
                    <a:pt x="165" y="192"/>
                    <a:pt x="168" y="189"/>
                  </a:cubicBezTo>
                  <a:cubicBezTo>
                    <a:pt x="233" y="122"/>
                    <a:pt x="233" y="122"/>
                    <a:pt x="233" y="122"/>
                  </a:cubicBezTo>
                  <a:cubicBezTo>
                    <a:pt x="234" y="122"/>
                    <a:pt x="255" y="103"/>
                    <a:pt x="256" y="75"/>
                  </a:cubicBezTo>
                  <a:cubicBezTo>
                    <a:pt x="257" y="57"/>
                    <a:pt x="249" y="40"/>
                    <a:pt x="234" y="24"/>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sz="2400">
                <a:solidFill>
                  <a:schemeClr val="bg1"/>
                </a:solidFill>
                <a:latin typeface="微软雅黑" panose="020B0503020204020204" charset="-122"/>
                <a:ea typeface="微软雅黑" panose="020B0503020204020204" charset="-122"/>
              </a:endParaRPr>
            </a:p>
          </p:txBody>
        </p:sp>
      </p:grpSp>
      <p:grpSp>
        <p:nvGrpSpPr>
          <p:cNvPr id="52" name="组合 29"/>
          <p:cNvGrpSpPr/>
          <p:nvPr/>
        </p:nvGrpSpPr>
        <p:grpSpPr bwMode="auto">
          <a:xfrm>
            <a:off x="6131377" y="2964057"/>
            <a:ext cx="2166939" cy="1045192"/>
            <a:chOff x="0" y="234675"/>
            <a:chExt cx="2166010" cy="1045342"/>
          </a:xfrm>
          <a:solidFill>
            <a:srgbClr val="1B4367"/>
          </a:solidFill>
        </p:grpSpPr>
        <p:sp>
          <p:nvSpPr>
            <p:cNvPr id="53" name="任意多边形 18"/>
            <p:cNvSpPr/>
            <p:nvPr/>
          </p:nvSpPr>
          <p:spPr bwMode="auto">
            <a:xfrm>
              <a:off x="433202" y="234675"/>
              <a:ext cx="1732808" cy="1045342"/>
            </a:xfrm>
            <a:prstGeom prst="roundRect">
              <a:avLst/>
            </a:prstGeom>
            <a:grpFill/>
            <a:ln w="9525">
              <a:solidFill>
                <a:schemeClr val="tx1">
                  <a:lumMod val="75000"/>
                  <a:lumOff val="25000"/>
                </a:schemeClr>
              </a:solidFill>
              <a:miter lim="800000"/>
            </a:ln>
          </p:spPr>
          <p:txBody>
            <a:bodyPr lIns="641949" tIns="319025" rIns="638656" bIns="319025" anchor="ctr"/>
            <a:lstStyle/>
            <a:p>
              <a:pPr marL="128905" lvl="1" indent="-128905" defTabSz="633730" eaLnBrk="1" hangingPunct="1">
                <a:lnSpc>
                  <a:spcPct val="90000"/>
                </a:lnSpc>
                <a:spcAft>
                  <a:spcPct val="15000"/>
                </a:spcAft>
                <a:buFont typeface="Arial" panose="020B0604020202020204" pitchFamily="34" charset="0"/>
                <a:buChar char="•"/>
              </a:pPr>
              <a:endParaRPr lang="zh-CN" altLang="en-US" sz="1865">
                <a:solidFill>
                  <a:schemeClr val="bg1"/>
                </a:solidFill>
                <a:latin typeface="微软雅黑" panose="020B0503020204020204" charset="-122"/>
                <a:ea typeface="微软雅黑" panose="020B0503020204020204" charset="-122"/>
              </a:endParaRPr>
            </a:p>
            <a:p>
              <a:pPr marL="128905" lvl="1" indent="-128905" defTabSz="633730" eaLnBrk="1" hangingPunct="1">
                <a:lnSpc>
                  <a:spcPct val="90000"/>
                </a:lnSpc>
                <a:spcAft>
                  <a:spcPct val="15000"/>
                </a:spcAft>
                <a:buFont typeface="Arial" panose="020B0604020202020204" pitchFamily="34" charset="0"/>
                <a:buChar char="•"/>
              </a:pPr>
              <a:endParaRPr lang="zh-CN" altLang="en-US" sz="1865">
                <a:solidFill>
                  <a:schemeClr val="bg1"/>
                </a:solidFill>
                <a:latin typeface="微软雅黑" panose="020B0503020204020204" charset="-122"/>
                <a:ea typeface="微软雅黑" panose="020B0503020204020204" charset="-122"/>
              </a:endParaRPr>
            </a:p>
          </p:txBody>
        </p:sp>
        <p:sp>
          <p:nvSpPr>
            <p:cNvPr id="54" name="任意多边形 19"/>
            <p:cNvSpPr/>
            <p:nvPr/>
          </p:nvSpPr>
          <p:spPr bwMode="auto">
            <a:xfrm>
              <a:off x="0" y="323896"/>
              <a:ext cx="866404" cy="866899"/>
            </a:xfrm>
            <a:custGeom>
              <a:avLst/>
              <a:gdLst>
                <a:gd name="T0" fmla="*/ 0 w 866404"/>
                <a:gd name="T1" fmla="*/ 433945 h 866404"/>
                <a:gd name="T2" fmla="*/ 433202 w 866404"/>
                <a:gd name="T3" fmla="*/ 0 h 866404"/>
                <a:gd name="T4" fmla="*/ 866404 w 866404"/>
                <a:gd name="T5" fmla="*/ 433945 h 866404"/>
                <a:gd name="T6" fmla="*/ 433202 w 866404"/>
                <a:gd name="T7" fmla="*/ 867890 h 866404"/>
                <a:gd name="T8" fmla="*/ 0 w 866404"/>
                <a:gd name="T9" fmla="*/ 433945 h 866404"/>
                <a:gd name="T10" fmla="*/ 0 60000 65536"/>
                <a:gd name="T11" fmla="*/ 0 60000 65536"/>
                <a:gd name="T12" fmla="*/ 0 60000 65536"/>
                <a:gd name="T13" fmla="*/ 0 60000 65536"/>
                <a:gd name="T14" fmla="*/ 0 60000 65536"/>
                <a:gd name="T15" fmla="*/ 0 w 866404"/>
                <a:gd name="T16" fmla="*/ 0 h 866404"/>
                <a:gd name="T17" fmla="*/ 866404 w 866404"/>
                <a:gd name="T18" fmla="*/ 866404 h 866404"/>
              </a:gdLst>
              <a:ahLst/>
              <a:cxnLst>
                <a:cxn ang="T10">
                  <a:pos x="T0" y="T1"/>
                </a:cxn>
                <a:cxn ang="T11">
                  <a:pos x="T2" y="T3"/>
                </a:cxn>
                <a:cxn ang="T12">
                  <a:pos x="T4" y="T5"/>
                </a:cxn>
                <a:cxn ang="T13">
                  <a:pos x="T6" y="T7"/>
                </a:cxn>
                <a:cxn ang="T14">
                  <a:pos x="T8" y="T9"/>
                </a:cxn>
              </a:cxnLst>
              <a:rect l="T15" t="T16" r="T17" b="T18"/>
              <a:pathLst>
                <a:path w="866404" h="866404">
                  <a:moveTo>
                    <a:pt x="0" y="433202"/>
                  </a:moveTo>
                  <a:cubicBezTo>
                    <a:pt x="0" y="193951"/>
                    <a:pt x="193951" y="0"/>
                    <a:pt x="433202" y="0"/>
                  </a:cubicBezTo>
                  <a:cubicBezTo>
                    <a:pt x="672453" y="0"/>
                    <a:pt x="866404" y="193951"/>
                    <a:pt x="866404" y="433202"/>
                  </a:cubicBezTo>
                  <a:cubicBezTo>
                    <a:pt x="866404" y="672453"/>
                    <a:pt x="672453" y="866404"/>
                    <a:pt x="433202" y="866404"/>
                  </a:cubicBezTo>
                  <a:cubicBezTo>
                    <a:pt x="193951" y="866404"/>
                    <a:pt x="0" y="672453"/>
                    <a:pt x="0" y="433202"/>
                  </a:cubicBezTo>
                  <a:close/>
                </a:path>
              </a:pathLst>
            </a:custGeom>
            <a:grpFill/>
            <a:ln w="19050">
              <a:solidFill>
                <a:schemeClr val="bg1"/>
              </a:solidFill>
              <a:miter lim="800000"/>
            </a:ln>
          </p:spPr>
          <p:txBody>
            <a:bodyPr lIns="186109" tIns="186109" rIns="186109" bIns="186109" anchor="ctr"/>
            <a:lstStyle/>
            <a:p>
              <a:pPr algn="ctr" defTabSz="666750" eaLnBrk="1" hangingPunct="1">
                <a:lnSpc>
                  <a:spcPct val="90000"/>
                </a:lnSpc>
                <a:spcAft>
                  <a:spcPct val="35000"/>
                </a:spcAft>
              </a:pPr>
              <a:r>
                <a:rPr lang="en-US" altLang="zh-CN" sz="2800">
                  <a:solidFill>
                    <a:schemeClr val="bg1"/>
                  </a:solidFill>
                  <a:latin typeface="微软雅黑" panose="020B0503020204020204" charset="-122"/>
                  <a:ea typeface="微软雅黑" panose="020B0503020204020204" charset="-122"/>
                </a:rPr>
                <a:t>03</a:t>
              </a:r>
              <a:endParaRPr lang="zh-CN" altLang="en-US" sz="2800">
                <a:solidFill>
                  <a:schemeClr val="bg1"/>
                </a:solidFill>
                <a:latin typeface="微软雅黑" panose="020B0503020204020204" charset="-122"/>
                <a:ea typeface="微软雅黑" panose="020B0503020204020204" charset="-122"/>
              </a:endParaRPr>
            </a:p>
          </p:txBody>
        </p:sp>
        <p:sp>
          <p:nvSpPr>
            <p:cNvPr id="55" name="Freeform 14"/>
            <p:cNvSpPr>
              <a:spLocks noEditPoints="1"/>
            </p:cNvSpPr>
            <p:nvPr/>
          </p:nvSpPr>
          <p:spPr bwMode="auto">
            <a:xfrm>
              <a:off x="1212278" y="581118"/>
              <a:ext cx="352457" cy="352457"/>
            </a:xfrm>
            <a:custGeom>
              <a:avLst/>
              <a:gdLst>
                <a:gd name="T0" fmla="*/ 327681910 w 147"/>
                <a:gd name="T1" fmla="*/ 845074400 h 147"/>
                <a:gd name="T2" fmla="*/ 0 w 147"/>
                <a:gd name="T3" fmla="*/ 0 h 147"/>
                <a:gd name="T4" fmla="*/ 845074400 w 147"/>
                <a:gd name="T5" fmla="*/ 356425138 h 147"/>
                <a:gd name="T6" fmla="*/ 454156429 w 147"/>
                <a:gd name="T7" fmla="*/ 454156429 h 147"/>
                <a:gd name="T8" fmla="*/ 327681910 w 147"/>
                <a:gd name="T9" fmla="*/ 845074400 h 147"/>
                <a:gd name="T10" fmla="*/ 97728893 w 147"/>
                <a:gd name="T11" fmla="*/ 97728893 h 147"/>
                <a:gd name="T12" fmla="*/ 321932306 w 147"/>
                <a:gd name="T13" fmla="*/ 684107049 h 147"/>
                <a:gd name="T14" fmla="*/ 413913992 w 147"/>
                <a:gd name="T15" fmla="*/ 413913992 h 147"/>
                <a:gd name="T16" fmla="*/ 678359842 w 147"/>
                <a:gd name="T17" fmla="*/ 344928327 h 147"/>
                <a:gd name="T18" fmla="*/ 97728893 w 147"/>
                <a:gd name="T19" fmla="*/ 97728893 h 14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47" h="147">
                  <a:moveTo>
                    <a:pt x="57" y="147"/>
                  </a:moveTo>
                  <a:lnTo>
                    <a:pt x="0" y="0"/>
                  </a:lnTo>
                  <a:lnTo>
                    <a:pt x="147" y="62"/>
                  </a:lnTo>
                  <a:lnTo>
                    <a:pt x="79" y="79"/>
                  </a:lnTo>
                  <a:lnTo>
                    <a:pt x="57" y="147"/>
                  </a:lnTo>
                  <a:close/>
                  <a:moveTo>
                    <a:pt x="17" y="17"/>
                  </a:moveTo>
                  <a:lnTo>
                    <a:pt x="56" y="119"/>
                  </a:lnTo>
                  <a:lnTo>
                    <a:pt x="72" y="72"/>
                  </a:lnTo>
                  <a:lnTo>
                    <a:pt x="118" y="60"/>
                  </a:lnTo>
                  <a:lnTo>
                    <a:pt x="17" y="17"/>
                  </a:ln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sz="2400">
                <a:solidFill>
                  <a:schemeClr val="bg1"/>
                </a:solidFill>
                <a:latin typeface="微软雅黑" panose="020B0503020204020204" charset="-122"/>
                <a:ea typeface="微软雅黑" panose="020B0503020204020204" charset="-122"/>
              </a:endParaRPr>
            </a:p>
          </p:txBody>
        </p:sp>
      </p:grpSp>
      <p:grpSp>
        <p:nvGrpSpPr>
          <p:cNvPr id="56" name="组合 28"/>
          <p:cNvGrpSpPr/>
          <p:nvPr/>
        </p:nvGrpSpPr>
        <p:grpSpPr bwMode="auto">
          <a:xfrm>
            <a:off x="3709120" y="2964057"/>
            <a:ext cx="2166937" cy="1045192"/>
            <a:chOff x="0" y="234675"/>
            <a:chExt cx="2166010" cy="1045342"/>
          </a:xfrm>
          <a:solidFill>
            <a:srgbClr val="1B4367"/>
          </a:solidFill>
        </p:grpSpPr>
        <p:sp>
          <p:nvSpPr>
            <p:cNvPr id="57" name="任意多边形 16"/>
            <p:cNvSpPr/>
            <p:nvPr/>
          </p:nvSpPr>
          <p:spPr bwMode="auto">
            <a:xfrm>
              <a:off x="433203" y="234675"/>
              <a:ext cx="1732807" cy="1045342"/>
            </a:xfrm>
            <a:prstGeom prst="roundRect">
              <a:avLst/>
            </a:prstGeom>
            <a:grpFill/>
            <a:ln w="9525">
              <a:solidFill>
                <a:schemeClr val="tx1">
                  <a:lumMod val="75000"/>
                  <a:lumOff val="25000"/>
                </a:schemeClr>
              </a:solidFill>
              <a:miter lim="800000"/>
            </a:ln>
          </p:spPr>
          <p:txBody>
            <a:bodyPr lIns="641949" tIns="319025" rIns="638656" bIns="319025" anchor="ctr"/>
            <a:lstStyle/>
            <a:p>
              <a:pPr marL="128905" lvl="1" indent="-128905" defTabSz="633730" eaLnBrk="1" hangingPunct="1">
                <a:lnSpc>
                  <a:spcPct val="90000"/>
                </a:lnSpc>
                <a:spcAft>
                  <a:spcPct val="15000"/>
                </a:spcAft>
                <a:buFont typeface="Arial" panose="020B0604020202020204" pitchFamily="34" charset="0"/>
                <a:buChar char="•"/>
              </a:pPr>
              <a:endParaRPr lang="zh-CN" altLang="en-US" sz="1865" dirty="0">
                <a:solidFill>
                  <a:schemeClr val="bg1"/>
                </a:solidFill>
                <a:latin typeface="微软雅黑" panose="020B0503020204020204" charset="-122"/>
                <a:ea typeface="微软雅黑" panose="020B0503020204020204" charset="-122"/>
              </a:endParaRPr>
            </a:p>
            <a:p>
              <a:pPr marL="128905" lvl="1" indent="-128905" defTabSz="633730" eaLnBrk="1" hangingPunct="1">
                <a:lnSpc>
                  <a:spcPct val="90000"/>
                </a:lnSpc>
                <a:spcAft>
                  <a:spcPct val="15000"/>
                </a:spcAft>
                <a:buFont typeface="Arial" panose="020B0604020202020204" pitchFamily="34" charset="0"/>
                <a:buChar char="•"/>
              </a:pPr>
              <a:endParaRPr lang="zh-CN" altLang="en-US" sz="1865" dirty="0">
                <a:solidFill>
                  <a:schemeClr val="bg1"/>
                </a:solidFill>
                <a:latin typeface="微软雅黑" panose="020B0503020204020204" charset="-122"/>
                <a:ea typeface="微软雅黑" panose="020B0503020204020204" charset="-122"/>
              </a:endParaRPr>
            </a:p>
          </p:txBody>
        </p:sp>
        <p:sp>
          <p:nvSpPr>
            <p:cNvPr id="58" name="任意多边形 17"/>
            <p:cNvSpPr/>
            <p:nvPr/>
          </p:nvSpPr>
          <p:spPr bwMode="auto">
            <a:xfrm>
              <a:off x="0" y="323896"/>
              <a:ext cx="866404" cy="866899"/>
            </a:xfrm>
            <a:custGeom>
              <a:avLst/>
              <a:gdLst>
                <a:gd name="T0" fmla="*/ 0 w 866404"/>
                <a:gd name="T1" fmla="*/ 433945 h 866404"/>
                <a:gd name="T2" fmla="*/ 433202 w 866404"/>
                <a:gd name="T3" fmla="*/ 0 h 866404"/>
                <a:gd name="T4" fmla="*/ 866404 w 866404"/>
                <a:gd name="T5" fmla="*/ 433945 h 866404"/>
                <a:gd name="T6" fmla="*/ 433202 w 866404"/>
                <a:gd name="T7" fmla="*/ 867890 h 866404"/>
                <a:gd name="T8" fmla="*/ 0 w 866404"/>
                <a:gd name="T9" fmla="*/ 433945 h 866404"/>
                <a:gd name="T10" fmla="*/ 0 60000 65536"/>
                <a:gd name="T11" fmla="*/ 0 60000 65536"/>
                <a:gd name="T12" fmla="*/ 0 60000 65536"/>
                <a:gd name="T13" fmla="*/ 0 60000 65536"/>
                <a:gd name="T14" fmla="*/ 0 60000 65536"/>
                <a:gd name="T15" fmla="*/ 0 w 866404"/>
                <a:gd name="T16" fmla="*/ 0 h 866404"/>
                <a:gd name="T17" fmla="*/ 866404 w 866404"/>
                <a:gd name="T18" fmla="*/ 866404 h 866404"/>
              </a:gdLst>
              <a:ahLst/>
              <a:cxnLst>
                <a:cxn ang="T10">
                  <a:pos x="T0" y="T1"/>
                </a:cxn>
                <a:cxn ang="T11">
                  <a:pos x="T2" y="T3"/>
                </a:cxn>
                <a:cxn ang="T12">
                  <a:pos x="T4" y="T5"/>
                </a:cxn>
                <a:cxn ang="T13">
                  <a:pos x="T6" y="T7"/>
                </a:cxn>
                <a:cxn ang="T14">
                  <a:pos x="T8" y="T9"/>
                </a:cxn>
              </a:cxnLst>
              <a:rect l="T15" t="T16" r="T17" b="T18"/>
              <a:pathLst>
                <a:path w="866404" h="866404">
                  <a:moveTo>
                    <a:pt x="0" y="433202"/>
                  </a:moveTo>
                  <a:cubicBezTo>
                    <a:pt x="0" y="193951"/>
                    <a:pt x="193951" y="0"/>
                    <a:pt x="433202" y="0"/>
                  </a:cubicBezTo>
                  <a:cubicBezTo>
                    <a:pt x="672453" y="0"/>
                    <a:pt x="866404" y="193951"/>
                    <a:pt x="866404" y="433202"/>
                  </a:cubicBezTo>
                  <a:cubicBezTo>
                    <a:pt x="866404" y="672453"/>
                    <a:pt x="672453" y="866404"/>
                    <a:pt x="433202" y="866404"/>
                  </a:cubicBezTo>
                  <a:cubicBezTo>
                    <a:pt x="193951" y="866404"/>
                    <a:pt x="0" y="672453"/>
                    <a:pt x="0" y="433202"/>
                  </a:cubicBezTo>
                  <a:close/>
                </a:path>
              </a:pathLst>
            </a:custGeom>
            <a:grpFill/>
            <a:ln w="19050">
              <a:solidFill>
                <a:schemeClr val="bg1"/>
              </a:solidFill>
              <a:miter lim="800000"/>
            </a:ln>
          </p:spPr>
          <p:txBody>
            <a:bodyPr lIns="186109" tIns="186109" rIns="186109" bIns="186109" anchor="ctr"/>
            <a:lstStyle/>
            <a:p>
              <a:pPr algn="ctr" defTabSz="666750" eaLnBrk="1" hangingPunct="1">
                <a:lnSpc>
                  <a:spcPct val="90000"/>
                </a:lnSpc>
                <a:spcAft>
                  <a:spcPct val="35000"/>
                </a:spcAft>
              </a:pPr>
              <a:r>
                <a:rPr lang="en-US" altLang="zh-CN" sz="2800">
                  <a:solidFill>
                    <a:schemeClr val="bg1"/>
                  </a:solidFill>
                  <a:latin typeface="微软雅黑" panose="020B0503020204020204" charset="-122"/>
                  <a:ea typeface="微软雅黑" panose="020B0503020204020204" charset="-122"/>
                </a:rPr>
                <a:t>02</a:t>
              </a:r>
              <a:endParaRPr lang="zh-CN" altLang="en-US" sz="2800">
                <a:solidFill>
                  <a:schemeClr val="bg1"/>
                </a:solidFill>
                <a:latin typeface="微软雅黑" panose="020B0503020204020204" charset="-122"/>
                <a:ea typeface="微软雅黑" panose="020B0503020204020204" charset="-122"/>
              </a:endParaRPr>
            </a:p>
          </p:txBody>
        </p:sp>
        <p:sp>
          <p:nvSpPr>
            <p:cNvPr id="59" name="Freeform 19"/>
            <p:cNvSpPr>
              <a:spLocks noEditPoints="1"/>
            </p:cNvSpPr>
            <p:nvPr/>
          </p:nvSpPr>
          <p:spPr bwMode="auto">
            <a:xfrm>
              <a:off x="1157132" y="608691"/>
              <a:ext cx="462749" cy="297310"/>
            </a:xfrm>
            <a:custGeom>
              <a:avLst/>
              <a:gdLst>
                <a:gd name="T0" fmla="*/ 516520434 w 320"/>
                <a:gd name="T1" fmla="*/ 429093379 h 206"/>
                <a:gd name="T2" fmla="*/ 98284995 w 320"/>
                <a:gd name="T3" fmla="*/ 429093379 h 206"/>
                <a:gd name="T4" fmla="*/ 0 w 320"/>
                <a:gd name="T5" fmla="*/ 306197548 h 206"/>
                <a:gd name="T6" fmla="*/ 127562546 w 320"/>
                <a:gd name="T7" fmla="*/ 185384331 h 206"/>
                <a:gd name="T8" fmla="*/ 340862359 w 320"/>
                <a:gd name="T9" fmla="*/ 0 h 206"/>
                <a:gd name="T10" fmla="*/ 549980079 w 320"/>
                <a:gd name="T11" fmla="*/ 141642236 h 206"/>
                <a:gd name="T12" fmla="*/ 669176991 w 320"/>
                <a:gd name="T13" fmla="*/ 283284473 h 206"/>
                <a:gd name="T14" fmla="*/ 516520434 w 320"/>
                <a:gd name="T15" fmla="*/ 429093379 h 206"/>
                <a:gd name="T16" fmla="*/ 102467090 w 320"/>
                <a:gd name="T17" fmla="*/ 397848407 h 206"/>
                <a:gd name="T18" fmla="*/ 516520434 w 320"/>
                <a:gd name="T19" fmla="*/ 397848407 h 206"/>
                <a:gd name="T20" fmla="*/ 637809839 w 320"/>
                <a:gd name="T21" fmla="*/ 283284473 h 206"/>
                <a:gd name="T22" fmla="*/ 535341303 w 320"/>
                <a:gd name="T23" fmla="*/ 170804595 h 206"/>
                <a:gd name="T24" fmla="*/ 524886068 w 320"/>
                <a:gd name="T25" fmla="*/ 170804595 h 206"/>
                <a:gd name="T26" fmla="*/ 522795021 w 320"/>
                <a:gd name="T27" fmla="*/ 160388642 h 206"/>
                <a:gd name="T28" fmla="*/ 340862359 w 320"/>
                <a:gd name="T29" fmla="*/ 33327585 h 206"/>
                <a:gd name="T30" fmla="*/ 156838651 w 320"/>
                <a:gd name="T31" fmla="*/ 204132180 h 206"/>
                <a:gd name="T32" fmla="*/ 156838651 w 320"/>
                <a:gd name="T33" fmla="*/ 222878586 h 206"/>
                <a:gd name="T34" fmla="*/ 138017781 w 320"/>
                <a:gd name="T35" fmla="*/ 218713359 h 206"/>
                <a:gd name="T36" fmla="*/ 123379006 w 320"/>
                <a:gd name="T37" fmla="*/ 218713359 h 206"/>
                <a:gd name="T38" fmla="*/ 31367152 w 320"/>
                <a:gd name="T39" fmla="*/ 306197548 h 206"/>
                <a:gd name="T40" fmla="*/ 102467090 w 320"/>
                <a:gd name="T41" fmla="*/ 397848407 h 20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320" h="206">
                  <a:moveTo>
                    <a:pt x="247" y="206"/>
                  </a:moveTo>
                  <a:cubicBezTo>
                    <a:pt x="47" y="206"/>
                    <a:pt x="47" y="206"/>
                    <a:pt x="47" y="206"/>
                  </a:cubicBezTo>
                  <a:cubicBezTo>
                    <a:pt x="20" y="200"/>
                    <a:pt x="0" y="175"/>
                    <a:pt x="0" y="147"/>
                  </a:cubicBezTo>
                  <a:cubicBezTo>
                    <a:pt x="0" y="115"/>
                    <a:pt x="27" y="88"/>
                    <a:pt x="61" y="89"/>
                  </a:cubicBezTo>
                  <a:cubicBezTo>
                    <a:pt x="67" y="38"/>
                    <a:pt x="110" y="0"/>
                    <a:pt x="163" y="0"/>
                  </a:cubicBezTo>
                  <a:cubicBezTo>
                    <a:pt x="208" y="0"/>
                    <a:pt x="248" y="28"/>
                    <a:pt x="263" y="68"/>
                  </a:cubicBezTo>
                  <a:cubicBezTo>
                    <a:pt x="296" y="74"/>
                    <a:pt x="320" y="103"/>
                    <a:pt x="320" y="136"/>
                  </a:cubicBezTo>
                  <a:cubicBezTo>
                    <a:pt x="320" y="174"/>
                    <a:pt x="287" y="206"/>
                    <a:pt x="247" y="206"/>
                  </a:cubicBezTo>
                  <a:close/>
                  <a:moveTo>
                    <a:pt x="49" y="191"/>
                  </a:moveTo>
                  <a:cubicBezTo>
                    <a:pt x="247" y="191"/>
                    <a:pt x="247" y="191"/>
                    <a:pt x="247" y="191"/>
                  </a:cubicBezTo>
                  <a:cubicBezTo>
                    <a:pt x="278" y="191"/>
                    <a:pt x="305" y="165"/>
                    <a:pt x="305" y="136"/>
                  </a:cubicBezTo>
                  <a:cubicBezTo>
                    <a:pt x="305" y="109"/>
                    <a:pt x="284" y="86"/>
                    <a:pt x="256" y="82"/>
                  </a:cubicBezTo>
                  <a:cubicBezTo>
                    <a:pt x="251" y="82"/>
                    <a:pt x="251" y="82"/>
                    <a:pt x="251" y="82"/>
                  </a:cubicBezTo>
                  <a:cubicBezTo>
                    <a:pt x="250" y="77"/>
                    <a:pt x="250" y="77"/>
                    <a:pt x="250" y="77"/>
                  </a:cubicBezTo>
                  <a:cubicBezTo>
                    <a:pt x="239" y="41"/>
                    <a:pt x="203" y="16"/>
                    <a:pt x="163" y="16"/>
                  </a:cubicBezTo>
                  <a:cubicBezTo>
                    <a:pt x="115" y="16"/>
                    <a:pt x="77" y="51"/>
                    <a:pt x="75" y="98"/>
                  </a:cubicBezTo>
                  <a:cubicBezTo>
                    <a:pt x="75" y="107"/>
                    <a:pt x="75" y="107"/>
                    <a:pt x="75" y="107"/>
                  </a:cubicBezTo>
                  <a:cubicBezTo>
                    <a:pt x="66" y="105"/>
                    <a:pt x="66" y="105"/>
                    <a:pt x="66" y="105"/>
                  </a:cubicBezTo>
                  <a:cubicBezTo>
                    <a:pt x="63" y="105"/>
                    <a:pt x="61" y="105"/>
                    <a:pt x="59" y="105"/>
                  </a:cubicBezTo>
                  <a:cubicBezTo>
                    <a:pt x="35" y="105"/>
                    <a:pt x="15" y="124"/>
                    <a:pt x="15" y="147"/>
                  </a:cubicBezTo>
                  <a:cubicBezTo>
                    <a:pt x="15" y="167"/>
                    <a:pt x="30" y="186"/>
                    <a:pt x="49" y="19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sz="2400">
                <a:solidFill>
                  <a:schemeClr val="bg1"/>
                </a:solidFill>
                <a:latin typeface="微软雅黑" panose="020B0503020204020204" charset="-122"/>
                <a:ea typeface="微软雅黑" panose="020B0503020204020204" charset="-122"/>
              </a:endParaRPr>
            </a:p>
          </p:txBody>
        </p:sp>
      </p:grpSp>
      <p:grpSp>
        <p:nvGrpSpPr>
          <p:cNvPr id="60" name="组合 30"/>
          <p:cNvGrpSpPr/>
          <p:nvPr/>
        </p:nvGrpSpPr>
        <p:grpSpPr bwMode="auto">
          <a:xfrm>
            <a:off x="8553636" y="2964057"/>
            <a:ext cx="2165351" cy="1045192"/>
            <a:chOff x="0" y="234675"/>
            <a:chExt cx="2166010" cy="1045342"/>
          </a:xfrm>
          <a:solidFill>
            <a:srgbClr val="1B4367"/>
          </a:solidFill>
        </p:grpSpPr>
        <p:sp>
          <p:nvSpPr>
            <p:cNvPr id="61" name="右箭头 20"/>
            <p:cNvSpPr>
              <a:spLocks noChangeArrowheads="1"/>
            </p:cNvSpPr>
            <p:nvPr/>
          </p:nvSpPr>
          <p:spPr bwMode="auto">
            <a:xfrm>
              <a:off x="433519" y="234675"/>
              <a:ext cx="1732491" cy="1045342"/>
            </a:xfrm>
            <a:prstGeom prst="roundRect">
              <a:avLst/>
            </a:prstGeom>
            <a:grpFill/>
            <a:ln w="9525">
              <a:solidFill>
                <a:schemeClr val="tx1">
                  <a:lumMod val="75000"/>
                  <a:lumOff val="25000"/>
                </a:schemeClr>
              </a:solidFill>
              <a:miter lim="800000"/>
            </a:ln>
          </p:spPr>
          <p:txBody>
            <a:bodyPr/>
            <a:lstStyle/>
            <a:p>
              <a:endParaRPr lang="zh-CN" altLang="en-US" sz="2400">
                <a:solidFill>
                  <a:schemeClr val="bg1"/>
                </a:solidFill>
                <a:latin typeface="微软雅黑" panose="020B0503020204020204" charset="-122"/>
                <a:ea typeface="微软雅黑" panose="020B0503020204020204" charset="-122"/>
              </a:endParaRPr>
            </a:p>
          </p:txBody>
        </p:sp>
        <p:sp>
          <p:nvSpPr>
            <p:cNvPr id="62" name="任意多边形 21"/>
            <p:cNvSpPr/>
            <p:nvPr/>
          </p:nvSpPr>
          <p:spPr bwMode="auto">
            <a:xfrm>
              <a:off x="0" y="323896"/>
              <a:ext cx="867039" cy="866899"/>
            </a:xfrm>
            <a:custGeom>
              <a:avLst/>
              <a:gdLst>
                <a:gd name="T0" fmla="*/ 0 w 866404"/>
                <a:gd name="T1" fmla="*/ 433945 h 866404"/>
                <a:gd name="T2" fmla="*/ 434156 w 866404"/>
                <a:gd name="T3" fmla="*/ 0 h 866404"/>
                <a:gd name="T4" fmla="*/ 868310 w 866404"/>
                <a:gd name="T5" fmla="*/ 433945 h 866404"/>
                <a:gd name="T6" fmla="*/ 434156 w 866404"/>
                <a:gd name="T7" fmla="*/ 867890 h 866404"/>
                <a:gd name="T8" fmla="*/ 0 w 866404"/>
                <a:gd name="T9" fmla="*/ 433945 h 866404"/>
                <a:gd name="T10" fmla="*/ 0 60000 65536"/>
                <a:gd name="T11" fmla="*/ 0 60000 65536"/>
                <a:gd name="T12" fmla="*/ 0 60000 65536"/>
                <a:gd name="T13" fmla="*/ 0 60000 65536"/>
                <a:gd name="T14" fmla="*/ 0 60000 65536"/>
                <a:gd name="T15" fmla="*/ 0 w 866404"/>
                <a:gd name="T16" fmla="*/ 0 h 866404"/>
                <a:gd name="T17" fmla="*/ 866404 w 866404"/>
                <a:gd name="T18" fmla="*/ 866404 h 866404"/>
              </a:gdLst>
              <a:ahLst/>
              <a:cxnLst>
                <a:cxn ang="T10">
                  <a:pos x="T0" y="T1"/>
                </a:cxn>
                <a:cxn ang="T11">
                  <a:pos x="T2" y="T3"/>
                </a:cxn>
                <a:cxn ang="T12">
                  <a:pos x="T4" y="T5"/>
                </a:cxn>
                <a:cxn ang="T13">
                  <a:pos x="T6" y="T7"/>
                </a:cxn>
                <a:cxn ang="T14">
                  <a:pos x="T8" y="T9"/>
                </a:cxn>
              </a:cxnLst>
              <a:rect l="T15" t="T16" r="T17" b="T18"/>
              <a:pathLst>
                <a:path w="866404" h="866404">
                  <a:moveTo>
                    <a:pt x="0" y="433202"/>
                  </a:moveTo>
                  <a:cubicBezTo>
                    <a:pt x="0" y="193951"/>
                    <a:pt x="193951" y="0"/>
                    <a:pt x="433202" y="0"/>
                  </a:cubicBezTo>
                  <a:cubicBezTo>
                    <a:pt x="672453" y="0"/>
                    <a:pt x="866404" y="193951"/>
                    <a:pt x="866404" y="433202"/>
                  </a:cubicBezTo>
                  <a:cubicBezTo>
                    <a:pt x="866404" y="672453"/>
                    <a:pt x="672453" y="866404"/>
                    <a:pt x="433202" y="866404"/>
                  </a:cubicBezTo>
                  <a:cubicBezTo>
                    <a:pt x="193951" y="866404"/>
                    <a:pt x="0" y="672453"/>
                    <a:pt x="0" y="433202"/>
                  </a:cubicBezTo>
                  <a:close/>
                </a:path>
              </a:pathLst>
            </a:custGeom>
            <a:grpFill/>
            <a:ln w="19050">
              <a:solidFill>
                <a:schemeClr val="bg1"/>
              </a:solidFill>
              <a:miter lim="800000"/>
            </a:ln>
          </p:spPr>
          <p:txBody>
            <a:bodyPr lIns="203042" tIns="203042" rIns="203042" bIns="203042" anchor="ctr"/>
            <a:lstStyle/>
            <a:p>
              <a:pPr algn="ctr" defTabSz="666750" eaLnBrk="1" hangingPunct="1">
                <a:lnSpc>
                  <a:spcPct val="90000"/>
                </a:lnSpc>
                <a:spcAft>
                  <a:spcPct val="35000"/>
                </a:spcAft>
              </a:pPr>
              <a:r>
                <a:rPr lang="en-US" altLang="zh-CN" sz="2800">
                  <a:solidFill>
                    <a:schemeClr val="bg1"/>
                  </a:solidFill>
                  <a:latin typeface="微软雅黑" panose="020B0503020204020204" charset="-122"/>
                  <a:ea typeface="微软雅黑" panose="020B0503020204020204" charset="-122"/>
                </a:rPr>
                <a:t>04</a:t>
              </a:r>
              <a:endParaRPr lang="zh-CN" altLang="en-US" sz="2800">
                <a:solidFill>
                  <a:schemeClr val="bg1"/>
                </a:solidFill>
                <a:latin typeface="微软雅黑" panose="020B0503020204020204" charset="-122"/>
                <a:ea typeface="微软雅黑" panose="020B0503020204020204" charset="-122"/>
              </a:endParaRPr>
            </a:p>
          </p:txBody>
        </p:sp>
        <p:sp>
          <p:nvSpPr>
            <p:cNvPr id="63" name="Freeform 26"/>
            <p:cNvSpPr>
              <a:spLocks noEditPoints="1"/>
            </p:cNvSpPr>
            <p:nvPr/>
          </p:nvSpPr>
          <p:spPr bwMode="auto">
            <a:xfrm>
              <a:off x="1214675" y="534364"/>
              <a:ext cx="347662" cy="445965"/>
            </a:xfrm>
            <a:custGeom>
              <a:avLst/>
              <a:gdLst>
                <a:gd name="T0" fmla="*/ 182561662 w 240"/>
                <a:gd name="T1" fmla="*/ 645729809 h 308"/>
                <a:gd name="T2" fmla="*/ 142692074 w 240"/>
                <a:gd name="T3" fmla="*/ 612185422 h 308"/>
                <a:gd name="T4" fmla="*/ 4196570 w 240"/>
                <a:gd name="T5" fmla="*/ 113212849 h 308"/>
                <a:gd name="T6" fmla="*/ 8393140 w 240"/>
                <a:gd name="T7" fmla="*/ 79668462 h 308"/>
                <a:gd name="T8" fmla="*/ 31476448 w 240"/>
                <a:gd name="T9" fmla="*/ 62895544 h 308"/>
                <a:gd name="T10" fmla="*/ 73445046 w 240"/>
                <a:gd name="T11" fmla="*/ 85956858 h 308"/>
                <a:gd name="T12" fmla="*/ 119610214 w 240"/>
                <a:gd name="T13" fmla="*/ 94343317 h 308"/>
                <a:gd name="T14" fmla="*/ 119610214 w 240"/>
                <a:gd name="T15" fmla="*/ 94343317 h 308"/>
                <a:gd name="T16" fmla="*/ 228726830 w 240"/>
                <a:gd name="T17" fmla="*/ 50317304 h 308"/>
                <a:gd name="T18" fmla="*/ 352533614 w 240"/>
                <a:gd name="T19" fmla="*/ 0 h 308"/>
                <a:gd name="T20" fmla="*/ 421782090 w 240"/>
                <a:gd name="T21" fmla="*/ 16772917 h 308"/>
                <a:gd name="T22" fmla="*/ 428077669 w 240"/>
                <a:gd name="T23" fmla="*/ 18868084 h 308"/>
                <a:gd name="T24" fmla="*/ 503620276 w 240"/>
                <a:gd name="T25" fmla="*/ 295609638 h 308"/>
                <a:gd name="T26" fmla="*/ 474242837 w 240"/>
                <a:gd name="T27" fmla="*/ 280934783 h 308"/>
                <a:gd name="T28" fmla="*/ 419683080 w 240"/>
                <a:gd name="T29" fmla="*/ 266258480 h 308"/>
                <a:gd name="T30" fmla="*/ 310566465 w 240"/>
                <a:gd name="T31" fmla="*/ 310285941 h 308"/>
                <a:gd name="T32" fmla="*/ 184660671 w 240"/>
                <a:gd name="T33" fmla="*/ 360601797 h 308"/>
                <a:gd name="T34" fmla="*/ 151086662 w 240"/>
                <a:gd name="T35" fmla="*/ 356410015 h 308"/>
                <a:gd name="T36" fmla="*/ 218236129 w 240"/>
                <a:gd name="T37" fmla="*/ 595412505 h 308"/>
                <a:gd name="T38" fmla="*/ 214038110 w 240"/>
                <a:gd name="T39" fmla="*/ 628956892 h 308"/>
                <a:gd name="T40" fmla="*/ 188857241 w 240"/>
                <a:gd name="T41" fmla="*/ 645729809 h 308"/>
                <a:gd name="T42" fmla="*/ 182561662 w 240"/>
                <a:gd name="T43" fmla="*/ 645729809 h 308"/>
                <a:gd name="T44" fmla="*/ 37772028 w 240"/>
                <a:gd name="T45" fmla="*/ 90150087 h 308"/>
                <a:gd name="T46" fmla="*/ 31476448 w 240"/>
                <a:gd name="T47" fmla="*/ 94343317 h 308"/>
                <a:gd name="T48" fmla="*/ 29377439 w 240"/>
                <a:gd name="T49" fmla="*/ 104826390 h 308"/>
                <a:gd name="T50" fmla="*/ 169971952 w 240"/>
                <a:gd name="T51" fmla="*/ 603798964 h 308"/>
                <a:gd name="T52" fmla="*/ 184660671 w 240"/>
                <a:gd name="T53" fmla="*/ 618475266 h 308"/>
                <a:gd name="T54" fmla="*/ 188857241 w 240"/>
                <a:gd name="T55" fmla="*/ 614282037 h 308"/>
                <a:gd name="T56" fmla="*/ 190956251 w 240"/>
                <a:gd name="T57" fmla="*/ 603798964 h 308"/>
                <a:gd name="T58" fmla="*/ 109118064 w 240"/>
                <a:gd name="T59" fmla="*/ 308189326 h 308"/>
                <a:gd name="T60" fmla="*/ 136396494 w 240"/>
                <a:gd name="T61" fmla="*/ 320769014 h 308"/>
                <a:gd name="T62" fmla="*/ 184660671 w 240"/>
                <a:gd name="T63" fmla="*/ 333347254 h 308"/>
                <a:gd name="T64" fmla="*/ 293778736 w 240"/>
                <a:gd name="T65" fmla="*/ 287224627 h 308"/>
                <a:gd name="T66" fmla="*/ 419683080 w 240"/>
                <a:gd name="T67" fmla="*/ 236907323 h 308"/>
                <a:gd name="T68" fmla="*/ 459554118 w 240"/>
                <a:gd name="T69" fmla="*/ 243197167 h 308"/>
                <a:gd name="T70" fmla="*/ 402896800 w 240"/>
                <a:gd name="T71" fmla="*/ 39834231 h 308"/>
                <a:gd name="T72" fmla="*/ 352533614 w 240"/>
                <a:gd name="T73" fmla="*/ 27254543 h 308"/>
                <a:gd name="T74" fmla="*/ 243416998 w 240"/>
                <a:gd name="T75" fmla="*/ 73378618 h 308"/>
                <a:gd name="T76" fmla="*/ 119610214 w 240"/>
                <a:gd name="T77" fmla="*/ 123694474 h 308"/>
                <a:gd name="T78" fmla="*/ 119610214 w 240"/>
                <a:gd name="T79" fmla="*/ 123694474 h 308"/>
                <a:gd name="T80" fmla="*/ 58756327 w 240"/>
                <a:gd name="T81" fmla="*/ 109019619 h 308"/>
                <a:gd name="T82" fmla="*/ 52460747 w 240"/>
                <a:gd name="T83" fmla="*/ 106923005 h 308"/>
                <a:gd name="T84" fmla="*/ 50361738 w 240"/>
                <a:gd name="T85" fmla="*/ 100633161 h 308"/>
                <a:gd name="T86" fmla="*/ 37772028 w 240"/>
                <a:gd name="T87" fmla="*/ 90150087 h 308"/>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240" h="308">
                  <a:moveTo>
                    <a:pt x="87" y="308"/>
                  </a:moveTo>
                  <a:cubicBezTo>
                    <a:pt x="79" y="308"/>
                    <a:pt x="70" y="301"/>
                    <a:pt x="68" y="292"/>
                  </a:cubicBezTo>
                  <a:cubicBezTo>
                    <a:pt x="2" y="54"/>
                    <a:pt x="2" y="54"/>
                    <a:pt x="2" y="54"/>
                  </a:cubicBezTo>
                  <a:cubicBezTo>
                    <a:pt x="0" y="48"/>
                    <a:pt x="1" y="42"/>
                    <a:pt x="4" y="38"/>
                  </a:cubicBezTo>
                  <a:cubicBezTo>
                    <a:pt x="6" y="34"/>
                    <a:pt x="10" y="31"/>
                    <a:pt x="15" y="30"/>
                  </a:cubicBezTo>
                  <a:cubicBezTo>
                    <a:pt x="23" y="29"/>
                    <a:pt x="31" y="33"/>
                    <a:pt x="35" y="41"/>
                  </a:cubicBezTo>
                  <a:cubicBezTo>
                    <a:pt x="43" y="44"/>
                    <a:pt x="50" y="45"/>
                    <a:pt x="57" y="45"/>
                  </a:cubicBezTo>
                  <a:cubicBezTo>
                    <a:pt x="57" y="45"/>
                    <a:pt x="57" y="45"/>
                    <a:pt x="57" y="45"/>
                  </a:cubicBezTo>
                  <a:cubicBezTo>
                    <a:pt x="75" y="45"/>
                    <a:pt x="92" y="35"/>
                    <a:pt x="109" y="24"/>
                  </a:cubicBezTo>
                  <a:cubicBezTo>
                    <a:pt x="127" y="12"/>
                    <a:pt x="146" y="0"/>
                    <a:pt x="168" y="0"/>
                  </a:cubicBezTo>
                  <a:cubicBezTo>
                    <a:pt x="179" y="0"/>
                    <a:pt x="190" y="2"/>
                    <a:pt x="201" y="8"/>
                  </a:cubicBezTo>
                  <a:cubicBezTo>
                    <a:pt x="204" y="9"/>
                    <a:pt x="204" y="9"/>
                    <a:pt x="204" y="9"/>
                  </a:cubicBezTo>
                  <a:cubicBezTo>
                    <a:pt x="240" y="141"/>
                    <a:pt x="240" y="141"/>
                    <a:pt x="240" y="141"/>
                  </a:cubicBezTo>
                  <a:cubicBezTo>
                    <a:pt x="226" y="134"/>
                    <a:pt x="226" y="134"/>
                    <a:pt x="226" y="134"/>
                  </a:cubicBezTo>
                  <a:cubicBezTo>
                    <a:pt x="217" y="129"/>
                    <a:pt x="209" y="127"/>
                    <a:pt x="200" y="127"/>
                  </a:cubicBezTo>
                  <a:cubicBezTo>
                    <a:pt x="181" y="127"/>
                    <a:pt x="165" y="137"/>
                    <a:pt x="148" y="148"/>
                  </a:cubicBezTo>
                  <a:cubicBezTo>
                    <a:pt x="130" y="160"/>
                    <a:pt x="111" y="172"/>
                    <a:pt x="88" y="172"/>
                  </a:cubicBezTo>
                  <a:cubicBezTo>
                    <a:pt x="83" y="172"/>
                    <a:pt x="77" y="172"/>
                    <a:pt x="72" y="170"/>
                  </a:cubicBezTo>
                  <a:cubicBezTo>
                    <a:pt x="104" y="284"/>
                    <a:pt x="104" y="284"/>
                    <a:pt x="104" y="284"/>
                  </a:cubicBezTo>
                  <a:cubicBezTo>
                    <a:pt x="105" y="290"/>
                    <a:pt x="104" y="296"/>
                    <a:pt x="102" y="300"/>
                  </a:cubicBezTo>
                  <a:cubicBezTo>
                    <a:pt x="99" y="304"/>
                    <a:pt x="95" y="307"/>
                    <a:pt x="90" y="308"/>
                  </a:cubicBezTo>
                  <a:cubicBezTo>
                    <a:pt x="89" y="308"/>
                    <a:pt x="88" y="308"/>
                    <a:pt x="87" y="308"/>
                  </a:cubicBezTo>
                  <a:close/>
                  <a:moveTo>
                    <a:pt x="18" y="43"/>
                  </a:moveTo>
                  <a:cubicBezTo>
                    <a:pt x="16" y="43"/>
                    <a:pt x="15" y="44"/>
                    <a:pt x="15" y="45"/>
                  </a:cubicBezTo>
                  <a:cubicBezTo>
                    <a:pt x="14" y="46"/>
                    <a:pt x="14" y="48"/>
                    <a:pt x="14" y="50"/>
                  </a:cubicBezTo>
                  <a:cubicBezTo>
                    <a:pt x="81" y="288"/>
                    <a:pt x="81" y="288"/>
                    <a:pt x="81" y="288"/>
                  </a:cubicBezTo>
                  <a:cubicBezTo>
                    <a:pt x="82" y="293"/>
                    <a:pt x="85" y="295"/>
                    <a:pt x="88" y="295"/>
                  </a:cubicBezTo>
                  <a:cubicBezTo>
                    <a:pt x="89" y="294"/>
                    <a:pt x="90" y="294"/>
                    <a:pt x="90" y="293"/>
                  </a:cubicBezTo>
                  <a:cubicBezTo>
                    <a:pt x="91" y="292"/>
                    <a:pt x="91" y="290"/>
                    <a:pt x="91" y="288"/>
                  </a:cubicBezTo>
                  <a:cubicBezTo>
                    <a:pt x="52" y="147"/>
                    <a:pt x="52" y="147"/>
                    <a:pt x="52" y="147"/>
                  </a:cubicBezTo>
                  <a:cubicBezTo>
                    <a:pt x="65" y="153"/>
                    <a:pt x="65" y="153"/>
                    <a:pt x="65" y="153"/>
                  </a:cubicBezTo>
                  <a:cubicBezTo>
                    <a:pt x="73" y="157"/>
                    <a:pt x="80" y="159"/>
                    <a:pt x="88" y="159"/>
                  </a:cubicBezTo>
                  <a:cubicBezTo>
                    <a:pt x="107" y="159"/>
                    <a:pt x="123" y="148"/>
                    <a:pt x="140" y="137"/>
                  </a:cubicBezTo>
                  <a:cubicBezTo>
                    <a:pt x="159" y="125"/>
                    <a:pt x="177" y="113"/>
                    <a:pt x="200" y="113"/>
                  </a:cubicBezTo>
                  <a:cubicBezTo>
                    <a:pt x="206" y="113"/>
                    <a:pt x="213" y="114"/>
                    <a:pt x="219" y="116"/>
                  </a:cubicBezTo>
                  <a:cubicBezTo>
                    <a:pt x="192" y="19"/>
                    <a:pt x="192" y="19"/>
                    <a:pt x="192" y="19"/>
                  </a:cubicBezTo>
                  <a:cubicBezTo>
                    <a:pt x="184" y="15"/>
                    <a:pt x="176" y="13"/>
                    <a:pt x="168" y="13"/>
                  </a:cubicBezTo>
                  <a:cubicBezTo>
                    <a:pt x="150" y="13"/>
                    <a:pt x="133" y="24"/>
                    <a:pt x="116" y="35"/>
                  </a:cubicBezTo>
                  <a:cubicBezTo>
                    <a:pt x="98" y="47"/>
                    <a:pt x="79" y="59"/>
                    <a:pt x="57" y="59"/>
                  </a:cubicBezTo>
                  <a:cubicBezTo>
                    <a:pt x="57" y="59"/>
                    <a:pt x="57" y="59"/>
                    <a:pt x="57" y="59"/>
                  </a:cubicBezTo>
                  <a:cubicBezTo>
                    <a:pt x="47" y="59"/>
                    <a:pt x="37" y="57"/>
                    <a:pt x="28" y="52"/>
                  </a:cubicBezTo>
                  <a:cubicBezTo>
                    <a:pt x="25" y="51"/>
                    <a:pt x="25" y="51"/>
                    <a:pt x="25" y="51"/>
                  </a:cubicBezTo>
                  <a:cubicBezTo>
                    <a:pt x="24" y="48"/>
                    <a:pt x="24" y="48"/>
                    <a:pt x="24" y="48"/>
                  </a:cubicBezTo>
                  <a:cubicBezTo>
                    <a:pt x="23" y="45"/>
                    <a:pt x="20" y="43"/>
                    <a:pt x="18" y="43"/>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sz="2400">
                <a:solidFill>
                  <a:schemeClr val="bg1"/>
                </a:solidFill>
                <a:latin typeface="微软雅黑" panose="020B0503020204020204" charset="-122"/>
                <a:ea typeface="微软雅黑" panose="020B0503020204020204" charset="-122"/>
              </a:endParaRPr>
            </a:p>
          </p:txBody>
        </p:sp>
      </p:grpSp>
      <p:sp>
        <p:nvSpPr>
          <p:cNvPr id="68" name="TextBox 1210"/>
          <p:cNvSpPr/>
          <p:nvPr/>
        </p:nvSpPr>
        <p:spPr>
          <a:xfrm>
            <a:off x="1439624" y="4190493"/>
            <a:ext cx="1694180" cy="398780"/>
          </a:xfrm>
          <a:prstGeom prst="rect">
            <a:avLst/>
          </a:prstGeom>
          <a:noFill/>
          <a:ln w="9525">
            <a:noFill/>
            <a:miter/>
          </a:ln>
          <a:extLst>
            <a:ext uri="{909E8E84-426E-40DD-AFC4-6F175D3DCCD1}">
              <a14:hiddenFill xmlns:a14="http://schemas.microsoft.com/office/drawing/2010/main">
                <a:solidFill>
                  <a:srgbClr val="5CA0B4"/>
                </a:solidFill>
              </a14:hiddenFill>
            </a:ext>
          </a:extLst>
        </p:spPr>
        <p:txBody>
          <a:bodyPr wrap="none" lIns="91440" tIns="45720" rIns="91440" bIns="45720">
            <a:spAutoFit/>
          </a:bodyPr>
          <a:lstStyle/>
          <a:p>
            <a:pPr lvl="0" algn="ctr"/>
            <a:r>
              <a:rPr lang="en-US" altLang="zh-CN" sz="1000" b="1" dirty="0">
                <a:solidFill>
                  <a:srgbClr val="1B4367"/>
                </a:solidFill>
                <a:cs typeface="+mn-ea"/>
                <a:sym typeface="+mn-lt"/>
              </a:rPr>
              <a:t>Subverting traditional AI </a:t>
            </a:r>
            <a:endParaRPr lang="en-US" altLang="zh-CN" sz="1000" b="1" dirty="0">
              <a:solidFill>
                <a:srgbClr val="1B4367"/>
              </a:solidFill>
              <a:cs typeface="+mn-ea"/>
              <a:sym typeface="+mn-lt"/>
            </a:endParaRPr>
          </a:p>
          <a:p>
            <a:pPr lvl="0" algn="ctr"/>
            <a:r>
              <a:rPr lang="en-US" altLang="zh-CN" sz="1000" b="1" dirty="0">
                <a:solidFill>
                  <a:srgbClr val="1B4367"/>
                </a:solidFill>
                <a:cs typeface="+mn-ea"/>
                <a:sym typeface="+mn-lt"/>
              </a:rPr>
              <a:t>creation methods</a:t>
            </a:r>
            <a:endParaRPr lang="en-US" altLang="zh-CN" sz="1000" b="1" dirty="0">
              <a:solidFill>
                <a:srgbClr val="1B4367"/>
              </a:solidFill>
              <a:cs typeface="+mn-ea"/>
              <a:sym typeface="+mn-lt"/>
            </a:endParaRPr>
          </a:p>
        </p:txBody>
      </p:sp>
      <p:sp>
        <p:nvSpPr>
          <p:cNvPr id="69" name="文本框 8"/>
          <p:cNvSpPr txBox="1"/>
          <p:nvPr/>
        </p:nvSpPr>
        <p:spPr>
          <a:xfrm>
            <a:off x="773347" y="4653136"/>
            <a:ext cx="3026736" cy="668020"/>
          </a:xfrm>
          <a:prstGeom prst="rect">
            <a:avLst/>
          </a:prstGeom>
          <a:noFill/>
          <a:ln>
            <a:noFill/>
          </a:ln>
          <a:extLst>
            <a:ext uri="{909E8E84-426E-40DD-AFC4-6F175D3DCCD1}">
              <a14:hiddenFill xmlns:a14="http://schemas.microsoft.com/office/drawing/2010/main">
                <a:solidFill>
                  <a:srgbClr val="5CA0B4"/>
                </a:solidFill>
              </a14:hiddenFill>
            </a:ext>
          </a:extLst>
        </p:spPr>
        <p:txBody>
          <a:bodyPr wrap="square" lIns="91440" tIns="45720" rIns="91440" bIns="45720" rtlCol="0">
            <a:spAutoFit/>
          </a:bodyPr>
          <a:lstStyle/>
          <a:p>
            <a:pPr algn="ctr">
              <a:lnSpc>
                <a:spcPts val="1500"/>
              </a:lnSpc>
            </a:pPr>
            <a:r>
              <a:rPr lang="en-US" altLang="zh-CN" sz="1335" dirty="0">
                <a:solidFill>
                  <a:schemeClr val="tx1">
                    <a:lumMod val="75000"/>
                    <a:lumOff val="25000"/>
                  </a:schemeClr>
                </a:solidFill>
                <a:cs typeface="+mn-ea"/>
                <a:sym typeface="+mn-lt"/>
              </a:rPr>
              <a:t>Subverting the traditional AI creation method, seeking to give AI creations imagery and artistic value.</a:t>
            </a:r>
            <a:endParaRPr lang="en-US" altLang="zh-CN" sz="1335" dirty="0">
              <a:solidFill>
                <a:schemeClr val="tx1">
                  <a:lumMod val="75000"/>
                  <a:lumOff val="25000"/>
                </a:schemeClr>
              </a:solidFill>
              <a:cs typeface="+mn-ea"/>
              <a:sym typeface="+mn-lt"/>
            </a:endParaRPr>
          </a:p>
        </p:txBody>
      </p:sp>
      <p:sp>
        <p:nvSpPr>
          <p:cNvPr id="70" name="TextBox 1210"/>
          <p:cNvSpPr/>
          <p:nvPr/>
        </p:nvSpPr>
        <p:spPr>
          <a:xfrm>
            <a:off x="3816070" y="1080163"/>
            <a:ext cx="2159635" cy="245110"/>
          </a:xfrm>
          <a:prstGeom prst="rect">
            <a:avLst/>
          </a:prstGeom>
          <a:noFill/>
          <a:ln w="9525">
            <a:noFill/>
            <a:miter/>
          </a:ln>
          <a:extLst>
            <a:ext uri="{909E8E84-426E-40DD-AFC4-6F175D3DCCD1}">
              <a14:hiddenFill xmlns:a14="http://schemas.microsoft.com/office/drawing/2010/main">
                <a:solidFill>
                  <a:srgbClr val="5CA0B4"/>
                </a:solidFill>
              </a14:hiddenFill>
            </a:ext>
          </a:extLst>
        </p:spPr>
        <p:txBody>
          <a:bodyPr wrap="none" lIns="91440" tIns="45720" rIns="91440" bIns="45720">
            <a:spAutoFit/>
          </a:bodyPr>
          <a:lstStyle/>
          <a:p>
            <a:pPr lvl="0" algn="ctr"/>
            <a:r>
              <a:rPr lang="en-US" altLang="zh-CN" sz="1000" b="1" dirty="0">
                <a:solidFill>
                  <a:srgbClr val="1B4367"/>
                </a:solidFill>
                <a:cs typeface="+mn-ea"/>
                <a:sym typeface="+mn-lt"/>
              </a:rPr>
              <a:t>Improvement ideas for adding AI</a:t>
            </a:r>
            <a:endParaRPr lang="en-US" altLang="zh-CN" sz="1000" b="1" dirty="0">
              <a:solidFill>
                <a:srgbClr val="1B4367"/>
              </a:solidFill>
              <a:cs typeface="+mn-ea"/>
              <a:sym typeface="+mn-lt"/>
            </a:endParaRPr>
          </a:p>
        </p:txBody>
      </p:sp>
      <p:sp>
        <p:nvSpPr>
          <p:cNvPr id="71" name="文本框 8"/>
          <p:cNvSpPr txBox="1"/>
          <p:nvPr/>
        </p:nvSpPr>
        <p:spPr>
          <a:xfrm>
            <a:off x="2251710" y="1266190"/>
            <a:ext cx="5561330" cy="1630045"/>
          </a:xfrm>
          <a:prstGeom prst="rect">
            <a:avLst/>
          </a:prstGeom>
          <a:noFill/>
          <a:ln>
            <a:noFill/>
          </a:ln>
          <a:extLst>
            <a:ext uri="{909E8E84-426E-40DD-AFC4-6F175D3DCCD1}">
              <a14:hiddenFill xmlns:a14="http://schemas.microsoft.com/office/drawing/2010/main">
                <a:solidFill>
                  <a:srgbClr val="5CA0B4"/>
                </a:solidFill>
              </a14:hiddenFill>
            </a:ext>
          </a:extLst>
        </p:spPr>
        <p:txBody>
          <a:bodyPr wrap="square" lIns="91440" tIns="45720" rIns="91440" bIns="45720" rtlCol="0">
            <a:spAutoFit/>
          </a:bodyPr>
          <a:lstStyle/>
          <a:p>
            <a:pPr algn="ctr">
              <a:lnSpc>
                <a:spcPts val="1500"/>
              </a:lnSpc>
            </a:pPr>
            <a:r>
              <a:rPr lang="en-US" altLang="zh-CN" sz="800" dirty="0">
                <a:solidFill>
                  <a:schemeClr val="tx1">
                    <a:lumMod val="75000"/>
                    <a:lumOff val="25000"/>
                  </a:schemeClr>
                </a:solidFill>
                <a:cs typeface="+mn-ea"/>
                <a:sym typeface="+mn-lt"/>
              </a:rPr>
              <a:t>Transferring the past resistance to the times to the present era, adding a path of improvement to AI creation. At this stage, the improvement of AI creation still follows the traditional art form, trying to increase the logic of AI, that is, manually organizing data sets.</a:t>
            </a:r>
            <a:r>
              <a:rPr lang="zh-CN" altLang="en-US" sz="800" dirty="0">
                <a:solidFill>
                  <a:schemeClr val="tx1">
                    <a:lumMod val="75000"/>
                    <a:lumOff val="25000"/>
                  </a:schemeClr>
                </a:solidFill>
                <a:cs typeface="+mn-ea"/>
                <a:sym typeface="+mn-lt"/>
              </a:rPr>
              <a:t> </a:t>
            </a:r>
            <a:r>
              <a:rPr lang="en-US" altLang="zh-CN" sz="800" dirty="0">
                <a:solidFill>
                  <a:schemeClr val="tx1">
                    <a:lumMod val="75000"/>
                    <a:lumOff val="25000"/>
                  </a:schemeClr>
                </a:solidFill>
                <a:cs typeface="+mn-ea"/>
                <a:sym typeface="+mn-lt"/>
              </a:rPr>
              <a:t>“...In the work of Helena Sarin we also find one possible cure for the mimetic disease: the hand-curation of datasets. As pointed out before, if DeepDream is future kitsch it is future kitsch because it has not been used to its full potential, i.e. outside of ImageNet/ILSVRC-2012. The more interesting/well-curated the datasets, the more interesting/complex the art. Faces will beget faces, ImageNet will beget dogs, but small, custom datasets (in combination with the right selection of techniques) will lead to interesting results - it is indeed (almost) all about the data at this point, as Sarin herself argued...”(The Past, Present, and Future of AI Art,18.Jun.2019,Fabian Offert)</a:t>
            </a:r>
            <a:endParaRPr lang="en-US" altLang="zh-CN" sz="800" dirty="0">
              <a:solidFill>
                <a:schemeClr val="tx1">
                  <a:lumMod val="75000"/>
                  <a:lumOff val="25000"/>
                </a:schemeClr>
              </a:solidFill>
              <a:cs typeface="+mn-ea"/>
              <a:sym typeface="+mn-lt"/>
            </a:endParaRPr>
          </a:p>
        </p:txBody>
      </p:sp>
      <p:sp>
        <p:nvSpPr>
          <p:cNvPr id="72" name="TextBox 1210"/>
          <p:cNvSpPr/>
          <p:nvPr/>
        </p:nvSpPr>
        <p:spPr>
          <a:xfrm>
            <a:off x="6164125" y="4190493"/>
            <a:ext cx="2213610" cy="275590"/>
          </a:xfrm>
          <a:prstGeom prst="rect">
            <a:avLst/>
          </a:prstGeom>
          <a:noFill/>
          <a:ln w="9525">
            <a:noFill/>
            <a:miter/>
          </a:ln>
          <a:extLst>
            <a:ext uri="{909E8E84-426E-40DD-AFC4-6F175D3DCCD1}">
              <a14:hiddenFill xmlns:a14="http://schemas.microsoft.com/office/drawing/2010/main">
                <a:solidFill>
                  <a:srgbClr val="5CA0B4"/>
                </a:solidFill>
              </a14:hiddenFill>
            </a:ext>
          </a:extLst>
        </p:spPr>
        <p:txBody>
          <a:bodyPr wrap="none" lIns="91440" tIns="45720" rIns="91440" bIns="45720">
            <a:spAutoFit/>
          </a:bodyPr>
          <a:lstStyle/>
          <a:p>
            <a:pPr lvl="0" algn="ctr"/>
            <a:r>
              <a:rPr lang="en-US" altLang="zh-CN" sz="1200" b="1" dirty="0">
                <a:solidFill>
                  <a:srgbClr val="1B4367"/>
                </a:solidFill>
                <a:cs typeface="+mn-ea"/>
                <a:sym typeface="+mn-lt"/>
              </a:rPr>
              <a:t>Break away from mediocrity</a:t>
            </a:r>
            <a:endParaRPr lang="en-US" altLang="zh-CN" sz="1200" b="1" dirty="0">
              <a:solidFill>
                <a:srgbClr val="1B4367"/>
              </a:solidFill>
              <a:cs typeface="+mn-ea"/>
              <a:sym typeface="+mn-lt"/>
            </a:endParaRPr>
          </a:p>
        </p:txBody>
      </p:sp>
      <p:sp>
        <p:nvSpPr>
          <p:cNvPr id="73" name="文本框 8"/>
          <p:cNvSpPr txBox="1"/>
          <p:nvPr/>
        </p:nvSpPr>
        <p:spPr>
          <a:xfrm>
            <a:off x="5132070" y="4465955"/>
            <a:ext cx="4157980" cy="1822450"/>
          </a:xfrm>
          <a:prstGeom prst="rect">
            <a:avLst/>
          </a:prstGeom>
          <a:noFill/>
          <a:ln>
            <a:noFill/>
          </a:ln>
          <a:extLst>
            <a:ext uri="{909E8E84-426E-40DD-AFC4-6F175D3DCCD1}">
              <a14:hiddenFill xmlns:a14="http://schemas.microsoft.com/office/drawing/2010/main">
                <a:solidFill>
                  <a:srgbClr val="5CA0B4"/>
                </a:solidFill>
              </a14:hiddenFill>
            </a:ext>
          </a:extLst>
        </p:spPr>
        <p:txBody>
          <a:bodyPr wrap="square" lIns="91440" tIns="45720" rIns="91440" bIns="45720" rtlCol="0">
            <a:spAutoFit/>
          </a:bodyPr>
          <a:lstStyle/>
          <a:p>
            <a:pPr algn="ctr">
              <a:lnSpc>
                <a:spcPts val="1500"/>
              </a:lnSpc>
            </a:pPr>
            <a:r>
              <a:rPr lang="en-US" altLang="zh-CN" sz="800" dirty="0">
                <a:solidFill>
                  <a:schemeClr val="tx1">
                    <a:lumMod val="75000"/>
                    <a:lumOff val="25000"/>
                  </a:schemeClr>
                </a:solidFill>
                <a:cs typeface="+mn-ea"/>
                <a:sym typeface="+mn-lt"/>
              </a:rPr>
              <a:t>At this stage, critics' understanding of Pop Art is still at the "photocopier" stage, which is similar to the original dilemma of Pop Art. Changing this point is also a subversion of public perception.</a:t>
            </a:r>
            <a:endParaRPr lang="en-US" altLang="zh-CN" sz="800" dirty="0">
              <a:solidFill>
                <a:schemeClr val="tx1">
                  <a:lumMod val="75000"/>
                  <a:lumOff val="25000"/>
                </a:schemeClr>
              </a:solidFill>
              <a:cs typeface="+mn-ea"/>
              <a:sym typeface="+mn-lt"/>
            </a:endParaRPr>
          </a:p>
          <a:p>
            <a:pPr algn="ctr">
              <a:lnSpc>
                <a:spcPts val="1500"/>
              </a:lnSpc>
            </a:pPr>
            <a:r>
              <a:rPr lang="en-US" altLang="zh-CN" sz="800" dirty="0">
                <a:solidFill>
                  <a:schemeClr val="tx1">
                    <a:lumMod val="75000"/>
                    <a:lumOff val="25000"/>
                  </a:schemeClr>
                </a:solidFill>
                <a:cs typeface="+mn-ea"/>
                <a:sym typeface="+mn-lt"/>
              </a:rPr>
              <a:t>“Closely connected to the question of adoption in the art world is the question of critical reception. In a review of the Barbican show, Jonathan Jones</a:t>
            </a:r>
            <a:r>
              <a:rPr lang="" altLang="en-US" sz="800" dirty="0">
                <a:solidFill>
                  <a:schemeClr val="tx1">
                    <a:lumMod val="75000"/>
                    <a:lumOff val="25000"/>
                  </a:schemeClr>
                </a:solidFill>
                <a:cs typeface="+mn-ea"/>
                <a:sym typeface="+mn-lt"/>
              </a:rPr>
              <a:t> </a:t>
            </a:r>
            <a:r>
              <a:rPr lang="en-US" altLang="zh-CN" sz="800" dirty="0">
                <a:solidFill>
                  <a:schemeClr val="tx1">
                    <a:lumMod val="75000"/>
                    <a:lumOff val="25000"/>
                  </a:schemeClr>
                </a:solidFill>
                <a:cs typeface="+mn-ea"/>
                <a:sym typeface="+mn-lt"/>
              </a:rPr>
              <a:t>wrote in the Guardian</a:t>
            </a:r>
            <a:r>
              <a:rPr lang="" altLang="en-US" sz="800" dirty="0">
                <a:solidFill>
                  <a:schemeClr val="tx1">
                    <a:lumMod val="75000"/>
                    <a:lumOff val="25000"/>
                  </a:schemeClr>
                </a:solidFill>
                <a:cs typeface="+mn-ea"/>
                <a:sym typeface="+mn-lt"/>
              </a:rPr>
              <a:t> </a:t>
            </a:r>
            <a:r>
              <a:rPr lang="en-US" altLang="zh-CN" sz="800" dirty="0">
                <a:solidFill>
                  <a:schemeClr val="tx1">
                    <a:lumMod val="75000"/>
                    <a:lumOff val="25000"/>
                  </a:schemeClr>
                </a:solidFill>
                <a:cs typeface="+mn-ea"/>
                <a:sym typeface="+mn-lt"/>
              </a:rPr>
              <a:t>about Mario Klingemann's piece</a:t>
            </a:r>
            <a:r>
              <a:rPr lang="" altLang="en-US" sz="800" dirty="0">
                <a:solidFill>
                  <a:schemeClr val="tx1">
                    <a:lumMod val="75000"/>
                    <a:lumOff val="25000"/>
                  </a:schemeClr>
                </a:solidFill>
                <a:cs typeface="+mn-ea"/>
                <a:sym typeface="+mn-lt"/>
              </a:rPr>
              <a:t> </a:t>
            </a:r>
            <a:r>
              <a:rPr lang="en-US" altLang="zh-CN" sz="800" dirty="0">
                <a:solidFill>
                  <a:schemeClr val="tx1">
                    <a:lumMod val="75000"/>
                    <a:lumOff val="25000"/>
                  </a:schemeClr>
                </a:solidFill>
                <a:cs typeface="+mn-ea"/>
                <a:sym typeface="+mn-lt"/>
              </a:rPr>
              <a:t>Circuit Training:</a:t>
            </a:r>
            <a:endParaRPr lang="en-US" altLang="zh-CN" sz="800" dirty="0">
              <a:solidFill>
                <a:schemeClr val="tx1">
                  <a:lumMod val="75000"/>
                  <a:lumOff val="25000"/>
                </a:schemeClr>
              </a:solidFill>
              <a:cs typeface="+mn-ea"/>
              <a:sym typeface="+mn-lt"/>
            </a:endParaRPr>
          </a:p>
          <a:p>
            <a:pPr algn="ctr">
              <a:lnSpc>
                <a:spcPts val="1500"/>
              </a:lnSpc>
            </a:pPr>
            <a:r>
              <a:rPr lang="en-US" altLang="zh-CN" sz="800" dirty="0">
                <a:solidFill>
                  <a:schemeClr val="tx1">
                    <a:lumMod val="75000"/>
                    <a:lumOff val="25000"/>
                  </a:schemeClr>
                </a:solidFill>
                <a:cs typeface="+mn-ea"/>
                <a:sym typeface="+mn-lt"/>
              </a:rPr>
              <a:t>It’s one of the most boring works of art I’ve ever experienced. The mutant faces are not meaningful or significant in any way. There’s clearly no more "intelligence" behind them than in a photocopier that accidentally produces "interesting" degradations.”</a:t>
            </a:r>
            <a:r>
              <a:rPr lang="zh-CN" altLang="en-US" sz="800" dirty="0">
                <a:solidFill>
                  <a:schemeClr val="tx1">
                    <a:lumMod val="75000"/>
                    <a:lumOff val="25000"/>
                  </a:schemeClr>
                </a:solidFill>
                <a:cs typeface="+mn-ea"/>
                <a:sym typeface="+mn-lt"/>
              </a:rPr>
              <a:t> </a:t>
            </a:r>
            <a:endParaRPr lang="en-US" altLang="zh-CN" sz="800" dirty="0">
              <a:solidFill>
                <a:schemeClr val="tx1">
                  <a:lumMod val="75000"/>
                  <a:lumOff val="25000"/>
                </a:schemeClr>
              </a:solidFill>
              <a:cs typeface="+mn-ea"/>
              <a:sym typeface="+mn-lt"/>
            </a:endParaRPr>
          </a:p>
        </p:txBody>
      </p:sp>
      <p:sp>
        <p:nvSpPr>
          <p:cNvPr id="74" name="TextBox 1210"/>
          <p:cNvSpPr/>
          <p:nvPr/>
        </p:nvSpPr>
        <p:spPr>
          <a:xfrm>
            <a:off x="8692251" y="1080163"/>
            <a:ext cx="2100580" cy="275590"/>
          </a:xfrm>
          <a:prstGeom prst="rect">
            <a:avLst/>
          </a:prstGeom>
          <a:noFill/>
          <a:ln w="9525">
            <a:noFill/>
            <a:miter/>
          </a:ln>
          <a:extLst>
            <a:ext uri="{909E8E84-426E-40DD-AFC4-6F175D3DCCD1}">
              <a14:hiddenFill xmlns:a14="http://schemas.microsoft.com/office/drawing/2010/main">
                <a:solidFill>
                  <a:srgbClr val="5CA0B4"/>
                </a:solidFill>
              </a14:hiddenFill>
            </a:ext>
          </a:extLst>
        </p:spPr>
        <p:txBody>
          <a:bodyPr wrap="none" lIns="91440" tIns="45720" rIns="91440" bIns="45720">
            <a:spAutoFit/>
          </a:bodyPr>
          <a:lstStyle/>
          <a:p>
            <a:pPr lvl="0" algn="ctr"/>
            <a:r>
              <a:rPr lang="en-US" altLang="zh-CN" sz="1200" b="1" dirty="0">
                <a:solidFill>
                  <a:srgbClr val="1B4367"/>
                </a:solidFill>
                <a:cs typeface="+mn-ea"/>
                <a:sym typeface="+mn-lt"/>
              </a:rPr>
              <a:t>The rebellious nature of AI</a:t>
            </a:r>
            <a:endParaRPr lang="en-US" altLang="zh-CN" sz="1200" b="1" dirty="0">
              <a:solidFill>
                <a:srgbClr val="1B4367"/>
              </a:solidFill>
              <a:cs typeface="+mn-ea"/>
              <a:sym typeface="+mn-lt"/>
            </a:endParaRPr>
          </a:p>
        </p:txBody>
      </p:sp>
      <p:sp>
        <p:nvSpPr>
          <p:cNvPr id="75" name="文本框 8"/>
          <p:cNvSpPr txBox="1"/>
          <p:nvPr/>
        </p:nvSpPr>
        <p:spPr>
          <a:xfrm>
            <a:off x="8229173" y="1459620"/>
            <a:ext cx="3026736" cy="1245235"/>
          </a:xfrm>
          <a:prstGeom prst="rect">
            <a:avLst/>
          </a:prstGeom>
          <a:noFill/>
          <a:ln>
            <a:noFill/>
          </a:ln>
          <a:extLst>
            <a:ext uri="{909E8E84-426E-40DD-AFC4-6F175D3DCCD1}">
              <a14:hiddenFill xmlns:a14="http://schemas.microsoft.com/office/drawing/2010/main">
                <a:solidFill>
                  <a:srgbClr val="5CA0B4"/>
                </a:solidFill>
              </a14:hiddenFill>
            </a:ext>
          </a:extLst>
        </p:spPr>
        <p:txBody>
          <a:bodyPr wrap="square" lIns="91440" tIns="45720" rIns="91440" bIns="45720" rtlCol="0">
            <a:spAutoFit/>
          </a:bodyPr>
          <a:lstStyle/>
          <a:p>
            <a:pPr algn="ctr">
              <a:lnSpc>
                <a:spcPts val="1500"/>
              </a:lnSpc>
            </a:pPr>
            <a:r>
              <a:rPr lang="en-US" altLang="zh-CN" sz="1335" dirty="0">
                <a:solidFill>
                  <a:schemeClr val="tx1">
                    <a:lumMod val="75000"/>
                    <a:lumOff val="25000"/>
                  </a:schemeClr>
                </a:solidFill>
                <a:cs typeface="+mn-ea"/>
                <a:sym typeface="+mn-lt"/>
              </a:rPr>
              <a:t>Compared to pop art, AI creation is more like a real way of creating art that rebels against the "modern" art form in the current era. Although more artists find it difficult to accept this, change is a form of rebellion.</a:t>
            </a:r>
            <a:r>
              <a:rPr lang="zh-CN" altLang="en-US" sz="1335" dirty="0">
                <a:solidFill>
                  <a:schemeClr val="tx1">
                    <a:lumMod val="75000"/>
                    <a:lumOff val="25000"/>
                  </a:schemeClr>
                </a:solidFill>
                <a:cs typeface="+mn-ea"/>
                <a:sym typeface="+mn-lt"/>
              </a:rPr>
              <a:t> </a:t>
            </a:r>
            <a:endParaRPr lang="en-US" altLang="zh-CN" sz="1335" dirty="0">
              <a:solidFill>
                <a:schemeClr val="tx1">
                  <a:lumMod val="75000"/>
                  <a:lumOff val="25000"/>
                </a:schemeClr>
              </a:solidFill>
              <a:cs typeface="+mn-ea"/>
              <a:sym typeface="+mn-lt"/>
            </a:endParaRPr>
          </a:p>
        </p:txBody>
      </p:sp>
      <p:cxnSp>
        <p:nvCxnSpPr>
          <p:cNvPr id="27" name="直接连接符 26"/>
          <p:cNvCxnSpPr/>
          <p:nvPr/>
        </p:nvCxnSpPr>
        <p:spPr>
          <a:xfrm>
            <a:off x="1032637" y="876556"/>
            <a:ext cx="640345" cy="0"/>
          </a:xfrm>
          <a:prstGeom prst="line">
            <a:avLst/>
          </a:prstGeom>
          <a:ln w="9525">
            <a:solidFill>
              <a:srgbClr val="1B4367"/>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45"/>
                                        </p:tgtEl>
                                        <p:attrNameLst>
                                          <p:attrName>style.visibility</p:attrName>
                                        </p:attrNameLst>
                                      </p:cBhvr>
                                      <p:to>
                                        <p:strVal val="visible"/>
                                      </p:to>
                                    </p:set>
                                    <p:anim calcmode="lin" valueType="num">
                                      <p:cBhvr>
                                        <p:cTn id="7" dur="500" fill="hold"/>
                                        <p:tgtEl>
                                          <p:spTgt spid="45"/>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45"/>
                                        </p:tgtEl>
                                        <p:attrNameLst>
                                          <p:attrName>ppt_y</p:attrName>
                                        </p:attrNameLst>
                                      </p:cBhvr>
                                      <p:tavLst>
                                        <p:tav tm="0">
                                          <p:val>
                                            <p:strVal val="#ppt_y"/>
                                          </p:val>
                                        </p:tav>
                                        <p:tav tm="100000">
                                          <p:val>
                                            <p:strVal val="#ppt_y"/>
                                          </p:val>
                                        </p:tav>
                                      </p:tavLst>
                                    </p:anim>
                                    <p:anim calcmode="lin" valueType="num">
                                      <p:cBhvr>
                                        <p:cTn id="9" dur="500" fill="hold"/>
                                        <p:tgtEl>
                                          <p:spTgt spid="45"/>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45"/>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45"/>
                                        </p:tgtEl>
                                      </p:cBhvr>
                                    </p:animEffect>
                                  </p:childTnLst>
                                </p:cTn>
                              </p:par>
                            </p:childTnLst>
                          </p:cTn>
                        </p:par>
                        <p:par>
                          <p:cTn id="12" fill="hold">
                            <p:stCondLst>
                              <p:cond delay="2349"/>
                            </p:stCondLst>
                            <p:childTnLst>
                              <p:par>
                                <p:cTn id="13" presetID="22" presetClass="entr" presetSubtype="8" fill="hold" nodeType="afterEffect">
                                  <p:stCondLst>
                                    <p:cond delay="0"/>
                                  </p:stCondLst>
                                  <p:childTnLst>
                                    <p:set>
                                      <p:cBhvr>
                                        <p:cTn id="14" dur="1" fill="hold">
                                          <p:stCondLst>
                                            <p:cond delay="0"/>
                                          </p:stCondLst>
                                        </p:cTn>
                                        <p:tgtEl>
                                          <p:spTgt spid="27"/>
                                        </p:tgtEl>
                                        <p:attrNameLst>
                                          <p:attrName>style.visibility</p:attrName>
                                        </p:attrNameLst>
                                      </p:cBhvr>
                                      <p:to>
                                        <p:strVal val="visible"/>
                                      </p:to>
                                    </p:set>
                                    <p:animEffect transition="in" filter="wipe(left)">
                                      <p:cBhvr>
                                        <p:cTn id="15" dur="300"/>
                                        <p:tgtEl>
                                          <p:spTgt spid="27"/>
                                        </p:tgtEl>
                                      </p:cBhvr>
                                    </p:animEffect>
                                  </p:childTnLst>
                                </p:cTn>
                              </p:par>
                            </p:childTnLst>
                          </p:cTn>
                        </p:par>
                        <p:par>
                          <p:cTn id="16" fill="hold">
                            <p:stCondLst>
                              <p:cond delay="2849"/>
                            </p:stCondLst>
                            <p:childTnLst>
                              <p:par>
                                <p:cTn id="17" presetID="2" presetClass="entr" presetSubtype="8" fill="hold" nodeType="afterEffect">
                                  <p:stCondLst>
                                    <p:cond delay="0"/>
                                  </p:stCondLst>
                                  <p:childTnLst>
                                    <p:set>
                                      <p:cBhvr>
                                        <p:cTn id="18" dur="1" fill="hold">
                                          <p:stCondLst>
                                            <p:cond delay="0"/>
                                          </p:stCondLst>
                                        </p:cTn>
                                        <p:tgtEl>
                                          <p:spTgt spid="48"/>
                                        </p:tgtEl>
                                        <p:attrNameLst>
                                          <p:attrName>style.visibility</p:attrName>
                                        </p:attrNameLst>
                                      </p:cBhvr>
                                      <p:to>
                                        <p:strVal val="visible"/>
                                      </p:to>
                                    </p:set>
                                    <p:anim calcmode="lin" valueType="num">
                                      <p:cBhvr additive="base">
                                        <p:cTn id="19" dur="500" fill="hold"/>
                                        <p:tgtEl>
                                          <p:spTgt spid="48"/>
                                        </p:tgtEl>
                                        <p:attrNameLst>
                                          <p:attrName>ppt_x</p:attrName>
                                        </p:attrNameLst>
                                      </p:cBhvr>
                                      <p:tavLst>
                                        <p:tav tm="0">
                                          <p:val>
                                            <p:strVal val="0-#ppt_w/2"/>
                                          </p:val>
                                        </p:tav>
                                        <p:tav tm="100000">
                                          <p:val>
                                            <p:strVal val="#ppt_x"/>
                                          </p:val>
                                        </p:tav>
                                      </p:tavLst>
                                    </p:anim>
                                    <p:anim calcmode="lin" valueType="num">
                                      <p:cBhvr additive="base">
                                        <p:cTn id="20" dur="500" fill="hold"/>
                                        <p:tgtEl>
                                          <p:spTgt spid="48"/>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56"/>
                                        </p:tgtEl>
                                        <p:attrNameLst>
                                          <p:attrName>style.visibility</p:attrName>
                                        </p:attrNameLst>
                                      </p:cBhvr>
                                      <p:to>
                                        <p:strVal val="visible"/>
                                      </p:to>
                                    </p:set>
                                    <p:anim calcmode="lin" valueType="num">
                                      <p:cBhvr additive="base">
                                        <p:cTn id="23" dur="500" fill="hold"/>
                                        <p:tgtEl>
                                          <p:spTgt spid="56"/>
                                        </p:tgtEl>
                                        <p:attrNameLst>
                                          <p:attrName>ppt_x</p:attrName>
                                        </p:attrNameLst>
                                      </p:cBhvr>
                                      <p:tavLst>
                                        <p:tav tm="0">
                                          <p:val>
                                            <p:strVal val="0-#ppt_w/2"/>
                                          </p:val>
                                        </p:tav>
                                        <p:tav tm="100000">
                                          <p:val>
                                            <p:strVal val="#ppt_x"/>
                                          </p:val>
                                        </p:tav>
                                      </p:tavLst>
                                    </p:anim>
                                    <p:anim calcmode="lin" valueType="num">
                                      <p:cBhvr additive="base">
                                        <p:cTn id="24" dur="500" fill="hold"/>
                                        <p:tgtEl>
                                          <p:spTgt spid="56"/>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52"/>
                                        </p:tgtEl>
                                        <p:attrNameLst>
                                          <p:attrName>style.visibility</p:attrName>
                                        </p:attrNameLst>
                                      </p:cBhvr>
                                      <p:to>
                                        <p:strVal val="visible"/>
                                      </p:to>
                                    </p:set>
                                    <p:anim calcmode="lin" valueType="num">
                                      <p:cBhvr additive="base">
                                        <p:cTn id="27" dur="500" fill="hold"/>
                                        <p:tgtEl>
                                          <p:spTgt spid="52"/>
                                        </p:tgtEl>
                                        <p:attrNameLst>
                                          <p:attrName>ppt_x</p:attrName>
                                        </p:attrNameLst>
                                      </p:cBhvr>
                                      <p:tavLst>
                                        <p:tav tm="0">
                                          <p:val>
                                            <p:strVal val="0-#ppt_w/2"/>
                                          </p:val>
                                        </p:tav>
                                        <p:tav tm="100000">
                                          <p:val>
                                            <p:strVal val="#ppt_x"/>
                                          </p:val>
                                        </p:tav>
                                      </p:tavLst>
                                    </p:anim>
                                    <p:anim calcmode="lin" valueType="num">
                                      <p:cBhvr additive="base">
                                        <p:cTn id="28" dur="500" fill="hold"/>
                                        <p:tgtEl>
                                          <p:spTgt spid="52"/>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60"/>
                                        </p:tgtEl>
                                        <p:attrNameLst>
                                          <p:attrName>style.visibility</p:attrName>
                                        </p:attrNameLst>
                                      </p:cBhvr>
                                      <p:to>
                                        <p:strVal val="visible"/>
                                      </p:to>
                                    </p:set>
                                    <p:anim calcmode="lin" valueType="num">
                                      <p:cBhvr additive="base">
                                        <p:cTn id="31" dur="500" fill="hold"/>
                                        <p:tgtEl>
                                          <p:spTgt spid="60"/>
                                        </p:tgtEl>
                                        <p:attrNameLst>
                                          <p:attrName>ppt_x</p:attrName>
                                        </p:attrNameLst>
                                      </p:cBhvr>
                                      <p:tavLst>
                                        <p:tav tm="0">
                                          <p:val>
                                            <p:strVal val="0-#ppt_w/2"/>
                                          </p:val>
                                        </p:tav>
                                        <p:tav tm="100000">
                                          <p:val>
                                            <p:strVal val="#ppt_x"/>
                                          </p:val>
                                        </p:tav>
                                      </p:tavLst>
                                    </p:anim>
                                    <p:anim calcmode="lin" valueType="num">
                                      <p:cBhvr additive="base">
                                        <p:cTn id="32" dur="500" fill="hold"/>
                                        <p:tgtEl>
                                          <p:spTgt spid="60"/>
                                        </p:tgtEl>
                                        <p:attrNameLst>
                                          <p:attrName>ppt_y</p:attrName>
                                        </p:attrNameLst>
                                      </p:cBhvr>
                                      <p:tavLst>
                                        <p:tav tm="0">
                                          <p:val>
                                            <p:strVal val="#ppt_y"/>
                                          </p:val>
                                        </p:tav>
                                        <p:tav tm="100000">
                                          <p:val>
                                            <p:strVal val="#ppt_y"/>
                                          </p:val>
                                        </p:tav>
                                      </p:tavLst>
                                    </p:anim>
                                  </p:childTnLst>
                                </p:cTn>
                              </p:par>
                            </p:childTnLst>
                          </p:cTn>
                        </p:par>
                        <p:par>
                          <p:cTn id="33" fill="hold">
                            <p:stCondLst>
                              <p:cond delay="3349"/>
                            </p:stCondLst>
                            <p:childTnLst>
                              <p:par>
                                <p:cTn id="34" presetID="2" presetClass="entr" presetSubtype="4" fill="hold" grpId="0" nodeType="afterEffect">
                                  <p:stCondLst>
                                    <p:cond delay="0"/>
                                  </p:stCondLst>
                                  <p:childTnLst>
                                    <p:set>
                                      <p:cBhvr>
                                        <p:cTn id="35" dur="1" fill="hold">
                                          <p:stCondLst>
                                            <p:cond delay="0"/>
                                          </p:stCondLst>
                                        </p:cTn>
                                        <p:tgtEl>
                                          <p:spTgt spid="68"/>
                                        </p:tgtEl>
                                        <p:attrNameLst>
                                          <p:attrName>style.visibility</p:attrName>
                                        </p:attrNameLst>
                                      </p:cBhvr>
                                      <p:to>
                                        <p:strVal val="visible"/>
                                      </p:to>
                                    </p:set>
                                    <p:anim calcmode="lin" valueType="num">
                                      <p:cBhvr additive="base">
                                        <p:cTn id="36" dur="500" fill="hold"/>
                                        <p:tgtEl>
                                          <p:spTgt spid="68"/>
                                        </p:tgtEl>
                                        <p:attrNameLst>
                                          <p:attrName>ppt_x</p:attrName>
                                        </p:attrNameLst>
                                      </p:cBhvr>
                                      <p:tavLst>
                                        <p:tav tm="0">
                                          <p:val>
                                            <p:strVal val="#ppt_x"/>
                                          </p:val>
                                        </p:tav>
                                        <p:tav tm="100000">
                                          <p:val>
                                            <p:strVal val="#ppt_x"/>
                                          </p:val>
                                        </p:tav>
                                      </p:tavLst>
                                    </p:anim>
                                    <p:anim calcmode="lin" valueType="num">
                                      <p:cBhvr additive="base">
                                        <p:cTn id="37" dur="500" fill="hold"/>
                                        <p:tgtEl>
                                          <p:spTgt spid="68"/>
                                        </p:tgtEl>
                                        <p:attrNameLst>
                                          <p:attrName>ppt_y</p:attrName>
                                        </p:attrNameLst>
                                      </p:cBhvr>
                                      <p:tavLst>
                                        <p:tav tm="0">
                                          <p:val>
                                            <p:strVal val="1+#ppt_h/2"/>
                                          </p:val>
                                        </p:tav>
                                        <p:tav tm="100000">
                                          <p:val>
                                            <p:strVal val="#ppt_y"/>
                                          </p:val>
                                        </p:tav>
                                      </p:tavLst>
                                    </p:anim>
                                  </p:childTnLst>
                                </p:cTn>
                              </p:par>
                            </p:childTnLst>
                          </p:cTn>
                        </p:par>
                        <p:par>
                          <p:cTn id="38" fill="hold">
                            <p:stCondLst>
                              <p:cond delay="3849"/>
                            </p:stCondLst>
                            <p:childTnLst>
                              <p:par>
                                <p:cTn id="39" presetID="2" presetClass="entr" presetSubtype="4" fill="hold" grpId="0" nodeType="afterEffect">
                                  <p:stCondLst>
                                    <p:cond delay="0"/>
                                  </p:stCondLst>
                                  <p:childTnLst>
                                    <p:set>
                                      <p:cBhvr>
                                        <p:cTn id="40" dur="1" fill="hold">
                                          <p:stCondLst>
                                            <p:cond delay="0"/>
                                          </p:stCondLst>
                                        </p:cTn>
                                        <p:tgtEl>
                                          <p:spTgt spid="69"/>
                                        </p:tgtEl>
                                        <p:attrNameLst>
                                          <p:attrName>style.visibility</p:attrName>
                                        </p:attrNameLst>
                                      </p:cBhvr>
                                      <p:to>
                                        <p:strVal val="visible"/>
                                      </p:to>
                                    </p:set>
                                    <p:anim calcmode="lin" valueType="num">
                                      <p:cBhvr additive="base">
                                        <p:cTn id="41" dur="500" fill="hold"/>
                                        <p:tgtEl>
                                          <p:spTgt spid="69"/>
                                        </p:tgtEl>
                                        <p:attrNameLst>
                                          <p:attrName>ppt_x</p:attrName>
                                        </p:attrNameLst>
                                      </p:cBhvr>
                                      <p:tavLst>
                                        <p:tav tm="0">
                                          <p:val>
                                            <p:strVal val="#ppt_x"/>
                                          </p:val>
                                        </p:tav>
                                        <p:tav tm="100000">
                                          <p:val>
                                            <p:strVal val="#ppt_x"/>
                                          </p:val>
                                        </p:tav>
                                      </p:tavLst>
                                    </p:anim>
                                    <p:anim calcmode="lin" valueType="num">
                                      <p:cBhvr additive="base">
                                        <p:cTn id="42" dur="500" fill="hold"/>
                                        <p:tgtEl>
                                          <p:spTgt spid="69"/>
                                        </p:tgtEl>
                                        <p:attrNameLst>
                                          <p:attrName>ppt_y</p:attrName>
                                        </p:attrNameLst>
                                      </p:cBhvr>
                                      <p:tavLst>
                                        <p:tav tm="0">
                                          <p:val>
                                            <p:strVal val="1+#ppt_h/2"/>
                                          </p:val>
                                        </p:tav>
                                        <p:tav tm="100000">
                                          <p:val>
                                            <p:strVal val="#ppt_y"/>
                                          </p:val>
                                        </p:tav>
                                      </p:tavLst>
                                    </p:anim>
                                  </p:childTnLst>
                                </p:cTn>
                              </p:par>
                            </p:childTnLst>
                          </p:cTn>
                        </p:par>
                        <p:par>
                          <p:cTn id="43" fill="hold">
                            <p:stCondLst>
                              <p:cond delay="4349"/>
                            </p:stCondLst>
                            <p:childTnLst>
                              <p:par>
                                <p:cTn id="44" presetID="2" presetClass="entr" presetSubtype="1" fill="hold" grpId="0" nodeType="afterEffect">
                                  <p:stCondLst>
                                    <p:cond delay="0"/>
                                  </p:stCondLst>
                                  <p:childTnLst>
                                    <p:set>
                                      <p:cBhvr>
                                        <p:cTn id="45" dur="1" fill="hold">
                                          <p:stCondLst>
                                            <p:cond delay="0"/>
                                          </p:stCondLst>
                                        </p:cTn>
                                        <p:tgtEl>
                                          <p:spTgt spid="70"/>
                                        </p:tgtEl>
                                        <p:attrNameLst>
                                          <p:attrName>style.visibility</p:attrName>
                                        </p:attrNameLst>
                                      </p:cBhvr>
                                      <p:to>
                                        <p:strVal val="visible"/>
                                      </p:to>
                                    </p:set>
                                    <p:anim calcmode="lin" valueType="num">
                                      <p:cBhvr additive="base">
                                        <p:cTn id="46" dur="500" fill="hold"/>
                                        <p:tgtEl>
                                          <p:spTgt spid="70"/>
                                        </p:tgtEl>
                                        <p:attrNameLst>
                                          <p:attrName>ppt_x</p:attrName>
                                        </p:attrNameLst>
                                      </p:cBhvr>
                                      <p:tavLst>
                                        <p:tav tm="0">
                                          <p:val>
                                            <p:strVal val="#ppt_x"/>
                                          </p:val>
                                        </p:tav>
                                        <p:tav tm="100000">
                                          <p:val>
                                            <p:strVal val="#ppt_x"/>
                                          </p:val>
                                        </p:tav>
                                      </p:tavLst>
                                    </p:anim>
                                    <p:anim calcmode="lin" valueType="num">
                                      <p:cBhvr additive="base">
                                        <p:cTn id="47" dur="500" fill="hold"/>
                                        <p:tgtEl>
                                          <p:spTgt spid="70"/>
                                        </p:tgtEl>
                                        <p:attrNameLst>
                                          <p:attrName>ppt_y</p:attrName>
                                        </p:attrNameLst>
                                      </p:cBhvr>
                                      <p:tavLst>
                                        <p:tav tm="0">
                                          <p:val>
                                            <p:strVal val="0-#ppt_h/2"/>
                                          </p:val>
                                        </p:tav>
                                        <p:tav tm="100000">
                                          <p:val>
                                            <p:strVal val="#ppt_y"/>
                                          </p:val>
                                        </p:tav>
                                      </p:tavLst>
                                    </p:anim>
                                  </p:childTnLst>
                                </p:cTn>
                              </p:par>
                            </p:childTnLst>
                          </p:cTn>
                        </p:par>
                        <p:par>
                          <p:cTn id="48" fill="hold">
                            <p:stCondLst>
                              <p:cond delay="4849"/>
                            </p:stCondLst>
                            <p:childTnLst>
                              <p:par>
                                <p:cTn id="49" presetID="2" presetClass="entr" presetSubtype="1" fill="hold" grpId="0" nodeType="afterEffect">
                                  <p:stCondLst>
                                    <p:cond delay="0"/>
                                  </p:stCondLst>
                                  <p:childTnLst>
                                    <p:set>
                                      <p:cBhvr>
                                        <p:cTn id="50" dur="1" fill="hold">
                                          <p:stCondLst>
                                            <p:cond delay="0"/>
                                          </p:stCondLst>
                                        </p:cTn>
                                        <p:tgtEl>
                                          <p:spTgt spid="71"/>
                                        </p:tgtEl>
                                        <p:attrNameLst>
                                          <p:attrName>style.visibility</p:attrName>
                                        </p:attrNameLst>
                                      </p:cBhvr>
                                      <p:to>
                                        <p:strVal val="visible"/>
                                      </p:to>
                                    </p:set>
                                    <p:anim calcmode="lin" valueType="num">
                                      <p:cBhvr additive="base">
                                        <p:cTn id="51" dur="500" fill="hold"/>
                                        <p:tgtEl>
                                          <p:spTgt spid="71"/>
                                        </p:tgtEl>
                                        <p:attrNameLst>
                                          <p:attrName>ppt_x</p:attrName>
                                        </p:attrNameLst>
                                      </p:cBhvr>
                                      <p:tavLst>
                                        <p:tav tm="0">
                                          <p:val>
                                            <p:strVal val="#ppt_x"/>
                                          </p:val>
                                        </p:tav>
                                        <p:tav tm="100000">
                                          <p:val>
                                            <p:strVal val="#ppt_x"/>
                                          </p:val>
                                        </p:tav>
                                      </p:tavLst>
                                    </p:anim>
                                    <p:anim calcmode="lin" valueType="num">
                                      <p:cBhvr additive="base">
                                        <p:cTn id="52" dur="500" fill="hold"/>
                                        <p:tgtEl>
                                          <p:spTgt spid="71"/>
                                        </p:tgtEl>
                                        <p:attrNameLst>
                                          <p:attrName>ppt_y</p:attrName>
                                        </p:attrNameLst>
                                      </p:cBhvr>
                                      <p:tavLst>
                                        <p:tav tm="0">
                                          <p:val>
                                            <p:strVal val="0-#ppt_h/2"/>
                                          </p:val>
                                        </p:tav>
                                        <p:tav tm="100000">
                                          <p:val>
                                            <p:strVal val="#ppt_y"/>
                                          </p:val>
                                        </p:tav>
                                      </p:tavLst>
                                    </p:anim>
                                  </p:childTnLst>
                                </p:cTn>
                              </p:par>
                            </p:childTnLst>
                          </p:cTn>
                        </p:par>
                        <p:par>
                          <p:cTn id="53" fill="hold">
                            <p:stCondLst>
                              <p:cond delay="5349"/>
                            </p:stCondLst>
                            <p:childTnLst>
                              <p:par>
                                <p:cTn id="54" presetID="2" presetClass="entr" presetSubtype="4" fill="hold" grpId="0" nodeType="afterEffect">
                                  <p:stCondLst>
                                    <p:cond delay="0"/>
                                  </p:stCondLst>
                                  <p:childTnLst>
                                    <p:set>
                                      <p:cBhvr>
                                        <p:cTn id="55" dur="1" fill="hold">
                                          <p:stCondLst>
                                            <p:cond delay="0"/>
                                          </p:stCondLst>
                                        </p:cTn>
                                        <p:tgtEl>
                                          <p:spTgt spid="72"/>
                                        </p:tgtEl>
                                        <p:attrNameLst>
                                          <p:attrName>style.visibility</p:attrName>
                                        </p:attrNameLst>
                                      </p:cBhvr>
                                      <p:to>
                                        <p:strVal val="visible"/>
                                      </p:to>
                                    </p:set>
                                    <p:anim calcmode="lin" valueType="num">
                                      <p:cBhvr additive="base">
                                        <p:cTn id="56" dur="500" fill="hold"/>
                                        <p:tgtEl>
                                          <p:spTgt spid="72"/>
                                        </p:tgtEl>
                                        <p:attrNameLst>
                                          <p:attrName>ppt_x</p:attrName>
                                        </p:attrNameLst>
                                      </p:cBhvr>
                                      <p:tavLst>
                                        <p:tav tm="0">
                                          <p:val>
                                            <p:strVal val="#ppt_x"/>
                                          </p:val>
                                        </p:tav>
                                        <p:tav tm="100000">
                                          <p:val>
                                            <p:strVal val="#ppt_x"/>
                                          </p:val>
                                        </p:tav>
                                      </p:tavLst>
                                    </p:anim>
                                    <p:anim calcmode="lin" valueType="num">
                                      <p:cBhvr additive="base">
                                        <p:cTn id="57" dur="500" fill="hold"/>
                                        <p:tgtEl>
                                          <p:spTgt spid="72"/>
                                        </p:tgtEl>
                                        <p:attrNameLst>
                                          <p:attrName>ppt_y</p:attrName>
                                        </p:attrNameLst>
                                      </p:cBhvr>
                                      <p:tavLst>
                                        <p:tav tm="0">
                                          <p:val>
                                            <p:strVal val="1+#ppt_h/2"/>
                                          </p:val>
                                        </p:tav>
                                        <p:tav tm="100000">
                                          <p:val>
                                            <p:strVal val="#ppt_y"/>
                                          </p:val>
                                        </p:tav>
                                      </p:tavLst>
                                    </p:anim>
                                  </p:childTnLst>
                                </p:cTn>
                              </p:par>
                            </p:childTnLst>
                          </p:cTn>
                        </p:par>
                        <p:par>
                          <p:cTn id="58" fill="hold">
                            <p:stCondLst>
                              <p:cond delay="5849"/>
                            </p:stCondLst>
                            <p:childTnLst>
                              <p:par>
                                <p:cTn id="59" presetID="2" presetClass="entr" presetSubtype="4" fill="hold" grpId="0" nodeType="afterEffect">
                                  <p:stCondLst>
                                    <p:cond delay="0"/>
                                  </p:stCondLst>
                                  <p:childTnLst>
                                    <p:set>
                                      <p:cBhvr>
                                        <p:cTn id="60" dur="1" fill="hold">
                                          <p:stCondLst>
                                            <p:cond delay="0"/>
                                          </p:stCondLst>
                                        </p:cTn>
                                        <p:tgtEl>
                                          <p:spTgt spid="73"/>
                                        </p:tgtEl>
                                        <p:attrNameLst>
                                          <p:attrName>style.visibility</p:attrName>
                                        </p:attrNameLst>
                                      </p:cBhvr>
                                      <p:to>
                                        <p:strVal val="visible"/>
                                      </p:to>
                                    </p:set>
                                    <p:anim calcmode="lin" valueType="num">
                                      <p:cBhvr additive="base">
                                        <p:cTn id="61" dur="500" fill="hold"/>
                                        <p:tgtEl>
                                          <p:spTgt spid="73"/>
                                        </p:tgtEl>
                                        <p:attrNameLst>
                                          <p:attrName>ppt_x</p:attrName>
                                        </p:attrNameLst>
                                      </p:cBhvr>
                                      <p:tavLst>
                                        <p:tav tm="0">
                                          <p:val>
                                            <p:strVal val="#ppt_x"/>
                                          </p:val>
                                        </p:tav>
                                        <p:tav tm="100000">
                                          <p:val>
                                            <p:strVal val="#ppt_x"/>
                                          </p:val>
                                        </p:tav>
                                      </p:tavLst>
                                    </p:anim>
                                    <p:anim calcmode="lin" valueType="num">
                                      <p:cBhvr additive="base">
                                        <p:cTn id="62" dur="500" fill="hold"/>
                                        <p:tgtEl>
                                          <p:spTgt spid="73"/>
                                        </p:tgtEl>
                                        <p:attrNameLst>
                                          <p:attrName>ppt_y</p:attrName>
                                        </p:attrNameLst>
                                      </p:cBhvr>
                                      <p:tavLst>
                                        <p:tav tm="0">
                                          <p:val>
                                            <p:strVal val="1+#ppt_h/2"/>
                                          </p:val>
                                        </p:tav>
                                        <p:tav tm="100000">
                                          <p:val>
                                            <p:strVal val="#ppt_y"/>
                                          </p:val>
                                        </p:tav>
                                      </p:tavLst>
                                    </p:anim>
                                  </p:childTnLst>
                                </p:cTn>
                              </p:par>
                            </p:childTnLst>
                          </p:cTn>
                        </p:par>
                        <p:par>
                          <p:cTn id="63" fill="hold">
                            <p:stCondLst>
                              <p:cond delay="6349"/>
                            </p:stCondLst>
                            <p:childTnLst>
                              <p:par>
                                <p:cTn id="64" presetID="2" presetClass="entr" presetSubtype="1" fill="hold" grpId="0" nodeType="afterEffect">
                                  <p:stCondLst>
                                    <p:cond delay="0"/>
                                  </p:stCondLst>
                                  <p:childTnLst>
                                    <p:set>
                                      <p:cBhvr>
                                        <p:cTn id="65" dur="1" fill="hold">
                                          <p:stCondLst>
                                            <p:cond delay="0"/>
                                          </p:stCondLst>
                                        </p:cTn>
                                        <p:tgtEl>
                                          <p:spTgt spid="74"/>
                                        </p:tgtEl>
                                        <p:attrNameLst>
                                          <p:attrName>style.visibility</p:attrName>
                                        </p:attrNameLst>
                                      </p:cBhvr>
                                      <p:to>
                                        <p:strVal val="visible"/>
                                      </p:to>
                                    </p:set>
                                    <p:anim calcmode="lin" valueType="num">
                                      <p:cBhvr additive="base">
                                        <p:cTn id="66" dur="500" fill="hold"/>
                                        <p:tgtEl>
                                          <p:spTgt spid="74"/>
                                        </p:tgtEl>
                                        <p:attrNameLst>
                                          <p:attrName>ppt_x</p:attrName>
                                        </p:attrNameLst>
                                      </p:cBhvr>
                                      <p:tavLst>
                                        <p:tav tm="0">
                                          <p:val>
                                            <p:strVal val="#ppt_x"/>
                                          </p:val>
                                        </p:tav>
                                        <p:tav tm="100000">
                                          <p:val>
                                            <p:strVal val="#ppt_x"/>
                                          </p:val>
                                        </p:tav>
                                      </p:tavLst>
                                    </p:anim>
                                    <p:anim calcmode="lin" valueType="num">
                                      <p:cBhvr additive="base">
                                        <p:cTn id="67" dur="500" fill="hold"/>
                                        <p:tgtEl>
                                          <p:spTgt spid="74"/>
                                        </p:tgtEl>
                                        <p:attrNameLst>
                                          <p:attrName>ppt_y</p:attrName>
                                        </p:attrNameLst>
                                      </p:cBhvr>
                                      <p:tavLst>
                                        <p:tav tm="0">
                                          <p:val>
                                            <p:strVal val="0-#ppt_h/2"/>
                                          </p:val>
                                        </p:tav>
                                        <p:tav tm="100000">
                                          <p:val>
                                            <p:strVal val="#ppt_y"/>
                                          </p:val>
                                        </p:tav>
                                      </p:tavLst>
                                    </p:anim>
                                  </p:childTnLst>
                                </p:cTn>
                              </p:par>
                            </p:childTnLst>
                          </p:cTn>
                        </p:par>
                        <p:par>
                          <p:cTn id="68" fill="hold">
                            <p:stCondLst>
                              <p:cond delay="6849"/>
                            </p:stCondLst>
                            <p:childTnLst>
                              <p:par>
                                <p:cTn id="69" presetID="2" presetClass="entr" presetSubtype="1" fill="hold" grpId="0" nodeType="afterEffect">
                                  <p:stCondLst>
                                    <p:cond delay="0"/>
                                  </p:stCondLst>
                                  <p:childTnLst>
                                    <p:set>
                                      <p:cBhvr>
                                        <p:cTn id="70" dur="1" fill="hold">
                                          <p:stCondLst>
                                            <p:cond delay="0"/>
                                          </p:stCondLst>
                                        </p:cTn>
                                        <p:tgtEl>
                                          <p:spTgt spid="75"/>
                                        </p:tgtEl>
                                        <p:attrNameLst>
                                          <p:attrName>style.visibility</p:attrName>
                                        </p:attrNameLst>
                                      </p:cBhvr>
                                      <p:to>
                                        <p:strVal val="visible"/>
                                      </p:to>
                                    </p:set>
                                    <p:anim calcmode="lin" valueType="num">
                                      <p:cBhvr additive="base">
                                        <p:cTn id="71" dur="500" fill="hold"/>
                                        <p:tgtEl>
                                          <p:spTgt spid="75"/>
                                        </p:tgtEl>
                                        <p:attrNameLst>
                                          <p:attrName>ppt_x</p:attrName>
                                        </p:attrNameLst>
                                      </p:cBhvr>
                                      <p:tavLst>
                                        <p:tav tm="0">
                                          <p:val>
                                            <p:strVal val="#ppt_x"/>
                                          </p:val>
                                        </p:tav>
                                        <p:tav tm="100000">
                                          <p:val>
                                            <p:strVal val="#ppt_x"/>
                                          </p:val>
                                        </p:tav>
                                      </p:tavLst>
                                    </p:anim>
                                    <p:anim calcmode="lin" valueType="num">
                                      <p:cBhvr additive="base">
                                        <p:cTn id="72" dur="500" fill="hold"/>
                                        <p:tgtEl>
                                          <p:spTgt spid="75"/>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 grpId="0"/>
      <p:bldP spid="68" grpId="0"/>
      <p:bldP spid="69" grpId="0"/>
      <p:bldP spid="70" grpId="0"/>
      <p:bldP spid="71" grpId="0"/>
      <p:bldP spid="72" grpId="0"/>
      <p:bldP spid="73" grpId="0"/>
      <p:bldP spid="74" grpId="0"/>
      <p:bldP spid="75" grpId="0"/>
    </p:bldLst>
  </p:timing>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2.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081"/>
  <p:tag name="KSO_WM_TEMPLATE_MASTER_TYPE" val="0"/>
  <p:tag name="KSO_WM_TEMPLATE_COLOR_TYPE" val="1"/>
  <p:tag name="KSO_WM_UNIT_SHOW_EDIT_AREA_INDICATION" val="1"/>
</p:tagLst>
</file>

<file path=ppt/theme/theme1.xml><?xml version="1.0" encoding="utf-8"?>
<a:theme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
      </a:majorFont>
      <a:minorFont>
        <a:latin typeface="Arial"/>
        <a:ea typeface="微软雅黑"/>
        <a:cs typeface=""/>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10435</Words>
  <Application>WPS 演示</Application>
  <PresentationFormat>宽屏</PresentationFormat>
  <Paragraphs>190</Paragraphs>
  <Slides>10</Slides>
  <Notes>4</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10</vt:i4>
      </vt:variant>
    </vt:vector>
  </HeadingPairs>
  <TitlesOfParts>
    <vt:vector size="18" baseType="lpstr">
      <vt:lpstr>Arial</vt:lpstr>
      <vt:lpstr>宋体</vt:lpstr>
      <vt:lpstr>Wingdings</vt:lpstr>
      <vt:lpstr>Wingdings</vt:lpstr>
      <vt:lpstr>微软雅黑</vt:lpstr>
      <vt:lpstr>Arial Unicode MS</vt:lpstr>
      <vt:lpstr>Calibri</vt:lpstr>
      <vt:lpstr>WPS</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空白演示</dc:title>
  <dc:creator/>
  <cp:lastModifiedBy>玉藻前</cp:lastModifiedBy>
  <cp:revision>155</cp:revision>
  <dcterms:created xsi:type="dcterms:W3CDTF">2019-06-19T02:08:00Z</dcterms:created>
  <dcterms:modified xsi:type="dcterms:W3CDTF">2024-12-08T10:42:23Z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2052-12.1.0.19302</vt:lpwstr>
  </property>
  <property fmtid="{D5CDD505-2E9C-101B-9397-08002B2CF9AE}" pid="3" name="ICV">
    <vt:lpwstr>E40CFBCA161445E883DE0E623FC05A08_11</vt:lpwstr>
  </property>
</Properties>
</file>