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sldIdLst>
    <p:sldId id="258" r:id="rId5"/>
    <p:sldId id="287" r:id="rId6"/>
    <p:sldId id="274" r:id="rId7"/>
    <p:sldId id="275" r:id="rId8"/>
    <p:sldId id="276" r:id="rId9"/>
    <p:sldId id="277" r:id="rId10"/>
    <p:sldId id="278" r:id="rId11"/>
    <p:sldId id="279" r:id="rId12"/>
    <p:sldId id="280" r:id="rId13"/>
    <p:sldId id="281" r:id="rId14"/>
    <p:sldId id="283" r:id="rId15"/>
    <p:sldId id="284" r:id="rId16"/>
    <p:sldId id="282" r:id="rId17"/>
    <p:sldId id="285" r:id="rId18"/>
    <p:sldId id="28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726248-5F0A-4795-B7BC-2FB885022000}" v="2" dt="2025-06-02T09:49:13.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94660"/>
  </p:normalViewPr>
  <p:slideViewPr>
    <p:cSldViewPr snapToGrid="0">
      <p:cViewPr>
        <p:scale>
          <a:sx n="60" d="100"/>
          <a:sy n="60" d="100"/>
        </p:scale>
        <p:origin x="2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91A2D-88D0-4EA8-A35E-0EB8057E1CAB}"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GB"/>
        </a:p>
      </dgm:t>
    </dgm:pt>
    <dgm:pt modelId="{F106B96C-FB45-4CDB-9FC7-8F7F50931DE6}">
      <dgm:prSet custT="1"/>
      <dgm:spPr/>
      <dgm:t>
        <a:bodyPr/>
        <a:lstStyle/>
        <a:p>
          <a:pPr algn="just"/>
          <a:r>
            <a:rPr lang="en-GB" sz="2400" dirty="0"/>
            <a:t>Significant technological change in the last few decades (Costa and Costa, 2022)</a:t>
          </a:r>
        </a:p>
      </dgm:t>
    </dgm:pt>
    <dgm:pt modelId="{E8B9EE74-1680-4FC7-B26C-F2B5DF511FEC}" type="parTrans" cxnId="{66185007-BB41-404E-AD18-EB53B4332A07}">
      <dgm:prSet/>
      <dgm:spPr/>
      <dgm:t>
        <a:bodyPr/>
        <a:lstStyle/>
        <a:p>
          <a:endParaRPr lang="en-GB"/>
        </a:p>
      </dgm:t>
    </dgm:pt>
    <dgm:pt modelId="{8D2E9DEE-6EBA-4B76-B385-4C9A7FA752D1}" type="sibTrans" cxnId="{66185007-BB41-404E-AD18-EB53B4332A07}">
      <dgm:prSet/>
      <dgm:spPr/>
      <dgm:t>
        <a:bodyPr/>
        <a:lstStyle/>
        <a:p>
          <a:endParaRPr lang="en-GB"/>
        </a:p>
      </dgm:t>
    </dgm:pt>
    <dgm:pt modelId="{69AD175F-31D1-4702-9A02-1722DE8E27AA}">
      <dgm:prSet custT="1"/>
      <dgm:spPr/>
      <dgm:t>
        <a:bodyPr/>
        <a:lstStyle/>
        <a:p>
          <a:pPr algn="just"/>
          <a:r>
            <a:rPr lang="en-GB" sz="2400" dirty="0"/>
            <a:t>AI and big data shaping business strategy and operations </a:t>
          </a:r>
        </a:p>
      </dgm:t>
    </dgm:pt>
    <dgm:pt modelId="{14EED07F-A130-42DE-A640-BC80E39620B3}" type="parTrans" cxnId="{8D1EAFC4-3721-4C7A-8489-468C176524E5}">
      <dgm:prSet/>
      <dgm:spPr/>
      <dgm:t>
        <a:bodyPr/>
        <a:lstStyle/>
        <a:p>
          <a:endParaRPr lang="en-GB"/>
        </a:p>
      </dgm:t>
    </dgm:pt>
    <dgm:pt modelId="{CF2788EE-0244-45E3-84BB-16A61442874E}" type="sibTrans" cxnId="{8D1EAFC4-3721-4C7A-8489-468C176524E5}">
      <dgm:prSet/>
      <dgm:spPr/>
      <dgm:t>
        <a:bodyPr/>
        <a:lstStyle/>
        <a:p>
          <a:endParaRPr lang="en-GB"/>
        </a:p>
      </dgm:t>
    </dgm:pt>
    <dgm:pt modelId="{136CE313-4CA9-4C83-BB2F-11DDACDE5C5D}">
      <dgm:prSet custT="1"/>
      <dgm:spPr/>
      <dgm:t>
        <a:bodyPr/>
        <a:lstStyle/>
        <a:p>
          <a:pPr algn="just"/>
          <a:r>
            <a:rPr lang="en-GB" sz="2400" dirty="0"/>
            <a:t>The hotel and hospitality industry undergoing transition stage due to emergence of AI technologies (Floris, 2025). </a:t>
          </a:r>
        </a:p>
      </dgm:t>
    </dgm:pt>
    <dgm:pt modelId="{0CA12A13-BC48-48DB-85C0-7A6722829F9F}" type="parTrans" cxnId="{E3249632-FE13-42DA-8F36-B1226348785B}">
      <dgm:prSet/>
      <dgm:spPr/>
      <dgm:t>
        <a:bodyPr/>
        <a:lstStyle/>
        <a:p>
          <a:endParaRPr lang="en-GB"/>
        </a:p>
      </dgm:t>
    </dgm:pt>
    <dgm:pt modelId="{62CCF182-8244-461D-91B8-AB36EF1E79DF}" type="sibTrans" cxnId="{E3249632-FE13-42DA-8F36-B1226348785B}">
      <dgm:prSet/>
      <dgm:spPr/>
      <dgm:t>
        <a:bodyPr/>
        <a:lstStyle/>
        <a:p>
          <a:endParaRPr lang="en-GB"/>
        </a:p>
      </dgm:t>
    </dgm:pt>
    <dgm:pt modelId="{A7885FF9-67FD-4E08-A432-D1C55D4CFB98}">
      <dgm:prSet custT="1"/>
      <dgm:spPr/>
      <dgm:t>
        <a:bodyPr/>
        <a:lstStyle/>
        <a:p>
          <a:pPr algn="just"/>
          <a:r>
            <a:rPr lang="en-GB" sz="2400" dirty="0"/>
            <a:t>AI has various positive and negative aspects in the hospitality industry. </a:t>
          </a:r>
        </a:p>
      </dgm:t>
    </dgm:pt>
    <dgm:pt modelId="{AED1733F-D6F6-48DF-BB29-8F20D208CA53}" type="parTrans" cxnId="{804314E0-3869-4BDC-8915-BF5580ECB379}">
      <dgm:prSet/>
      <dgm:spPr/>
      <dgm:t>
        <a:bodyPr/>
        <a:lstStyle/>
        <a:p>
          <a:endParaRPr lang="en-GB"/>
        </a:p>
      </dgm:t>
    </dgm:pt>
    <dgm:pt modelId="{84D60039-8A2A-4C43-A511-D4B1E907B1AB}" type="sibTrans" cxnId="{804314E0-3869-4BDC-8915-BF5580ECB379}">
      <dgm:prSet/>
      <dgm:spPr/>
      <dgm:t>
        <a:bodyPr/>
        <a:lstStyle/>
        <a:p>
          <a:endParaRPr lang="en-GB"/>
        </a:p>
      </dgm:t>
    </dgm:pt>
    <dgm:pt modelId="{1F328F5A-C1A5-433F-AC88-54D8CC3DBF89}" type="pres">
      <dgm:prSet presAssocID="{26991A2D-88D0-4EA8-A35E-0EB8057E1CAB}" presName="Name0" presStyleCnt="0">
        <dgm:presLayoutVars>
          <dgm:chPref val="3"/>
          <dgm:dir/>
          <dgm:animLvl val="lvl"/>
          <dgm:resizeHandles/>
        </dgm:presLayoutVars>
      </dgm:prSet>
      <dgm:spPr/>
    </dgm:pt>
    <dgm:pt modelId="{10056DA9-2E01-4157-BDFD-5E6CCA568A41}" type="pres">
      <dgm:prSet presAssocID="{F106B96C-FB45-4CDB-9FC7-8F7F50931DE6}" presName="horFlow" presStyleCnt="0"/>
      <dgm:spPr/>
    </dgm:pt>
    <dgm:pt modelId="{E48111AB-0316-4242-8F95-14FC982E56F9}" type="pres">
      <dgm:prSet presAssocID="{F106B96C-FB45-4CDB-9FC7-8F7F50931DE6}" presName="bigChev" presStyleLbl="node1" presStyleIdx="0" presStyleCnt="4" custScaleX="265974"/>
      <dgm:spPr/>
    </dgm:pt>
    <dgm:pt modelId="{C65EDB47-D981-4AEB-804E-29872227D1F5}" type="pres">
      <dgm:prSet presAssocID="{F106B96C-FB45-4CDB-9FC7-8F7F50931DE6}" presName="vSp" presStyleCnt="0"/>
      <dgm:spPr/>
    </dgm:pt>
    <dgm:pt modelId="{75E6E515-5A0C-4B18-8220-666DAF80D0BC}" type="pres">
      <dgm:prSet presAssocID="{69AD175F-31D1-4702-9A02-1722DE8E27AA}" presName="horFlow" presStyleCnt="0"/>
      <dgm:spPr/>
    </dgm:pt>
    <dgm:pt modelId="{E2BBCD30-A50E-4F66-879F-EAECBBA80F72}" type="pres">
      <dgm:prSet presAssocID="{69AD175F-31D1-4702-9A02-1722DE8E27AA}" presName="bigChev" presStyleLbl="node1" presStyleIdx="1" presStyleCnt="4" custScaleX="265974"/>
      <dgm:spPr/>
    </dgm:pt>
    <dgm:pt modelId="{A045EAFF-10D3-4247-8C8C-1F0806657810}" type="pres">
      <dgm:prSet presAssocID="{69AD175F-31D1-4702-9A02-1722DE8E27AA}" presName="vSp" presStyleCnt="0"/>
      <dgm:spPr/>
    </dgm:pt>
    <dgm:pt modelId="{E61CDDB3-C1F9-4D8E-AE2F-6C8099CE5ED3}" type="pres">
      <dgm:prSet presAssocID="{136CE313-4CA9-4C83-BB2F-11DDACDE5C5D}" presName="horFlow" presStyleCnt="0"/>
      <dgm:spPr/>
    </dgm:pt>
    <dgm:pt modelId="{8F39B768-6E85-44F5-8B38-BEA5D0C04C79}" type="pres">
      <dgm:prSet presAssocID="{136CE313-4CA9-4C83-BB2F-11DDACDE5C5D}" presName="bigChev" presStyleLbl="node1" presStyleIdx="2" presStyleCnt="4" custScaleX="265974"/>
      <dgm:spPr/>
    </dgm:pt>
    <dgm:pt modelId="{60980C46-5496-4C5E-9952-24FE73EA0404}" type="pres">
      <dgm:prSet presAssocID="{136CE313-4CA9-4C83-BB2F-11DDACDE5C5D}" presName="vSp" presStyleCnt="0"/>
      <dgm:spPr/>
    </dgm:pt>
    <dgm:pt modelId="{C941758F-ADE5-4973-9997-66B112473A7D}" type="pres">
      <dgm:prSet presAssocID="{A7885FF9-67FD-4E08-A432-D1C55D4CFB98}" presName="horFlow" presStyleCnt="0"/>
      <dgm:spPr/>
    </dgm:pt>
    <dgm:pt modelId="{3761EEB9-A1B9-4311-850C-0F128A8E06B8}" type="pres">
      <dgm:prSet presAssocID="{A7885FF9-67FD-4E08-A432-D1C55D4CFB98}" presName="bigChev" presStyleLbl="node1" presStyleIdx="3" presStyleCnt="4" custScaleX="265974"/>
      <dgm:spPr/>
    </dgm:pt>
  </dgm:ptLst>
  <dgm:cxnLst>
    <dgm:cxn modelId="{66185007-BB41-404E-AD18-EB53B4332A07}" srcId="{26991A2D-88D0-4EA8-A35E-0EB8057E1CAB}" destId="{F106B96C-FB45-4CDB-9FC7-8F7F50931DE6}" srcOrd="0" destOrd="0" parTransId="{E8B9EE74-1680-4FC7-B26C-F2B5DF511FEC}" sibTransId="{8D2E9DEE-6EBA-4B76-B385-4C9A7FA752D1}"/>
    <dgm:cxn modelId="{E3249632-FE13-42DA-8F36-B1226348785B}" srcId="{26991A2D-88D0-4EA8-A35E-0EB8057E1CAB}" destId="{136CE313-4CA9-4C83-BB2F-11DDACDE5C5D}" srcOrd="2" destOrd="0" parTransId="{0CA12A13-BC48-48DB-85C0-7A6722829F9F}" sibTransId="{62CCF182-8244-461D-91B8-AB36EF1E79DF}"/>
    <dgm:cxn modelId="{3250509D-22DF-4761-B70F-911B6171DB1B}" type="presOf" srcId="{26991A2D-88D0-4EA8-A35E-0EB8057E1CAB}" destId="{1F328F5A-C1A5-433F-AC88-54D8CC3DBF89}" srcOrd="0" destOrd="0" presId="urn:microsoft.com/office/officeart/2005/8/layout/lProcess3"/>
    <dgm:cxn modelId="{370EDBB2-3078-4E1D-B68D-6491A6102925}" type="presOf" srcId="{F106B96C-FB45-4CDB-9FC7-8F7F50931DE6}" destId="{E48111AB-0316-4242-8F95-14FC982E56F9}" srcOrd="0" destOrd="0" presId="urn:microsoft.com/office/officeart/2005/8/layout/lProcess3"/>
    <dgm:cxn modelId="{C3DC47BF-E3D6-4726-A7C4-B8366F9E3FD2}" type="presOf" srcId="{69AD175F-31D1-4702-9A02-1722DE8E27AA}" destId="{E2BBCD30-A50E-4F66-879F-EAECBBA80F72}" srcOrd="0" destOrd="0" presId="urn:microsoft.com/office/officeart/2005/8/layout/lProcess3"/>
    <dgm:cxn modelId="{8D1EAFC4-3721-4C7A-8489-468C176524E5}" srcId="{26991A2D-88D0-4EA8-A35E-0EB8057E1CAB}" destId="{69AD175F-31D1-4702-9A02-1722DE8E27AA}" srcOrd="1" destOrd="0" parTransId="{14EED07F-A130-42DE-A640-BC80E39620B3}" sibTransId="{CF2788EE-0244-45E3-84BB-16A61442874E}"/>
    <dgm:cxn modelId="{C733B3CF-A201-493B-9C1C-5EBD587C6602}" type="presOf" srcId="{A7885FF9-67FD-4E08-A432-D1C55D4CFB98}" destId="{3761EEB9-A1B9-4311-850C-0F128A8E06B8}" srcOrd="0" destOrd="0" presId="urn:microsoft.com/office/officeart/2005/8/layout/lProcess3"/>
    <dgm:cxn modelId="{3F3171D8-E223-455A-9DD3-6E893DB71034}" type="presOf" srcId="{136CE313-4CA9-4C83-BB2F-11DDACDE5C5D}" destId="{8F39B768-6E85-44F5-8B38-BEA5D0C04C79}" srcOrd="0" destOrd="0" presId="urn:microsoft.com/office/officeart/2005/8/layout/lProcess3"/>
    <dgm:cxn modelId="{804314E0-3869-4BDC-8915-BF5580ECB379}" srcId="{26991A2D-88D0-4EA8-A35E-0EB8057E1CAB}" destId="{A7885FF9-67FD-4E08-A432-D1C55D4CFB98}" srcOrd="3" destOrd="0" parTransId="{AED1733F-D6F6-48DF-BB29-8F20D208CA53}" sibTransId="{84D60039-8A2A-4C43-A511-D4B1E907B1AB}"/>
    <dgm:cxn modelId="{F788F7DF-56E8-4C85-B2E8-6EDD6D70B1B6}" type="presParOf" srcId="{1F328F5A-C1A5-433F-AC88-54D8CC3DBF89}" destId="{10056DA9-2E01-4157-BDFD-5E6CCA568A41}" srcOrd="0" destOrd="0" presId="urn:microsoft.com/office/officeart/2005/8/layout/lProcess3"/>
    <dgm:cxn modelId="{F5732486-EFB8-443B-8EC4-62B81EE6CB29}" type="presParOf" srcId="{10056DA9-2E01-4157-BDFD-5E6CCA568A41}" destId="{E48111AB-0316-4242-8F95-14FC982E56F9}" srcOrd="0" destOrd="0" presId="urn:microsoft.com/office/officeart/2005/8/layout/lProcess3"/>
    <dgm:cxn modelId="{3285D811-94FA-4B44-8DC2-B1318B32C29F}" type="presParOf" srcId="{1F328F5A-C1A5-433F-AC88-54D8CC3DBF89}" destId="{C65EDB47-D981-4AEB-804E-29872227D1F5}" srcOrd="1" destOrd="0" presId="urn:microsoft.com/office/officeart/2005/8/layout/lProcess3"/>
    <dgm:cxn modelId="{F44C2924-D695-493B-B73D-3661E8DD2F40}" type="presParOf" srcId="{1F328F5A-C1A5-433F-AC88-54D8CC3DBF89}" destId="{75E6E515-5A0C-4B18-8220-666DAF80D0BC}" srcOrd="2" destOrd="0" presId="urn:microsoft.com/office/officeart/2005/8/layout/lProcess3"/>
    <dgm:cxn modelId="{994473F8-1D55-4D77-A813-826B191C1237}" type="presParOf" srcId="{75E6E515-5A0C-4B18-8220-666DAF80D0BC}" destId="{E2BBCD30-A50E-4F66-879F-EAECBBA80F72}" srcOrd="0" destOrd="0" presId="urn:microsoft.com/office/officeart/2005/8/layout/lProcess3"/>
    <dgm:cxn modelId="{FCC12381-31CB-4FC8-A6EB-0BEADBE0087A}" type="presParOf" srcId="{1F328F5A-C1A5-433F-AC88-54D8CC3DBF89}" destId="{A045EAFF-10D3-4247-8C8C-1F0806657810}" srcOrd="3" destOrd="0" presId="urn:microsoft.com/office/officeart/2005/8/layout/lProcess3"/>
    <dgm:cxn modelId="{90A95B63-BE13-409F-8E15-9116F46C258C}" type="presParOf" srcId="{1F328F5A-C1A5-433F-AC88-54D8CC3DBF89}" destId="{E61CDDB3-C1F9-4D8E-AE2F-6C8099CE5ED3}" srcOrd="4" destOrd="0" presId="urn:microsoft.com/office/officeart/2005/8/layout/lProcess3"/>
    <dgm:cxn modelId="{27FEBA67-5610-4954-AC1F-218E6D685CC3}" type="presParOf" srcId="{E61CDDB3-C1F9-4D8E-AE2F-6C8099CE5ED3}" destId="{8F39B768-6E85-44F5-8B38-BEA5D0C04C79}" srcOrd="0" destOrd="0" presId="urn:microsoft.com/office/officeart/2005/8/layout/lProcess3"/>
    <dgm:cxn modelId="{BEEF9645-8661-4FF2-9A99-9B6EDFE99CE5}" type="presParOf" srcId="{1F328F5A-C1A5-433F-AC88-54D8CC3DBF89}" destId="{60980C46-5496-4C5E-9952-24FE73EA0404}" srcOrd="5" destOrd="0" presId="urn:microsoft.com/office/officeart/2005/8/layout/lProcess3"/>
    <dgm:cxn modelId="{750E2A28-8EF3-4FDC-9827-C9174AF9E8E8}" type="presParOf" srcId="{1F328F5A-C1A5-433F-AC88-54D8CC3DBF89}" destId="{C941758F-ADE5-4973-9997-66B112473A7D}" srcOrd="6" destOrd="0" presId="urn:microsoft.com/office/officeart/2005/8/layout/lProcess3"/>
    <dgm:cxn modelId="{5CD0CC99-36FB-4EC7-AC85-676F99ADDAA2}" type="presParOf" srcId="{C941758F-ADE5-4973-9997-66B112473A7D}" destId="{3761EEB9-A1B9-4311-850C-0F128A8E06B8}"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C9D73B-394A-4B0F-94DE-643D9173E591}"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9C20DC23-48B9-4A7B-84DC-1A103C87EBB2}">
      <dgm:prSet custT="1"/>
      <dgm:spPr/>
      <dgm:t>
        <a:bodyPr/>
        <a:lstStyle/>
        <a:p>
          <a:pPr algn="just"/>
          <a:r>
            <a:rPr lang="en-US" sz="2400" dirty="0"/>
            <a:t>AI technologies such as self-service kiosks and digital check-in terminals enhance guest experience in the hotel industry </a:t>
          </a:r>
        </a:p>
      </dgm:t>
    </dgm:pt>
    <dgm:pt modelId="{BC5D02C7-725D-4B8F-8B11-F1521C25312A}" type="parTrans" cxnId="{A04A9368-743E-429E-99EC-8E730672EC9A}">
      <dgm:prSet/>
      <dgm:spPr/>
      <dgm:t>
        <a:bodyPr/>
        <a:lstStyle/>
        <a:p>
          <a:endParaRPr lang="en-US" sz="1800"/>
        </a:p>
      </dgm:t>
    </dgm:pt>
    <dgm:pt modelId="{874E7172-9C74-407B-BDD3-E1B7834054BA}" type="sibTrans" cxnId="{A04A9368-743E-429E-99EC-8E730672EC9A}">
      <dgm:prSet/>
      <dgm:spPr/>
      <dgm:t>
        <a:bodyPr/>
        <a:lstStyle/>
        <a:p>
          <a:endParaRPr lang="en-US"/>
        </a:p>
      </dgm:t>
    </dgm:pt>
    <dgm:pt modelId="{176F33C7-0CA3-460C-B52F-FE4406EAF487}">
      <dgm:prSet custT="1"/>
      <dgm:spPr/>
      <dgm:t>
        <a:bodyPr/>
        <a:lstStyle/>
        <a:p>
          <a:pPr algn="just"/>
          <a:r>
            <a:rPr lang="en-US" sz="2400" dirty="0"/>
            <a:t>AI tools offer tailored recommendations for guests and ensure speedy delivery of services, and reliability which boost guest satisfaction (Sousa, Cardoso and Dias, 2024). </a:t>
          </a:r>
        </a:p>
      </dgm:t>
    </dgm:pt>
    <dgm:pt modelId="{E96B1CDF-6D18-49E1-B1CF-AC02FF52949E}" type="parTrans" cxnId="{8DA9198D-0E69-4CD1-8D2D-CE8EB4734EA7}">
      <dgm:prSet/>
      <dgm:spPr/>
      <dgm:t>
        <a:bodyPr/>
        <a:lstStyle/>
        <a:p>
          <a:endParaRPr lang="en-US" sz="1800"/>
        </a:p>
      </dgm:t>
    </dgm:pt>
    <dgm:pt modelId="{36544B6B-0D43-4A19-AE00-F3059C707FCD}" type="sibTrans" cxnId="{8DA9198D-0E69-4CD1-8D2D-CE8EB4734EA7}">
      <dgm:prSet/>
      <dgm:spPr/>
      <dgm:t>
        <a:bodyPr/>
        <a:lstStyle/>
        <a:p>
          <a:endParaRPr lang="en-US"/>
        </a:p>
      </dgm:t>
    </dgm:pt>
    <dgm:pt modelId="{D8D63140-7A23-41B9-B440-D6D257C03B6A}">
      <dgm:prSet custT="1"/>
      <dgm:spPr/>
      <dgm:t>
        <a:bodyPr/>
        <a:lstStyle/>
        <a:p>
          <a:pPr algn="just"/>
          <a:r>
            <a:rPr lang="en-US" sz="2400" dirty="0"/>
            <a:t>Digital transparency and trustworthiness in AI systems are crucial to increase technology acceptance rate among guests. </a:t>
          </a:r>
        </a:p>
      </dgm:t>
    </dgm:pt>
    <dgm:pt modelId="{9C37CEF6-AAB3-4487-AB1F-A93E10346F7C}" type="parTrans" cxnId="{8F43F902-90B1-4428-877E-F7422EA06855}">
      <dgm:prSet/>
      <dgm:spPr/>
      <dgm:t>
        <a:bodyPr/>
        <a:lstStyle/>
        <a:p>
          <a:endParaRPr lang="en-US" sz="1800"/>
        </a:p>
      </dgm:t>
    </dgm:pt>
    <dgm:pt modelId="{C76B6989-3FA9-4B0D-A902-D2B71E3B60B0}" type="sibTrans" cxnId="{8F43F902-90B1-4428-877E-F7422EA06855}">
      <dgm:prSet/>
      <dgm:spPr/>
      <dgm:t>
        <a:bodyPr/>
        <a:lstStyle/>
        <a:p>
          <a:endParaRPr lang="en-US"/>
        </a:p>
      </dgm:t>
    </dgm:pt>
    <dgm:pt modelId="{52983FC7-B4F0-41C5-BC5B-B4B0459365A2}" type="pres">
      <dgm:prSet presAssocID="{FDC9D73B-394A-4B0F-94DE-643D9173E591}" presName="outerComposite" presStyleCnt="0">
        <dgm:presLayoutVars>
          <dgm:chMax val="5"/>
          <dgm:dir/>
          <dgm:resizeHandles val="exact"/>
        </dgm:presLayoutVars>
      </dgm:prSet>
      <dgm:spPr/>
    </dgm:pt>
    <dgm:pt modelId="{8F60E884-6B2A-414B-9F2B-60E061DD22A5}" type="pres">
      <dgm:prSet presAssocID="{FDC9D73B-394A-4B0F-94DE-643D9173E591}" presName="dummyMaxCanvas" presStyleCnt="0">
        <dgm:presLayoutVars/>
      </dgm:prSet>
      <dgm:spPr/>
    </dgm:pt>
    <dgm:pt modelId="{EA38938B-0FB8-4E6D-AE4A-87048633614A}" type="pres">
      <dgm:prSet presAssocID="{FDC9D73B-394A-4B0F-94DE-643D9173E591}" presName="ThreeNodes_1" presStyleLbl="node1" presStyleIdx="0" presStyleCnt="3">
        <dgm:presLayoutVars>
          <dgm:bulletEnabled val="1"/>
        </dgm:presLayoutVars>
      </dgm:prSet>
      <dgm:spPr/>
    </dgm:pt>
    <dgm:pt modelId="{E1EFE413-0793-4DE3-B4DE-1BEFFCB2DEB2}" type="pres">
      <dgm:prSet presAssocID="{FDC9D73B-394A-4B0F-94DE-643D9173E591}" presName="ThreeNodes_2" presStyleLbl="node1" presStyleIdx="1" presStyleCnt="3">
        <dgm:presLayoutVars>
          <dgm:bulletEnabled val="1"/>
        </dgm:presLayoutVars>
      </dgm:prSet>
      <dgm:spPr/>
    </dgm:pt>
    <dgm:pt modelId="{4FD72BF1-202E-478C-87FE-C2D950FB66B2}" type="pres">
      <dgm:prSet presAssocID="{FDC9D73B-394A-4B0F-94DE-643D9173E591}" presName="ThreeNodes_3" presStyleLbl="node1" presStyleIdx="2" presStyleCnt="3">
        <dgm:presLayoutVars>
          <dgm:bulletEnabled val="1"/>
        </dgm:presLayoutVars>
      </dgm:prSet>
      <dgm:spPr/>
    </dgm:pt>
    <dgm:pt modelId="{08A1D4B8-74C2-4779-8EE2-D8E83FBA896E}" type="pres">
      <dgm:prSet presAssocID="{FDC9D73B-394A-4B0F-94DE-643D9173E591}" presName="ThreeConn_1-2" presStyleLbl="fgAccFollowNode1" presStyleIdx="0" presStyleCnt="2">
        <dgm:presLayoutVars>
          <dgm:bulletEnabled val="1"/>
        </dgm:presLayoutVars>
      </dgm:prSet>
      <dgm:spPr/>
    </dgm:pt>
    <dgm:pt modelId="{98373C48-40CA-4B9D-833D-3654D7EA89C9}" type="pres">
      <dgm:prSet presAssocID="{FDC9D73B-394A-4B0F-94DE-643D9173E591}" presName="ThreeConn_2-3" presStyleLbl="fgAccFollowNode1" presStyleIdx="1" presStyleCnt="2">
        <dgm:presLayoutVars>
          <dgm:bulletEnabled val="1"/>
        </dgm:presLayoutVars>
      </dgm:prSet>
      <dgm:spPr/>
    </dgm:pt>
    <dgm:pt modelId="{1512007D-438F-456C-AB41-88DD73D8F635}" type="pres">
      <dgm:prSet presAssocID="{FDC9D73B-394A-4B0F-94DE-643D9173E591}" presName="ThreeNodes_1_text" presStyleLbl="node1" presStyleIdx="2" presStyleCnt="3">
        <dgm:presLayoutVars>
          <dgm:bulletEnabled val="1"/>
        </dgm:presLayoutVars>
      </dgm:prSet>
      <dgm:spPr/>
    </dgm:pt>
    <dgm:pt modelId="{0BEDD24E-993E-4F45-921E-D6BCB8D1742A}" type="pres">
      <dgm:prSet presAssocID="{FDC9D73B-394A-4B0F-94DE-643D9173E591}" presName="ThreeNodes_2_text" presStyleLbl="node1" presStyleIdx="2" presStyleCnt="3">
        <dgm:presLayoutVars>
          <dgm:bulletEnabled val="1"/>
        </dgm:presLayoutVars>
      </dgm:prSet>
      <dgm:spPr/>
    </dgm:pt>
    <dgm:pt modelId="{BA6544B0-DD16-4F45-8F2C-DF8D91784D3B}" type="pres">
      <dgm:prSet presAssocID="{FDC9D73B-394A-4B0F-94DE-643D9173E591}" presName="ThreeNodes_3_text" presStyleLbl="node1" presStyleIdx="2" presStyleCnt="3">
        <dgm:presLayoutVars>
          <dgm:bulletEnabled val="1"/>
        </dgm:presLayoutVars>
      </dgm:prSet>
      <dgm:spPr/>
    </dgm:pt>
  </dgm:ptLst>
  <dgm:cxnLst>
    <dgm:cxn modelId="{8F43F902-90B1-4428-877E-F7422EA06855}" srcId="{FDC9D73B-394A-4B0F-94DE-643D9173E591}" destId="{D8D63140-7A23-41B9-B440-D6D257C03B6A}" srcOrd="2" destOrd="0" parTransId="{9C37CEF6-AAB3-4487-AB1F-A93E10346F7C}" sibTransId="{C76B6989-3FA9-4B0D-A902-D2B71E3B60B0}"/>
    <dgm:cxn modelId="{BDBAC20D-C738-4B5B-B532-593EF9A1C288}" type="presOf" srcId="{9C20DC23-48B9-4A7B-84DC-1A103C87EBB2}" destId="{1512007D-438F-456C-AB41-88DD73D8F635}" srcOrd="1" destOrd="0" presId="urn:microsoft.com/office/officeart/2005/8/layout/vProcess5"/>
    <dgm:cxn modelId="{8688EE14-1279-431E-B04B-79BA0D6B73B0}" type="presOf" srcId="{36544B6B-0D43-4A19-AE00-F3059C707FCD}" destId="{98373C48-40CA-4B9D-833D-3654D7EA89C9}" srcOrd="0" destOrd="0" presId="urn:microsoft.com/office/officeart/2005/8/layout/vProcess5"/>
    <dgm:cxn modelId="{589ECB34-CFC7-4881-8113-1EAC40ED2894}" type="presOf" srcId="{FDC9D73B-394A-4B0F-94DE-643D9173E591}" destId="{52983FC7-B4F0-41C5-BC5B-B4B0459365A2}" srcOrd="0" destOrd="0" presId="urn:microsoft.com/office/officeart/2005/8/layout/vProcess5"/>
    <dgm:cxn modelId="{A04A9368-743E-429E-99EC-8E730672EC9A}" srcId="{FDC9D73B-394A-4B0F-94DE-643D9173E591}" destId="{9C20DC23-48B9-4A7B-84DC-1A103C87EBB2}" srcOrd="0" destOrd="0" parTransId="{BC5D02C7-725D-4B8F-8B11-F1521C25312A}" sibTransId="{874E7172-9C74-407B-BDD3-E1B7834054BA}"/>
    <dgm:cxn modelId="{4FA76F78-F8CB-4974-8B77-6726BE33DE6B}" type="presOf" srcId="{9C20DC23-48B9-4A7B-84DC-1A103C87EBB2}" destId="{EA38938B-0FB8-4E6D-AE4A-87048633614A}" srcOrd="0" destOrd="0" presId="urn:microsoft.com/office/officeart/2005/8/layout/vProcess5"/>
    <dgm:cxn modelId="{8DA9198D-0E69-4CD1-8D2D-CE8EB4734EA7}" srcId="{FDC9D73B-394A-4B0F-94DE-643D9173E591}" destId="{176F33C7-0CA3-460C-B52F-FE4406EAF487}" srcOrd="1" destOrd="0" parTransId="{E96B1CDF-6D18-49E1-B1CF-AC02FF52949E}" sibTransId="{36544B6B-0D43-4A19-AE00-F3059C707FCD}"/>
    <dgm:cxn modelId="{BE756DAD-68F0-46B7-94A7-CC6983DDFB51}" type="presOf" srcId="{874E7172-9C74-407B-BDD3-E1B7834054BA}" destId="{08A1D4B8-74C2-4779-8EE2-D8E83FBA896E}" srcOrd="0" destOrd="0" presId="urn:microsoft.com/office/officeart/2005/8/layout/vProcess5"/>
    <dgm:cxn modelId="{AB4D4EB0-D9C8-493F-B49D-388B9699AFE8}" type="presOf" srcId="{176F33C7-0CA3-460C-B52F-FE4406EAF487}" destId="{E1EFE413-0793-4DE3-B4DE-1BEFFCB2DEB2}" srcOrd="0" destOrd="0" presId="urn:microsoft.com/office/officeart/2005/8/layout/vProcess5"/>
    <dgm:cxn modelId="{86F68DB0-50A1-42CA-B417-F8E2D928F97E}" type="presOf" srcId="{D8D63140-7A23-41B9-B440-D6D257C03B6A}" destId="{BA6544B0-DD16-4F45-8F2C-DF8D91784D3B}" srcOrd="1" destOrd="0" presId="urn:microsoft.com/office/officeart/2005/8/layout/vProcess5"/>
    <dgm:cxn modelId="{50C827B8-8120-4EC0-807B-233C402A4E28}" type="presOf" srcId="{176F33C7-0CA3-460C-B52F-FE4406EAF487}" destId="{0BEDD24E-993E-4F45-921E-D6BCB8D1742A}" srcOrd="1" destOrd="0" presId="urn:microsoft.com/office/officeart/2005/8/layout/vProcess5"/>
    <dgm:cxn modelId="{A51AFEE9-D351-4366-9371-6E4A71279AB7}" type="presOf" srcId="{D8D63140-7A23-41B9-B440-D6D257C03B6A}" destId="{4FD72BF1-202E-478C-87FE-C2D950FB66B2}" srcOrd="0" destOrd="0" presId="urn:microsoft.com/office/officeart/2005/8/layout/vProcess5"/>
    <dgm:cxn modelId="{D3852310-49F5-49C5-8D46-6884801332BE}" type="presParOf" srcId="{52983FC7-B4F0-41C5-BC5B-B4B0459365A2}" destId="{8F60E884-6B2A-414B-9F2B-60E061DD22A5}" srcOrd="0" destOrd="0" presId="urn:microsoft.com/office/officeart/2005/8/layout/vProcess5"/>
    <dgm:cxn modelId="{39912C7B-0844-471A-818E-AF999F3D31F9}" type="presParOf" srcId="{52983FC7-B4F0-41C5-BC5B-B4B0459365A2}" destId="{EA38938B-0FB8-4E6D-AE4A-87048633614A}" srcOrd="1" destOrd="0" presId="urn:microsoft.com/office/officeart/2005/8/layout/vProcess5"/>
    <dgm:cxn modelId="{DA0D26E7-39E1-4971-A542-1B99C6BF4F62}" type="presParOf" srcId="{52983FC7-B4F0-41C5-BC5B-B4B0459365A2}" destId="{E1EFE413-0793-4DE3-B4DE-1BEFFCB2DEB2}" srcOrd="2" destOrd="0" presId="urn:microsoft.com/office/officeart/2005/8/layout/vProcess5"/>
    <dgm:cxn modelId="{36EFF026-E7B9-43E0-AF67-F0D48B3CEF9D}" type="presParOf" srcId="{52983FC7-B4F0-41C5-BC5B-B4B0459365A2}" destId="{4FD72BF1-202E-478C-87FE-C2D950FB66B2}" srcOrd="3" destOrd="0" presId="urn:microsoft.com/office/officeart/2005/8/layout/vProcess5"/>
    <dgm:cxn modelId="{7225FCD4-A8AF-4CFC-BC29-562AFAA16C17}" type="presParOf" srcId="{52983FC7-B4F0-41C5-BC5B-B4B0459365A2}" destId="{08A1D4B8-74C2-4779-8EE2-D8E83FBA896E}" srcOrd="4" destOrd="0" presId="urn:microsoft.com/office/officeart/2005/8/layout/vProcess5"/>
    <dgm:cxn modelId="{7A93D155-6129-4EA8-B968-BC5D55B4FD59}" type="presParOf" srcId="{52983FC7-B4F0-41C5-BC5B-B4B0459365A2}" destId="{98373C48-40CA-4B9D-833D-3654D7EA89C9}" srcOrd="5" destOrd="0" presId="urn:microsoft.com/office/officeart/2005/8/layout/vProcess5"/>
    <dgm:cxn modelId="{D90FC203-64E8-4FE3-99EB-4C77A11F9112}" type="presParOf" srcId="{52983FC7-B4F0-41C5-BC5B-B4B0459365A2}" destId="{1512007D-438F-456C-AB41-88DD73D8F635}" srcOrd="6" destOrd="0" presId="urn:microsoft.com/office/officeart/2005/8/layout/vProcess5"/>
    <dgm:cxn modelId="{38CCA93E-A529-4370-91AB-29E61F1FCCC0}" type="presParOf" srcId="{52983FC7-B4F0-41C5-BC5B-B4B0459365A2}" destId="{0BEDD24E-993E-4F45-921E-D6BCB8D1742A}" srcOrd="7" destOrd="0" presId="urn:microsoft.com/office/officeart/2005/8/layout/vProcess5"/>
    <dgm:cxn modelId="{5D96E711-EFB5-43FE-9D13-9A69106D5F6E}" type="presParOf" srcId="{52983FC7-B4F0-41C5-BC5B-B4B0459365A2}" destId="{BA6544B0-DD16-4F45-8F2C-DF8D91784D3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98B409-48AB-4B32-8386-6411EEFAE14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GB"/>
        </a:p>
      </dgm:t>
    </dgm:pt>
    <dgm:pt modelId="{E5C5297B-8328-4DE1-9D2D-C7016B502A39}">
      <dgm:prSet custT="1"/>
      <dgm:spPr/>
      <dgm:t>
        <a:bodyPr/>
        <a:lstStyle/>
        <a:p>
          <a:pPr algn="just"/>
          <a:r>
            <a:rPr lang="en-US" sz="2400" dirty="0"/>
            <a:t>AI robots, IoT sensors, and machine learning systems streamlined hotel operations (Skubis, </a:t>
          </a:r>
          <a:r>
            <a:rPr lang="en-US" sz="2400" dirty="0" err="1"/>
            <a:t>Mesjasz</a:t>
          </a:r>
          <a:r>
            <a:rPr lang="en-US" sz="2400" dirty="0"/>
            <a:t>-Lech and Nowakowska-Grunt, 2024).</a:t>
          </a:r>
          <a:endParaRPr lang="en-GB" sz="2400" dirty="0"/>
        </a:p>
      </dgm:t>
    </dgm:pt>
    <dgm:pt modelId="{F3377950-978F-4582-9927-9F045B76BEA1}" type="parTrans" cxnId="{6430E419-7136-4EF6-B4BA-7C2EBEC02C5D}">
      <dgm:prSet/>
      <dgm:spPr/>
      <dgm:t>
        <a:bodyPr/>
        <a:lstStyle/>
        <a:p>
          <a:endParaRPr lang="en-GB"/>
        </a:p>
      </dgm:t>
    </dgm:pt>
    <dgm:pt modelId="{E7DE8AD1-9CF7-4BA2-822D-2F734860F6F7}" type="sibTrans" cxnId="{6430E419-7136-4EF6-B4BA-7C2EBEC02C5D}">
      <dgm:prSet/>
      <dgm:spPr/>
      <dgm:t>
        <a:bodyPr/>
        <a:lstStyle/>
        <a:p>
          <a:endParaRPr lang="en-GB"/>
        </a:p>
      </dgm:t>
    </dgm:pt>
    <dgm:pt modelId="{B2971A3E-AB3D-436A-BE62-5A9EEB4F0A26}">
      <dgm:prSet custT="1"/>
      <dgm:spPr/>
      <dgm:t>
        <a:bodyPr/>
        <a:lstStyle/>
        <a:p>
          <a:pPr algn="just"/>
          <a:r>
            <a:rPr lang="en-US" sz="2400" dirty="0"/>
            <a:t>Autonomous robots positively impact on hotel performance. </a:t>
          </a:r>
          <a:endParaRPr lang="en-GB" sz="2400" dirty="0"/>
        </a:p>
      </dgm:t>
    </dgm:pt>
    <dgm:pt modelId="{F81D9B91-64B2-4C00-A7B7-BDC833CD50FD}" type="parTrans" cxnId="{D9C4FE16-9F87-4543-8711-E4404381E56E}">
      <dgm:prSet/>
      <dgm:spPr/>
      <dgm:t>
        <a:bodyPr/>
        <a:lstStyle/>
        <a:p>
          <a:endParaRPr lang="en-GB"/>
        </a:p>
      </dgm:t>
    </dgm:pt>
    <dgm:pt modelId="{22F2F0AC-7552-4085-8E60-F54501586040}" type="sibTrans" cxnId="{D9C4FE16-9F87-4543-8711-E4404381E56E}">
      <dgm:prSet/>
      <dgm:spPr/>
      <dgm:t>
        <a:bodyPr/>
        <a:lstStyle/>
        <a:p>
          <a:endParaRPr lang="en-GB"/>
        </a:p>
      </dgm:t>
    </dgm:pt>
    <dgm:pt modelId="{182C6F74-DCBA-4F31-BDC1-0CD3E8A28AF3}">
      <dgm:prSet custT="1"/>
      <dgm:spPr/>
      <dgm:t>
        <a:bodyPr/>
        <a:lstStyle/>
        <a:p>
          <a:pPr algn="just"/>
          <a:r>
            <a:rPr lang="en-US" sz="2400" dirty="0"/>
            <a:t>Robots replacing employees in face-to-face interaction tasks and employees require training (reskilling) to coordinate with the systems (Choi et al., 2019; El </a:t>
          </a:r>
          <a:r>
            <a:rPr lang="en-US" sz="2400" dirty="0" err="1"/>
            <a:t>Hajal</a:t>
          </a:r>
          <a:r>
            <a:rPr lang="en-US" sz="2400" dirty="0"/>
            <a:t> and Yeoman, 2024).</a:t>
          </a:r>
          <a:endParaRPr lang="en-GB" sz="2400" dirty="0"/>
        </a:p>
      </dgm:t>
    </dgm:pt>
    <dgm:pt modelId="{97DFA26F-A44E-4373-907C-73FC5C83C63B}" type="parTrans" cxnId="{245D1B40-C892-4FFA-8256-B7B22696D75D}">
      <dgm:prSet/>
      <dgm:spPr/>
      <dgm:t>
        <a:bodyPr/>
        <a:lstStyle/>
        <a:p>
          <a:endParaRPr lang="en-GB"/>
        </a:p>
      </dgm:t>
    </dgm:pt>
    <dgm:pt modelId="{DD5FF35E-171E-4606-9C8E-DBDEDE9CC55E}" type="sibTrans" cxnId="{245D1B40-C892-4FFA-8256-B7B22696D75D}">
      <dgm:prSet/>
      <dgm:spPr/>
      <dgm:t>
        <a:bodyPr/>
        <a:lstStyle/>
        <a:p>
          <a:endParaRPr lang="en-GB"/>
        </a:p>
      </dgm:t>
    </dgm:pt>
    <dgm:pt modelId="{BC54A970-94DD-4514-BE72-A13BD07EE8D2}">
      <dgm:prSet custT="1"/>
      <dgm:spPr/>
      <dgm:t>
        <a:bodyPr/>
        <a:lstStyle/>
        <a:p>
          <a:pPr algn="just"/>
          <a:r>
            <a:rPr lang="en-US" sz="2400" dirty="0"/>
            <a:t>Smart thermostats, lighting sensors, and predictive maintenance reduce waste, help meet sustainability goals (Gajić et al., 2024). </a:t>
          </a:r>
          <a:endParaRPr lang="en-GB" sz="2400" dirty="0"/>
        </a:p>
      </dgm:t>
    </dgm:pt>
    <dgm:pt modelId="{AE02D77C-EE62-4D84-BCD9-96E5292AF585}" type="parTrans" cxnId="{C9738457-6558-43C4-950D-09301D64B368}">
      <dgm:prSet/>
      <dgm:spPr/>
      <dgm:t>
        <a:bodyPr/>
        <a:lstStyle/>
        <a:p>
          <a:endParaRPr lang="en-GB"/>
        </a:p>
      </dgm:t>
    </dgm:pt>
    <dgm:pt modelId="{10D13144-FDAD-493A-8443-D90BFA7706E4}" type="sibTrans" cxnId="{C9738457-6558-43C4-950D-09301D64B368}">
      <dgm:prSet/>
      <dgm:spPr/>
      <dgm:t>
        <a:bodyPr/>
        <a:lstStyle/>
        <a:p>
          <a:endParaRPr lang="en-GB"/>
        </a:p>
      </dgm:t>
    </dgm:pt>
    <dgm:pt modelId="{587AD38B-3E96-4E27-8E1C-42DEE4B8FABF}" type="pres">
      <dgm:prSet presAssocID="{7998B409-48AB-4B32-8386-6411EEFAE148}" presName="vert0" presStyleCnt="0">
        <dgm:presLayoutVars>
          <dgm:dir/>
          <dgm:animOne val="branch"/>
          <dgm:animLvl val="lvl"/>
        </dgm:presLayoutVars>
      </dgm:prSet>
      <dgm:spPr/>
    </dgm:pt>
    <dgm:pt modelId="{DBEF698F-08C9-444C-B196-B0C2CDDB5CE7}" type="pres">
      <dgm:prSet presAssocID="{E5C5297B-8328-4DE1-9D2D-C7016B502A39}" presName="thickLine" presStyleLbl="alignNode1" presStyleIdx="0" presStyleCnt="4"/>
      <dgm:spPr/>
    </dgm:pt>
    <dgm:pt modelId="{B64D8BC4-62C3-402D-A6B1-812F44E7A17E}" type="pres">
      <dgm:prSet presAssocID="{E5C5297B-8328-4DE1-9D2D-C7016B502A39}" presName="horz1" presStyleCnt="0"/>
      <dgm:spPr/>
    </dgm:pt>
    <dgm:pt modelId="{27E17459-D580-454B-A6F0-AD3F31C2AC92}" type="pres">
      <dgm:prSet presAssocID="{E5C5297B-8328-4DE1-9D2D-C7016B502A39}" presName="tx1" presStyleLbl="revTx" presStyleIdx="0" presStyleCnt="4"/>
      <dgm:spPr/>
    </dgm:pt>
    <dgm:pt modelId="{9899B439-5014-4162-9F9F-10B9AEC9BAB8}" type="pres">
      <dgm:prSet presAssocID="{E5C5297B-8328-4DE1-9D2D-C7016B502A39}" presName="vert1" presStyleCnt="0"/>
      <dgm:spPr/>
    </dgm:pt>
    <dgm:pt modelId="{FF655956-4824-4011-BD88-F723896889EC}" type="pres">
      <dgm:prSet presAssocID="{B2971A3E-AB3D-436A-BE62-5A9EEB4F0A26}" presName="thickLine" presStyleLbl="alignNode1" presStyleIdx="1" presStyleCnt="4"/>
      <dgm:spPr/>
    </dgm:pt>
    <dgm:pt modelId="{C3211896-E6B2-49E5-8B81-9D1E4BFF8293}" type="pres">
      <dgm:prSet presAssocID="{B2971A3E-AB3D-436A-BE62-5A9EEB4F0A26}" presName="horz1" presStyleCnt="0"/>
      <dgm:spPr/>
    </dgm:pt>
    <dgm:pt modelId="{B11041F5-435C-4800-AF9A-0EE2DAD57840}" type="pres">
      <dgm:prSet presAssocID="{B2971A3E-AB3D-436A-BE62-5A9EEB4F0A26}" presName="tx1" presStyleLbl="revTx" presStyleIdx="1" presStyleCnt="4"/>
      <dgm:spPr/>
    </dgm:pt>
    <dgm:pt modelId="{22761718-3E80-4AC8-9D3A-DDF7875715A0}" type="pres">
      <dgm:prSet presAssocID="{B2971A3E-AB3D-436A-BE62-5A9EEB4F0A26}" presName="vert1" presStyleCnt="0"/>
      <dgm:spPr/>
    </dgm:pt>
    <dgm:pt modelId="{9692E944-F338-4118-9FD6-6BB141C63BA0}" type="pres">
      <dgm:prSet presAssocID="{182C6F74-DCBA-4F31-BDC1-0CD3E8A28AF3}" presName="thickLine" presStyleLbl="alignNode1" presStyleIdx="2" presStyleCnt="4"/>
      <dgm:spPr/>
    </dgm:pt>
    <dgm:pt modelId="{777EF889-4AA7-467D-96DB-D7960ED7C166}" type="pres">
      <dgm:prSet presAssocID="{182C6F74-DCBA-4F31-BDC1-0CD3E8A28AF3}" presName="horz1" presStyleCnt="0"/>
      <dgm:spPr/>
    </dgm:pt>
    <dgm:pt modelId="{F6657DB2-9377-460C-8DBD-869E49D89C89}" type="pres">
      <dgm:prSet presAssocID="{182C6F74-DCBA-4F31-BDC1-0CD3E8A28AF3}" presName="tx1" presStyleLbl="revTx" presStyleIdx="2" presStyleCnt="4"/>
      <dgm:spPr/>
    </dgm:pt>
    <dgm:pt modelId="{6FCE1C98-D46C-48D9-A88E-73FE41A039CF}" type="pres">
      <dgm:prSet presAssocID="{182C6F74-DCBA-4F31-BDC1-0CD3E8A28AF3}" presName="vert1" presStyleCnt="0"/>
      <dgm:spPr/>
    </dgm:pt>
    <dgm:pt modelId="{20498737-9E98-4E0F-BFC7-4CCF7F935C49}" type="pres">
      <dgm:prSet presAssocID="{BC54A970-94DD-4514-BE72-A13BD07EE8D2}" presName="thickLine" presStyleLbl="alignNode1" presStyleIdx="3" presStyleCnt="4"/>
      <dgm:spPr/>
    </dgm:pt>
    <dgm:pt modelId="{1DC4D8F8-D81E-41F6-B0E0-715997C4510A}" type="pres">
      <dgm:prSet presAssocID="{BC54A970-94DD-4514-BE72-A13BD07EE8D2}" presName="horz1" presStyleCnt="0"/>
      <dgm:spPr/>
    </dgm:pt>
    <dgm:pt modelId="{BFC5F185-4D70-431F-80AF-91F6988A3DC3}" type="pres">
      <dgm:prSet presAssocID="{BC54A970-94DD-4514-BE72-A13BD07EE8D2}" presName="tx1" presStyleLbl="revTx" presStyleIdx="3" presStyleCnt="4"/>
      <dgm:spPr/>
    </dgm:pt>
    <dgm:pt modelId="{76F63748-E9A9-4999-950C-658DD759167A}" type="pres">
      <dgm:prSet presAssocID="{BC54A970-94DD-4514-BE72-A13BD07EE8D2}" presName="vert1" presStyleCnt="0"/>
      <dgm:spPr/>
    </dgm:pt>
  </dgm:ptLst>
  <dgm:cxnLst>
    <dgm:cxn modelId="{D9C4FE16-9F87-4543-8711-E4404381E56E}" srcId="{7998B409-48AB-4B32-8386-6411EEFAE148}" destId="{B2971A3E-AB3D-436A-BE62-5A9EEB4F0A26}" srcOrd="1" destOrd="0" parTransId="{F81D9B91-64B2-4C00-A7B7-BDC833CD50FD}" sibTransId="{22F2F0AC-7552-4085-8E60-F54501586040}"/>
    <dgm:cxn modelId="{6430E419-7136-4EF6-B4BA-7C2EBEC02C5D}" srcId="{7998B409-48AB-4B32-8386-6411EEFAE148}" destId="{E5C5297B-8328-4DE1-9D2D-C7016B502A39}" srcOrd="0" destOrd="0" parTransId="{F3377950-978F-4582-9927-9F045B76BEA1}" sibTransId="{E7DE8AD1-9CF7-4BA2-822D-2F734860F6F7}"/>
    <dgm:cxn modelId="{0FA6E12D-3A87-4BF9-BC88-D5543AF0BF03}" type="presOf" srcId="{E5C5297B-8328-4DE1-9D2D-C7016B502A39}" destId="{27E17459-D580-454B-A6F0-AD3F31C2AC92}" srcOrd="0" destOrd="0" presId="urn:microsoft.com/office/officeart/2008/layout/LinedList"/>
    <dgm:cxn modelId="{245D1B40-C892-4FFA-8256-B7B22696D75D}" srcId="{7998B409-48AB-4B32-8386-6411EEFAE148}" destId="{182C6F74-DCBA-4F31-BDC1-0CD3E8A28AF3}" srcOrd="2" destOrd="0" parTransId="{97DFA26F-A44E-4373-907C-73FC5C83C63B}" sibTransId="{DD5FF35E-171E-4606-9C8E-DBDEDE9CC55E}"/>
    <dgm:cxn modelId="{B0E8C248-5D03-4962-B3F0-02F11405FB2A}" type="presOf" srcId="{7998B409-48AB-4B32-8386-6411EEFAE148}" destId="{587AD38B-3E96-4E27-8E1C-42DEE4B8FABF}" srcOrd="0" destOrd="0" presId="urn:microsoft.com/office/officeart/2008/layout/LinedList"/>
    <dgm:cxn modelId="{C9738457-6558-43C4-950D-09301D64B368}" srcId="{7998B409-48AB-4B32-8386-6411EEFAE148}" destId="{BC54A970-94DD-4514-BE72-A13BD07EE8D2}" srcOrd="3" destOrd="0" parTransId="{AE02D77C-EE62-4D84-BCD9-96E5292AF585}" sibTransId="{10D13144-FDAD-493A-8443-D90BFA7706E4}"/>
    <dgm:cxn modelId="{0C8E4692-3A74-401D-824C-D5A6785B90E4}" type="presOf" srcId="{B2971A3E-AB3D-436A-BE62-5A9EEB4F0A26}" destId="{B11041F5-435C-4800-AF9A-0EE2DAD57840}" srcOrd="0" destOrd="0" presId="urn:microsoft.com/office/officeart/2008/layout/LinedList"/>
    <dgm:cxn modelId="{2C555CAB-DB12-4BA8-837C-69F26B3F20C5}" type="presOf" srcId="{BC54A970-94DD-4514-BE72-A13BD07EE8D2}" destId="{BFC5F185-4D70-431F-80AF-91F6988A3DC3}" srcOrd="0" destOrd="0" presId="urn:microsoft.com/office/officeart/2008/layout/LinedList"/>
    <dgm:cxn modelId="{5D28F8E5-B249-4FC5-ACBD-CCE4400AE2F1}" type="presOf" srcId="{182C6F74-DCBA-4F31-BDC1-0CD3E8A28AF3}" destId="{F6657DB2-9377-460C-8DBD-869E49D89C89}" srcOrd="0" destOrd="0" presId="urn:microsoft.com/office/officeart/2008/layout/LinedList"/>
    <dgm:cxn modelId="{78CAF7EF-EAED-4FCC-802E-53F347555922}" type="presParOf" srcId="{587AD38B-3E96-4E27-8E1C-42DEE4B8FABF}" destId="{DBEF698F-08C9-444C-B196-B0C2CDDB5CE7}" srcOrd="0" destOrd="0" presId="urn:microsoft.com/office/officeart/2008/layout/LinedList"/>
    <dgm:cxn modelId="{B653DEC6-2153-4AD9-8531-E78E141CFC43}" type="presParOf" srcId="{587AD38B-3E96-4E27-8E1C-42DEE4B8FABF}" destId="{B64D8BC4-62C3-402D-A6B1-812F44E7A17E}" srcOrd="1" destOrd="0" presId="urn:microsoft.com/office/officeart/2008/layout/LinedList"/>
    <dgm:cxn modelId="{3F527A73-B523-42EC-A9C1-93BCBF7C4FD5}" type="presParOf" srcId="{B64D8BC4-62C3-402D-A6B1-812F44E7A17E}" destId="{27E17459-D580-454B-A6F0-AD3F31C2AC92}" srcOrd="0" destOrd="0" presId="urn:microsoft.com/office/officeart/2008/layout/LinedList"/>
    <dgm:cxn modelId="{20A8780D-036B-4406-B242-D8EEED8662EC}" type="presParOf" srcId="{B64D8BC4-62C3-402D-A6B1-812F44E7A17E}" destId="{9899B439-5014-4162-9F9F-10B9AEC9BAB8}" srcOrd="1" destOrd="0" presId="urn:microsoft.com/office/officeart/2008/layout/LinedList"/>
    <dgm:cxn modelId="{F62B6775-42B8-4A2B-9584-E605787F5D87}" type="presParOf" srcId="{587AD38B-3E96-4E27-8E1C-42DEE4B8FABF}" destId="{FF655956-4824-4011-BD88-F723896889EC}" srcOrd="2" destOrd="0" presId="urn:microsoft.com/office/officeart/2008/layout/LinedList"/>
    <dgm:cxn modelId="{5842EF33-7BC3-45AC-B0E9-0B23080FAAE5}" type="presParOf" srcId="{587AD38B-3E96-4E27-8E1C-42DEE4B8FABF}" destId="{C3211896-E6B2-49E5-8B81-9D1E4BFF8293}" srcOrd="3" destOrd="0" presId="urn:microsoft.com/office/officeart/2008/layout/LinedList"/>
    <dgm:cxn modelId="{9BC78A12-2876-44B3-BB68-1A77E7E0A633}" type="presParOf" srcId="{C3211896-E6B2-49E5-8B81-9D1E4BFF8293}" destId="{B11041F5-435C-4800-AF9A-0EE2DAD57840}" srcOrd="0" destOrd="0" presId="urn:microsoft.com/office/officeart/2008/layout/LinedList"/>
    <dgm:cxn modelId="{0ACE1A81-620A-4CFE-92D8-CB194D309BD4}" type="presParOf" srcId="{C3211896-E6B2-49E5-8B81-9D1E4BFF8293}" destId="{22761718-3E80-4AC8-9D3A-DDF7875715A0}" srcOrd="1" destOrd="0" presId="urn:microsoft.com/office/officeart/2008/layout/LinedList"/>
    <dgm:cxn modelId="{E007F4FB-352E-473A-BE82-82A0D2A61344}" type="presParOf" srcId="{587AD38B-3E96-4E27-8E1C-42DEE4B8FABF}" destId="{9692E944-F338-4118-9FD6-6BB141C63BA0}" srcOrd="4" destOrd="0" presId="urn:microsoft.com/office/officeart/2008/layout/LinedList"/>
    <dgm:cxn modelId="{D9B31AD7-B375-4F45-983E-55DF79792DAB}" type="presParOf" srcId="{587AD38B-3E96-4E27-8E1C-42DEE4B8FABF}" destId="{777EF889-4AA7-467D-96DB-D7960ED7C166}" srcOrd="5" destOrd="0" presId="urn:microsoft.com/office/officeart/2008/layout/LinedList"/>
    <dgm:cxn modelId="{2410736C-B321-4606-8E31-81209A88C864}" type="presParOf" srcId="{777EF889-4AA7-467D-96DB-D7960ED7C166}" destId="{F6657DB2-9377-460C-8DBD-869E49D89C89}" srcOrd="0" destOrd="0" presId="urn:microsoft.com/office/officeart/2008/layout/LinedList"/>
    <dgm:cxn modelId="{02A0A973-05B3-4D6B-8A4D-EB1CD1F48292}" type="presParOf" srcId="{777EF889-4AA7-467D-96DB-D7960ED7C166}" destId="{6FCE1C98-D46C-48D9-A88E-73FE41A039CF}" srcOrd="1" destOrd="0" presId="urn:microsoft.com/office/officeart/2008/layout/LinedList"/>
    <dgm:cxn modelId="{402E9743-100D-48D6-9DA8-E582DE6DF2D3}" type="presParOf" srcId="{587AD38B-3E96-4E27-8E1C-42DEE4B8FABF}" destId="{20498737-9E98-4E0F-BFC7-4CCF7F935C49}" srcOrd="6" destOrd="0" presId="urn:microsoft.com/office/officeart/2008/layout/LinedList"/>
    <dgm:cxn modelId="{DAF370E7-BA2E-4EA0-8FDF-4BC960E1D198}" type="presParOf" srcId="{587AD38B-3E96-4E27-8E1C-42DEE4B8FABF}" destId="{1DC4D8F8-D81E-41F6-B0E0-715997C4510A}" srcOrd="7" destOrd="0" presId="urn:microsoft.com/office/officeart/2008/layout/LinedList"/>
    <dgm:cxn modelId="{BF73E4D8-6B04-4797-813F-9409C8413799}" type="presParOf" srcId="{1DC4D8F8-D81E-41F6-B0E0-715997C4510A}" destId="{BFC5F185-4D70-431F-80AF-91F6988A3DC3}" srcOrd="0" destOrd="0" presId="urn:microsoft.com/office/officeart/2008/layout/LinedList"/>
    <dgm:cxn modelId="{E1D9D824-A87F-40B5-BB15-1B2EFD2DC3FC}" type="presParOf" srcId="{1DC4D8F8-D81E-41F6-B0E0-715997C4510A}" destId="{76F63748-E9A9-4999-950C-658DD75916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941243-66A1-4168-BBE1-87348CEB2CC5}" type="doc">
      <dgm:prSet loTypeId="urn:microsoft.com/office/officeart/2005/8/layout/process4" loCatId="process" qsTypeId="urn:microsoft.com/office/officeart/2005/8/quickstyle/simple5" qsCatId="simple" csTypeId="urn:microsoft.com/office/officeart/2005/8/colors/accent2_1" csCatId="accent2" phldr="1"/>
      <dgm:spPr/>
      <dgm:t>
        <a:bodyPr/>
        <a:lstStyle/>
        <a:p>
          <a:endParaRPr lang="en-US"/>
        </a:p>
      </dgm:t>
    </dgm:pt>
    <dgm:pt modelId="{73F0D281-726F-4D2F-9B92-AAECA526DC2B}">
      <dgm:prSet custT="1"/>
      <dgm:spPr/>
      <dgm:t>
        <a:bodyPr/>
        <a:lstStyle/>
        <a:p>
          <a:pPr>
            <a:lnSpc>
              <a:spcPct val="100000"/>
            </a:lnSpc>
          </a:pPr>
          <a:r>
            <a:rPr lang="en-US" sz="2400" dirty="0"/>
            <a:t>AI reshaping human roles and responsibilities in the hospitality industry (Raina, 2024). </a:t>
          </a:r>
        </a:p>
      </dgm:t>
    </dgm:pt>
    <dgm:pt modelId="{51BF56EB-ED65-469B-BDA3-1643B3837FA7}" type="parTrans" cxnId="{365DC734-21DB-4D28-A45C-3DB8CFF8183B}">
      <dgm:prSet/>
      <dgm:spPr/>
      <dgm:t>
        <a:bodyPr/>
        <a:lstStyle/>
        <a:p>
          <a:endParaRPr lang="en-US"/>
        </a:p>
      </dgm:t>
    </dgm:pt>
    <dgm:pt modelId="{0FC47EAD-1A6D-411A-A4F1-F37F091C352E}" type="sibTrans" cxnId="{365DC734-21DB-4D28-A45C-3DB8CFF8183B}">
      <dgm:prSet/>
      <dgm:spPr/>
      <dgm:t>
        <a:bodyPr/>
        <a:lstStyle/>
        <a:p>
          <a:pPr>
            <a:lnSpc>
              <a:spcPct val="100000"/>
            </a:lnSpc>
          </a:pPr>
          <a:endParaRPr lang="en-US"/>
        </a:p>
      </dgm:t>
    </dgm:pt>
    <dgm:pt modelId="{EF6F8374-ED51-4848-BD6D-A7CE4DE28D6D}">
      <dgm:prSet custT="1"/>
      <dgm:spPr/>
      <dgm:t>
        <a:bodyPr/>
        <a:lstStyle/>
        <a:p>
          <a:pPr>
            <a:lnSpc>
              <a:spcPct val="100000"/>
            </a:lnSpc>
          </a:pPr>
          <a:r>
            <a:rPr lang="en-US" sz="2400" dirty="0"/>
            <a:t>AI should not replace humans rather compliment them (Raina, 2024).</a:t>
          </a:r>
        </a:p>
      </dgm:t>
    </dgm:pt>
    <dgm:pt modelId="{8BEC13D3-A9C8-4619-BF58-EA62122F95D1}" type="parTrans" cxnId="{05A2FA63-3ADC-4D27-A6EB-4B8CD8920440}">
      <dgm:prSet/>
      <dgm:spPr/>
      <dgm:t>
        <a:bodyPr/>
        <a:lstStyle/>
        <a:p>
          <a:endParaRPr lang="en-US"/>
        </a:p>
      </dgm:t>
    </dgm:pt>
    <dgm:pt modelId="{7487EACE-767C-41B9-A88E-F4A31806325C}" type="sibTrans" cxnId="{05A2FA63-3ADC-4D27-A6EB-4B8CD8920440}">
      <dgm:prSet/>
      <dgm:spPr/>
      <dgm:t>
        <a:bodyPr/>
        <a:lstStyle/>
        <a:p>
          <a:pPr>
            <a:lnSpc>
              <a:spcPct val="100000"/>
            </a:lnSpc>
          </a:pPr>
          <a:endParaRPr lang="en-US"/>
        </a:p>
      </dgm:t>
    </dgm:pt>
    <dgm:pt modelId="{81FA18D9-4FDA-4120-ADFA-119903086BAB}">
      <dgm:prSet custT="1"/>
      <dgm:spPr/>
      <dgm:t>
        <a:bodyPr/>
        <a:lstStyle/>
        <a:p>
          <a:pPr>
            <a:lnSpc>
              <a:spcPct val="100000"/>
            </a:lnSpc>
          </a:pPr>
          <a:r>
            <a:rPr lang="en-US" sz="2400" dirty="0"/>
            <a:t>Collaborative models are appropriate to achieve maximum outputs which require employee training and cross-training (Raina, 2024; Kuo, Chen and Tseng, 2017). </a:t>
          </a:r>
        </a:p>
      </dgm:t>
    </dgm:pt>
    <dgm:pt modelId="{83B8AB13-2EE6-468E-B0BE-A7ED4F7FFF3F}" type="parTrans" cxnId="{F48A98C5-533A-4A89-91F3-F85B56EA78A6}">
      <dgm:prSet/>
      <dgm:spPr/>
      <dgm:t>
        <a:bodyPr/>
        <a:lstStyle/>
        <a:p>
          <a:endParaRPr lang="en-US"/>
        </a:p>
      </dgm:t>
    </dgm:pt>
    <dgm:pt modelId="{3EE86CC3-317B-41AE-B108-6BDA548C3D56}" type="sibTrans" cxnId="{F48A98C5-533A-4A89-91F3-F85B56EA78A6}">
      <dgm:prSet/>
      <dgm:spPr/>
      <dgm:t>
        <a:bodyPr/>
        <a:lstStyle/>
        <a:p>
          <a:pPr>
            <a:lnSpc>
              <a:spcPct val="100000"/>
            </a:lnSpc>
          </a:pPr>
          <a:endParaRPr lang="en-US"/>
        </a:p>
      </dgm:t>
    </dgm:pt>
    <dgm:pt modelId="{60768DB7-0770-474C-A004-25E3262FC248}">
      <dgm:prSet custT="1"/>
      <dgm:spPr/>
      <dgm:t>
        <a:bodyPr/>
        <a:lstStyle/>
        <a:p>
          <a:pPr>
            <a:lnSpc>
              <a:spcPct val="100000"/>
            </a:lnSpc>
          </a:pPr>
          <a:r>
            <a:rPr lang="en-US" sz="2400" dirty="0"/>
            <a:t>Human roles remain crucial in emotional engagement and creativity which was evident during COVID-19 pandemic (</a:t>
          </a:r>
          <a:r>
            <a:rPr lang="en-US" sz="2400" dirty="0" err="1"/>
            <a:t>Seyitoğlu</a:t>
          </a:r>
          <a:r>
            <a:rPr lang="en-US" sz="2400" dirty="0"/>
            <a:t> and Ivanov, 2020).</a:t>
          </a:r>
        </a:p>
      </dgm:t>
    </dgm:pt>
    <dgm:pt modelId="{FBCAB2BD-D15D-4ADC-AE4F-34A6B5040065}" type="parTrans" cxnId="{E3255891-A64A-4F78-BCDE-260D03BBD3D6}">
      <dgm:prSet/>
      <dgm:spPr/>
      <dgm:t>
        <a:bodyPr/>
        <a:lstStyle/>
        <a:p>
          <a:endParaRPr lang="en-US"/>
        </a:p>
      </dgm:t>
    </dgm:pt>
    <dgm:pt modelId="{BC63131F-173B-4A8A-805C-218D70CB1BD4}" type="sibTrans" cxnId="{E3255891-A64A-4F78-BCDE-260D03BBD3D6}">
      <dgm:prSet/>
      <dgm:spPr/>
      <dgm:t>
        <a:bodyPr/>
        <a:lstStyle/>
        <a:p>
          <a:endParaRPr lang="en-US"/>
        </a:p>
      </dgm:t>
    </dgm:pt>
    <dgm:pt modelId="{3F58B450-F54A-408C-8172-C87244039C13}" type="pres">
      <dgm:prSet presAssocID="{05941243-66A1-4168-BBE1-87348CEB2CC5}" presName="Name0" presStyleCnt="0">
        <dgm:presLayoutVars>
          <dgm:dir/>
          <dgm:animLvl val="lvl"/>
          <dgm:resizeHandles val="exact"/>
        </dgm:presLayoutVars>
      </dgm:prSet>
      <dgm:spPr/>
    </dgm:pt>
    <dgm:pt modelId="{1278D61C-189C-4B47-ACD4-1D802E02F2F2}" type="pres">
      <dgm:prSet presAssocID="{60768DB7-0770-474C-A004-25E3262FC248}" presName="boxAndChildren" presStyleCnt="0"/>
      <dgm:spPr/>
    </dgm:pt>
    <dgm:pt modelId="{C239FEE9-2BA4-442B-A6C4-A4B791E0F021}" type="pres">
      <dgm:prSet presAssocID="{60768DB7-0770-474C-A004-25E3262FC248}" presName="parentTextBox" presStyleLbl="node1" presStyleIdx="0" presStyleCnt="4"/>
      <dgm:spPr/>
    </dgm:pt>
    <dgm:pt modelId="{F7B4DB32-3ABE-42F0-A914-B1BBFE848D2E}" type="pres">
      <dgm:prSet presAssocID="{3EE86CC3-317B-41AE-B108-6BDA548C3D56}" presName="sp" presStyleCnt="0"/>
      <dgm:spPr/>
    </dgm:pt>
    <dgm:pt modelId="{71D7D8B1-A0C4-4136-BAFB-E85EFB43D09C}" type="pres">
      <dgm:prSet presAssocID="{81FA18D9-4FDA-4120-ADFA-119903086BAB}" presName="arrowAndChildren" presStyleCnt="0"/>
      <dgm:spPr/>
    </dgm:pt>
    <dgm:pt modelId="{E920D35F-1C0E-44C9-B2E9-9639057FE5FF}" type="pres">
      <dgm:prSet presAssocID="{81FA18D9-4FDA-4120-ADFA-119903086BAB}" presName="parentTextArrow" presStyleLbl="node1" presStyleIdx="1" presStyleCnt="4"/>
      <dgm:spPr/>
    </dgm:pt>
    <dgm:pt modelId="{5F65B982-0E05-4C99-9DFB-D85FAE0389B6}" type="pres">
      <dgm:prSet presAssocID="{7487EACE-767C-41B9-A88E-F4A31806325C}" presName="sp" presStyleCnt="0"/>
      <dgm:spPr/>
    </dgm:pt>
    <dgm:pt modelId="{4E0A35E9-18F9-44CF-BC6A-21EB693AB03F}" type="pres">
      <dgm:prSet presAssocID="{EF6F8374-ED51-4848-BD6D-A7CE4DE28D6D}" presName="arrowAndChildren" presStyleCnt="0"/>
      <dgm:spPr/>
    </dgm:pt>
    <dgm:pt modelId="{026D6329-37C9-4531-91F8-8569084D5650}" type="pres">
      <dgm:prSet presAssocID="{EF6F8374-ED51-4848-BD6D-A7CE4DE28D6D}" presName="parentTextArrow" presStyleLbl="node1" presStyleIdx="2" presStyleCnt="4"/>
      <dgm:spPr/>
    </dgm:pt>
    <dgm:pt modelId="{418108B6-32B7-410C-8CCA-14A62082A845}" type="pres">
      <dgm:prSet presAssocID="{0FC47EAD-1A6D-411A-A4F1-F37F091C352E}" presName="sp" presStyleCnt="0"/>
      <dgm:spPr/>
    </dgm:pt>
    <dgm:pt modelId="{A16FA170-ABC5-4082-B8A8-AB65A3FD1DC1}" type="pres">
      <dgm:prSet presAssocID="{73F0D281-726F-4D2F-9B92-AAECA526DC2B}" presName="arrowAndChildren" presStyleCnt="0"/>
      <dgm:spPr/>
    </dgm:pt>
    <dgm:pt modelId="{95429004-C885-48E1-9D9E-CE063B8631FE}" type="pres">
      <dgm:prSet presAssocID="{73F0D281-726F-4D2F-9B92-AAECA526DC2B}" presName="parentTextArrow" presStyleLbl="node1" presStyleIdx="3" presStyleCnt="4"/>
      <dgm:spPr/>
    </dgm:pt>
  </dgm:ptLst>
  <dgm:cxnLst>
    <dgm:cxn modelId="{30EC6110-F77A-4D92-8B42-2158BEB56454}" type="presOf" srcId="{60768DB7-0770-474C-A004-25E3262FC248}" destId="{C239FEE9-2BA4-442B-A6C4-A4B791E0F021}" srcOrd="0" destOrd="0" presId="urn:microsoft.com/office/officeart/2005/8/layout/process4"/>
    <dgm:cxn modelId="{D999381A-6EE7-4251-BB60-D5A2C0A7C562}" type="presOf" srcId="{05941243-66A1-4168-BBE1-87348CEB2CC5}" destId="{3F58B450-F54A-408C-8172-C87244039C13}" srcOrd="0" destOrd="0" presId="urn:microsoft.com/office/officeart/2005/8/layout/process4"/>
    <dgm:cxn modelId="{365DC734-21DB-4D28-A45C-3DB8CFF8183B}" srcId="{05941243-66A1-4168-BBE1-87348CEB2CC5}" destId="{73F0D281-726F-4D2F-9B92-AAECA526DC2B}" srcOrd="0" destOrd="0" parTransId="{51BF56EB-ED65-469B-BDA3-1643B3837FA7}" sibTransId="{0FC47EAD-1A6D-411A-A4F1-F37F091C352E}"/>
    <dgm:cxn modelId="{781E8C3D-FC36-4192-90EF-A086C1C0A8B8}" type="presOf" srcId="{EF6F8374-ED51-4848-BD6D-A7CE4DE28D6D}" destId="{026D6329-37C9-4531-91F8-8569084D5650}" srcOrd="0" destOrd="0" presId="urn:microsoft.com/office/officeart/2005/8/layout/process4"/>
    <dgm:cxn modelId="{05A2FA63-3ADC-4D27-A6EB-4B8CD8920440}" srcId="{05941243-66A1-4168-BBE1-87348CEB2CC5}" destId="{EF6F8374-ED51-4848-BD6D-A7CE4DE28D6D}" srcOrd="1" destOrd="0" parTransId="{8BEC13D3-A9C8-4619-BF58-EA62122F95D1}" sibTransId="{7487EACE-767C-41B9-A88E-F4A31806325C}"/>
    <dgm:cxn modelId="{2B718857-E443-4EF4-B011-1116468898F9}" type="presOf" srcId="{81FA18D9-4FDA-4120-ADFA-119903086BAB}" destId="{E920D35F-1C0E-44C9-B2E9-9639057FE5FF}" srcOrd="0" destOrd="0" presId="urn:microsoft.com/office/officeart/2005/8/layout/process4"/>
    <dgm:cxn modelId="{E3255891-A64A-4F78-BCDE-260D03BBD3D6}" srcId="{05941243-66A1-4168-BBE1-87348CEB2CC5}" destId="{60768DB7-0770-474C-A004-25E3262FC248}" srcOrd="3" destOrd="0" parTransId="{FBCAB2BD-D15D-4ADC-AE4F-34A6B5040065}" sibTransId="{BC63131F-173B-4A8A-805C-218D70CB1BD4}"/>
    <dgm:cxn modelId="{F48A98C5-533A-4A89-91F3-F85B56EA78A6}" srcId="{05941243-66A1-4168-BBE1-87348CEB2CC5}" destId="{81FA18D9-4FDA-4120-ADFA-119903086BAB}" srcOrd="2" destOrd="0" parTransId="{83B8AB13-2EE6-468E-B0BE-A7ED4F7FFF3F}" sibTransId="{3EE86CC3-317B-41AE-B108-6BDA548C3D56}"/>
    <dgm:cxn modelId="{94420BD9-FDC3-4F53-A6B5-B6DC354F522F}" type="presOf" srcId="{73F0D281-726F-4D2F-9B92-AAECA526DC2B}" destId="{95429004-C885-48E1-9D9E-CE063B8631FE}" srcOrd="0" destOrd="0" presId="urn:microsoft.com/office/officeart/2005/8/layout/process4"/>
    <dgm:cxn modelId="{6EB73FCC-989C-4D54-B782-EA204B4A86D3}" type="presParOf" srcId="{3F58B450-F54A-408C-8172-C87244039C13}" destId="{1278D61C-189C-4B47-ACD4-1D802E02F2F2}" srcOrd="0" destOrd="0" presId="urn:microsoft.com/office/officeart/2005/8/layout/process4"/>
    <dgm:cxn modelId="{2D3EC910-7B40-40BB-ADF7-744667CC408A}" type="presParOf" srcId="{1278D61C-189C-4B47-ACD4-1D802E02F2F2}" destId="{C239FEE9-2BA4-442B-A6C4-A4B791E0F021}" srcOrd="0" destOrd="0" presId="urn:microsoft.com/office/officeart/2005/8/layout/process4"/>
    <dgm:cxn modelId="{BE11EDEA-9263-45C5-9BE7-6F43FC240FF4}" type="presParOf" srcId="{3F58B450-F54A-408C-8172-C87244039C13}" destId="{F7B4DB32-3ABE-42F0-A914-B1BBFE848D2E}" srcOrd="1" destOrd="0" presId="urn:microsoft.com/office/officeart/2005/8/layout/process4"/>
    <dgm:cxn modelId="{AC70473C-BB19-434D-AE0B-77EB6B6D23A1}" type="presParOf" srcId="{3F58B450-F54A-408C-8172-C87244039C13}" destId="{71D7D8B1-A0C4-4136-BAFB-E85EFB43D09C}" srcOrd="2" destOrd="0" presId="urn:microsoft.com/office/officeart/2005/8/layout/process4"/>
    <dgm:cxn modelId="{EF9903BE-F416-4553-B234-A22271489823}" type="presParOf" srcId="{71D7D8B1-A0C4-4136-BAFB-E85EFB43D09C}" destId="{E920D35F-1C0E-44C9-B2E9-9639057FE5FF}" srcOrd="0" destOrd="0" presId="urn:microsoft.com/office/officeart/2005/8/layout/process4"/>
    <dgm:cxn modelId="{2890ED99-6CC5-4CC8-A886-124C01138173}" type="presParOf" srcId="{3F58B450-F54A-408C-8172-C87244039C13}" destId="{5F65B982-0E05-4C99-9DFB-D85FAE0389B6}" srcOrd="3" destOrd="0" presId="urn:microsoft.com/office/officeart/2005/8/layout/process4"/>
    <dgm:cxn modelId="{E662BDC9-C01F-47F7-8766-4E0F795A7CA8}" type="presParOf" srcId="{3F58B450-F54A-408C-8172-C87244039C13}" destId="{4E0A35E9-18F9-44CF-BC6A-21EB693AB03F}" srcOrd="4" destOrd="0" presId="urn:microsoft.com/office/officeart/2005/8/layout/process4"/>
    <dgm:cxn modelId="{5BBD1023-D99D-46D3-8F10-505E94BD0D57}" type="presParOf" srcId="{4E0A35E9-18F9-44CF-BC6A-21EB693AB03F}" destId="{026D6329-37C9-4531-91F8-8569084D5650}" srcOrd="0" destOrd="0" presId="urn:microsoft.com/office/officeart/2005/8/layout/process4"/>
    <dgm:cxn modelId="{4BBA1B9A-7394-4B18-AD61-536986B79423}" type="presParOf" srcId="{3F58B450-F54A-408C-8172-C87244039C13}" destId="{418108B6-32B7-410C-8CCA-14A62082A845}" srcOrd="5" destOrd="0" presId="urn:microsoft.com/office/officeart/2005/8/layout/process4"/>
    <dgm:cxn modelId="{AACE6C4B-9E18-41DA-A229-4A033082DCD2}" type="presParOf" srcId="{3F58B450-F54A-408C-8172-C87244039C13}" destId="{A16FA170-ABC5-4082-B8A8-AB65A3FD1DC1}" srcOrd="6" destOrd="0" presId="urn:microsoft.com/office/officeart/2005/8/layout/process4"/>
    <dgm:cxn modelId="{EF90CBAC-0C97-4DC1-A326-97FAD1BD1DF0}" type="presParOf" srcId="{A16FA170-ABC5-4082-B8A8-AB65A3FD1DC1}" destId="{95429004-C885-48E1-9D9E-CE063B8631F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4C99DE-056A-4620-9373-86A205FF22D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5A81BEB-7F52-4CDB-85BD-EEF4047A70C0}">
      <dgm:prSet custT="1"/>
      <dgm:spPr/>
      <dgm:t>
        <a:bodyPr/>
        <a:lstStyle/>
        <a:p>
          <a:r>
            <a:rPr lang="en-US" sz="2400" dirty="0"/>
            <a:t>Employee anxiety for non-managerial staff (Raina, 2024)</a:t>
          </a:r>
        </a:p>
      </dgm:t>
    </dgm:pt>
    <dgm:pt modelId="{5F1D360F-669F-4951-9718-71D8E81A5918}" type="parTrans" cxnId="{2B21E733-66FC-4D60-BC07-D9F1C4B8430C}">
      <dgm:prSet/>
      <dgm:spPr/>
      <dgm:t>
        <a:bodyPr/>
        <a:lstStyle/>
        <a:p>
          <a:endParaRPr lang="en-US"/>
        </a:p>
      </dgm:t>
    </dgm:pt>
    <dgm:pt modelId="{CF8EB6EA-728A-42AB-AE10-0C3D389AEB3B}" type="sibTrans" cxnId="{2B21E733-66FC-4D60-BC07-D9F1C4B8430C}">
      <dgm:prSet/>
      <dgm:spPr/>
      <dgm:t>
        <a:bodyPr/>
        <a:lstStyle/>
        <a:p>
          <a:endParaRPr lang="en-US"/>
        </a:p>
      </dgm:t>
    </dgm:pt>
    <dgm:pt modelId="{5212CD4B-D3E6-43C5-A3E6-A620C739D142}">
      <dgm:prSet custT="1"/>
      <dgm:spPr/>
      <dgm:t>
        <a:bodyPr/>
        <a:lstStyle/>
        <a:p>
          <a:r>
            <a:rPr lang="en-US" sz="2400" dirty="0"/>
            <a:t>AI brings efficiency and automation in business </a:t>
          </a:r>
        </a:p>
      </dgm:t>
    </dgm:pt>
    <dgm:pt modelId="{46934904-8867-422F-B5AA-F392BB8AFF6E}" type="parTrans" cxnId="{5EDC6996-6E07-4F53-865E-3CC715BBC6D7}">
      <dgm:prSet/>
      <dgm:spPr/>
      <dgm:t>
        <a:bodyPr/>
        <a:lstStyle/>
        <a:p>
          <a:endParaRPr lang="en-US"/>
        </a:p>
      </dgm:t>
    </dgm:pt>
    <dgm:pt modelId="{B746D5E6-A004-4B66-A78E-45EBD444DDF6}" type="sibTrans" cxnId="{5EDC6996-6E07-4F53-865E-3CC715BBC6D7}">
      <dgm:prSet/>
      <dgm:spPr/>
      <dgm:t>
        <a:bodyPr/>
        <a:lstStyle/>
        <a:p>
          <a:endParaRPr lang="en-US"/>
        </a:p>
      </dgm:t>
    </dgm:pt>
    <dgm:pt modelId="{F831D1CB-6C31-43AF-A62F-B65E8E010CA3}">
      <dgm:prSet custT="1"/>
      <dgm:spPr/>
      <dgm:t>
        <a:bodyPr/>
        <a:lstStyle/>
        <a:p>
          <a:r>
            <a:rPr lang="en-US" sz="2400"/>
            <a:t>Improper planning can cause job displacement and unemployment </a:t>
          </a:r>
        </a:p>
      </dgm:t>
    </dgm:pt>
    <dgm:pt modelId="{C2527C77-7EF1-418C-8129-187EEB6ACBFB}" type="parTrans" cxnId="{3CCC1CD5-9F6E-4BF2-8457-052BC1F6208A}">
      <dgm:prSet/>
      <dgm:spPr/>
      <dgm:t>
        <a:bodyPr/>
        <a:lstStyle/>
        <a:p>
          <a:endParaRPr lang="en-US"/>
        </a:p>
      </dgm:t>
    </dgm:pt>
    <dgm:pt modelId="{95A7B4BB-CE94-40ED-8B87-76E45A4CAF59}" type="sibTrans" cxnId="{3CCC1CD5-9F6E-4BF2-8457-052BC1F6208A}">
      <dgm:prSet/>
      <dgm:spPr/>
      <dgm:t>
        <a:bodyPr/>
        <a:lstStyle/>
        <a:p>
          <a:endParaRPr lang="en-US"/>
        </a:p>
      </dgm:t>
    </dgm:pt>
    <dgm:pt modelId="{AEA75441-3D90-414C-B91F-F0925ACAF5A9}">
      <dgm:prSet custT="1"/>
      <dgm:spPr/>
      <dgm:t>
        <a:bodyPr/>
        <a:lstStyle/>
        <a:p>
          <a:r>
            <a:rPr lang="en-US" sz="2400"/>
            <a:t>Training and upskilling initiatives are essential to successfully manage the change</a:t>
          </a:r>
        </a:p>
      </dgm:t>
    </dgm:pt>
    <dgm:pt modelId="{AEFB8F46-67C5-4E22-8203-83C0264FB294}" type="parTrans" cxnId="{21DE3CC1-820C-45BE-A5C2-289F1C5DB72D}">
      <dgm:prSet/>
      <dgm:spPr/>
      <dgm:t>
        <a:bodyPr/>
        <a:lstStyle/>
        <a:p>
          <a:endParaRPr lang="en-US"/>
        </a:p>
      </dgm:t>
    </dgm:pt>
    <dgm:pt modelId="{D314AEF4-5CC1-48E4-9BFE-CBC5BD01859F}" type="sibTrans" cxnId="{21DE3CC1-820C-45BE-A5C2-289F1C5DB72D}">
      <dgm:prSet/>
      <dgm:spPr/>
      <dgm:t>
        <a:bodyPr/>
        <a:lstStyle/>
        <a:p>
          <a:endParaRPr lang="en-US"/>
        </a:p>
      </dgm:t>
    </dgm:pt>
    <dgm:pt modelId="{A53D00AA-5453-4B23-8CB3-91F2187BB8B6}">
      <dgm:prSet custT="1"/>
      <dgm:spPr/>
      <dgm:t>
        <a:bodyPr/>
        <a:lstStyle/>
        <a:p>
          <a:r>
            <a:rPr lang="en-US" sz="2400"/>
            <a:t>Personal guest services still remain crucial for hospitality businesses (Makivić et al., 2024)</a:t>
          </a:r>
        </a:p>
      </dgm:t>
    </dgm:pt>
    <dgm:pt modelId="{E8DC7F19-A486-4295-8DE7-FA00FC579237}" type="parTrans" cxnId="{E6A5A18A-C835-45DE-BBD8-72FCA510D951}">
      <dgm:prSet/>
      <dgm:spPr/>
      <dgm:t>
        <a:bodyPr/>
        <a:lstStyle/>
        <a:p>
          <a:endParaRPr lang="en-US"/>
        </a:p>
      </dgm:t>
    </dgm:pt>
    <dgm:pt modelId="{E4D39089-4F47-4705-B879-D864BFA08E9F}" type="sibTrans" cxnId="{E6A5A18A-C835-45DE-BBD8-72FCA510D951}">
      <dgm:prSet/>
      <dgm:spPr/>
      <dgm:t>
        <a:bodyPr/>
        <a:lstStyle/>
        <a:p>
          <a:endParaRPr lang="en-US"/>
        </a:p>
      </dgm:t>
    </dgm:pt>
    <dgm:pt modelId="{33AA01EA-A2E7-4CB1-B996-BE0E8D97BF92}">
      <dgm:prSet custT="1"/>
      <dgm:spPr/>
      <dgm:t>
        <a:bodyPr/>
        <a:lstStyle/>
        <a:p>
          <a:r>
            <a:rPr lang="en-US" sz="2400" dirty="0"/>
            <a:t>Despite automation, new job opportunities will be created (Mooney et al., 2024)</a:t>
          </a:r>
        </a:p>
      </dgm:t>
    </dgm:pt>
    <dgm:pt modelId="{2DD0B5AD-3118-4D7F-A376-3E4C9006B210}" type="parTrans" cxnId="{E1E6AC86-520F-430C-88D5-1265D139F6EB}">
      <dgm:prSet/>
      <dgm:spPr/>
      <dgm:t>
        <a:bodyPr/>
        <a:lstStyle/>
        <a:p>
          <a:endParaRPr lang="en-US"/>
        </a:p>
      </dgm:t>
    </dgm:pt>
    <dgm:pt modelId="{BE14FEE2-9C5E-4474-BF42-3867EFC94C75}" type="sibTrans" cxnId="{E1E6AC86-520F-430C-88D5-1265D139F6EB}">
      <dgm:prSet/>
      <dgm:spPr/>
      <dgm:t>
        <a:bodyPr/>
        <a:lstStyle/>
        <a:p>
          <a:endParaRPr lang="en-US"/>
        </a:p>
      </dgm:t>
    </dgm:pt>
    <dgm:pt modelId="{02D258C1-52E8-F34B-BF8B-3E6CD737CF98}" type="pres">
      <dgm:prSet presAssocID="{624C99DE-056A-4620-9373-86A205FF22DC}" presName="diagram" presStyleCnt="0">
        <dgm:presLayoutVars>
          <dgm:dir/>
          <dgm:resizeHandles val="exact"/>
        </dgm:presLayoutVars>
      </dgm:prSet>
      <dgm:spPr/>
    </dgm:pt>
    <dgm:pt modelId="{A0291594-8A6E-474C-BC86-B733E14DF608}" type="pres">
      <dgm:prSet presAssocID="{65A81BEB-7F52-4CDB-85BD-EEF4047A70C0}" presName="node" presStyleLbl="node1" presStyleIdx="0" presStyleCnt="6">
        <dgm:presLayoutVars>
          <dgm:bulletEnabled val="1"/>
        </dgm:presLayoutVars>
      </dgm:prSet>
      <dgm:spPr/>
    </dgm:pt>
    <dgm:pt modelId="{C5C92C17-ADD3-D644-8B29-C695D16B81F5}" type="pres">
      <dgm:prSet presAssocID="{CF8EB6EA-728A-42AB-AE10-0C3D389AEB3B}" presName="sibTrans" presStyleCnt="0"/>
      <dgm:spPr/>
    </dgm:pt>
    <dgm:pt modelId="{8477D0DC-F003-E741-BEAB-A4E3A30D4DF0}" type="pres">
      <dgm:prSet presAssocID="{5212CD4B-D3E6-43C5-A3E6-A620C739D142}" presName="node" presStyleLbl="node1" presStyleIdx="1" presStyleCnt="6">
        <dgm:presLayoutVars>
          <dgm:bulletEnabled val="1"/>
        </dgm:presLayoutVars>
      </dgm:prSet>
      <dgm:spPr/>
    </dgm:pt>
    <dgm:pt modelId="{288DF653-A1C3-B14C-96CD-F3D7875A3FE4}" type="pres">
      <dgm:prSet presAssocID="{B746D5E6-A004-4B66-A78E-45EBD444DDF6}" presName="sibTrans" presStyleCnt="0"/>
      <dgm:spPr/>
    </dgm:pt>
    <dgm:pt modelId="{2AF1D20D-0E46-5C48-94DC-7E19BE001E15}" type="pres">
      <dgm:prSet presAssocID="{F831D1CB-6C31-43AF-A62F-B65E8E010CA3}" presName="node" presStyleLbl="node1" presStyleIdx="2" presStyleCnt="6">
        <dgm:presLayoutVars>
          <dgm:bulletEnabled val="1"/>
        </dgm:presLayoutVars>
      </dgm:prSet>
      <dgm:spPr/>
    </dgm:pt>
    <dgm:pt modelId="{B8CF9F0F-97F3-8B45-A6EB-28B6B6D07BBB}" type="pres">
      <dgm:prSet presAssocID="{95A7B4BB-CE94-40ED-8B87-76E45A4CAF59}" presName="sibTrans" presStyleCnt="0"/>
      <dgm:spPr/>
    </dgm:pt>
    <dgm:pt modelId="{148E69C6-1F2B-5A4E-9232-4499A8F4F436}" type="pres">
      <dgm:prSet presAssocID="{AEA75441-3D90-414C-B91F-F0925ACAF5A9}" presName="node" presStyleLbl="node1" presStyleIdx="3" presStyleCnt="6">
        <dgm:presLayoutVars>
          <dgm:bulletEnabled val="1"/>
        </dgm:presLayoutVars>
      </dgm:prSet>
      <dgm:spPr/>
    </dgm:pt>
    <dgm:pt modelId="{92084C29-A22C-9A46-93C6-57B7CD05A6F1}" type="pres">
      <dgm:prSet presAssocID="{D314AEF4-5CC1-48E4-9BFE-CBC5BD01859F}" presName="sibTrans" presStyleCnt="0"/>
      <dgm:spPr/>
    </dgm:pt>
    <dgm:pt modelId="{D912C73A-A131-1647-A69F-641A1F8BEFF9}" type="pres">
      <dgm:prSet presAssocID="{A53D00AA-5453-4B23-8CB3-91F2187BB8B6}" presName="node" presStyleLbl="node1" presStyleIdx="4" presStyleCnt="6">
        <dgm:presLayoutVars>
          <dgm:bulletEnabled val="1"/>
        </dgm:presLayoutVars>
      </dgm:prSet>
      <dgm:spPr/>
    </dgm:pt>
    <dgm:pt modelId="{822CE17D-21C5-0145-9AC3-6DCF2FEA35F6}" type="pres">
      <dgm:prSet presAssocID="{E4D39089-4F47-4705-B879-D864BFA08E9F}" presName="sibTrans" presStyleCnt="0"/>
      <dgm:spPr/>
    </dgm:pt>
    <dgm:pt modelId="{0C23BD13-E7B2-734F-9EFC-6796AC976C80}" type="pres">
      <dgm:prSet presAssocID="{33AA01EA-A2E7-4CB1-B996-BE0E8D97BF92}" presName="node" presStyleLbl="node1" presStyleIdx="5" presStyleCnt="6">
        <dgm:presLayoutVars>
          <dgm:bulletEnabled val="1"/>
        </dgm:presLayoutVars>
      </dgm:prSet>
      <dgm:spPr/>
    </dgm:pt>
  </dgm:ptLst>
  <dgm:cxnLst>
    <dgm:cxn modelId="{FC5D2C2D-1432-4B46-BFC9-E5EEFCD2F121}" type="presOf" srcId="{AEA75441-3D90-414C-B91F-F0925ACAF5A9}" destId="{148E69C6-1F2B-5A4E-9232-4499A8F4F436}" srcOrd="0" destOrd="0" presId="urn:microsoft.com/office/officeart/2005/8/layout/default"/>
    <dgm:cxn modelId="{2B21E733-66FC-4D60-BC07-D9F1C4B8430C}" srcId="{624C99DE-056A-4620-9373-86A205FF22DC}" destId="{65A81BEB-7F52-4CDB-85BD-EEF4047A70C0}" srcOrd="0" destOrd="0" parTransId="{5F1D360F-669F-4951-9718-71D8E81A5918}" sibTransId="{CF8EB6EA-728A-42AB-AE10-0C3D389AEB3B}"/>
    <dgm:cxn modelId="{25D73236-23D4-734A-A578-94D446B6AFF9}" type="presOf" srcId="{5212CD4B-D3E6-43C5-A3E6-A620C739D142}" destId="{8477D0DC-F003-E741-BEAB-A4E3A30D4DF0}" srcOrd="0" destOrd="0" presId="urn:microsoft.com/office/officeart/2005/8/layout/default"/>
    <dgm:cxn modelId="{BD87313C-1D51-9A47-BE56-BBBD654064FC}" type="presOf" srcId="{33AA01EA-A2E7-4CB1-B996-BE0E8D97BF92}" destId="{0C23BD13-E7B2-734F-9EFC-6796AC976C80}" srcOrd="0" destOrd="0" presId="urn:microsoft.com/office/officeart/2005/8/layout/default"/>
    <dgm:cxn modelId="{CA4CD24A-C463-2143-9DBE-7BBDB09CDBCB}" type="presOf" srcId="{A53D00AA-5453-4B23-8CB3-91F2187BB8B6}" destId="{D912C73A-A131-1647-A69F-641A1F8BEFF9}" srcOrd="0" destOrd="0" presId="urn:microsoft.com/office/officeart/2005/8/layout/default"/>
    <dgm:cxn modelId="{E1E6AC86-520F-430C-88D5-1265D139F6EB}" srcId="{624C99DE-056A-4620-9373-86A205FF22DC}" destId="{33AA01EA-A2E7-4CB1-B996-BE0E8D97BF92}" srcOrd="5" destOrd="0" parTransId="{2DD0B5AD-3118-4D7F-A376-3E4C9006B210}" sibTransId="{BE14FEE2-9C5E-4474-BF42-3867EFC94C75}"/>
    <dgm:cxn modelId="{E6A5A18A-C835-45DE-BBD8-72FCA510D951}" srcId="{624C99DE-056A-4620-9373-86A205FF22DC}" destId="{A53D00AA-5453-4B23-8CB3-91F2187BB8B6}" srcOrd="4" destOrd="0" parTransId="{E8DC7F19-A486-4295-8DE7-FA00FC579237}" sibTransId="{E4D39089-4F47-4705-B879-D864BFA08E9F}"/>
    <dgm:cxn modelId="{5EDC6996-6E07-4F53-865E-3CC715BBC6D7}" srcId="{624C99DE-056A-4620-9373-86A205FF22DC}" destId="{5212CD4B-D3E6-43C5-A3E6-A620C739D142}" srcOrd="1" destOrd="0" parTransId="{46934904-8867-422F-B5AA-F392BB8AFF6E}" sibTransId="{B746D5E6-A004-4B66-A78E-45EBD444DDF6}"/>
    <dgm:cxn modelId="{21DE3CC1-820C-45BE-A5C2-289F1C5DB72D}" srcId="{624C99DE-056A-4620-9373-86A205FF22DC}" destId="{AEA75441-3D90-414C-B91F-F0925ACAF5A9}" srcOrd="3" destOrd="0" parTransId="{AEFB8F46-67C5-4E22-8203-83C0264FB294}" sibTransId="{D314AEF4-5CC1-48E4-9BFE-CBC5BD01859F}"/>
    <dgm:cxn modelId="{98C35ACA-CCE6-8445-AD70-16353C523F41}" type="presOf" srcId="{F831D1CB-6C31-43AF-A62F-B65E8E010CA3}" destId="{2AF1D20D-0E46-5C48-94DC-7E19BE001E15}" srcOrd="0" destOrd="0" presId="urn:microsoft.com/office/officeart/2005/8/layout/default"/>
    <dgm:cxn modelId="{3CCC1CD5-9F6E-4BF2-8457-052BC1F6208A}" srcId="{624C99DE-056A-4620-9373-86A205FF22DC}" destId="{F831D1CB-6C31-43AF-A62F-B65E8E010CA3}" srcOrd="2" destOrd="0" parTransId="{C2527C77-7EF1-418C-8129-187EEB6ACBFB}" sibTransId="{95A7B4BB-CE94-40ED-8B87-76E45A4CAF59}"/>
    <dgm:cxn modelId="{BC6F92DE-860C-9040-9E07-1D44DEC0FC28}" type="presOf" srcId="{624C99DE-056A-4620-9373-86A205FF22DC}" destId="{02D258C1-52E8-F34B-BF8B-3E6CD737CF98}" srcOrd="0" destOrd="0" presId="urn:microsoft.com/office/officeart/2005/8/layout/default"/>
    <dgm:cxn modelId="{B7A5E8FC-7C64-934C-8304-496D42076553}" type="presOf" srcId="{65A81BEB-7F52-4CDB-85BD-EEF4047A70C0}" destId="{A0291594-8A6E-474C-BC86-B733E14DF608}" srcOrd="0" destOrd="0" presId="urn:microsoft.com/office/officeart/2005/8/layout/default"/>
    <dgm:cxn modelId="{F8A1EC18-1F46-2C4B-B0E4-F4C595421996}" type="presParOf" srcId="{02D258C1-52E8-F34B-BF8B-3E6CD737CF98}" destId="{A0291594-8A6E-474C-BC86-B733E14DF608}" srcOrd="0" destOrd="0" presId="urn:microsoft.com/office/officeart/2005/8/layout/default"/>
    <dgm:cxn modelId="{AF3B6573-2D9D-634A-BA89-F97EC9ABB58B}" type="presParOf" srcId="{02D258C1-52E8-F34B-BF8B-3E6CD737CF98}" destId="{C5C92C17-ADD3-D644-8B29-C695D16B81F5}" srcOrd="1" destOrd="0" presId="urn:microsoft.com/office/officeart/2005/8/layout/default"/>
    <dgm:cxn modelId="{E97D1CC9-1D2B-7F42-84F5-E5CFFF97A52B}" type="presParOf" srcId="{02D258C1-52E8-F34B-BF8B-3E6CD737CF98}" destId="{8477D0DC-F003-E741-BEAB-A4E3A30D4DF0}" srcOrd="2" destOrd="0" presId="urn:microsoft.com/office/officeart/2005/8/layout/default"/>
    <dgm:cxn modelId="{2519FC75-2350-C542-9BAB-64657F97451B}" type="presParOf" srcId="{02D258C1-52E8-F34B-BF8B-3E6CD737CF98}" destId="{288DF653-A1C3-B14C-96CD-F3D7875A3FE4}" srcOrd="3" destOrd="0" presId="urn:microsoft.com/office/officeart/2005/8/layout/default"/>
    <dgm:cxn modelId="{B39D82F0-2504-624D-A0E3-0EA357F0FC80}" type="presParOf" srcId="{02D258C1-52E8-F34B-BF8B-3E6CD737CF98}" destId="{2AF1D20D-0E46-5C48-94DC-7E19BE001E15}" srcOrd="4" destOrd="0" presId="urn:microsoft.com/office/officeart/2005/8/layout/default"/>
    <dgm:cxn modelId="{5CEC9670-198E-BD44-80B9-2262388CC615}" type="presParOf" srcId="{02D258C1-52E8-F34B-BF8B-3E6CD737CF98}" destId="{B8CF9F0F-97F3-8B45-A6EB-28B6B6D07BBB}" srcOrd="5" destOrd="0" presId="urn:microsoft.com/office/officeart/2005/8/layout/default"/>
    <dgm:cxn modelId="{C16E4D94-65DB-D843-BDA8-3235F2161A43}" type="presParOf" srcId="{02D258C1-52E8-F34B-BF8B-3E6CD737CF98}" destId="{148E69C6-1F2B-5A4E-9232-4499A8F4F436}" srcOrd="6" destOrd="0" presId="urn:microsoft.com/office/officeart/2005/8/layout/default"/>
    <dgm:cxn modelId="{1C9B524D-F0C4-634C-8652-196F2CB1538D}" type="presParOf" srcId="{02D258C1-52E8-F34B-BF8B-3E6CD737CF98}" destId="{92084C29-A22C-9A46-93C6-57B7CD05A6F1}" srcOrd="7" destOrd="0" presId="urn:microsoft.com/office/officeart/2005/8/layout/default"/>
    <dgm:cxn modelId="{2D5F27EC-BD0B-6140-BC97-DFF23E07B505}" type="presParOf" srcId="{02D258C1-52E8-F34B-BF8B-3E6CD737CF98}" destId="{D912C73A-A131-1647-A69F-641A1F8BEFF9}" srcOrd="8" destOrd="0" presId="urn:microsoft.com/office/officeart/2005/8/layout/default"/>
    <dgm:cxn modelId="{DC981C83-1B68-064C-9E0B-D81F20153DE0}" type="presParOf" srcId="{02D258C1-52E8-F34B-BF8B-3E6CD737CF98}" destId="{822CE17D-21C5-0145-9AC3-6DCF2FEA35F6}" srcOrd="9" destOrd="0" presId="urn:microsoft.com/office/officeart/2005/8/layout/default"/>
    <dgm:cxn modelId="{6F94723F-5228-744D-991D-50691D9C662B}" type="presParOf" srcId="{02D258C1-52E8-F34B-BF8B-3E6CD737CF98}" destId="{0C23BD13-E7B2-734F-9EFC-6796AC976C8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D7E1D0-03D5-4951-B4C1-C6A5CD840578}" type="doc">
      <dgm:prSet loTypeId="urn:microsoft.com/office/officeart/2005/8/layout/hierarchy3" loCatId="hierarchy" qsTypeId="urn:microsoft.com/office/officeart/2005/8/quickstyle/simple1" qsCatId="simple" csTypeId="urn:microsoft.com/office/officeart/2005/8/colors/colorful3" csCatId="colorful" phldr="1"/>
      <dgm:spPr/>
      <dgm:t>
        <a:bodyPr/>
        <a:lstStyle/>
        <a:p>
          <a:endParaRPr lang="en-GB"/>
        </a:p>
      </dgm:t>
    </dgm:pt>
    <dgm:pt modelId="{5885C2B7-6EFD-4BC9-896A-BA354EEF03DA}">
      <dgm:prSet custT="1"/>
      <dgm:spPr/>
      <dgm:t>
        <a:bodyPr/>
        <a:lstStyle/>
        <a:p>
          <a:pPr algn="ctr"/>
          <a:endParaRPr lang="en-GB" sz="4000" dirty="0"/>
        </a:p>
        <a:p>
          <a:pPr algn="ctr"/>
          <a:r>
            <a:rPr lang="en-GB" sz="4000" dirty="0"/>
            <a:t>Qualitative research approach </a:t>
          </a:r>
          <a:br>
            <a:rPr lang="en-GB" sz="4000" dirty="0"/>
          </a:br>
          <a:endParaRPr lang="en-GB" sz="4000" dirty="0"/>
        </a:p>
      </dgm:t>
    </dgm:pt>
    <dgm:pt modelId="{0DD999AA-231A-4368-B77A-4A27E681688D}" type="parTrans" cxnId="{8EC1746D-9AC5-4DCD-8E77-265294AC87C9}">
      <dgm:prSet/>
      <dgm:spPr/>
      <dgm:t>
        <a:bodyPr/>
        <a:lstStyle/>
        <a:p>
          <a:endParaRPr lang="en-GB"/>
        </a:p>
      </dgm:t>
    </dgm:pt>
    <dgm:pt modelId="{B0DCE5BF-E444-4021-9F9B-053F3C1F1393}" type="sibTrans" cxnId="{8EC1746D-9AC5-4DCD-8E77-265294AC87C9}">
      <dgm:prSet/>
      <dgm:spPr/>
      <dgm:t>
        <a:bodyPr/>
        <a:lstStyle/>
        <a:p>
          <a:endParaRPr lang="en-GB"/>
        </a:p>
      </dgm:t>
    </dgm:pt>
    <dgm:pt modelId="{C3E5DF33-9506-4433-BA5F-6651D597C035}">
      <dgm:prSet custT="1"/>
      <dgm:spPr/>
      <dgm:t>
        <a:bodyPr/>
        <a:lstStyle/>
        <a:p>
          <a:pPr algn="just"/>
          <a:r>
            <a:rPr lang="en-GB" sz="2000" dirty="0"/>
            <a:t>Secondary data focusing on AI and human collaboration are collected from reliable sources (Bell and Waters, 2018). </a:t>
          </a:r>
          <a:br>
            <a:rPr lang="en-GB" sz="2000" dirty="0"/>
          </a:br>
          <a:r>
            <a:rPr lang="en-GB" sz="2000" dirty="0"/>
            <a:t>Political factors in PEST analysis promote AI adoption in the hospitality industry.</a:t>
          </a:r>
        </a:p>
      </dgm:t>
    </dgm:pt>
    <dgm:pt modelId="{0175902B-E119-4194-846B-4FE96364097E}" type="parTrans" cxnId="{8BCDC54D-BDAF-44FC-B942-E202B1AA7DF4}">
      <dgm:prSet/>
      <dgm:spPr/>
      <dgm:t>
        <a:bodyPr/>
        <a:lstStyle/>
        <a:p>
          <a:endParaRPr lang="en-GB"/>
        </a:p>
      </dgm:t>
    </dgm:pt>
    <dgm:pt modelId="{743C6C45-9478-42C8-8711-D57DEF123721}" type="sibTrans" cxnId="{8BCDC54D-BDAF-44FC-B942-E202B1AA7DF4}">
      <dgm:prSet/>
      <dgm:spPr/>
      <dgm:t>
        <a:bodyPr/>
        <a:lstStyle/>
        <a:p>
          <a:endParaRPr lang="en-GB"/>
        </a:p>
      </dgm:t>
    </dgm:pt>
    <dgm:pt modelId="{F663AE52-F7EF-4F4E-A173-390B5F085E5D}">
      <dgm:prSet custT="1"/>
      <dgm:spPr/>
      <dgm:t>
        <a:bodyPr/>
        <a:lstStyle/>
        <a:p>
          <a:pPr algn="just"/>
          <a:r>
            <a:rPr lang="en-GB" sz="2000" dirty="0"/>
            <a:t>Rising hotel operation costs, higher acceptance rate among guests, and emergence of new technologies provide smoother AI transition in the UK hospitality while higher upfront costs and infrastructure may limit the progress. </a:t>
          </a:r>
        </a:p>
      </dgm:t>
    </dgm:pt>
    <dgm:pt modelId="{2052400E-CDB1-4022-B90C-9F057FC19D16}" type="parTrans" cxnId="{EFA137AB-1133-4876-B0A7-0D208DAC310F}">
      <dgm:prSet/>
      <dgm:spPr/>
      <dgm:t>
        <a:bodyPr/>
        <a:lstStyle/>
        <a:p>
          <a:endParaRPr lang="en-GB"/>
        </a:p>
      </dgm:t>
    </dgm:pt>
    <dgm:pt modelId="{70D2BABD-5649-4249-A952-0C6CD9B44F97}" type="sibTrans" cxnId="{EFA137AB-1133-4876-B0A7-0D208DAC310F}">
      <dgm:prSet/>
      <dgm:spPr/>
      <dgm:t>
        <a:bodyPr/>
        <a:lstStyle/>
        <a:p>
          <a:endParaRPr lang="en-GB"/>
        </a:p>
      </dgm:t>
    </dgm:pt>
    <dgm:pt modelId="{64D507D9-3653-4811-B194-AA6925ED720A}" type="pres">
      <dgm:prSet presAssocID="{84D7E1D0-03D5-4951-B4C1-C6A5CD840578}" presName="diagram" presStyleCnt="0">
        <dgm:presLayoutVars>
          <dgm:chPref val="1"/>
          <dgm:dir/>
          <dgm:animOne val="branch"/>
          <dgm:animLvl val="lvl"/>
          <dgm:resizeHandles/>
        </dgm:presLayoutVars>
      </dgm:prSet>
      <dgm:spPr/>
    </dgm:pt>
    <dgm:pt modelId="{A5DB255D-36AD-4D07-BF74-7BAB4465674D}" type="pres">
      <dgm:prSet presAssocID="{5885C2B7-6EFD-4BC9-896A-BA354EEF03DA}" presName="root" presStyleCnt="0"/>
      <dgm:spPr/>
    </dgm:pt>
    <dgm:pt modelId="{6C1C9980-507F-4C93-B554-6D355D2D3C34}" type="pres">
      <dgm:prSet presAssocID="{5885C2B7-6EFD-4BC9-896A-BA354EEF03DA}" presName="rootComposite" presStyleCnt="0"/>
      <dgm:spPr/>
    </dgm:pt>
    <dgm:pt modelId="{F403E8EF-AE87-4EF9-966B-FDD2D124B532}" type="pres">
      <dgm:prSet presAssocID="{5885C2B7-6EFD-4BC9-896A-BA354EEF03DA}" presName="rootText" presStyleLbl="node1" presStyleIdx="0" presStyleCnt="1" custScaleX="184244" custScaleY="86680"/>
      <dgm:spPr/>
    </dgm:pt>
    <dgm:pt modelId="{B85F2B7E-7BA9-433C-A3C5-D3373A47DAC1}" type="pres">
      <dgm:prSet presAssocID="{5885C2B7-6EFD-4BC9-896A-BA354EEF03DA}" presName="rootConnector" presStyleLbl="node1" presStyleIdx="0" presStyleCnt="1"/>
      <dgm:spPr/>
    </dgm:pt>
    <dgm:pt modelId="{6954DCD4-C3B2-47E7-8E01-E7729F6C9F63}" type="pres">
      <dgm:prSet presAssocID="{5885C2B7-6EFD-4BC9-896A-BA354EEF03DA}" presName="childShape" presStyleCnt="0"/>
      <dgm:spPr/>
    </dgm:pt>
    <dgm:pt modelId="{BAF6C0CD-F481-4698-9DAE-BA527F67E36D}" type="pres">
      <dgm:prSet presAssocID="{0175902B-E119-4194-846B-4FE96364097E}" presName="Name13" presStyleLbl="parChTrans1D2" presStyleIdx="0" presStyleCnt="2"/>
      <dgm:spPr/>
    </dgm:pt>
    <dgm:pt modelId="{6A46ADD7-46B1-4112-915B-4E40D1DDF11C}" type="pres">
      <dgm:prSet presAssocID="{C3E5DF33-9506-4433-BA5F-6651D597C035}" presName="childText" presStyleLbl="bgAcc1" presStyleIdx="0" presStyleCnt="2" custScaleX="184244">
        <dgm:presLayoutVars>
          <dgm:bulletEnabled val="1"/>
        </dgm:presLayoutVars>
      </dgm:prSet>
      <dgm:spPr/>
    </dgm:pt>
    <dgm:pt modelId="{F975F399-8766-4AE2-92DF-A25124F51024}" type="pres">
      <dgm:prSet presAssocID="{2052400E-CDB1-4022-B90C-9F057FC19D16}" presName="Name13" presStyleLbl="parChTrans1D2" presStyleIdx="1" presStyleCnt="2"/>
      <dgm:spPr/>
    </dgm:pt>
    <dgm:pt modelId="{DB45C526-5FEC-49C7-BA91-85D04ECFCC5E}" type="pres">
      <dgm:prSet presAssocID="{F663AE52-F7EF-4F4E-A173-390B5F085E5D}" presName="childText" presStyleLbl="bgAcc1" presStyleIdx="1" presStyleCnt="2" custScaleX="184244">
        <dgm:presLayoutVars>
          <dgm:bulletEnabled val="1"/>
        </dgm:presLayoutVars>
      </dgm:prSet>
      <dgm:spPr/>
    </dgm:pt>
  </dgm:ptLst>
  <dgm:cxnLst>
    <dgm:cxn modelId="{17C96E23-5563-4B39-A51D-83AB91EC7F2F}" type="presOf" srcId="{2052400E-CDB1-4022-B90C-9F057FC19D16}" destId="{F975F399-8766-4AE2-92DF-A25124F51024}" srcOrd="0" destOrd="0" presId="urn:microsoft.com/office/officeart/2005/8/layout/hierarchy3"/>
    <dgm:cxn modelId="{AAF04F29-1DA2-408B-9300-31894D251EE1}" type="presOf" srcId="{0175902B-E119-4194-846B-4FE96364097E}" destId="{BAF6C0CD-F481-4698-9DAE-BA527F67E36D}" srcOrd="0" destOrd="0" presId="urn:microsoft.com/office/officeart/2005/8/layout/hierarchy3"/>
    <dgm:cxn modelId="{15006265-5F2D-492A-A36E-35CEE97EAD16}" type="presOf" srcId="{C3E5DF33-9506-4433-BA5F-6651D597C035}" destId="{6A46ADD7-46B1-4112-915B-4E40D1DDF11C}" srcOrd="0" destOrd="0" presId="urn:microsoft.com/office/officeart/2005/8/layout/hierarchy3"/>
    <dgm:cxn modelId="{5D0E8067-E90C-4E6E-BE99-1916B4949775}" type="presOf" srcId="{5885C2B7-6EFD-4BC9-896A-BA354EEF03DA}" destId="{F403E8EF-AE87-4EF9-966B-FDD2D124B532}" srcOrd="0" destOrd="0" presId="urn:microsoft.com/office/officeart/2005/8/layout/hierarchy3"/>
    <dgm:cxn modelId="{8EC1746D-9AC5-4DCD-8E77-265294AC87C9}" srcId="{84D7E1D0-03D5-4951-B4C1-C6A5CD840578}" destId="{5885C2B7-6EFD-4BC9-896A-BA354EEF03DA}" srcOrd="0" destOrd="0" parTransId="{0DD999AA-231A-4368-B77A-4A27E681688D}" sibTransId="{B0DCE5BF-E444-4021-9F9B-053F3C1F1393}"/>
    <dgm:cxn modelId="{8BCDC54D-BDAF-44FC-B942-E202B1AA7DF4}" srcId="{5885C2B7-6EFD-4BC9-896A-BA354EEF03DA}" destId="{C3E5DF33-9506-4433-BA5F-6651D597C035}" srcOrd="0" destOrd="0" parTransId="{0175902B-E119-4194-846B-4FE96364097E}" sibTransId="{743C6C45-9478-42C8-8711-D57DEF123721}"/>
    <dgm:cxn modelId="{DB9D6E70-A60F-4F7E-AD7C-396E296C4986}" type="presOf" srcId="{84D7E1D0-03D5-4951-B4C1-C6A5CD840578}" destId="{64D507D9-3653-4811-B194-AA6925ED720A}" srcOrd="0" destOrd="0" presId="urn:microsoft.com/office/officeart/2005/8/layout/hierarchy3"/>
    <dgm:cxn modelId="{72D56CA8-EC73-49AC-B0B3-7A75873D58B7}" type="presOf" srcId="{5885C2B7-6EFD-4BC9-896A-BA354EEF03DA}" destId="{B85F2B7E-7BA9-433C-A3C5-D3373A47DAC1}" srcOrd="1" destOrd="0" presId="urn:microsoft.com/office/officeart/2005/8/layout/hierarchy3"/>
    <dgm:cxn modelId="{EFA137AB-1133-4876-B0A7-0D208DAC310F}" srcId="{5885C2B7-6EFD-4BC9-896A-BA354EEF03DA}" destId="{F663AE52-F7EF-4F4E-A173-390B5F085E5D}" srcOrd="1" destOrd="0" parTransId="{2052400E-CDB1-4022-B90C-9F057FC19D16}" sibTransId="{70D2BABD-5649-4249-A952-0C6CD9B44F97}"/>
    <dgm:cxn modelId="{670044CF-775A-4998-96D9-C7ECEAE11E1F}" type="presOf" srcId="{F663AE52-F7EF-4F4E-A173-390B5F085E5D}" destId="{DB45C526-5FEC-49C7-BA91-85D04ECFCC5E}" srcOrd="0" destOrd="0" presId="urn:microsoft.com/office/officeart/2005/8/layout/hierarchy3"/>
    <dgm:cxn modelId="{960CE647-6F9B-4626-AE83-BE3B84A2CE56}" type="presParOf" srcId="{64D507D9-3653-4811-B194-AA6925ED720A}" destId="{A5DB255D-36AD-4D07-BF74-7BAB4465674D}" srcOrd="0" destOrd="0" presId="urn:microsoft.com/office/officeart/2005/8/layout/hierarchy3"/>
    <dgm:cxn modelId="{DA07AEA1-8D2D-44D7-AAF7-924A235BE4A0}" type="presParOf" srcId="{A5DB255D-36AD-4D07-BF74-7BAB4465674D}" destId="{6C1C9980-507F-4C93-B554-6D355D2D3C34}" srcOrd="0" destOrd="0" presId="urn:microsoft.com/office/officeart/2005/8/layout/hierarchy3"/>
    <dgm:cxn modelId="{37090479-5104-4C70-87ED-D94620AA1E24}" type="presParOf" srcId="{6C1C9980-507F-4C93-B554-6D355D2D3C34}" destId="{F403E8EF-AE87-4EF9-966B-FDD2D124B532}" srcOrd="0" destOrd="0" presId="urn:microsoft.com/office/officeart/2005/8/layout/hierarchy3"/>
    <dgm:cxn modelId="{F93C4E5D-8F0F-47A9-B2A0-E256BFA9A4DF}" type="presParOf" srcId="{6C1C9980-507F-4C93-B554-6D355D2D3C34}" destId="{B85F2B7E-7BA9-433C-A3C5-D3373A47DAC1}" srcOrd="1" destOrd="0" presId="urn:microsoft.com/office/officeart/2005/8/layout/hierarchy3"/>
    <dgm:cxn modelId="{6E76FE67-053B-4F53-A655-1D93DC8A770F}" type="presParOf" srcId="{A5DB255D-36AD-4D07-BF74-7BAB4465674D}" destId="{6954DCD4-C3B2-47E7-8E01-E7729F6C9F63}" srcOrd="1" destOrd="0" presId="urn:microsoft.com/office/officeart/2005/8/layout/hierarchy3"/>
    <dgm:cxn modelId="{396C4FD4-4414-4813-910C-73125B138769}" type="presParOf" srcId="{6954DCD4-C3B2-47E7-8E01-E7729F6C9F63}" destId="{BAF6C0CD-F481-4698-9DAE-BA527F67E36D}" srcOrd="0" destOrd="0" presId="urn:microsoft.com/office/officeart/2005/8/layout/hierarchy3"/>
    <dgm:cxn modelId="{8C1EA01C-359A-47BC-B3DE-0998E68EFD1B}" type="presParOf" srcId="{6954DCD4-C3B2-47E7-8E01-E7729F6C9F63}" destId="{6A46ADD7-46B1-4112-915B-4E40D1DDF11C}" srcOrd="1" destOrd="0" presId="urn:microsoft.com/office/officeart/2005/8/layout/hierarchy3"/>
    <dgm:cxn modelId="{66B094EF-C7F8-4324-94A8-65761188AAF8}" type="presParOf" srcId="{6954DCD4-C3B2-47E7-8E01-E7729F6C9F63}" destId="{F975F399-8766-4AE2-92DF-A25124F51024}" srcOrd="2" destOrd="0" presId="urn:microsoft.com/office/officeart/2005/8/layout/hierarchy3"/>
    <dgm:cxn modelId="{CA41BDD9-FC61-480F-8746-EBADF2FA7A32}" type="presParOf" srcId="{6954DCD4-C3B2-47E7-8E01-E7729F6C9F63}" destId="{DB45C526-5FEC-49C7-BA91-85D04ECFCC5E}"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2C74A7-5D5F-4201-9F94-3AD4B7774BEB}"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9A26945-102E-48FE-A85C-FFC514F35535}">
      <dgm:prSet custT="1"/>
      <dgm:spPr/>
      <dgm:t>
        <a:bodyPr/>
        <a:lstStyle/>
        <a:p>
          <a:pPr>
            <a:lnSpc>
              <a:spcPct val="100000"/>
            </a:lnSpc>
          </a:pPr>
          <a:r>
            <a:rPr lang="en-US" sz="2000" dirty="0"/>
            <a:t>Political Factors: Government support through policies like National AI Opportunities Action Plan 2024, and Skill England to drive growth (Gov.uk, 2025; Ford &amp; Sturman, 2020). Strict compliance of GDPR, and adoption of AI technologies after Brexit (</a:t>
          </a:r>
          <a:r>
            <a:rPr lang="en-US" sz="2000" dirty="0" err="1"/>
            <a:t>Jiwnani</a:t>
          </a:r>
          <a:r>
            <a:rPr lang="en-US" sz="2000" dirty="0"/>
            <a:t>, 2024; Yorkshire Times, 2025)</a:t>
          </a:r>
        </a:p>
      </dgm:t>
    </dgm:pt>
    <dgm:pt modelId="{FFA42E4F-C9A7-4BE9-B603-E70E24368C8C}" type="parTrans" cxnId="{EAE5B56B-48D5-44DA-9E15-67DBA38B0FC4}">
      <dgm:prSet/>
      <dgm:spPr/>
      <dgm:t>
        <a:bodyPr/>
        <a:lstStyle/>
        <a:p>
          <a:endParaRPr lang="en-US"/>
        </a:p>
      </dgm:t>
    </dgm:pt>
    <dgm:pt modelId="{EE3748E4-C28D-4527-80E7-E4BB684BE7E1}" type="sibTrans" cxnId="{EAE5B56B-48D5-44DA-9E15-67DBA38B0FC4}">
      <dgm:prSet/>
      <dgm:spPr/>
      <dgm:t>
        <a:bodyPr/>
        <a:lstStyle/>
        <a:p>
          <a:endParaRPr lang="en-US"/>
        </a:p>
      </dgm:t>
    </dgm:pt>
    <dgm:pt modelId="{A27395CA-5A8A-4F95-AF76-A5E2774148EF}">
      <dgm:prSet custT="1"/>
      <dgm:spPr/>
      <dgm:t>
        <a:bodyPr/>
        <a:lstStyle/>
        <a:p>
          <a:pPr>
            <a:lnSpc>
              <a:spcPct val="100000"/>
            </a:lnSpc>
          </a:pPr>
          <a:r>
            <a:rPr lang="en-US" sz="2000" dirty="0"/>
            <a:t>Economic Factors: Rising costs in hotel operations, </a:t>
          </a:r>
          <a:r>
            <a:rPr lang="en-US" sz="2000" dirty="0" err="1"/>
            <a:t>organisations</a:t>
          </a:r>
          <a:r>
            <a:rPr lang="en-US" sz="2000" dirty="0"/>
            <a:t> such as Whitbread PLC and Travelodge invest millions in AI technologies, higher upfront costs limit adoption in smaller hotels (Cleaning Matters Magazine, 2025; Travelodge, 2022; Floris, 2025)</a:t>
          </a:r>
        </a:p>
      </dgm:t>
    </dgm:pt>
    <dgm:pt modelId="{A2BFA401-5298-4DC0-9B8C-8FF08EBA3358}" type="parTrans" cxnId="{93A1D82B-30F8-4D3A-8E44-E8EE83282CA4}">
      <dgm:prSet/>
      <dgm:spPr/>
      <dgm:t>
        <a:bodyPr/>
        <a:lstStyle/>
        <a:p>
          <a:endParaRPr lang="en-US"/>
        </a:p>
      </dgm:t>
    </dgm:pt>
    <dgm:pt modelId="{0EDEFE7F-9933-4522-AFB4-EA2C8F6B5C5D}" type="sibTrans" cxnId="{93A1D82B-30F8-4D3A-8E44-E8EE83282CA4}">
      <dgm:prSet/>
      <dgm:spPr/>
      <dgm:t>
        <a:bodyPr/>
        <a:lstStyle/>
        <a:p>
          <a:endParaRPr lang="en-US"/>
        </a:p>
      </dgm:t>
    </dgm:pt>
    <dgm:pt modelId="{813BD72F-79A2-4EDA-9EF5-424EAEFBF6FA}">
      <dgm:prSet custT="1"/>
      <dgm:spPr/>
      <dgm:t>
        <a:bodyPr/>
        <a:lstStyle/>
        <a:p>
          <a:pPr>
            <a:lnSpc>
              <a:spcPct val="100000"/>
            </a:lnSpc>
          </a:pPr>
          <a:r>
            <a:rPr lang="en-US" sz="2000"/>
            <a:t>Social Factors: 52% guests positively accept AI technologies (Jiwnani, 2024), mixed reactions among employees (Rasheed et al., 2024), luxury hotels such as IHG implement AI technologies to satisfy guests (Nawrat, 2024). </a:t>
          </a:r>
        </a:p>
      </dgm:t>
    </dgm:pt>
    <dgm:pt modelId="{2A4FE0EF-0CA7-44E2-8030-9AD674E5BF3E}" type="parTrans" cxnId="{4C2003B5-66B5-4751-8587-A386785E9D82}">
      <dgm:prSet/>
      <dgm:spPr/>
      <dgm:t>
        <a:bodyPr/>
        <a:lstStyle/>
        <a:p>
          <a:endParaRPr lang="en-US"/>
        </a:p>
      </dgm:t>
    </dgm:pt>
    <dgm:pt modelId="{FD86A1C7-4309-4C2D-A78A-1FF41B492C0F}" type="sibTrans" cxnId="{4C2003B5-66B5-4751-8587-A386785E9D82}">
      <dgm:prSet/>
      <dgm:spPr/>
      <dgm:t>
        <a:bodyPr/>
        <a:lstStyle/>
        <a:p>
          <a:endParaRPr lang="en-US"/>
        </a:p>
      </dgm:t>
    </dgm:pt>
    <dgm:pt modelId="{6E92C972-E1CE-45A2-9B96-5F4F6AAC865B}">
      <dgm:prSet custT="1"/>
      <dgm:spPr/>
      <dgm:t>
        <a:bodyPr/>
        <a:lstStyle/>
        <a:p>
          <a:pPr>
            <a:lnSpc>
              <a:spcPct val="100000"/>
            </a:lnSpc>
          </a:pPr>
          <a:r>
            <a:rPr lang="en-US" sz="2000" dirty="0"/>
            <a:t>Technological Factors: AI tools: ML, NLP, chatbots, predictive analytics, robotics (Yang, Henthorne &amp; George, 2019), low automation adoption rate in the UK (Department for Education, 2023), Challenges due to limited infrastructure (Zahidi, </a:t>
          </a:r>
          <a:r>
            <a:rPr lang="en-US" sz="2000" dirty="0" err="1"/>
            <a:t>Kaluvilla</a:t>
          </a:r>
          <a:r>
            <a:rPr lang="en-US" sz="2000" dirty="0"/>
            <a:t> &amp; Mulla, 2024). </a:t>
          </a:r>
        </a:p>
      </dgm:t>
    </dgm:pt>
    <dgm:pt modelId="{ABF13A84-9F51-491C-87EE-49BBD361DA10}" type="parTrans" cxnId="{52963D3D-4F6B-4AD4-BC5C-C86D9802D9C0}">
      <dgm:prSet/>
      <dgm:spPr/>
      <dgm:t>
        <a:bodyPr/>
        <a:lstStyle/>
        <a:p>
          <a:endParaRPr lang="en-US"/>
        </a:p>
      </dgm:t>
    </dgm:pt>
    <dgm:pt modelId="{F387C4CF-7D14-4F59-BD00-618A2ABBB68F}" type="sibTrans" cxnId="{52963D3D-4F6B-4AD4-BC5C-C86D9802D9C0}">
      <dgm:prSet/>
      <dgm:spPr/>
      <dgm:t>
        <a:bodyPr/>
        <a:lstStyle/>
        <a:p>
          <a:endParaRPr lang="en-US"/>
        </a:p>
      </dgm:t>
    </dgm:pt>
    <dgm:pt modelId="{94FFABD4-D54F-4466-884D-71AD6EC32831}" type="pres">
      <dgm:prSet presAssocID="{692C74A7-5D5F-4201-9F94-3AD4B7774BEB}" presName="diagram" presStyleCnt="0">
        <dgm:presLayoutVars>
          <dgm:dir/>
          <dgm:resizeHandles val="exact"/>
        </dgm:presLayoutVars>
      </dgm:prSet>
      <dgm:spPr/>
    </dgm:pt>
    <dgm:pt modelId="{1CC151DF-9B53-46D3-B7F0-6C0FB3669373}" type="pres">
      <dgm:prSet presAssocID="{F9A26945-102E-48FE-A85C-FFC514F35535}" presName="node" presStyleLbl="node1" presStyleIdx="0" presStyleCnt="4" custScaleX="653269">
        <dgm:presLayoutVars>
          <dgm:bulletEnabled val="1"/>
        </dgm:presLayoutVars>
      </dgm:prSet>
      <dgm:spPr/>
    </dgm:pt>
    <dgm:pt modelId="{A1E48B38-AF2B-436A-876B-A0BC25EDA6E7}" type="pres">
      <dgm:prSet presAssocID="{EE3748E4-C28D-4527-80E7-E4BB684BE7E1}" presName="sibTrans" presStyleCnt="0"/>
      <dgm:spPr/>
    </dgm:pt>
    <dgm:pt modelId="{1AEAF797-2973-4E23-BF86-98E021DB5C33}" type="pres">
      <dgm:prSet presAssocID="{A27395CA-5A8A-4F95-AF76-A5E2774148EF}" presName="node" presStyleLbl="node1" presStyleIdx="1" presStyleCnt="4" custScaleX="653269">
        <dgm:presLayoutVars>
          <dgm:bulletEnabled val="1"/>
        </dgm:presLayoutVars>
      </dgm:prSet>
      <dgm:spPr/>
    </dgm:pt>
    <dgm:pt modelId="{72EE2A65-53E2-44A1-8816-CF9CD779B4DC}" type="pres">
      <dgm:prSet presAssocID="{0EDEFE7F-9933-4522-AFB4-EA2C8F6B5C5D}" presName="sibTrans" presStyleCnt="0"/>
      <dgm:spPr/>
    </dgm:pt>
    <dgm:pt modelId="{E81B6039-6FB3-455E-B06E-B33D5A2929A4}" type="pres">
      <dgm:prSet presAssocID="{813BD72F-79A2-4EDA-9EF5-424EAEFBF6FA}" presName="node" presStyleLbl="node1" presStyleIdx="2" presStyleCnt="4" custScaleX="653269">
        <dgm:presLayoutVars>
          <dgm:bulletEnabled val="1"/>
        </dgm:presLayoutVars>
      </dgm:prSet>
      <dgm:spPr/>
    </dgm:pt>
    <dgm:pt modelId="{B6097B0D-89A2-4DF8-AB4A-C6D0326AF25C}" type="pres">
      <dgm:prSet presAssocID="{FD86A1C7-4309-4C2D-A78A-1FF41B492C0F}" presName="sibTrans" presStyleCnt="0"/>
      <dgm:spPr/>
    </dgm:pt>
    <dgm:pt modelId="{27BA827D-CFEE-4005-B5C8-537F54214B31}" type="pres">
      <dgm:prSet presAssocID="{6E92C972-E1CE-45A2-9B96-5F4F6AAC865B}" presName="node" presStyleLbl="node1" presStyleIdx="3" presStyleCnt="4" custScaleX="653269">
        <dgm:presLayoutVars>
          <dgm:bulletEnabled val="1"/>
        </dgm:presLayoutVars>
      </dgm:prSet>
      <dgm:spPr/>
    </dgm:pt>
  </dgm:ptLst>
  <dgm:cxnLst>
    <dgm:cxn modelId="{3A9B0A04-3F25-43B0-8917-2A63975FECBF}" type="presOf" srcId="{813BD72F-79A2-4EDA-9EF5-424EAEFBF6FA}" destId="{E81B6039-6FB3-455E-B06E-B33D5A2929A4}" srcOrd="0" destOrd="0" presId="urn:microsoft.com/office/officeart/2005/8/layout/default"/>
    <dgm:cxn modelId="{93A1D82B-30F8-4D3A-8E44-E8EE83282CA4}" srcId="{692C74A7-5D5F-4201-9F94-3AD4B7774BEB}" destId="{A27395CA-5A8A-4F95-AF76-A5E2774148EF}" srcOrd="1" destOrd="0" parTransId="{A2BFA401-5298-4DC0-9B8C-8FF08EBA3358}" sibTransId="{0EDEFE7F-9933-4522-AFB4-EA2C8F6B5C5D}"/>
    <dgm:cxn modelId="{52963D3D-4F6B-4AD4-BC5C-C86D9802D9C0}" srcId="{692C74A7-5D5F-4201-9F94-3AD4B7774BEB}" destId="{6E92C972-E1CE-45A2-9B96-5F4F6AAC865B}" srcOrd="3" destOrd="0" parTransId="{ABF13A84-9F51-491C-87EE-49BBD361DA10}" sibTransId="{F387C4CF-7D14-4F59-BD00-618A2ABBB68F}"/>
    <dgm:cxn modelId="{EAE5B56B-48D5-44DA-9E15-67DBA38B0FC4}" srcId="{692C74A7-5D5F-4201-9F94-3AD4B7774BEB}" destId="{F9A26945-102E-48FE-A85C-FFC514F35535}" srcOrd="0" destOrd="0" parTransId="{FFA42E4F-C9A7-4BE9-B603-E70E24368C8C}" sibTransId="{EE3748E4-C28D-4527-80E7-E4BB684BE7E1}"/>
    <dgm:cxn modelId="{B616BE52-2832-4F3B-89BC-3C162B0174B6}" type="presOf" srcId="{692C74A7-5D5F-4201-9F94-3AD4B7774BEB}" destId="{94FFABD4-D54F-4466-884D-71AD6EC32831}" srcOrd="0" destOrd="0" presId="urn:microsoft.com/office/officeart/2005/8/layout/default"/>
    <dgm:cxn modelId="{4C2003B5-66B5-4751-8587-A386785E9D82}" srcId="{692C74A7-5D5F-4201-9F94-3AD4B7774BEB}" destId="{813BD72F-79A2-4EDA-9EF5-424EAEFBF6FA}" srcOrd="2" destOrd="0" parTransId="{2A4FE0EF-0CA7-44E2-8030-9AD674E5BF3E}" sibTransId="{FD86A1C7-4309-4C2D-A78A-1FF41B492C0F}"/>
    <dgm:cxn modelId="{CA0242DA-6756-42D0-BCDF-B6E9891E55BC}" type="presOf" srcId="{A27395CA-5A8A-4F95-AF76-A5E2774148EF}" destId="{1AEAF797-2973-4E23-BF86-98E021DB5C33}" srcOrd="0" destOrd="0" presId="urn:microsoft.com/office/officeart/2005/8/layout/default"/>
    <dgm:cxn modelId="{428F9ADE-074A-4252-985E-A8B2C010C2B4}" type="presOf" srcId="{6E92C972-E1CE-45A2-9B96-5F4F6AAC865B}" destId="{27BA827D-CFEE-4005-B5C8-537F54214B31}" srcOrd="0" destOrd="0" presId="urn:microsoft.com/office/officeart/2005/8/layout/default"/>
    <dgm:cxn modelId="{5B9CBCF1-0822-4889-BF8B-4A03F4678877}" type="presOf" srcId="{F9A26945-102E-48FE-A85C-FFC514F35535}" destId="{1CC151DF-9B53-46D3-B7F0-6C0FB3669373}" srcOrd="0" destOrd="0" presId="urn:microsoft.com/office/officeart/2005/8/layout/default"/>
    <dgm:cxn modelId="{0210E63D-A0C1-4F8C-8878-29E21C3AAD99}" type="presParOf" srcId="{94FFABD4-D54F-4466-884D-71AD6EC32831}" destId="{1CC151DF-9B53-46D3-B7F0-6C0FB3669373}" srcOrd="0" destOrd="0" presId="urn:microsoft.com/office/officeart/2005/8/layout/default"/>
    <dgm:cxn modelId="{708674C7-947D-4A48-84D6-15A801DBAB1E}" type="presParOf" srcId="{94FFABD4-D54F-4466-884D-71AD6EC32831}" destId="{A1E48B38-AF2B-436A-876B-A0BC25EDA6E7}" srcOrd="1" destOrd="0" presId="urn:microsoft.com/office/officeart/2005/8/layout/default"/>
    <dgm:cxn modelId="{77521F1C-8B59-4B5D-A97C-346B8A18868F}" type="presParOf" srcId="{94FFABD4-D54F-4466-884D-71AD6EC32831}" destId="{1AEAF797-2973-4E23-BF86-98E021DB5C33}" srcOrd="2" destOrd="0" presId="urn:microsoft.com/office/officeart/2005/8/layout/default"/>
    <dgm:cxn modelId="{BBA2C757-BE26-4735-B71C-04CD3721B78A}" type="presParOf" srcId="{94FFABD4-D54F-4466-884D-71AD6EC32831}" destId="{72EE2A65-53E2-44A1-8816-CF9CD779B4DC}" srcOrd="3" destOrd="0" presId="urn:microsoft.com/office/officeart/2005/8/layout/default"/>
    <dgm:cxn modelId="{417FD74A-BD2D-4037-BDA1-52A6C0A4E75D}" type="presParOf" srcId="{94FFABD4-D54F-4466-884D-71AD6EC32831}" destId="{E81B6039-6FB3-455E-B06E-B33D5A2929A4}" srcOrd="4" destOrd="0" presId="urn:microsoft.com/office/officeart/2005/8/layout/default"/>
    <dgm:cxn modelId="{0FF54A6C-EB2C-4A3C-B5F3-8869B7712825}" type="presParOf" srcId="{94FFABD4-D54F-4466-884D-71AD6EC32831}" destId="{B6097B0D-89A2-4DF8-AB4A-C6D0326AF25C}" srcOrd="5" destOrd="0" presId="urn:microsoft.com/office/officeart/2005/8/layout/default"/>
    <dgm:cxn modelId="{AAA9D9FF-6FA7-4693-AABC-D4A0F40314D6}" type="presParOf" srcId="{94FFABD4-D54F-4466-884D-71AD6EC32831}" destId="{27BA827D-CFEE-4005-B5C8-537F54214B3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BEF9D6-B316-453C-B623-C1E2695A0749}" type="doc">
      <dgm:prSet loTypeId="urn:microsoft.com/office/officeart/2005/8/layout/hList6" loCatId="list" qsTypeId="urn:microsoft.com/office/officeart/2005/8/quickstyle/simple4" qsCatId="simple" csTypeId="urn:microsoft.com/office/officeart/2005/8/colors/colorful3" csCatId="colorful" phldr="1"/>
      <dgm:spPr/>
      <dgm:t>
        <a:bodyPr/>
        <a:lstStyle/>
        <a:p>
          <a:endParaRPr lang="en-GB"/>
        </a:p>
      </dgm:t>
    </dgm:pt>
    <dgm:pt modelId="{45E3BF87-1C80-4DBC-A3EB-7BC2ADF6DADB}">
      <dgm:prSet custT="1"/>
      <dgm:spPr/>
      <dgm:t>
        <a:bodyPr/>
        <a:lstStyle/>
        <a:p>
          <a:r>
            <a:rPr lang="en-GB" sz="2000" dirty="0"/>
            <a:t>AI offers both benefits and challenges in the hospitality industry. It ensures guest satisfaction, operational efficiency, and sustainability practices. However, economic constraints limit its adoption rate. </a:t>
          </a:r>
        </a:p>
      </dgm:t>
    </dgm:pt>
    <dgm:pt modelId="{AF6BEC66-21A7-4723-AEFB-270262CB1E58}" type="parTrans" cxnId="{6CBF2D89-2EDF-433D-9B2F-90FE134D0B1F}">
      <dgm:prSet/>
      <dgm:spPr/>
      <dgm:t>
        <a:bodyPr/>
        <a:lstStyle/>
        <a:p>
          <a:endParaRPr lang="en-GB" sz="2000"/>
        </a:p>
      </dgm:t>
    </dgm:pt>
    <dgm:pt modelId="{40E67E5D-87B6-4531-97A2-D3033EB50519}" type="sibTrans" cxnId="{6CBF2D89-2EDF-433D-9B2F-90FE134D0B1F}">
      <dgm:prSet/>
      <dgm:spPr/>
      <dgm:t>
        <a:bodyPr/>
        <a:lstStyle/>
        <a:p>
          <a:endParaRPr lang="en-GB" sz="2000"/>
        </a:p>
      </dgm:t>
    </dgm:pt>
    <dgm:pt modelId="{754AC4B2-9C5B-4B55-B871-8657992FB342}">
      <dgm:prSet custT="1"/>
      <dgm:spPr/>
      <dgm:t>
        <a:bodyPr/>
        <a:lstStyle/>
        <a:p>
          <a:r>
            <a:rPr lang="en-GB" sz="2000"/>
            <a:t>The following recommendations are provided to address the challenges:</a:t>
          </a:r>
        </a:p>
      </dgm:t>
    </dgm:pt>
    <dgm:pt modelId="{230A6985-AF58-4B92-B70C-7A92777A4DB5}" type="parTrans" cxnId="{02FBE45D-322B-4271-B57A-0926033AD600}">
      <dgm:prSet/>
      <dgm:spPr/>
      <dgm:t>
        <a:bodyPr/>
        <a:lstStyle/>
        <a:p>
          <a:endParaRPr lang="en-GB" sz="2000"/>
        </a:p>
      </dgm:t>
    </dgm:pt>
    <dgm:pt modelId="{2CE78BC1-A19E-4AC0-ADF1-C34120A4B83B}" type="sibTrans" cxnId="{02FBE45D-322B-4271-B57A-0926033AD600}">
      <dgm:prSet/>
      <dgm:spPr/>
      <dgm:t>
        <a:bodyPr/>
        <a:lstStyle/>
        <a:p>
          <a:endParaRPr lang="en-GB" sz="2000"/>
        </a:p>
      </dgm:t>
    </dgm:pt>
    <dgm:pt modelId="{3CB19363-3D6D-44DD-9FF6-0C1EDE44ED86}">
      <dgm:prSet custT="1"/>
      <dgm:spPr/>
      <dgm:t>
        <a:bodyPr/>
        <a:lstStyle/>
        <a:p>
          <a:r>
            <a:rPr lang="en-GB" sz="2000"/>
            <a:t>Hybrid model strategy (Ruel &amp; Njoku, 2020)</a:t>
          </a:r>
        </a:p>
      </dgm:t>
    </dgm:pt>
    <dgm:pt modelId="{9444FBD6-7F32-4B4A-8531-F290BA0887D3}" type="parTrans" cxnId="{EBA4373A-2D1A-4B37-8D5E-2581AC682A34}">
      <dgm:prSet/>
      <dgm:spPr/>
      <dgm:t>
        <a:bodyPr/>
        <a:lstStyle/>
        <a:p>
          <a:endParaRPr lang="en-GB" sz="2000"/>
        </a:p>
      </dgm:t>
    </dgm:pt>
    <dgm:pt modelId="{72E806E8-324C-45BE-8DC6-60BE475A1F74}" type="sibTrans" cxnId="{EBA4373A-2D1A-4B37-8D5E-2581AC682A34}">
      <dgm:prSet/>
      <dgm:spPr/>
      <dgm:t>
        <a:bodyPr/>
        <a:lstStyle/>
        <a:p>
          <a:endParaRPr lang="en-GB" sz="2000"/>
        </a:p>
      </dgm:t>
    </dgm:pt>
    <dgm:pt modelId="{6F161C44-998A-4DFD-AF0B-312DBA1570B4}">
      <dgm:prSet custT="1"/>
      <dgm:spPr/>
      <dgm:t>
        <a:bodyPr/>
        <a:lstStyle/>
        <a:p>
          <a:r>
            <a:rPr lang="en-GB" sz="2000"/>
            <a:t>Upskill Workforce (Morandini et al., 2023)</a:t>
          </a:r>
        </a:p>
      </dgm:t>
    </dgm:pt>
    <dgm:pt modelId="{A09A10D0-3965-4249-8139-189A3DE3A6F3}" type="parTrans" cxnId="{66EF54DB-025F-4D53-BD60-F8B9C5F683CB}">
      <dgm:prSet/>
      <dgm:spPr/>
      <dgm:t>
        <a:bodyPr/>
        <a:lstStyle/>
        <a:p>
          <a:endParaRPr lang="en-GB" sz="2000"/>
        </a:p>
      </dgm:t>
    </dgm:pt>
    <dgm:pt modelId="{F4317967-1E04-40B6-8C95-4407AEAAA66A}" type="sibTrans" cxnId="{66EF54DB-025F-4D53-BD60-F8B9C5F683CB}">
      <dgm:prSet/>
      <dgm:spPr/>
      <dgm:t>
        <a:bodyPr/>
        <a:lstStyle/>
        <a:p>
          <a:endParaRPr lang="en-GB" sz="2000"/>
        </a:p>
      </dgm:t>
    </dgm:pt>
    <dgm:pt modelId="{B179F686-4823-4014-A063-D9A7058A66BB}">
      <dgm:prSet custT="1"/>
      <dgm:spPr/>
      <dgm:t>
        <a:bodyPr/>
        <a:lstStyle/>
        <a:p>
          <a:r>
            <a:rPr lang="en-GB" sz="2000" dirty="0"/>
            <a:t>Build Trust &amp; Transparency and ensure ethical practices (Sharma et al., 2022)</a:t>
          </a:r>
        </a:p>
      </dgm:t>
    </dgm:pt>
    <dgm:pt modelId="{1C843A94-F518-4137-A407-B03FF48A049C}" type="parTrans" cxnId="{4F478AAD-65B7-4951-B0B8-16B3B8A9CE11}">
      <dgm:prSet/>
      <dgm:spPr/>
      <dgm:t>
        <a:bodyPr/>
        <a:lstStyle/>
        <a:p>
          <a:endParaRPr lang="en-GB" sz="2000"/>
        </a:p>
      </dgm:t>
    </dgm:pt>
    <dgm:pt modelId="{C3D78804-A7C0-4B26-B5E1-3FD980EC72BC}" type="sibTrans" cxnId="{4F478AAD-65B7-4951-B0B8-16B3B8A9CE11}">
      <dgm:prSet/>
      <dgm:spPr/>
      <dgm:t>
        <a:bodyPr/>
        <a:lstStyle/>
        <a:p>
          <a:endParaRPr lang="en-GB" sz="2000"/>
        </a:p>
      </dgm:t>
    </dgm:pt>
    <dgm:pt modelId="{864FC4FA-7A11-45BE-8EEF-4AF3C7B0AFFC}" type="pres">
      <dgm:prSet presAssocID="{5ABEF9D6-B316-453C-B623-C1E2695A0749}" presName="Name0" presStyleCnt="0">
        <dgm:presLayoutVars>
          <dgm:dir/>
          <dgm:resizeHandles val="exact"/>
        </dgm:presLayoutVars>
      </dgm:prSet>
      <dgm:spPr/>
    </dgm:pt>
    <dgm:pt modelId="{C7FE099D-68A7-450D-B1B4-829F1EE4B894}" type="pres">
      <dgm:prSet presAssocID="{45E3BF87-1C80-4DBC-A3EB-7BC2ADF6DADB}" presName="node" presStyleLbl="node1" presStyleIdx="0" presStyleCnt="2">
        <dgm:presLayoutVars>
          <dgm:bulletEnabled val="1"/>
        </dgm:presLayoutVars>
      </dgm:prSet>
      <dgm:spPr/>
    </dgm:pt>
    <dgm:pt modelId="{C04DA41A-7E9F-4023-A5E0-9AF6D69A474A}" type="pres">
      <dgm:prSet presAssocID="{40E67E5D-87B6-4531-97A2-D3033EB50519}" presName="sibTrans" presStyleCnt="0"/>
      <dgm:spPr/>
    </dgm:pt>
    <dgm:pt modelId="{252F75B8-BD0C-4BEB-9AE2-486F61CEC8FD}" type="pres">
      <dgm:prSet presAssocID="{754AC4B2-9C5B-4B55-B871-8657992FB342}" presName="node" presStyleLbl="node1" presStyleIdx="1" presStyleCnt="2">
        <dgm:presLayoutVars>
          <dgm:bulletEnabled val="1"/>
        </dgm:presLayoutVars>
      </dgm:prSet>
      <dgm:spPr/>
    </dgm:pt>
  </dgm:ptLst>
  <dgm:cxnLst>
    <dgm:cxn modelId="{FA4FA22D-9228-4DF0-8D9C-AEEE712B9F08}" type="presOf" srcId="{B179F686-4823-4014-A063-D9A7058A66BB}" destId="{252F75B8-BD0C-4BEB-9AE2-486F61CEC8FD}" srcOrd="0" destOrd="3" presId="urn:microsoft.com/office/officeart/2005/8/layout/hList6"/>
    <dgm:cxn modelId="{EBA4373A-2D1A-4B37-8D5E-2581AC682A34}" srcId="{754AC4B2-9C5B-4B55-B871-8657992FB342}" destId="{3CB19363-3D6D-44DD-9FF6-0C1EDE44ED86}" srcOrd="0" destOrd="0" parTransId="{9444FBD6-7F32-4B4A-8531-F290BA0887D3}" sibTransId="{72E806E8-324C-45BE-8DC6-60BE475A1F74}"/>
    <dgm:cxn modelId="{02FBE45D-322B-4271-B57A-0926033AD600}" srcId="{5ABEF9D6-B316-453C-B623-C1E2695A0749}" destId="{754AC4B2-9C5B-4B55-B871-8657992FB342}" srcOrd="1" destOrd="0" parTransId="{230A6985-AF58-4B92-B70C-7A92777A4DB5}" sibTransId="{2CE78BC1-A19E-4AC0-ADF1-C34120A4B83B}"/>
    <dgm:cxn modelId="{6CBF2D89-2EDF-433D-9B2F-90FE134D0B1F}" srcId="{5ABEF9D6-B316-453C-B623-C1E2695A0749}" destId="{45E3BF87-1C80-4DBC-A3EB-7BC2ADF6DADB}" srcOrd="0" destOrd="0" parTransId="{AF6BEC66-21A7-4723-AEFB-270262CB1E58}" sibTransId="{40E67E5D-87B6-4531-97A2-D3033EB50519}"/>
    <dgm:cxn modelId="{975C0C99-5D6B-42C7-9869-20F5FB95A073}" type="presOf" srcId="{3CB19363-3D6D-44DD-9FF6-0C1EDE44ED86}" destId="{252F75B8-BD0C-4BEB-9AE2-486F61CEC8FD}" srcOrd="0" destOrd="1" presId="urn:microsoft.com/office/officeart/2005/8/layout/hList6"/>
    <dgm:cxn modelId="{4F478AAD-65B7-4951-B0B8-16B3B8A9CE11}" srcId="{754AC4B2-9C5B-4B55-B871-8657992FB342}" destId="{B179F686-4823-4014-A063-D9A7058A66BB}" srcOrd="2" destOrd="0" parTransId="{1C843A94-F518-4137-A407-B03FF48A049C}" sibTransId="{C3D78804-A7C0-4B26-B5E1-3FD980EC72BC}"/>
    <dgm:cxn modelId="{10A804B9-7DB2-4747-B36F-F348FCA3666D}" type="presOf" srcId="{45E3BF87-1C80-4DBC-A3EB-7BC2ADF6DADB}" destId="{C7FE099D-68A7-450D-B1B4-829F1EE4B894}" srcOrd="0" destOrd="0" presId="urn:microsoft.com/office/officeart/2005/8/layout/hList6"/>
    <dgm:cxn modelId="{B6FCAFC2-CDF1-48D3-9178-FF949A6B6D80}" type="presOf" srcId="{6F161C44-998A-4DFD-AF0B-312DBA1570B4}" destId="{252F75B8-BD0C-4BEB-9AE2-486F61CEC8FD}" srcOrd="0" destOrd="2" presId="urn:microsoft.com/office/officeart/2005/8/layout/hList6"/>
    <dgm:cxn modelId="{4956A2DA-7D69-4C77-95C4-AFA4B182B958}" type="presOf" srcId="{5ABEF9D6-B316-453C-B623-C1E2695A0749}" destId="{864FC4FA-7A11-45BE-8EEF-4AF3C7B0AFFC}" srcOrd="0" destOrd="0" presId="urn:microsoft.com/office/officeart/2005/8/layout/hList6"/>
    <dgm:cxn modelId="{66EF54DB-025F-4D53-BD60-F8B9C5F683CB}" srcId="{754AC4B2-9C5B-4B55-B871-8657992FB342}" destId="{6F161C44-998A-4DFD-AF0B-312DBA1570B4}" srcOrd="1" destOrd="0" parTransId="{A09A10D0-3965-4249-8139-189A3DE3A6F3}" sibTransId="{F4317967-1E04-40B6-8C95-4407AEAAA66A}"/>
    <dgm:cxn modelId="{9E5D4AEF-4976-42F5-B5C3-1B17C1CAC0F5}" type="presOf" srcId="{754AC4B2-9C5B-4B55-B871-8657992FB342}" destId="{252F75B8-BD0C-4BEB-9AE2-486F61CEC8FD}" srcOrd="0" destOrd="0" presId="urn:microsoft.com/office/officeart/2005/8/layout/hList6"/>
    <dgm:cxn modelId="{6DBB972D-A4A4-422E-81C4-A31F413FCB0F}" type="presParOf" srcId="{864FC4FA-7A11-45BE-8EEF-4AF3C7B0AFFC}" destId="{C7FE099D-68A7-450D-B1B4-829F1EE4B894}" srcOrd="0" destOrd="0" presId="urn:microsoft.com/office/officeart/2005/8/layout/hList6"/>
    <dgm:cxn modelId="{56616301-6FB1-46C9-AD02-DD6EBAF904C3}" type="presParOf" srcId="{864FC4FA-7A11-45BE-8EEF-4AF3C7B0AFFC}" destId="{C04DA41A-7E9F-4023-A5E0-9AF6D69A474A}" srcOrd="1" destOrd="0" presId="urn:microsoft.com/office/officeart/2005/8/layout/hList6"/>
    <dgm:cxn modelId="{E4FBE2BA-EAFC-46FA-94A8-0C2E73AF1F05}" type="presParOf" srcId="{864FC4FA-7A11-45BE-8EEF-4AF3C7B0AFFC}" destId="{252F75B8-BD0C-4BEB-9AE2-486F61CEC8FD}" srcOrd="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111AB-0316-4242-8F95-14FC982E56F9}">
      <dsp:nvSpPr>
        <dsp:cNvPr id="0" name=""/>
        <dsp:cNvSpPr/>
      </dsp:nvSpPr>
      <dsp:spPr>
        <a:xfrm>
          <a:off x="0" y="51"/>
          <a:ext cx="7464181" cy="1122542"/>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GB" sz="2400" kern="1200" dirty="0"/>
            <a:t>Significant technological change in the last few decades (Costa and Costa, 2022)</a:t>
          </a:r>
        </a:p>
      </dsp:txBody>
      <dsp:txXfrm>
        <a:off x="561271" y="51"/>
        <a:ext cx="6341639" cy="1122542"/>
      </dsp:txXfrm>
    </dsp:sp>
    <dsp:sp modelId="{E2BBCD30-A50E-4F66-879F-EAECBBA80F72}">
      <dsp:nvSpPr>
        <dsp:cNvPr id="0" name=""/>
        <dsp:cNvSpPr/>
      </dsp:nvSpPr>
      <dsp:spPr>
        <a:xfrm>
          <a:off x="0" y="1279750"/>
          <a:ext cx="7464181" cy="112254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GB" sz="2400" kern="1200" dirty="0"/>
            <a:t>AI and big data shaping business strategy and operations </a:t>
          </a:r>
        </a:p>
      </dsp:txBody>
      <dsp:txXfrm>
        <a:off x="561271" y="1279750"/>
        <a:ext cx="6341639" cy="1122542"/>
      </dsp:txXfrm>
    </dsp:sp>
    <dsp:sp modelId="{8F39B768-6E85-44F5-8B38-BEA5D0C04C79}">
      <dsp:nvSpPr>
        <dsp:cNvPr id="0" name=""/>
        <dsp:cNvSpPr/>
      </dsp:nvSpPr>
      <dsp:spPr>
        <a:xfrm>
          <a:off x="0" y="2559450"/>
          <a:ext cx="7464181" cy="112254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GB" sz="2400" kern="1200" dirty="0"/>
            <a:t>The hotel and hospitality industry undergoing transition stage due to emergence of AI technologies (Floris, 2025). </a:t>
          </a:r>
        </a:p>
      </dsp:txBody>
      <dsp:txXfrm>
        <a:off x="561271" y="2559450"/>
        <a:ext cx="6341639" cy="1122542"/>
      </dsp:txXfrm>
    </dsp:sp>
    <dsp:sp modelId="{3761EEB9-A1B9-4311-850C-0F128A8E06B8}">
      <dsp:nvSpPr>
        <dsp:cNvPr id="0" name=""/>
        <dsp:cNvSpPr/>
      </dsp:nvSpPr>
      <dsp:spPr>
        <a:xfrm>
          <a:off x="0" y="3839149"/>
          <a:ext cx="7464181" cy="1122542"/>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GB" sz="2400" kern="1200" dirty="0"/>
            <a:t>AI has various positive and negative aspects in the hospitality industry. </a:t>
          </a:r>
        </a:p>
      </dsp:txBody>
      <dsp:txXfrm>
        <a:off x="561271" y="3839149"/>
        <a:ext cx="6341639" cy="1122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8938B-0FB8-4E6D-AE4A-87048633614A}">
      <dsp:nvSpPr>
        <dsp:cNvPr id="0" name=""/>
        <dsp:cNvSpPr/>
      </dsp:nvSpPr>
      <dsp:spPr>
        <a:xfrm>
          <a:off x="0" y="0"/>
          <a:ext cx="8938260" cy="130540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t>AI technologies such as self-service kiosks and digital check-in terminals enhance guest experience in the hotel industry </a:t>
          </a:r>
        </a:p>
      </dsp:txBody>
      <dsp:txXfrm>
        <a:off x="38234" y="38234"/>
        <a:ext cx="7529629" cy="1228933"/>
      </dsp:txXfrm>
    </dsp:sp>
    <dsp:sp modelId="{E1EFE413-0793-4DE3-B4DE-1BEFFCB2DEB2}">
      <dsp:nvSpPr>
        <dsp:cNvPr id="0" name=""/>
        <dsp:cNvSpPr/>
      </dsp:nvSpPr>
      <dsp:spPr>
        <a:xfrm>
          <a:off x="788669" y="1522968"/>
          <a:ext cx="8938260" cy="1305401"/>
        </a:xfrm>
        <a:prstGeom prst="roundRect">
          <a:avLst>
            <a:gd name="adj" fmla="val 10000"/>
          </a:avLst>
        </a:prstGeom>
        <a:solidFill>
          <a:schemeClr val="accent3">
            <a:hueOff val="-6315744"/>
            <a:satOff val="22833"/>
            <a:lumOff val="8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t>AI tools offer tailored recommendations for guests and ensure speedy delivery of services, and reliability which boost guest satisfaction (Sousa, Cardoso and Dias, 2024). </a:t>
          </a:r>
        </a:p>
      </dsp:txBody>
      <dsp:txXfrm>
        <a:off x="826903" y="1561202"/>
        <a:ext cx="7224611" cy="1228933"/>
      </dsp:txXfrm>
    </dsp:sp>
    <dsp:sp modelId="{4FD72BF1-202E-478C-87FE-C2D950FB66B2}">
      <dsp:nvSpPr>
        <dsp:cNvPr id="0" name=""/>
        <dsp:cNvSpPr/>
      </dsp:nvSpPr>
      <dsp:spPr>
        <a:xfrm>
          <a:off x="1577339" y="3045936"/>
          <a:ext cx="8938260" cy="1305401"/>
        </a:xfrm>
        <a:prstGeom prst="roundRect">
          <a:avLst>
            <a:gd name="adj" fmla="val 10000"/>
          </a:avLst>
        </a:prstGeom>
        <a:solidFill>
          <a:schemeClr val="accent3">
            <a:hueOff val="-12631489"/>
            <a:satOff val="45666"/>
            <a:lumOff val="1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t>Digital transparency and trustworthiness in AI systems are crucial to increase technology acceptance rate among guests. </a:t>
          </a:r>
        </a:p>
      </dsp:txBody>
      <dsp:txXfrm>
        <a:off x="1615573" y="3084170"/>
        <a:ext cx="7224611" cy="1228933"/>
      </dsp:txXfrm>
    </dsp:sp>
    <dsp:sp modelId="{08A1D4B8-74C2-4779-8EE2-D8E83FBA896E}">
      <dsp:nvSpPr>
        <dsp:cNvPr id="0" name=""/>
        <dsp:cNvSpPr/>
      </dsp:nvSpPr>
      <dsp:spPr>
        <a:xfrm>
          <a:off x="8089749" y="989929"/>
          <a:ext cx="848510" cy="8485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98373C48-40CA-4B9D-833D-3654D7EA89C9}">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12839582"/>
            <a:satOff val="45709"/>
            <a:lumOff val="4999"/>
            <a:alphaOff val="0"/>
          </a:schemeClr>
        </a:solidFill>
        <a:ln w="12700" cap="flat" cmpd="sng" algn="ctr">
          <a:solidFill>
            <a:schemeClr val="accent3">
              <a:tint val="40000"/>
              <a:alpha val="90000"/>
              <a:hueOff val="-12839582"/>
              <a:satOff val="45709"/>
              <a:lumOff val="49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F698F-08C9-444C-B196-B0C2CDDB5CE7}">
      <dsp:nvSpPr>
        <dsp:cNvPr id="0" name=""/>
        <dsp:cNvSpPr/>
      </dsp:nvSpPr>
      <dsp:spPr>
        <a:xfrm>
          <a:off x="0" y="0"/>
          <a:ext cx="67152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E17459-D580-454B-A6F0-AD3F31C2AC92}">
      <dsp:nvSpPr>
        <dsp:cNvPr id="0" name=""/>
        <dsp:cNvSpPr/>
      </dsp:nvSpPr>
      <dsp:spPr>
        <a:xfrm>
          <a:off x="0" y="0"/>
          <a:ext cx="6715220" cy="139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dirty="0"/>
            <a:t>AI robots, IoT sensors, and machine learning systems streamlined hotel operations (Skubis, </a:t>
          </a:r>
          <a:r>
            <a:rPr lang="en-US" sz="2400" kern="1200" dirty="0" err="1"/>
            <a:t>Mesjasz</a:t>
          </a:r>
          <a:r>
            <a:rPr lang="en-US" sz="2400" kern="1200" dirty="0"/>
            <a:t>-Lech and Nowakowska-Grunt, 2024).</a:t>
          </a:r>
          <a:endParaRPr lang="en-GB" sz="2400" kern="1200" dirty="0"/>
        </a:p>
      </dsp:txBody>
      <dsp:txXfrm>
        <a:off x="0" y="0"/>
        <a:ext cx="6715220" cy="1394085"/>
      </dsp:txXfrm>
    </dsp:sp>
    <dsp:sp modelId="{FF655956-4824-4011-BD88-F723896889EC}">
      <dsp:nvSpPr>
        <dsp:cNvPr id="0" name=""/>
        <dsp:cNvSpPr/>
      </dsp:nvSpPr>
      <dsp:spPr>
        <a:xfrm>
          <a:off x="0" y="1394085"/>
          <a:ext cx="6715220" cy="0"/>
        </a:xfrm>
        <a:prstGeom prst="line">
          <a:avLst/>
        </a:prstGeom>
        <a:solidFill>
          <a:schemeClr val="accent2">
            <a:hueOff val="-2363251"/>
            <a:satOff val="117"/>
            <a:lumOff val="-65"/>
            <a:alphaOff val="0"/>
          </a:schemeClr>
        </a:solidFill>
        <a:ln w="12700" cap="flat" cmpd="sng" algn="ctr">
          <a:solidFill>
            <a:schemeClr val="accent2">
              <a:hueOff val="-2363251"/>
              <a:satOff val="117"/>
              <a:lumOff val="-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1041F5-435C-4800-AF9A-0EE2DAD57840}">
      <dsp:nvSpPr>
        <dsp:cNvPr id="0" name=""/>
        <dsp:cNvSpPr/>
      </dsp:nvSpPr>
      <dsp:spPr>
        <a:xfrm>
          <a:off x="0" y="1394085"/>
          <a:ext cx="6715220" cy="139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dirty="0"/>
            <a:t>Autonomous robots positively impact on hotel performance. </a:t>
          </a:r>
          <a:endParaRPr lang="en-GB" sz="2400" kern="1200" dirty="0"/>
        </a:p>
      </dsp:txBody>
      <dsp:txXfrm>
        <a:off x="0" y="1394085"/>
        <a:ext cx="6715220" cy="1394085"/>
      </dsp:txXfrm>
    </dsp:sp>
    <dsp:sp modelId="{9692E944-F338-4118-9FD6-6BB141C63BA0}">
      <dsp:nvSpPr>
        <dsp:cNvPr id="0" name=""/>
        <dsp:cNvSpPr/>
      </dsp:nvSpPr>
      <dsp:spPr>
        <a:xfrm>
          <a:off x="0" y="2788170"/>
          <a:ext cx="6715220" cy="0"/>
        </a:xfrm>
        <a:prstGeom prst="line">
          <a:avLst/>
        </a:prstGeom>
        <a:solidFill>
          <a:schemeClr val="accent2">
            <a:hueOff val="-4726502"/>
            <a:satOff val="233"/>
            <a:lumOff val="-131"/>
            <a:alphaOff val="0"/>
          </a:schemeClr>
        </a:solidFill>
        <a:ln w="12700" cap="flat" cmpd="sng" algn="ctr">
          <a:solidFill>
            <a:schemeClr val="accent2">
              <a:hueOff val="-4726502"/>
              <a:satOff val="233"/>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57DB2-9377-460C-8DBD-869E49D89C89}">
      <dsp:nvSpPr>
        <dsp:cNvPr id="0" name=""/>
        <dsp:cNvSpPr/>
      </dsp:nvSpPr>
      <dsp:spPr>
        <a:xfrm>
          <a:off x="0" y="2788170"/>
          <a:ext cx="6715220" cy="139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dirty="0"/>
            <a:t>Robots replacing employees in face-to-face interaction tasks and employees require training (reskilling) to coordinate with the systems (Choi et al., 2019; El </a:t>
          </a:r>
          <a:r>
            <a:rPr lang="en-US" sz="2400" kern="1200" dirty="0" err="1"/>
            <a:t>Hajal</a:t>
          </a:r>
          <a:r>
            <a:rPr lang="en-US" sz="2400" kern="1200" dirty="0"/>
            <a:t> and Yeoman, 2024).</a:t>
          </a:r>
          <a:endParaRPr lang="en-GB" sz="2400" kern="1200" dirty="0"/>
        </a:p>
      </dsp:txBody>
      <dsp:txXfrm>
        <a:off x="0" y="2788170"/>
        <a:ext cx="6715220" cy="1394085"/>
      </dsp:txXfrm>
    </dsp:sp>
    <dsp:sp modelId="{20498737-9E98-4E0F-BFC7-4CCF7F935C49}">
      <dsp:nvSpPr>
        <dsp:cNvPr id="0" name=""/>
        <dsp:cNvSpPr/>
      </dsp:nvSpPr>
      <dsp:spPr>
        <a:xfrm>
          <a:off x="0" y="4182255"/>
          <a:ext cx="6715220" cy="0"/>
        </a:xfrm>
        <a:prstGeom prst="line">
          <a:avLst/>
        </a:prstGeom>
        <a:solidFill>
          <a:schemeClr val="accent2">
            <a:hueOff val="-7089753"/>
            <a:satOff val="350"/>
            <a:lumOff val="-196"/>
            <a:alphaOff val="0"/>
          </a:schemeClr>
        </a:solidFill>
        <a:ln w="12700" cap="flat" cmpd="sng" algn="ctr">
          <a:solidFill>
            <a:schemeClr val="accent2">
              <a:hueOff val="-7089753"/>
              <a:satOff val="350"/>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C5F185-4D70-431F-80AF-91F6988A3DC3}">
      <dsp:nvSpPr>
        <dsp:cNvPr id="0" name=""/>
        <dsp:cNvSpPr/>
      </dsp:nvSpPr>
      <dsp:spPr>
        <a:xfrm>
          <a:off x="0" y="4182255"/>
          <a:ext cx="6715220" cy="1394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US" sz="2400" kern="1200" dirty="0"/>
            <a:t>Smart thermostats, lighting sensors, and predictive maintenance reduce waste, help meet sustainability goals (Gajić et al., 2024). </a:t>
          </a:r>
          <a:endParaRPr lang="en-GB" sz="2400" kern="1200" dirty="0"/>
        </a:p>
      </dsp:txBody>
      <dsp:txXfrm>
        <a:off x="0" y="4182255"/>
        <a:ext cx="6715220" cy="13940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9FEE9-2BA4-442B-A6C4-A4B791E0F021}">
      <dsp:nvSpPr>
        <dsp:cNvPr id="0" name=""/>
        <dsp:cNvSpPr/>
      </dsp:nvSpPr>
      <dsp:spPr>
        <a:xfrm>
          <a:off x="0" y="3569039"/>
          <a:ext cx="10515600" cy="78081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100000"/>
            </a:lnSpc>
            <a:spcBef>
              <a:spcPct val="0"/>
            </a:spcBef>
            <a:spcAft>
              <a:spcPct val="35000"/>
            </a:spcAft>
            <a:buNone/>
          </a:pPr>
          <a:r>
            <a:rPr lang="en-US" sz="2400" kern="1200" dirty="0"/>
            <a:t>Human roles remain crucial in emotional engagement and creativity which was evident during COVID-19 pandemic (</a:t>
          </a:r>
          <a:r>
            <a:rPr lang="en-US" sz="2400" kern="1200" dirty="0" err="1"/>
            <a:t>Seyitoğlu</a:t>
          </a:r>
          <a:r>
            <a:rPr lang="en-US" sz="2400" kern="1200" dirty="0"/>
            <a:t> and Ivanov, 2020).</a:t>
          </a:r>
        </a:p>
      </dsp:txBody>
      <dsp:txXfrm>
        <a:off x="0" y="3569039"/>
        <a:ext cx="10515600" cy="780818"/>
      </dsp:txXfrm>
    </dsp:sp>
    <dsp:sp modelId="{E920D35F-1C0E-44C9-B2E9-9639057FE5FF}">
      <dsp:nvSpPr>
        <dsp:cNvPr id="0" name=""/>
        <dsp:cNvSpPr/>
      </dsp:nvSpPr>
      <dsp:spPr>
        <a:xfrm rot="10800000">
          <a:off x="0" y="2379853"/>
          <a:ext cx="10515600" cy="1200899"/>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100000"/>
            </a:lnSpc>
            <a:spcBef>
              <a:spcPct val="0"/>
            </a:spcBef>
            <a:spcAft>
              <a:spcPct val="35000"/>
            </a:spcAft>
            <a:buNone/>
          </a:pPr>
          <a:r>
            <a:rPr lang="en-US" sz="2400" kern="1200" dirty="0"/>
            <a:t>Collaborative models are appropriate to achieve maximum outputs which require employee training and cross-training (Raina, 2024; Kuo, Chen and Tseng, 2017). </a:t>
          </a:r>
        </a:p>
      </dsp:txBody>
      <dsp:txXfrm rot="10800000">
        <a:off x="0" y="2379853"/>
        <a:ext cx="10515600" cy="780308"/>
      </dsp:txXfrm>
    </dsp:sp>
    <dsp:sp modelId="{026D6329-37C9-4531-91F8-8569084D5650}">
      <dsp:nvSpPr>
        <dsp:cNvPr id="0" name=""/>
        <dsp:cNvSpPr/>
      </dsp:nvSpPr>
      <dsp:spPr>
        <a:xfrm rot="10800000">
          <a:off x="0" y="1190666"/>
          <a:ext cx="10515600" cy="1200899"/>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100000"/>
            </a:lnSpc>
            <a:spcBef>
              <a:spcPct val="0"/>
            </a:spcBef>
            <a:spcAft>
              <a:spcPct val="35000"/>
            </a:spcAft>
            <a:buNone/>
          </a:pPr>
          <a:r>
            <a:rPr lang="en-US" sz="2400" kern="1200" dirty="0"/>
            <a:t>AI should not replace humans rather compliment them (Raina, 2024).</a:t>
          </a:r>
        </a:p>
      </dsp:txBody>
      <dsp:txXfrm rot="10800000">
        <a:off x="0" y="1190666"/>
        <a:ext cx="10515600" cy="780308"/>
      </dsp:txXfrm>
    </dsp:sp>
    <dsp:sp modelId="{95429004-C885-48E1-9D9E-CE063B8631FE}">
      <dsp:nvSpPr>
        <dsp:cNvPr id="0" name=""/>
        <dsp:cNvSpPr/>
      </dsp:nvSpPr>
      <dsp:spPr>
        <a:xfrm rot="10800000">
          <a:off x="0" y="1479"/>
          <a:ext cx="10515600" cy="1200899"/>
        </a:xfrm>
        <a:prstGeom prst="upArrowCallou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100000"/>
            </a:lnSpc>
            <a:spcBef>
              <a:spcPct val="0"/>
            </a:spcBef>
            <a:spcAft>
              <a:spcPct val="35000"/>
            </a:spcAft>
            <a:buNone/>
          </a:pPr>
          <a:r>
            <a:rPr lang="en-US" sz="2400" kern="1200" dirty="0"/>
            <a:t>AI reshaping human roles and responsibilities in the hospitality industry (Raina, 2024). </a:t>
          </a:r>
        </a:p>
      </dsp:txBody>
      <dsp:txXfrm rot="10800000">
        <a:off x="0" y="1479"/>
        <a:ext cx="10515600" cy="7803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91594-8A6E-474C-BC86-B733E14DF608}">
      <dsp:nvSpPr>
        <dsp:cNvPr id="0" name=""/>
        <dsp:cNvSpPr/>
      </dsp:nvSpPr>
      <dsp:spPr>
        <a:xfrm>
          <a:off x="105970" y="1346"/>
          <a:ext cx="3154082" cy="1892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Employee anxiety for non-managerial staff (Raina, 2024)</a:t>
          </a:r>
        </a:p>
      </dsp:txBody>
      <dsp:txXfrm>
        <a:off x="105970" y="1346"/>
        <a:ext cx="3154082" cy="1892449"/>
      </dsp:txXfrm>
    </dsp:sp>
    <dsp:sp modelId="{8477D0DC-F003-E741-BEAB-A4E3A30D4DF0}">
      <dsp:nvSpPr>
        <dsp:cNvPr id="0" name=""/>
        <dsp:cNvSpPr/>
      </dsp:nvSpPr>
      <dsp:spPr>
        <a:xfrm>
          <a:off x="3575461" y="1346"/>
          <a:ext cx="3154082" cy="1892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AI brings efficiency and automation in business </a:t>
          </a:r>
        </a:p>
      </dsp:txBody>
      <dsp:txXfrm>
        <a:off x="3575461" y="1346"/>
        <a:ext cx="3154082" cy="1892449"/>
      </dsp:txXfrm>
    </dsp:sp>
    <dsp:sp modelId="{2AF1D20D-0E46-5C48-94DC-7E19BE001E15}">
      <dsp:nvSpPr>
        <dsp:cNvPr id="0" name=""/>
        <dsp:cNvSpPr/>
      </dsp:nvSpPr>
      <dsp:spPr>
        <a:xfrm>
          <a:off x="105970" y="2209204"/>
          <a:ext cx="3154082" cy="1892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Improper planning can cause job displacement and unemployment </a:t>
          </a:r>
        </a:p>
      </dsp:txBody>
      <dsp:txXfrm>
        <a:off x="105970" y="2209204"/>
        <a:ext cx="3154082" cy="1892449"/>
      </dsp:txXfrm>
    </dsp:sp>
    <dsp:sp modelId="{148E69C6-1F2B-5A4E-9232-4499A8F4F436}">
      <dsp:nvSpPr>
        <dsp:cNvPr id="0" name=""/>
        <dsp:cNvSpPr/>
      </dsp:nvSpPr>
      <dsp:spPr>
        <a:xfrm>
          <a:off x="3575461" y="2209204"/>
          <a:ext cx="3154082" cy="1892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Training and upskilling initiatives are essential to successfully manage the change</a:t>
          </a:r>
        </a:p>
      </dsp:txBody>
      <dsp:txXfrm>
        <a:off x="3575461" y="2209204"/>
        <a:ext cx="3154082" cy="1892449"/>
      </dsp:txXfrm>
    </dsp:sp>
    <dsp:sp modelId="{D912C73A-A131-1647-A69F-641A1F8BEFF9}">
      <dsp:nvSpPr>
        <dsp:cNvPr id="0" name=""/>
        <dsp:cNvSpPr/>
      </dsp:nvSpPr>
      <dsp:spPr>
        <a:xfrm>
          <a:off x="105970" y="4417062"/>
          <a:ext cx="3154082" cy="1892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Personal guest services still remain crucial for hospitality businesses (Makivić et al., 2024)</a:t>
          </a:r>
        </a:p>
      </dsp:txBody>
      <dsp:txXfrm>
        <a:off x="105970" y="4417062"/>
        <a:ext cx="3154082" cy="1892449"/>
      </dsp:txXfrm>
    </dsp:sp>
    <dsp:sp modelId="{0C23BD13-E7B2-734F-9EFC-6796AC976C80}">
      <dsp:nvSpPr>
        <dsp:cNvPr id="0" name=""/>
        <dsp:cNvSpPr/>
      </dsp:nvSpPr>
      <dsp:spPr>
        <a:xfrm>
          <a:off x="3575461" y="4417062"/>
          <a:ext cx="3154082" cy="1892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Despite automation, new job opportunities will be created (Mooney et al., 2024)</a:t>
          </a:r>
        </a:p>
      </dsp:txBody>
      <dsp:txXfrm>
        <a:off x="3575461" y="4417062"/>
        <a:ext cx="3154082" cy="18924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3E8EF-AE87-4EF9-966B-FDD2D124B532}">
      <dsp:nvSpPr>
        <dsp:cNvPr id="0" name=""/>
        <dsp:cNvSpPr/>
      </dsp:nvSpPr>
      <dsp:spPr>
        <a:xfrm>
          <a:off x="4244" y="146618"/>
          <a:ext cx="6004109" cy="14123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pPr>
          <a:endParaRPr lang="en-GB" sz="4000" kern="1200" dirty="0"/>
        </a:p>
        <a:p>
          <a:pPr marL="0" lvl="0" indent="0" algn="ctr" defTabSz="1778000">
            <a:lnSpc>
              <a:spcPct val="90000"/>
            </a:lnSpc>
            <a:spcBef>
              <a:spcPct val="0"/>
            </a:spcBef>
            <a:spcAft>
              <a:spcPct val="35000"/>
            </a:spcAft>
            <a:buNone/>
          </a:pPr>
          <a:r>
            <a:rPr lang="en-GB" sz="4000" kern="1200" dirty="0"/>
            <a:t>Qualitative research approach </a:t>
          </a:r>
          <a:br>
            <a:rPr lang="en-GB" sz="4000" kern="1200" dirty="0"/>
          </a:br>
          <a:endParaRPr lang="en-GB" sz="4000" kern="1200" dirty="0"/>
        </a:p>
      </dsp:txBody>
      <dsp:txXfrm>
        <a:off x="45610" y="187984"/>
        <a:ext cx="5921377" cy="1329623"/>
      </dsp:txXfrm>
    </dsp:sp>
    <dsp:sp modelId="{BAF6C0CD-F481-4698-9DAE-BA527F67E36D}">
      <dsp:nvSpPr>
        <dsp:cNvPr id="0" name=""/>
        <dsp:cNvSpPr/>
      </dsp:nvSpPr>
      <dsp:spPr>
        <a:xfrm>
          <a:off x="604655" y="1558974"/>
          <a:ext cx="600410" cy="1222043"/>
        </a:xfrm>
        <a:custGeom>
          <a:avLst/>
          <a:gdLst/>
          <a:ahLst/>
          <a:cxnLst/>
          <a:rect l="0" t="0" r="0" b="0"/>
          <a:pathLst>
            <a:path>
              <a:moveTo>
                <a:pt x="0" y="0"/>
              </a:moveTo>
              <a:lnTo>
                <a:pt x="0" y="1222043"/>
              </a:lnTo>
              <a:lnTo>
                <a:pt x="600410" y="122204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46ADD7-46B1-4112-915B-4E40D1DDF11C}">
      <dsp:nvSpPr>
        <dsp:cNvPr id="0" name=""/>
        <dsp:cNvSpPr/>
      </dsp:nvSpPr>
      <dsp:spPr>
        <a:xfrm>
          <a:off x="1205066" y="1966322"/>
          <a:ext cx="4803287" cy="162939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just" defTabSz="889000">
            <a:lnSpc>
              <a:spcPct val="90000"/>
            </a:lnSpc>
            <a:spcBef>
              <a:spcPct val="0"/>
            </a:spcBef>
            <a:spcAft>
              <a:spcPct val="35000"/>
            </a:spcAft>
            <a:buNone/>
          </a:pPr>
          <a:r>
            <a:rPr lang="en-GB" sz="2000" kern="1200" dirty="0"/>
            <a:t>Secondary data focusing on AI and human collaboration are collected from reliable sources (Bell and Waters, 2018). </a:t>
          </a:r>
          <a:br>
            <a:rPr lang="en-GB" sz="2000" kern="1200" dirty="0"/>
          </a:br>
          <a:r>
            <a:rPr lang="en-GB" sz="2000" kern="1200" dirty="0"/>
            <a:t>Political factors in PEST analysis promote AI adoption in the hospitality industry.</a:t>
          </a:r>
        </a:p>
      </dsp:txBody>
      <dsp:txXfrm>
        <a:off x="1252789" y="2014045"/>
        <a:ext cx="4707841" cy="1533944"/>
      </dsp:txXfrm>
    </dsp:sp>
    <dsp:sp modelId="{F975F399-8766-4AE2-92DF-A25124F51024}">
      <dsp:nvSpPr>
        <dsp:cNvPr id="0" name=""/>
        <dsp:cNvSpPr/>
      </dsp:nvSpPr>
      <dsp:spPr>
        <a:xfrm>
          <a:off x="604655" y="1558974"/>
          <a:ext cx="600410" cy="3258781"/>
        </a:xfrm>
        <a:custGeom>
          <a:avLst/>
          <a:gdLst/>
          <a:ahLst/>
          <a:cxnLst/>
          <a:rect l="0" t="0" r="0" b="0"/>
          <a:pathLst>
            <a:path>
              <a:moveTo>
                <a:pt x="0" y="0"/>
              </a:moveTo>
              <a:lnTo>
                <a:pt x="0" y="3258781"/>
              </a:lnTo>
              <a:lnTo>
                <a:pt x="600410" y="3258781"/>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45C526-5FEC-49C7-BA91-85D04ECFCC5E}">
      <dsp:nvSpPr>
        <dsp:cNvPr id="0" name=""/>
        <dsp:cNvSpPr/>
      </dsp:nvSpPr>
      <dsp:spPr>
        <a:xfrm>
          <a:off x="1205066" y="4003060"/>
          <a:ext cx="4803287" cy="162939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12631489"/>
              <a:satOff val="45666"/>
              <a:lumOff val="170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just" defTabSz="889000">
            <a:lnSpc>
              <a:spcPct val="90000"/>
            </a:lnSpc>
            <a:spcBef>
              <a:spcPct val="0"/>
            </a:spcBef>
            <a:spcAft>
              <a:spcPct val="35000"/>
            </a:spcAft>
            <a:buNone/>
          </a:pPr>
          <a:r>
            <a:rPr lang="en-GB" sz="2000" kern="1200" dirty="0"/>
            <a:t>Rising hotel operation costs, higher acceptance rate among guests, and emergence of new technologies provide smoother AI transition in the UK hospitality while higher upfront costs and infrastructure may limit the progress. </a:t>
          </a:r>
        </a:p>
      </dsp:txBody>
      <dsp:txXfrm>
        <a:off x="1252789" y="4050783"/>
        <a:ext cx="4707841" cy="15339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151DF-9B53-46D3-B7F0-6C0FB3669373}">
      <dsp:nvSpPr>
        <dsp:cNvPr id="0" name=""/>
        <dsp:cNvSpPr/>
      </dsp:nvSpPr>
      <dsp:spPr>
        <a:xfrm>
          <a:off x="4" y="104187"/>
          <a:ext cx="11032998" cy="10133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t>Political Factors: Government support through policies like National AI Opportunities Action Plan 2024, and Skill England to drive growth (Gov.uk, 2025; Ford &amp; Sturman, 2020). Strict compliance of GDPR, and adoption of AI technologies after Brexit (</a:t>
          </a:r>
          <a:r>
            <a:rPr lang="en-US" sz="2000" kern="1200" dirty="0" err="1"/>
            <a:t>Jiwnani</a:t>
          </a:r>
          <a:r>
            <a:rPr lang="en-US" sz="2000" kern="1200" dirty="0"/>
            <a:t>, 2024; Yorkshire Times, 2025)</a:t>
          </a:r>
        </a:p>
      </dsp:txBody>
      <dsp:txXfrm>
        <a:off x="4" y="104187"/>
        <a:ext cx="11032998" cy="1013334"/>
      </dsp:txXfrm>
    </dsp:sp>
    <dsp:sp modelId="{1AEAF797-2973-4E23-BF86-98E021DB5C33}">
      <dsp:nvSpPr>
        <dsp:cNvPr id="0" name=""/>
        <dsp:cNvSpPr/>
      </dsp:nvSpPr>
      <dsp:spPr>
        <a:xfrm>
          <a:off x="4" y="1286411"/>
          <a:ext cx="11032998" cy="1013334"/>
        </a:xfrm>
        <a:prstGeom prst="rect">
          <a:avLst/>
        </a:prstGeom>
        <a:solidFill>
          <a:schemeClr val="accent4">
            <a:hueOff val="6730091"/>
            <a:satOff val="-9455"/>
            <a:lumOff val="-34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t>Economic Factors: Rising costs in hotel operations, </a:t>
          </a:r>
          <a:r>
            <a:rPr lang="en-US" sz="2000" kern="1200" dirty="0" err="1"/>
            <a:t>organisations</a:t>
          </a:r>
          <a:r>
            <a:rPr lang="en-US" sz="2000" kern="1200" dirty="0"/>
            <a:t> such as Whitbread PLC and Travelodge invest millions in AI technologies, higher upfront costs limit adoption in smaller hotels (Cleaning Matters Magazine, 2025; Travelodge, 2022; Floris, 2025)</a:t>
          </a:r>
        </a:p>
      </dsp:txBody>
      <dsp:txXfrm>
        <a:off x="4" y="1286411"/>
        <a:ext cx="11032998" cy="1013334"/>
      </dsp:txXfrm>
    </dsp:sp>
    <dsp:sp modelId="{E81B6039-6FB3-455E-B06E-B33D5A2929A4}">
      <dsp:nvSpPr>
        <dsp:cNvPr id="0" name=""/>
        <dsp:cNvSpPr/>
      </dsp:nvSpPr>
      <dsp:spPr>
        <a:xfrm>
          <a:off x="4" y="2468634"/>
          <a:ext cx="11032998" cy="1013334"/>
        </a:xfrm>
        <a:prstGeom prst="rect">
          <a:avLst/>
        </a:prstGeom>
        <a:solidFill>
          <a:schemeClr val="accent4">
            <a:hueOff val="13460182"/>
            <a:satOff val="-18910"/>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Social Factors: 52% guests positively accept AI technologies (Jiwnani, 2024), mixed reactions among employees (Rasheed et al., 2024), luxury hotels such as IHG implement AI technologies to satisfy guests (Nawrat, 2024). </a:t>
          </a:r>
        </a:p>
      </dsp:txBody>
      <dsp:txXfrm>
        <a:off x="4" y="2468634"/>
        <a:ext cx="11032998" cy="1013334"/>
      </dsp:txXfrm>
    </dsp:sp>
    <dsp:sp modelId="{27BA827D-CFEE-4005-B5C8-537F54214B31}">
      <dsp:nvSpPr>
        <dsp:cNvPr id="0" name=""/>
        <dsp:cNvSpPr/>
      </dsp:nvSpPr>
      <dsp:spPr>
        <a:xfrm>
          <a:off x="4" y="3650857"/>
          <a:ext cx="11032998" cy="1013334"/>
        </a:xfrm>
        <a:prstGeom prst="rect">
          <a:avLst/>
        </a:prstGeom>
        <a:solidFill>
          <a:schemeClr val="accent4">
            <a:hueOff val="20190273"/>
            <a:satOff val="-28365"/>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t>Technological Factors: AI tools: ML, NLP, chatbots, predictive analytics, robotics (Yang, Henthorne &amp; George, 2019), low automation adoption rate in the UK (Department for Education, 2023), Challenges due to limited infrastructure (Zahidi, </a:t>
          </a:r>
          <a:r>
            <a:rPr lang="en-US" sz="2000" kern="1200" dirty="0" err="1"/>
            <a:t>Kaluvilla</a:t>
          </a:r>
          <a:r>
            <a:rPr lang="en-US" sz="2000" kern="1200" dirty="0"/>
            <a:t> &amp; Mulla, 2024). </a:t>
          </a:r>
        </a:p>
      </dsp:txBody>
      <dsp:txXfrm>
        <a:off x="4" y="3650857"/>
        <a:ext cx="11032998" cy="10133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E099D-68A7-450D-B1B4-829F1EE4B894}">
      <dsp:nvSpPr>
        <dsp:cNvPr id="0" name=""/>
        <dsp:cNvSpPr/>
      </dsp:nvSpPr>
      <dsp:spPr>
        <a:xfrm rot="16200000">
          <a:off x="-917788" y="921050"/>
          <a:ext cx="4979702" cy="3137601"/>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None/>
          </a:pPr>
          <a:r>
            <a:rPr lang="en-GB" sz="2000" kern="1200" dirty="0"/>
            <a:t>AI offers both benefits and challenges in the hospitality industry. It ensures guest satisfaction, operational efficiency, and sustainability practices. However, economic constraints limit its adoption rate. </a:t>
          </a:r>
        </a:p>
      </dsp:txBody>
      <dsp:txXfrm rot="5400000">
        <a:off x="3263" y="995939"/>
        <a:ext cx="3137601" cy="2987822"/>
      </dsp:txXfrm>
    </dsp:sp>
    <dsp:sp modelId="{252F75B8-BD0C-4BEB-9AE2-486F61CEC8FD}">
      <dsp:nvSpPr>
        <dsp:cNvPr id="0" name=""/>
        <dsp:cNvSpPr/>
      </dsp:nvSpPr>
      <dsp:spPr>
        <a:xfrm rot="16200000">
          <a:off x="2455133" y="921050"/>
          <a:ext cx="4979702" cy="3137601"/>
        </a:xfrm>
        <a:prstGeom prst="flowChartManualOperation">
          <a:avLst/>
        </a:prstGeom>
        <a:gradFill rotWithShape="0">
          <a:gsLst>
            <a:gs pos="0">
              <a:schemeClr val="accent3">
                <a:hueOff val="-12631489"/>
                <a:satOff val="45666"/>
                <a:lumOff val="17059"/>
                <a:alphaOff val="0"/>
                <a:satMod val="103000"/>
                <a:lumMod val="102000"/>
                <a:tint val="94000"/>
              </a:schemeClr>
            </a:gs>
            <a:gs pos="50000">
              <a:schemeClr val="accent3">
                <a:hueOff val="-12631489"/>
                <a:satOff val="45666"/>
                <a:lumOff val="17059"/>
                <a:alphaOff val="0"/>
                <a:satMod val="110000"/>
                <a:lumMod val="100000"/>
                <a:shade val="100000"/>
              </a:schemeClr>
            </a:gs>
            <a:gs pos="100000">
              <a:schemeClr val="accent3">
                <a:hueOff val="-12631489"/>
                <a:satOff val="45666"/>
                <a:lumOff val="1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a:lnSpc>
              <a:spcPct val="90000"/>
            </a:lnSpc>
            <a:spcBef>
              <a:spcPct val="0"/>
            </a:spcBef>
            <a:spcAft>
              <a:spcPct val="35000"/>
            </a:spcAft>
            <a:buNone/>
          </a:pPr>
          <a:r>
            <a:rPr lang="en-GB" sz="2000" kern="1200"/>
            <a:t>The following recommendations are provided to address the challenges:</a:t>
          </a:r>
        </a:p>
        <a:p>
          <a:pPr marL="228600" lvl="1" indent="-228600" algn="l" defTabSz="889000">
            <a:lnSpc>
              <a:spcPct val="90000"/>
            </a:lnSpc>
            <a:spcBef>
              <a:spcPct val="0"/>
            </a:spcBef>
            <a:spcAft>
              <a:spcPct val="15000"/>
            </a:spcAft>
            <a:buChar char="•"/>
          </a:pPr>
          <a:r>
            <a:rPr lang="en-GB" sz="2000" kern="1200"/>
            <a:t>Hybrid model strategy (Ruel &amp; Njoku, 2020)</a:t>
          </a:r>
        </a:p>
        <a:p>
          <a:pPr marL="228600" lvl="1" indent="-228600" algn="l" defTabSz="889000">
            <a:lnSpc>
              <a:spcPct val="90000"/>
            </a:lnSpc>
            <a:spcBef>
              <a:spcPct val="0"/>
            </a:spcBef>
            <a:spcAft>
              <a:spcPct val="15000"/>
            </a:spcAft>
            <a:buChar char="•"/>
          </a:pPr>
          <a:r>
            <a:rPr lang="en-GB" sz="2000" kern="1200"/>
            <a:t>Upskill Workforce (Morandini et al., 2023)</a:t>
          </a:r>
        </a:p>
        <a:p>
          <a:pPr marL="228600" lvl="1" indent="-228600" algn="l" defTabSz="889000">
            <a:lnSpc>
              <a:spcPct val="90000"/>
            </a:lnSpc>
            <a:spcBef>
              <a:spcPct val="0"/>
            </a:spcBef>
            <a:spcAft>
              <a:spcPct val="15000"/>
            </a:spcAft>
            <a:buChar char="•"/>
          </a:pPr>
          <a:r>
            <a:rPr lang="en-GB" sz="2000" kern="1200" dirty="0"/>
            <a:t>Build Trust &amp; Transparency and ensure ethical practices (Sharma et al., 2022)</a:t>
          </a:r>
        </a:p>
      </dsp:txBody>
      <dsp:txXfrm rot="5400000">
        <a:off x="3376184" y="995939"/>
        <a:ext cx="3137601" cy="2987822"/>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6/2/2025</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3545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6/2/2025</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869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59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355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084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5089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152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6108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404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625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6/2/2025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6379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6/2/2025</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705965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robot and people in a city&#10;&#10;AI-generated content may be incorrect.">
            <a:extLst>
              <a:ext uri="{FF2B5EF4-FFF2-40B4-BE49-F238E27FC236}">
                <a16:creationId xmlns:a16="http://schemas.microsoft.com/office/drawing/2014/main" id="{00C27270-E7C0-2693-43DC-9DE57ACAF8E7}"/>
              </a:ext>
            </a:extLst>
          </p:cNvPr>
          <p:cNvPicPr>
            <a:picLocks noChangeAspect="1"/>
          </p:cNvPicPr>
          <p:nvPr/>
        </p:nvPicPr>
        <p:blipFill>
          <a:blip r:embed="rId2">
            <a:alphaModFix amt="55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20" name="Rectangle: Rounded Corners 19">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6119690" y="1526807"/>
            <a:ext cx="5037616" cy="3011340"/>
          </a:xfrm>
        </p:spPr>
        <p:txBody>
          <a:bodyPr>
            <a:normAutofit fontScale="90000"/>
          </a:bodyPr>
          <a:lstStyle/>
          <a:p>
            <a:r>
              <a:rPr lang="en-US" sz="4400" dirty="0"/>
              <a:t>“The Future of Work: Artificial Intelligence and Human Collaboration in Hotel and Hospitality”</a:t>
            </a:r>
          </a:p>
        </p:txBody>
      </p:sp>
      <p:sp>
        <p:nvSpPr>
          <p:cNvPr id="22" name="Arc 21">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CCB07015-F656-D321-2EB3-3179B92139F7}"/>
              </a:ext>
            </a:extLst>
          </p:cNvPr>
          <p:cNvSpPr txBox="1"/>
          <p:nvPr/>
        </p:nvSpPr>
        <p:spPr>
          <a:xfrm>
            <a:off x="6315301" y="4908200"/>
            <a:ext cx="5037616" cy="707886"/>
          </a:xfrm>
          <a:prstGeom prst="rect">
            <a:avLst/>
          </a:prstGeom>
          <a:noFill/>
        </p:spPr>
        <p:txBody>
          <a:bodyPr wrap="square">
            <a:spAutoFit/>
          </a:bodyPr>
          <a:lstStyle/>
          <a:p>
            <a:pPr algn="ctr"/>
            <a:r>
              <a:rPr lang="en-GB" sz="2000" dirty="0"/>
              <a:t>Student Name: Showkoth Choudhoury</a:t>
            </a:r>
          </a:p>
          <a:p>
            <a:pPr algn="ctr"/>
            <a:r>
              <a:rPr lang="en-GB" sz="2000" dirty="0"/>
              <a:t>Student ID: 2208181</a:t>
            </a:r>
          </a:p>
        </p:txBody>
      </p:sp>
    </p:spTree>
    <p:extLst>
      <p:ext uri="{BB962C8B-B14F-4D97-AF65-F5344CB8AC3E}">
        <p14:creationId xmlns:p14="http://schemas.microsoft.com/office/powerpoint/2010/main" val="1255860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86FFF-1843-B134-6CC8-CAC1C08B6B75}"/>
              </a:ext>
            </a:extLst>
          </p:cNvPr>
          <p:cNvSpPr>
            <a:spLocks noGrp="1"/>
          </p:cNvSpPr>
          <p:nvPr>
            <p:ph type="title"/>
          </p:nvPr>
        </p:nvSpPr>
        <p:spPr/>
        <p:txBody>
          <a:bodyPr/>
          <a:lstStyle/>
          <a:p>
            <a:r>
              <a:rPr lang="en-GB" dirty="0"/>
              <a:t>AI Declaration </a:t>
            </a:r>
            <a:br>
              <a:rPr lang="en-GB" dirty="0"/>
            </a:br>
            <a:endParaRPr lang="en-GB" dirty="0"/>
          </a:p>
        </p:txBody>
      </p:sp>
      <p:sp>
        <p:nvSpPr>
          <p:cNvPr id="3" name="Content Placeholder 2">
            <a:extLst>
              <a:ext uri="{FF2B5EF4-FFF2-40B4-BE49-F238E27FC236}">
                <a16:creationId xmlns:a16="http://schemas.microsoft.com/office/drawing/2014/main" id="{282F84C2-96DD-AD8E-7317-1D25DA51361C}"/>
              </a:ext>
            </a:extLst>
          </p:cNvPr>
          <p:cNvSpPr>
            <a:spLocks noGrp="1"/>
          </p:cNvSpPr>
          <p:nvPr>
            <p:ph idx="1"/>
          </p:nvPr>
        </p:nvSpPr>
        <p:spPr/>
        <p:txBody>
          <a:bodyPr>
            <a:normAutofit/>
          </a:bodyPr>
          <a:lstStyle/>
          <a:p>
            <a:pPr algn="just">
              <a:lnSpc>
                <a:spcPct val="150000"/>
              </a:lnSpc>
              <a:spcAft>
                <a:spcPts val="800"/>
              </a:spcAft>
            </a:pPr>
            <a:r>
              <a:rPr lang="en-GB" sz="2400" kern="100" dirty="0">
                <a:effectLst/>
                <a:latin typeface="Times New Roman" panose="02020603050405020304" pitchFamily="18" charset="0"/>
                <a:ea typeface="Times New Roman" panose="02020603050405020304" pitchFamily="18" charset="0"/>
                <a:cs typeface="Times New Roman" panose="02020603050405020304" pitchFamily="18" charset="0"/>
              </a:rPr>
              <a:t>To complete the assignment, I have not used any AI tools. All parts of this assignment such as structure, argument, analysis, and references are my original work. </a:t>
            </a:r>
          </a:p>
          <a:p>
            <a:endParaRPr lang="en-GB" sz="3600" dirty="0"/>
          </a:p>
        </p:txBody>
      </p:sp>
    </p:spTree>
    <p:extLst>
      <p:ext uri="{BB962C8B-B14F-4D97-AF65-F5344CB8AC3E}">
        <p14:creationId xmlns:p14="http://schemas.microsoft.com/office/powerpoint/2010/main" val="1546487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Arc 2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p:cNvSpPr>
            <a:spLocks noGrp="1"/>
          </p:cNvSpPr>
          <p:nvPr>
            <p:ph type="ctrTitle"/>
          </p:nvPr>
        </p:nvSpPr>
        <p:spPr>
          <a:xfrm>
            <a:off x="5425033" y="277318"/>
            <a:ext cx="5458838" cy="1325563"/>
          </a:xfrm>
        </p:spPr>
        <p:txBody>
          <a:bodyPr>
            <a:normAutofit/>
          </a:bodyPr>
          <a:lstStyle/>
          <a:p>
            <a:pPr algn="ctr"/>
            <a:r>
              <a:rPr lang="en-US" dirty="0"/>
              <a:t>Introduction</a:t>
            </a:r>
          </a:p>
        </p:txBody>
      </p:sp>
      <p:sp>
        <p:nvSpPr>
          <p:cNvPr id="25" name="Freeform: Shape 2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Graphic 17" descr="Robot">
            <a:extLst>
              <a:ext uri="{FF2B5EF4-FFF2-40B4-BE49-F238E27FC236}">
                <a16:creationId xmlns:a16="http://schemas.microsoft.com/office/drawing/2014/main" id="{323534AE-3410-66F4-9EF6-CE27A90EAD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857" y="771074"/>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3" name="Content Placeholder 2">
            <a:extLst>
              <a:ext uri="{FF2B5EF4-FFF2-40B4-BE49-F238E27FC236}">
                <a16:creationId xmlns:a16="http://schemas.microsoft.com/office/drawing/2014/main" id="{F23AA576-1AA1-D4C4-F56F-1FCEEDAA6D15}"/>
              </a:ext>
            </a:extLst>
          </p:cNvPr>
          <p:cNvGraphicFramePr>
            <a:graphicFrameLocks noGrp="1"/>
          </p:cNvGraphicFramePr>
          <p:nvPr>
            <p:ph idx="1"/>
            <p:extLst>
              <p:ext uri="{D42A27DB-BD31-4B8C-83A1-F6EECF244321}">
                <p14:modId xmlns:p14="http://schemas.microsoft.com/office/powerpoint/2010/main" val="3076340258"/>
              </p:ext>
            </p:extLst>
          </p:nvPr>
        </p:nvGraphicFramePr>
        <p:xfrm>
          <a:off x="4512040" y="1618938"/>
          <a:ext cx="7464182" cy="49617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9840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459863"/>
            <a:ext cx="10515600" cy="1004594"/>
          </a:xfrm>
        </p:spPr>
        <p:txBody>
          <a:bodyPr>
            <a:normAutofit/>
          </a:bodyPr>
          <a:lstStyle/>
          <a:p>
            <a:pPr algn="ctr"/>
            <a:r>
              <a:rPr lang="en-US" dirty="0">
                <a:solidFill>
                  <a:srgbClr val="FFFFFF"/>
                </a:solidFill>
              </a:rPr>
              <a:t>AI in Hospitality </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a:extLst>
              <a:ext uri="{FF2B5EF4-FFF2-40B4-BE49-F238E27FC236}">
                <a16:creationId xmlns:a16="http://schemas.microsoft.com/office/drawing/2014/main" id="{9934057C-7036-8B9C-C1BE-7718EFC60105}"/>
              </a:ext>
            </a:extLst>
          </p:cNvPr>
          <p:cNvGraphicFramePr>
            <a:graphicFrameLocks noGrp="1"/>
          </p:cNvGraphicFramePr>
          <p:nvPr>
            <p:ph idx="1"/>
            <p:extLst>
              <p:ext uri="{D42A27DB-BD31-4B8C-83A1-F6EECF244321}">
                <p14:modId xmlns:p14="http://schemas.microsoft.com/office/powerpoint/2010/main" val="170819757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636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47179" y="42862"/>
            <a:ext cx="10201382" cy="878263"/>
          </a:xfrm>
        </p:spPr>
        <p:txBody>
          <a:bodyPr>
            <a:normAutofit/>
          </a:bodyPr>
          <a:lstStyle/>
          <a:p>
            <a:r>
              <a:rPr lang="en-US" dirty="0"/>
              <a:t>Operational Efficiency and Automation </a:t>
            </a:r>
          </a:p>
        </p:txBody>
      </p:sp>
      <p:graphicFrame>
        <p:nvGraphicFramePr>
          <p:cNvPr id="4" name="Content Placeholder 3">
            <a:extLst>
              <a:ext uri="{FF2B5EF4-FFF2-40B4-BE49-F238E27FC236}">
                <a16:creationId xmlns:a16="http://schemas.microsoft.com/office/drawing/2014/main" id="{EE6D1C9C-F3CA-E206-29CB-15EE9D3E3ABA}"/>
              </a:ext>
            </a:extLst>
          </p:cNvPr>
          <p:cNvGraphicFramePr>
            <a:graphicFrameLocks noGrp="1"/>
          </p:cNvGraphicFramePr>
          <p:nvPr>
            <p:ph idx="1"/>
            <p:extLst>
              <p:ext uri="{D42A27DB-BD31-4B8C-83A1-F6EECF244321}">
                <p14:modId xmlns:p14="http://schemas.microsoft.com/office/powerpoint/2010/main" val="740122204"/>
              </p:ext>
            </p:extLst>
          </p:nvPr>
        </p:nvGraphicFramePr>
        <p:xfrm>
          <a:off x="209863" y="1109271"/>
          <a:ext cx="6715220" cy="55763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robot using a laptop sitting on a blue chair">
            <a:extLst>
              <a:ext uri="{FF2B5EF4-FFF2-40B4-BE49-F238E27FC236}">
                <a16:creationId xmlns:a16="http://schemas.microsoft.com/office/drawing/2014/main" id="{C0F8DADE-48E3-84BB-076C-E40B245B6E4C}"/>
              </a:ext>
            </a:extLst>
          </p:cNvPr>
          <p:cNvPicPr>
            <a:picLocks noChangeAspect="1"/>
          </p:cNvPicPr>
          <p:nvPr/>
        </p:nvPicPr>
        <p:blipFill>
          <a:blip r:embed="rId7"/>
          <a:srcRect l="43749" r="2" b="2"/>
          <a:stretch>
            <a:fillRect/>
          </a:stretch>
        </p:blipFill>
        <p:spPr>
          <a:xfrm>
            <a:off x="7077444" y="1461038"/>
            <a:ext cx="4419714" cy="441971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0273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459863"/>
            <a:ext cx="10515600" cy="1004594"/>
          </a:xfrm>
        </p:spPr>
        <p:txBody>
          <a:bodyPr>
            <a:normAutofit/>
          </a:bodyPr>
          <a:lstStyle/>
          <a:p>
            <a:pPr algn="ctr"/>
            <a:r>
              <a:rPr lang="en-US" dirty="0">
                <a:solidFill>
                  <a:srgbClr val="FFFFFF"/>
                </a:solidFill>
              </a:rPr>
              <a:t>Evolving Human Roles and Skills</a:t>
            </a:r>
          </a:p>
        </p:txBody>
      </p:sp>
      <p:sp>
        <p:nvSpPr>
          <p:cNvPr id="24" name="Rectangle: Rounded Corners 2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a:extLst>
              <a:ext uri="{FF2B5EF4-FFF2-40B4-BE49-F238E27FC236}">
                <a16:creationId xmlns:a16="http://schemas.microsoft.com/office/drawing/2014/main" id="{A4997D89-B272-B1D5-39DC-902E86F3F14B}"/>
              </a:ext>
            </a:extLst>
          </p:cNvPr>
          <p:cNvGraphicFramePr>
            <a:graphicFrameLocks noGrp="1"/>
          </p:cNvGraphicFramePr>
          <p:nvPr>
            <p:ph idx="1"/>
            <p:extLst>
              <p:ext uri="{D42A27DB-BD31-4B8C-83A1-F6EECF244321}">
                <p14:modId xmlns:p14="http://schemas.microsoft.com/office/powerpoint/2010/main" val="121698558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2205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209862" y="643467"/>
            <a:ext cx="3579543" cy="5571066"/>
          </a:xfrm>
        </p:spPr>
        <p:txBody>
          <a:bodyPr>
            <a:normAutofit/>
          </a:bodyPr>
          <a:lstStyle/>
          <a:p>
            <a:pPr algn="ctr"/>
            <a:r>
              <a:rPr lang="en-US" dirty="0">
                <a:solidFill>
                  <a:srgbClr val="FFFFFF"/>
                </a:solidFill>
              </a:rPr>
              <a:t>Impacts on Employment, Training, and Job Design</a:t>
            </a:r>
          </a:p>
        </p:txBody>
      </p:sp>
      <p:graphicFrame>
        <p:nvGraphicFramePr>
          <p:cNvPr id="6" name="Content Placeholder">
            <a:extLst>
              <a:ext uri="{FF2B5EF4-FFF2-40B4-BE49-F238E27FC236}">
                <a16:creationId xmlns:a16="http://schemas.microsoft.com/office/drawing/2014/main" id="{8542DEDE-BD5E-6EEF-AAAA-3D5FC8FEA2AA}"/>
              </a:ext>
            </a:extLst>
          </p:cNvPr>
          <p:cNvGraphicFramePr>
            <a:graphicFrameLocks noGrp="1"/>
          </p:cNvGraphicFramePr>
          <p:nvPr>
            <p:ph idx="1"/>
            <p:extLst>
              <p:ext uri="{D42A27DB-BD31-4B8C-83A1-F6EECF244321}">
                <p14:modId xmlns:p14="http://schemas.microsoft.com/office/powerpoint/2010/main" val="438094030"/>
              </p:ext>
            </p:extLst>
          </p:nvPr>
        </p:nvGraphicFramePr>
        <p:xfrm>
          <a:off x="4886793" y="194872"/>
          <a:ext cx="6835515" cy="63108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51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1389278" y="1233241"/>
            <a:ext cx="3240506" cy="4064628"/>
          </a:xfrm>
        </p:spPr>
        <p:txBody>
          <a:bodyPr>
            <a:normAutofit/>
          </a:bodyPr>
          <a:lstStyle/>
          <a:p>
            <a:pPr algn="ctr"/>
            <a:r>
              <a:rPr lang="en-US" dirty="0">
                <a:solidFill>
                  <a:srgbClr val="FFFFFF"/>
                </a:solidFill>
              </a:rPr>
              <a:t>Method</a:t>
            </a:r>
          </a:p>
        </p:txBody>
      </p:sp>
      <p:sp>
        <p:nvSpPr>
          <p:cNvPr id="32" name="Freeform: Shape 3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4">
            <a:extLst>
              <a:ext uri="{FF2B5EF4-FFF2-40B4-BE49-F238E27FC236}">
                <a16:creationId xmlns:a16="http://schemas.microsoft.com/office/drawing/2014/main" id="{7FD64838-8174-72DC-65B0-734C646DF224}"/>
              </a:ext>
            </a:extLst>
          </p:cNvPr>
          <p:cNvGraphicFramePr>
            <a:graphicFrameLocks noGrp="1"/>
          </p:cNvGraphicFramePr>
          <p:nvPr>
            <p:ph idx="1"/>
            <p:extLst>
              <p:ext uri="{D42A27DB-BD31-4B8C-83A1-F6EECF244321}">
                <p14:modId xmlns:p14="http://schemas.microsoft.com/office/powerpoint/2010/main" val="688988970"/>
              </p:ext>
            </p:extLst>
          </p:nvPr>
        </p:nvGraphicFramePr>
        <p:xfrm>
          <a:off x="5904581" y="479685"/>
          <a:ext cx="6012599" cy="5779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653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291688"/>
            <a:ext cx="10515600" cy="1004594"/>
          </a:xfrm>
        </p:spPr>
        <p:txBody>
          <a:bodyPr>
            <a:noAutofit/>
          </a:bodyPr>
          <a:lstStyle/>
          <a:p>
            <a:pPr algn="ctr"/>
            <a:r>
              <a:rPr lang="en-US" dirty="0">
                <a:solidFill>
                  <a:srgbClr val="FFFFFF"/>
                </a:solidFill>
              </a:rPr>
              <a:t>PEST Analysis of AI Adoption in UK Hospitality</a:t>
            </a:r>
          </a:p>
        </p:txBody>
      </p:sp>
      <p:sp>
        <p:nvSpPr>
          <p:cNvPr id="21" name="Rectangle: Rounded Corners 2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a:extLst>
              <a:ext uri="{FF2B5EF4-FFF2-40B4-BE49-F238E27FC236}">
                <a16:creationId xmlns:a16="http://schemas.microsoft.com/office/drawing/2014/main" id="{A22318D3-A51D-B31E-D00A-97F26B58631C}"/>
              </a:ext>
            </a:extLst>
          </p:cNvPr>
          <p:cNvGraphicFramePr>
            <a:graphicFrameLocks noGrp="1"/>
          </p:cNvGraphicFramePr>
          <p:nvPr>
            <p:ph idx="1"/>
            <p:extLst>
              <p:ext uri="{D42A27DB-BD31-4B8C-83A1-F6EECF244321}">
                <p14:modId xmlns:p14="http://schemas.microsoft.com/office/powerpoint/2010/main" val="143754593"/>
              </p:ext>
            </p:extLst>
          </p:nvPr>
        </p:nvGraphicFramePr>
        <p:xfrm>
          <a:off x="579496" y="1587970"/>
          <a:ext cx="11033008" cy="4768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0038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719527" y="1396686"/>
            <a:ext cx="4389599" cy="4064628"/>
          </a:xfrm>
        </p:spPr>
        <p:txBody>
          <a:bodyPr>
            <a:normAutofit/>
          </a:bodyPr>
          <a:lstStyle/>
          <a:p>
            <a:pPr algn="ctr"/>
            <a:r>
              <a:rPr lang="en-US" dirty="0">
                <a:solidFill>
                  <a:srgbClr val="FFFFFF"/>
                </a:solidFill>
              </a:rPr>
              <a:t>Conclusion and Recommendations </a:t>
            </a:r>
          </a:p>
        </p:txBody>
      </p:sp>
      <p:graphicFrame>
        <p:nvGraphicFramePr>
          <p:cNvPr id="3" name="Content Placeholder 2">
            <a:extLst>
              <a:ext uri="{FF2B5EF4-FFF2-40B4-BE49-F238E27FC236}">
                <a16:creationId xmlns:a16="http://schemas.microsoft.com/office/drawing/2014/main" id="{EE5835DC-773C-D822-AAEF-268DE19C3461}"/>
              </a:ext>
            </a:extLst>
          </p:cNvPr>
          <p:cNvGraphicFramePr>
            <a:graphicFrameLocks noGrp="1"/>
          </p:cNvGraphicFramePr>
          <p:nvPr>
            <p:ph idx="1"/>
            <p:extLst>
              <p:ext uri="{D42A27DB-BD31-4B8C-83A1-F6EECF244321}">
                <p14:modId xmlns:p14="http://schemas.microsoft.com/office/powerpoint/2010/main" val="846345980"/>
              </p:ext>
            </p:extLst>
          </p:nvPr>
        </p:nvGraphicFramePr>
        <p:xfrm>
          <a:off x="5370153" y="1346147"/>
          <a:ext cx="6517047" cy="4979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5350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09DFE7-2287-0751-809B-737DA5E6888F}"/>
            </a:ext>
          </a:extLst>
        </p:cNvPr>
        <p:cNvGrpSpPr/>
        <p:nvPr/>
      </p:nvGrpSpPr>
      <p:grpSpPr>
        <a:xfrm>
          <a:off x="0" y="0"/>
          <a:ext cx="0" cy="0"/>
          <a:chOff x="0" y="0"/>
          <a:chExt cx="0" cy="0"/>
        </a:xfrm>
      </p:grpSpPr>
      <p:sp>
        <p:nvSpPr>
          <p:cNvPr id="2" name="Title">
            <a:extLst>
              <a:ext uri="{FF2B5EF4-FFF2-40B4-BE49-F238E27FC236}">
                <a16:creationId xmlns:a16="http://schemas.microsoft.com/office/drawing/2014/main" id="{06E801B5-C3F7-5A95-8BA3-79A0972B56FA}"/>
              </a:ext>
            </a:extLst>
          </p:cNvPr>
          <p:cNvSpPr>
            <a:spLocks noGrp="1"/>
          </p:cNvSpPr>
          <p:nvPr>
            <p:ph type="ctrTitle" idx="4294967295"/>
          </p:nvPr>
        </p:nvSpPr>
        <p:spPr>
          <a:xfrm>
            <a:off x="0" y="180765"/>
            <a:ext cx="12192000" cy="819150"/>
          </a:xfrm>
        </p:spPr>
        <p:txBody>
          <a:bodyPr>
            <a:normAutofit/>
          </a:bodyPr>
          <a:lstStyle/>
          <a:p>
            <a:pPr algn="ctr"/>
            <a:r>
              <a:rPr lang="en-US" dirty="0"/>
              <a:t>Reference List</a:t>
            </a:r>
          </a:p>
        </p:txBody>
      </p:sp>
      <p:pic>
        <p:nvPicPr>
          <p:cNvPr id="7" name="Picture 6">
            <a:extLst>
              <a:ext uri="{FF2B5EF4-FFF2-40B4-BE49-F238E27FC236}">
                <a16:creationId xmlns:a16="http://schemas.microsoft.com/office/drawing/2014/main" id="{C4BD0201-F1B9-8286-8983-5BAB25325149}"/>
              </a:ext>
            </a:extLst>
          </p:cNvPr>
          <p:cNvPicPr>
            <a:picLocks noChangeAspect="1"/>
          </p:cNvPicPr>
          <p:nvPr/>
        </p:nvPicPr>
        <p:blipFill>
          <a:blip r:embed="rId2"/>
          <a:stretch>
            <a:fillRect/>
          </a:stretch>
        </p:blipFill>
        <p:spPr>
          <a:xfrm>
            <a:off x="629587" y="1212850"/>
            <a:ext cx="11313648" cy="5670706"/>
          </a:xfrm>
          <a:prstGeom prst="rect">
            <a:avLst/>
          </a:prstGeom>
        </p:spPr>
      </p:pic>
    </p:spTree>
    <p:extLst>
      <p:ext uri="{BB962C8B-B14F-4D97-AF65-F5344CB8AC3E}">
        <p14:creationId xmlns:p14="http://schemas.microsoft.com/office/powerpoint/2010/main" val="3998902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5C70CD-0CE8-6462-EEB8-D2B6B3FFAF82}"/>
            </a:ext>
          </a:extLst>
        </p:cNvPr>
        <p:cNvGrpSpPr/>
        <p:nvPr/>
      </p:nvGrpSpPr>
      <p:grpSpPr>
        <a:xfrm>
          <a:off x="0" y="0"/>
          <a:ext cx="0" cy="0"/>
          <a:chOff x="0" y="0"/>
          <a:chExt cx="0" cy="0"/>
        </a:xfrm>
      </p:grpSpPr>
      <p:sp>
        <p:nvSpPr>
          <p:cNvPr id="2" name="Title">
            <a:extLst>
              <a:ext uri="{FF2B5EF4-FFF2-40B4-BE49-F238E27FC236}">
                <a16:creationId xmlns:a16="http://schemas.microsoft.com/office/drawing/2014/main" id="{00B855B0-604A-BADD-6F0B-372911F087F5}"/>
              </a:ext>
            </a:extLst>
          </p:cNvPr>
          <p:cNvSpPr>
            <a:spLocks noGrp="1"/>
          </p:cNvSpPr>
          <p:nvPr>
            <p:ph type="ctrTitle" idx="4294967295"/>
          </p:nvPr>
        </p:nvSpPr>
        <p:spPr>
          <a:xfrm>
            <a:off x="0" y="15875"/>
            <a:ext cx="12192000" cy="819150"/>
          </a:xfrm>
        </p:spPr>
        <p:txBody>
          <a:bodyPr>
            <a:normAutofit/>
          </a:bodyPr>
          <a:lstStyle/>
          <a:p>
            <a:pPr algn="ctr"/>
            <a:r>
              <a:rPr lang="en-US" dirty="0"/>
              <a:t>Reference List</a:t>
            </a:r>
          </a:p>
        </p:txBody>
      </p:sp>
      <p:pic>
        <p:nvPicPr>
          <p:cNvPr id="5" name="Picture 4">
            <a:extLst>
              <a:ext uri="{FF2B5EF4-FFF2-40B4-BE49-F238E27FC236}">
                <a16:creationId xmlns:a16="http://schemas.microsoft.com/office/drawing/2014/main" id="{A9A54615-4562-793F-8754-C3EA76DC63F7}"/>
              </a:ext>
            </a:extLst>
          </p:cNvPr>
          <p:cNvPicPr>
            <a:picLocks noChangeAspect="1"/>
          </p:cNvPicPr>
          <p:nvPr/>
        </p:nvPicPr>
        <p:blipFill>
          <a:blip r:embed="rId2"/>
          <a:stretch>
            <a:fillRect/>
          </a:stretch>
        </p:blipFill>
        <p:spPr>
          <a:xfrm>
            <a:off x="959371" y="816165"/>
            <a:ext cx="10957810" cy="6025960"/>
          </a:xfrm>
          <a:prstGeom prst="rect">
            <a:avLst/>
          </a:prstGeom>
        </p:spPr>
      </p:pic>
    </p:spTree>
    <p:extLst>
      <p:ext uri="{BB962C8B-B14F-4D97-AF65-F5344CB8AC3E}">
        <p14:creationId xmlns:p14="http://schemas.microsoft.com/office/powerpoint/2010/main" val="3703024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ctrTitle" idx="4294967295"/>
          </p:nvPr>
        </p:nvSpPr>
        <p:spPr>
          <a:xfrm>
            <a:off x="0" y="15875"/>
            <a:ext cx="12192000" cy="819150"/>
          </a:xfrm>
        </p:spPr>
        <p:txBody>
          <a:bodyPr>
            <a:normAutofit/>
          </a:bodyPr>
          <a:lstStyle/>
          <a:p>
            <a:pPr algn="ctr"/>
            <a:r>
              <a:rPr lang="en-US" dirty="0"/>
              <a:t>Reference List</a:t>
            </a:r>
          </a:p>
        </p:txBody>
      </p:sp>
      <p:pic>
        <p:nvPicPr>
          <p:cNvPr id="5" name="Picture 4">
            <a:extLst>
              <a:ext uri="{FF2B5EF4-FFF2-40B4-BE49-F238E27FC236}">
                <a16:creationId xmlns:a16="http://schemas.microsoft.com/office/drawing/2014/main" id="{225AD9AD-48A3-4B28-88B6-24C6EB3EE2A2}"/>
              </a:ext>
            </a:extLst>
          </p:cNvPr>
          <p:cNvPicPr>
            <a:picLocks noChangeAspect="1"/>
          </p:cNvPicPr>
          <p:nvPr/>
        </p:nvPicPr>
        <p:blipFill>
          <a:blip r:embed="rId2"/>
          <a:stretch>
            <a:fillRect/>
          </a:stretch>
        </p:blipFill>
        <p:spPr>
          <a:xfrm>
            <a:off x="464695" y="835025"/>
            <a:ext cx="11482466" cy="5790627"/>
          </a:xfrm>
          <a:prstGeom prst="rect">
            <a:avLst/>
          </a:prstGeom>
        </p:spPr>
      </p:pic>
    </p:spTree>
    <p:extLst>
      <p:ext uri="{BB962C8B-B14F-4D97-AF65-F5344CB8AC3E}">
        <p14:creationId xmlns:p14="http://schemas.microsoft.com/office/powerpoint/2010/main" val="2276317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E144F0-6521-EC30-D9C1-113003DB1AA9}"/>
            </a:ext>
          </a:extLst>
        </p:cNvPr>
        <p:cNvGrpSpPr/>
        <p:nvPr/>
      </p:nvGrpSpPr>
      <p:grpSpPr>
        <a:xfrm>
          <a:off x="0" y="0"/>
          <a:ext cx="0" cy="0"/>
          <a:chOff x="0" y="0"/>
          <a:chExt cx="0" cy="0"/>
        </a:xfrm>
      </p:grpSpPr>
      <p:sp>
        <p:nvSpPr>
          <p:cNvPr id="2" name="Title">
            <a:extLst>
              <a:ext uri="{FF2B5EF4-FFF2-40B4-BE49-F238E27FC236}">
                <a16:creationId xmlns:a16="http://schemas.microsoft.com/office/drawing/2014/main" id="{335B14DD-398E-936E-1574-3FF6FC76011F}"/>
              </a:ext>
            </a:extLst>
          </p:cNvPr>
          <p:cNvSpPr>
            <a:spLocks noGrp="1"/>
          </p:cNvSpPr>
          <p:nvPr>
            <p:ph type="ctrTitle" idx="4294967295"/>
          </p:nvPr>
        </p:nvSpPr>
        <p:spPr>
          <a:xfrm>
            <a:off x="0" y="15875"/>
            <a:ext cx="12192000" cy="819150"/>
          </a:xfrm>
        </p:spPr>
        <p:txBody>
          <a:bodyPr>
            <a:normAutofit/>
          </a:bodyPr>
          <a:lstStyle/>
          <a:p>
            <a:pPr algn="ctr"/>
            <a:r>
              <a:rPr lang="en-US" dirty="0"/>
              <a:t>Reference List</a:t>
            </a:r>
          </a:p>
        </p:txBody>
      </p:sp>
      <p:pic>
        <p:nvPicPr>
          <p:cNvPr id="5" name="Picture 4">
            <a:extLst>
              <a:ext uri="{FF2B5EF4-FFF2-40B4-BE49-F238E27FC236}">
                <a16:creationId xmlns:a16="http://schemas.microsoft.com/office/drawing/2014/main" id="{01B93731-B180-1AF1-0156-31292C9A7C5D}"/>
              </a:ext>
            </a:extLst>
          </p:cNvPr>
          <p:cNvPicPr>
            <a:picLocks noChangeAspect="1"/>
          </p:cNvPicPr>
          <p:nvPr/>
        </p:nvPicPr>
        <p:blipFill>
          <a:blip r:embed="rId2"/>
          <a:stretch>
            <a:fillRect/>
          </a:stretch>
        </p:blipFill>
        <p:spPr>
          <a:xfrm>
            <a:off x="689548" y="736131"/>
            <a:ext cx="11392524" cy="5919501"/>
          </a:xfrm>
          <a:prstGeom prst="rect">
            <a:avLst/>
          </a:prstGeom>
        </p:spPr>
      </p:pic>
    </p:spTree>
    <p:extLst>
      <p:ext uri="{BB962C8B-B14F-4D97-AF65-F5344CB8AC3E}">
        <p14:creationId xmlns:p14="http://schemas.microsoft.com/office/powerpoint/2010/main" val="1598874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A9BB0-D7D7-611C-7592-8611BFF1D7DE}"/>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53587B3-67AF-14F8-FC5B-F98C7879F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a:extLst>
              <a:ext uri="{FF2B5EF4-FFF2-40B4-BE49-F238E27FC236}">
                <a16:creationId xmlns:a16="http://schemas.microsoft.com/office/drawing/2014/main" id="{7420C173-2720-612C-7A2D-1A383DD1E659}"/>
              </a:ext>
            </a:extLst>
          </p:cNvPr>
          <p:cNvSpPr>
            <a:spLocks noGrp="1"/>
          </p:cNvSpPr>
          <p:nvPr>
            <p:ph type="ctrTitle"/>
          </p:nvPr>
        </p:nvSpPr>
        <p:spPr>
          <a:xfrm>
            <a:off x="848239" y="16080"/>
            <a:ext cx="10515600" cy="819516"/>
          </a:xfrm>
        </p:spPr>
        <p:txBody>
          <a:bodyPr>
            <a:normAutofit/>
          </a:bodyPr>
          <a:lstStyle/>
          <a:p>
            <a:pPr algn="ctr"/>
            <a:r>
              <a:rPr lang="en-US" dirty="0"/>
              <a:t>Reference List</a:t>
            </a:r>
          </a:p>
        </p:txBody>
      </p:sp>
      <p:sp>
        <p:nvSpPr>
          <p:cNvPr id="20" name="Freeform: Shape 19">
            <a:extLst>
              <a:ext uri="{FF2B5EF4-FFF2-40B4-BE49-F238E27FC236}">
                <a16:creationId xmlns:a16="http://schemas.microsoft.com/office/drawing/2014/main" id="{B8205181-14F1-1360-5A9C-D9FB8592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5A6C73CD-6B6E-15F0-7732-CE678C395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F40C397A-9955-A316-B5DD-AAE0ADC4526F}"/>
              </a:ext>
            </a:extLst>
          </p:cNvPr>
          <p:cNvPicPr>
            <a:picLocks noChangeAspect="1"/>
          </p:cNvPicPr>
          <p:nvPr/>
        </p:nvPicPr>
        <p:blipFill>
          <a:blip r:embed="rId2"/>
          <a:stretch>
            <a:fillRect/>
          </a:stretch>
        </p:blipFill>
        <p:spPr>
          <a:xfrm>
            <a:off x="364805" y="1111424"/>
            <a:ext cx="11582355" cy="2143594"/>
          </a:xfrm>
          <a:prstGeom prst="rect">
            <a:avLst/>
          </a:prstGeom>
        </p:spPr>
      </p:pic>
    </p:spTree>
    <p:extLst>
      <p:ext uri="{BB962C8B-B14F-4D97-AF65-F5344CB8AC3E}">
        <p14:creationId xmlns:p14="http://schemas.microsoft.com/office/powerpoint/2010/main" val="2904700452"/>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2">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4" ma:contentTypeDescription="Create a new document." ma:contentTypeScope="" ma:versionID="809152b65febfbcfb47a7ffdf6ddf7e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9c0168da7964670d307ab7db81f9bf8a"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C925BAAF-8420-4774-93CE-515407E605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B147FF-74DB-4445-BC82-5E8897AADCA0}">
  <ds:schemaRefs>
    <ds:schemaRef ds:uri="http://schemas.microsoft.com/sharepoint/v3/contenttype/forms"/>
  </ds:schemaRefs>
</ds:datastoreItem>
</file>

<file path=customXml/itemProps3.xml><?xml version="1.0" encoding="utf-8"?>
<ds:datastoreItem xmlns:ds="http://schemas.openxmlformats.org/officeDocument/2006/customXml" ds:itemID="{F00CD082-CA80-40C4-8D98-C8BDFC662B4A}">
  <ds:schemaRefs>
    <ds:schemaRef ds:uri="http://purl.org/dc/terms/"/>
    <ds:schemaRef ds:uri="http://purl.org/dc/dcmitype/"/>
    <ds:schemaRef ds:uri="da3f2772-8f1e-4acb-bd98-3a0ee892f48a"/>
    <ds:schemaRef ds:uri="http://schemas.microsoft.com/office/2006/documentManagement/types"/>
    <ds:schemaRef ds:uri="0cb976d4-72d8-43fd-a100-21d54766e958"/>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799</Words>
  <Application>Microsoft Office PowerPoint</Application>
  <PresentationFormat>Widescreen</PresentationFormat>
  <Paragraphs>52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ShapesVTI</vt:lpstr>
      <vt:lpstr>“The Future of Work: Artificial Intelligence and Human Collaboration in Hotel and Hospitality”</vt:lpstr>
      <vt:lpstr>AI Declaration  </vt:lpstr>
      <vt:lpstr>Introduction</vt:lpstr>
      <vt:lpstr>AI in Hospitality </vt:lpstr>
      <vt:lpstr>Operational Efficiency and Automation </vt:lpstr>
      <vt:lpstr>Evolving Human Roles and Skills</vt:lpstr>
      <vt:lpstr>Impacts on Employment, Training, and Job Design</vt:lpstr>
      <vt:lpstr>Method</vt:lpstr>
      <vt:lpstr>PEST Analysis of AI Adoption in UK Hospitality</vt:lpstr>
      <vt:lpstr>Conclusion and Recommendations </vt:lpstr>
      <vt:lpstr>Reference List</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2025-05-27T13:46:49Z</dcterms:created>
  <dcterms:modified xsi:type="dcterms:W3CDTF">2025-06-02T09:49:13Z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