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8" r:id="rId4"/>
    <p:sldId id="259" r:id="rId5"/>
    <p:sldId id="261" r:id="rId6"/>
    <p:sldId id="273" r:id="rId7"/>
    <p:sldId id="274" r:id="rId8"/>
    <p:sldId id="276" r:id="rId9"/>
    <p:sldId id="275" r:id="rId10"/>
    <p:sldId id="271" r:id="rId11"/>
    <p:sldId id="27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0580" autoAdjust="0"/>
  </p:normalViewPr>
  <p:slideViewPr>
    <p:cSldViewPr>
      <p:cViewPr varScale="1">
        <p:scale>
          <a:sx n="87" d="100"/>
          <a:sy n="87" d="100"/>
        </p:scale>
        <p:origin x="1354"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1577C0-CEEB-4DDA-92B8-24D93852C3A1}" type="datetimeFigureOut">
              <a:rPr lang="en-US" smtClean="0"/>
              <a:pPr/>
              <a:t>4/28/2023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7BAFBA-CB1D-468D-AEE2-FB8F50F36C43}" type="slidenum">
              <a:rPr lang="en-US" smtClean="0"/>
              <a:pPr/>
              <a:t>‹#›</a:t>
            </a:fld>
            <a:endParaRPr lang="en-US"/>
          </a:p>
        </p:txBody>
      </p:sp>
    </p:spTree>
    <p:extLst>
      <p:ext uri="{BB962C8B-B14F-4D97-AF65-F5344CB8AC3E}">
        <p14:creationId xmlns:p14="http://schemas.microsoft.com/office/powerpoint/2010/main" val="3422611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C7BAFBA-CB1D-468D-AEE2-FB8F50F36C43}"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C7BAFBA-CB1D-468D-AEE2-FB8F50F36C43}"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latin typeface="Times New Roman"/>
                <a:ea typeface="Times New Roman"/>
              </a:rPr>
              <a:t>Optimal alternative of revenue generation</a:t>
            </a:r>
          </a:p>
          <a:p>
            <a:r>
              <a:rPr lang="en-US" sz="1200" dirty="0">
                <a:latin typeface="Times New Roman"/>
                <a:ea typeface="Times New Roman"/>
              </a:rPr>
              <a:t>Depreciation of the business</a:t>
            </a:r>
          </a:p>
          <a:p>
            <a:r>
              <a:rPr lang="en-US" sz="1200" dirty="0">
                <a:latin typeface="Times New Roman"/>
                <a:ea typeface="Times New Roman"/>
              </a:rPr>
              <a:t>Net present value of the Investment</a:t>
            </a:r>
          </a:p>
          <a:p>
            <a:r>
              <a:rPr lang="en-US" sz="1200" dirty="0">
                <a:latin typeface="Times New Roman"/>
                <a:ea typeface="Times New Roman"/>
              </a:rPr>
              <a:t>Cost Volume Profit analysis</a:t>
            </a:r>
          </a:p>
          <a:p>
            <a:r>
              <a:rPr lang="en-US" sz="1200" dirty="0">
                <a:latin typeface="Times New Roman"/>
                <a:ea typeface="Times New Roman"/>
              </a:rPr>
              <a:t>Advice on Marketing Strategies</a:t>
            </a:r>
          </a:p>
          <a:p>
            <a:r>
              <a:rPr lang="en-US" sz="1200" dirty="0">
                <a:latin typeface="Times New Roman"/>
                <a:ea typeface="Times New Roman"/>
              </a:rPr>
              <a:t>Budgetary Analysis</a:t>
            </a:r>
          </a:p>
          <a:p>
            <a:r>
              <a:rPr lang="en-US" sz="1200" dirty="0">
                <a:latin typeface="Times New Roman"/>
                <a:ea typeface="Times New Roman"/>
              </a:rPr>
              <a:t>Operating Cost Analysis</a:t>
            </a:r>
          </a:p>
          <a:p>
            <a:r>
              <a:rPr lang="en-US" sz="1200" dirty="0">
                <a:latin typeface="Times New Roman"/>
                <a:ea typeface="Times New Roman"/>
              </a:rPr>
              <a:t>SWOT analysis on Crypto Currency Payments</a:t>
            </a:r>
          </a:p>
          <a:p>
            <a:r>
              <a:rPr lang="en-US" sz="1200">
                <a:latin typeface="Times New Roman"/>
                <a:ea typeface="Times New Roman"/>
              </a:rPr>
              <a:t>Accounting Ethical Principles</a:t>
            </a:r>
          </a:p>
          <a:p>
            <a:endParaRPr lang="en-US" dirty="0"/>
          </a:p>
        </p:txBody>
      </p:sp>
      <p:sp>
        <p:nvSpPr>
          <p:cNvPr id="4" name="Slide Number Placeholder 3"/>
          <p:cNvSpPr>
            <a:spLocks noGrp="1"/>
          </p:cNvSpPr>
          <p:nvPr>
            <p:ph type="sldNum" sz="quarter" idx="10"/>
          </p:nvPr>
        </p:nvSpPr>
        <p:spPr/>
        <p:txBody>
          <a:bodyPr/>
          <a:lstStyle/>
          <a:p>
            <a:fld id="{2C7BAFBA-CB1D-468D-AEE2-FB8F50F36C43}"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8E7E5399-F797-424F-AF66-0001B5C91A1F}" type="datetimeFigureOut">
              <a:rPr lang="en-US" smtClean="0"/>
              <a:pPr/>
              <a:t>4/28/2023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2CADD0D-26D1-4826-920E-F8190492790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8E7E5399-F797-424F-AF66-0001B5C91A1F}" type="datetimeFigureOut">
              <a:rPr lang="en-US" smtClean="0"/>
              <a:pPr/>
              <a:t>4/28/2023</a:t>
            </a:fld>
            <a:endParaRPr lang="en-US"/>
          </a:p>
        </p:txBody>
      </p:sp>
      <p:sp>
        <p:nvSpPr>
          <p:cNvPr id="9" name="Slide Number Placeholder 8"/>
          <p:cNvSpPr>
            <a:spLocks noGrp="1"/>
          </p:cNvSpPr>
          <p:nvPr>
            <p:ph type="sldNum" sz="quarter" idx="15"/>
          </p:nvPr>
        </p:nvSpPr>
        <p:spPr/>
        <p:txBody>
          <a:bodyPr rtlCol="0"/>
          <a:lstStyle/>
          <a:p>
            <a:fld id="{B2CADD0D-26D1-4826-920E-F81904927903}"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8E7E5399-F797-424F-AF66-0001B5C91A1F}" type="datetimeFigureOut">
              <a:rPr lang="en-US" smtClean="0"/>
              <a:pPr/>
              <a:t>4/28/2023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2CADD0D-26D1-4826-920E-F81904927903}"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8E7E5399-F797-424F-AF66-0001B5C91A1F}"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CADD0D-26D1-4826-920E-F81904927903}"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8E7E5399-F797-424F-AF66-0001B5C91A1F}" type="datetimeFigureOut">
              <a:rPr lang="en-US" smtClean="0"/>
              <a:pPr/>
              <a:t>4/28/2023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CADD0D-26D1-4826-920E-F81904927903}"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8E7E5399-F797-424F-AF66-0001B5C91A1F}" type="datetimeFigureOut">
              <a:rPr lang="en-US" smtClean="0"/>
              <a:pPr/>
              <a:t>4/28/2023</a:t>
            </a:fld>
            <a:endParaRPr lang="en-US"/>
          </a:p>
        </p:txBody>
      </p:sp>
      <p:sp>
        <p:nvSpPr>
          <p:cNvPr id="7" name="Slide Number Placeholder 6"/>
          <p:cNvSpPr>
            <a:spLocks noGrp="1"/>
          </p:cNvSpPr>
          <p:nvPr>
            <p:ph type="sldNum" sz="quarter" idx="11"/>
          </p:nvPr>
        </p:nvSpPr>
        <p:spPr/>
        <p:txBody>
          <a:bodyPr rtlCol="0"/>
          <a:lstStyle/>
          <a:p>
            <a:fld id="{B2CADD0D-26D1-4826-920E-F81904927903}"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7E5399-F797-424F-AF66-0001B5C91A1F}" type="datetimeFigureOut">
              <a:rPr lang="en-US" smtClean="0"/>
              <a:pPr/>
              <a:t>4/28/2023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CADD0D-26D1-4826-920E-F8190492790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8E7E5399-F797-424F-AF66-0001B5C91A1F}" type="datetimeFigureOut">
              <a:rPr lang="en-US" smtClean="0"/>
              <a:pPr/>
              <a:t>4/28/2023</a:t>
            </a:fld>
            <a:endParaRPr lang="en-US"/>
          </a:p>
        </p:txBody>
      </p:sp>
      <p:sp>
        <p:nvSpPr>
          <p:cNvPr id="22" name="Slide Number Placeholder 21"/>
          <p:cNvSpPr>
            <a:spLocks noGrp="1"/>
          </p:cNvSpPr>
          <p:nvPr>
            <p:ph type="sldNum" sz="quarter" idx="15"/>
          </p:nvPr>
        </p:nvSpPr>
        <p:spPr/>
        <p:txBody>
          <a:bodyPr rtlCol="0"/>
          <a:lstStyle/>
          <a:p>
            <a:fld id="{B2CADD0D-26D1-4826-920E-F81904927903}"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8E7E5399-F797-424F-AF66-0001B5C91A1F}" type="datetimeFigureOut">
              <a:rPr lang="en-US" smtClean="0"/>
              <a:pPr/>
              <a:t>4/28/2023</a:t>
            </a:fld>
            <a:endParaRPr lang="en-US"/>
          </a:p>
        </p:txBody>
      </p:sp>
      <p:sp>
        <p:nvSpPr>
          <p:cNvPr id="18" name="Slide Number Placeholder 17"/>
          <p:cNvSpPr>
            <a:spLocks noGrp="1"/>
          </p:cNvSpPr>
          <p:nvPr>
            <p:ph type="sldNum" sz="quarter" idx="11"/>
          </p:nvPr>
        </p:nvSpPr>
        <p:spPr/>
        <p:txBody>
          <a:bodyPr rtlCol="0"/>
          <a:lstStyle/>
          <a:p>
            <a:fld id="{B2CADD0D-26D1-4826-920E-F81904927903}"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E7E5399-F797-424F-AF66-0001B5C91A1F}"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ADD0D-26D1-4826-920E-F8190492790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E7E5399-F797-424F-AF66-0001B5C91A1F}"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ADD0D-26D1-4826-920E-F8190492790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E7E5399-F797-424F-AF66-0001B5C91A1F}" type="datetimeFigureOut">
              <a:rPr lang="en-US" smtClean="0"/>
              <a:pPr/>
              <a:t>4/28/2023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2CADD0D-26D1-4826-920E-F8190492790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8.pn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55776" y="3429000"/>
            <a:ext cx="4868614" cy="2085382"/>
          </a:xfrm>
        </p:spPr>
        <p:txBody>
          <a:bodyPr>
            <a:normAutofit fontScale="90000"/>
          </a:bodyPr>
          <a:lstStyle/>
          <a:p>
            <a:pPr>
              <a:lnSpc>
                <a:spcPct val="150000"/>
              </a:lnSpc>
              <a:spcAft>
                <a:spcPts val="300"/>
              </a:spcAft>
            </a:pPr>
            <a:r>
              <a:rPr lang="en-US" sz="3600" dirty="0">
                <a:solidFill>
                  <a:schemeClr val="tx1"/>
                </a:solidFill>
                <a:latin typeface="Times New Roman"/>
                <a:ea typeface="Times New Roman"/>
              </a:rPr>
              <a:t>Name : DIVYA J MODI</a:t>
            </a:r>
            <a:br>
              <a:rPr lang="en-US" sz="3600" dirty="0">
                <a:solidFill>
                  <a:schemeClr val="tx1"/>
                </a:solidFill>
                <a:latin typeface="Times New Roman"/>
                <a:ea typeface="Times New Roman"/>
              </a:rPr>
            </a:br>
            <a:r>
              <a:rPr lang="en-US" sz="3600" dirty="0">
                <a:solidFill>
                  <a:schemeClr val="tx1"/>
                </a:solidFill>
                <a:latin typeface="Times New Roman"/>
                <a:ea typeface="Times New Roman"/>
              </a:rPr>
              <a:t>Student No :2227499</a:t>
            </a:r>
            <a:br>
              <a:rPr lang="en-US" sz="3600" dirty="0">
                <a:solidFill>
                  <a:schemeClr val="tx1"/>
                </a:solidFill>
                <a:latin typeface="Times New Roman"/>
                <a:ea typeface="Times New Roman"/>
              </a:rPr>
            </a:br>
            <a:r>
              <a:rPr lang="en-US" sz="3600" dirty="0">
                <a:solidFill>
                  <a:schemeClr val="tx1"/>
                </a:solidFill>
                <a:latin typeface="Times New Roman"/>
                <a:ea typeface="Times New Roman"/>
              </a:rPr>
              <a:t>Module : Human resource and</a:t>
            </a:r>
            <a:br>
              <a:rPr lang="en-US" sz="3600" dirty="0">
                <a:solidFill>
                  <a:schemeClr val="tx1"/>
                </a:solidFill>
                <a:latin typeface="Times New Roman"/>
                <a:ea typeface="Times New Roman"/>
              </a:rPr>
            </a:br>
            <a:r>
              <a:rPr lang="en-US" sz="3600" dirty="0">
                <a:solidFill>
                  <a:schemeClr val="tx1"/>
                </a:solidFill>
                <a:latin typeface="Times New Roman"/>
                <a:ea typeface="Times New Roman"/>
              </a:rPr>
              <a:t>management</a:t>
            </a:r>
            <a:endParaRPr lang="en-US" dirty="0"/>
          </a:p>
        </p:txBody>
      </p:sp>
      <p:pic>
        <p:nvPicPr>
          <p:cNvPr id="11" name="Video 10">
            <a:hlinkClick r:id="" action="ppaction://media"/>
            <a:extLst>
              <a:ext uri="{FF2B5EF4-FFF2-40B4-BE49-F238E27FC236}">
                <a16:creationId xmlns:a16="http://schemas.microsoft.com/office/drawing/2014/main" id="{642B7E71-B0EB-8200-2F1F-27E41ACDED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54552" y="116632"/>
            <a:ext cx="2057400" cy="2057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mc:AlternateContent xmlns:mc="http://schemas.openxmlformats.org/markup-compatibility/2006" xmlns:p14="http://schemas.microsoft.com/office/powerpoint/2010/main">
    <mc:Choice Requires="p14">
      <p:transition spd="slow" p14:dur="2000" advTm="11060"/>
    </mc:Choice>
    <mc:Fallback xmlns="">
      <p:transition spd="slow" advTm="11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628800"/>
            <a:ext cx="8464454" cy="698420"/>
          </a:xfrm>
        </p:spPr>
        <p:txBody>
          <a:bodyPr>
            <a:noAutofit/>
          </a:bodyPr>
          <a:lstStyle/>
          <a:p>
            <a:pPr>
              <a:lnSpc>
                <a:spcPct val="150000"/>
              </a:lnSpc>
              <a:spcBef>
                <a:spcPts val="2000"/>
              </a:spcBef>
              <a:spcAft>
                <a:spcPts val="600"/>
              </a:spcAft>
            </a:pPr>
            <a:r>
              <a:rPr lang="en-US" sz="2400" b="1" kern="0" dirty="0">
                <a:solidFill>
                  <a:schemeClr val="tx1"/>
                </a:solidFill>
                <a:latin typeface="Times New Roman"/>
              </a:rPr>
              <a:t>Introduction </a:t>
            </a:r>
            <a:br>
              <a:rPr lang="en-US" sz="2400" b="1" kern="0" dirty="0">
                <a:solidFill>
                  <a:schemeClr val="tx1"/>
                </a:solidFill>
                <a:latin typeface="Times New Roman"/>
              </a:rPr>
            </a:br>
            <a:br>
              <a:rPr lang="en-US" sz="2400" b="1" kern="0" dirty="0">
                <a:solidFill>
                  <a:schemeClr val="tx1"/>
                </a:solidFill>
                <a:latin typeface="Times New Roman"/>
              </a:rPr>
            </a:br>
            <a:br>
              <a:rPr lang="en-US" sz="2400" b="1" kern="0" dirty="0">
                <a:latin typeface="Times New Roman"/>
              </a:rPr>
            </a:br>
            <a:endParaRPr lang="en-US" sz="2400" b="1" dirty="0"/>
          </a:p>
        </p:txBody>
      </p:sp>
      <p:sp>
        <p:nvSpPr>
          <p:cNvPr id="3" name="Content Placeholder 2"/>
          <p:cNvSpPr>
            <a:spLocks noGrp="1"/>
          </p:cNvSpPr>
          <p:nvPr>
            <p:ph sz="quarter" idx="1"/>
          </p:nvPr>
        </p:nvSpPr>
        <p:spPr>
          <a:xfrm>
            <a:off x="251520" y="980728"/>
            <a:ext cx="3960440" cy="5256584"/>
          </a:xfrm>
        </p:spPr>
        <p:txBody>
          <a:bodyPr>
            <a:normAutofit lnSpcReduction="10000"/>
          </a:bodyPr>
          <a:lstStyle/>
          <a:p>
            <a:pPr>
              <a:lnSpc>
                <a:spcPct val="150000"/>
              </a:lnSpc>
            </a:pPr>
            <a:r>
              <a:rPr lang="en-US" sz="1400"/>
              <a:t>Human resource management and planning is a crucial component for a growth and success of the organization in the long run. </a:t>
            </a:r>
          </a:p>
          <a:p>
            <a:pPr>
              <a:lnSpc>
                <a:spcPct val="150000"/>
              </a:lnSpc>
            </a:pPr>
            <a:r>
              <a:rPr lang="en-US" sz="1400"/>
              <a:t>There are certain method followed by every organization to ensure that it has right type of people working for them at the right place which they deserve and at the right time too, so that organization can achieve required growth and planned objectives successfully. </a:t>
            </a:r>
          </a:p>
          <a:p>
            <a:pPr>
              <a:lnSpc>
                <a:spcPct val="150000"/>
              </a:lnSpc>
            </a:pPr>
            <a:r>
              <a:rPr lang="en-US" sz="1400"/>
              <a:t>The key objectives of Human resource department are planning, recruitment and selection procedures, training and skill development, performance appraisal and retention process. </a:t>
            </a:r>
            <a:endParaRPr lang="en-US" sz="1400" dirty="0">
              <a:latin typeface="Times New Roman"/>
              <a:ea typeface="Times New Roman"/>
            </a:endParaRPr>
          </a:p>
        </p:txBody>
      </p:sp>
      <p:pic>
        <p:nvPicPr>
          <p:cNvPr id="1026" name="Picture 2"/>
          <p:cNvPicPr>
            <a:picLocks noChangeAspect="1" noChangeArrowheads="1"/>
          </p:cNvPicPr>
          <p:nvPr/>
        </p:nvPicPr>
        <p:blipFill>
          <a:blip r:embed="rId5" cstate="email">
            <a:extLst>
              <a:ext uri="{28A0092B-C50C-407E-A947-70E740481C1C}">
                <a14:useLocalDpi xmlns:a14="http://schemas.microsoft.com/office/drawing/2010/main"/>
              </a:ext>
            </a:extLst>
          </a:blip>
          <a:stretch>
            <a:fillRect/>
          </a:stretch>
        </p:blipFill>
        <p:spPr bwMode="auto">
          <a:xfrm>
            <a:off x="4795862" y="2492895"/>
            <a:ext cx="3896271" cy="1948135"/>
          </a:xfrm>
          <a:prstGeom prst="rect">
            <a:avLst/>
          </a:prstGeom>
          <a:noFill/>
          <a:ln w="9525">
            <a:noFill/>
            <a:miter lim="800000"/>
            <a:headEnd/>
            <a:tailEnd/>
          </a:ln>
        </p:spPr>
      </p:pic>
      <p:pic>
        <p:nvPicPr>
          <p:cNvPr id="14" name="Video 13">
            <a:hlinkClick r:id="" action="ppaction://media"/>
            <a:extLst>
              <a:ext uri="{FF2B5EF4-FFF2-40B4-BE49-F238E27FC236}">
                <a16:creationId xmlns:a16="http://schemas.microsoft.com/office/drawing/2014/main" id="{330ED4C4-60AD-9CAA-B2BA-F722B4A5F2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4034"/>
    </mc:Choice>
    <mc:Fallback xmlns="">
      <p:transition spd="slow" advTm="44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0"/>
            <a:ext cx="5655572" cy="769288"/>
          </a:xfrm>
        </p:spPr>
        <p:txBody>
          <a:bodyPr>
            <a:noAutofit/>
          </a:bodyPr>
          <a:lstStyle/>
          <a:p>
            <a:pPr>
              <a:lnSpc>
                <a:spcPct val="150000"/>
              </a:lnSpc>
              <a:spcBef>
                <a:spcPts val="2000"/>
              </a:spcBef>
              <a:spcAft>
                <a:spcPts val="600"/>
              </a:spcAft>
            </a:pPr>
            <a:r>
              <a:rPr lang="en-US" sz="2400" b="1" kern="0">
                <a:solidFill>
                  <a:schemeClr val="tx1"/>
                </a:solidFill>
                <a:latin typeface="Times New Roman"/>
              </a:rPr>
              <a:t>Context of infosys</a:t>
            </a:r>
            <a:endParaRPr lang="en-US" sz="2400" b="1" kern="0" dirty="0">
              <a:solidFill>
                <a:schemeClr val="tx1"/>
              </a:solidFill>
              <a:latin typeface="Times New Roman"/>
            </a:endParaRPr>
          </a:p>
        </p:txBody>
      </p:sp>
      <p:sp>
        <p:nvSpPr>
          <p:cNvPr id="2" name="Content Placeholder 1"/>
          <p:cNvSpPr>
            <a:spLocks noGrp="1"/>
          </p:cNvSpPr>
          <p:nvPr>
            <p:ph sz="quarter" idx="1"/>
          </p:nvPr>
        </p:nvSpPr>
        <p:spPr>
          <a:xfrm>
            <a:off x="251520" y="1628800"/>
            <a:ext cx="4752528" cy="4525963"/>
          </a:xfrm>
        </p:spPr>
        <p:txBody>
          <a:bodyPr>
            <a:noAutofit/>
          </a:bodyPr>
          <a:lstStyle/>
          <a:p>
            <a:pPr>
              <a:lnSpc>
                <a:spcPct val="150000"/>
              </a:lnSpc>
            </a:pPr>
            <a:r>
              <a:rPr lang="en-US" sz="1600">
                <a:latin typeface="Times New Roman"/>
                <a:ea typeface="Times New Roman"/>
              </a:rPr>
              <a:t>Infosys Technologies Limited is an information technology (IT) service Provider Company based in India. It is one of the biggest IT companies in India with 346K employees as of 2022. It is providing its IT services not only in the Indian market but also in the international market with clients in 22 countries. The Company is known for its quality practices for HR practices. Infosys is always looking for hiring the best talent from across the country and abroad. It follows strict selection and recruitment process. </a:t>
            </a:r>
            <a:endParaRPr lang="en-US" sz="1600" dirty="0">
              <a:latin typeface="Times New Roman"/>
              <a:ea typeface="Times New Roman"/>
            </a:endParaRPr>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418642" y="2116135"/>
            <a:ext cx="3171324" cy="1993875"/>
          </a:xfrm>
          <a:prstGeom prst="rect">
            <a:avLst/>
          </a:prstGeom>
          <a:noFill/>
          <a:ln w="9525">
            <a:noFill/>
            <a:miter lim="800000"/>
            <a:headEnd/>
            <a:tailEnd/>
          </a:ln>
        </p:spPr>
      </p:pic>
      <p:pic>
        <p:nvPicPr>
          <p:cNvPr id="18" name="Video 17">
            <a:hlinkClick r:id="" action="ppaction://media"/>
            <a:extLst>
              <a:ext uri="{FF2B5EF4-FFF2-40B4-BE49-F238E27FC236}">
                <a16:creationId xmlns:a16="http://schemas.microsoft.com/office/drawing/2014/main" id="{3E60FD2E-936B-421E-9FE8-51A698C9F22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6074"/>
    </mc:Choice>
    <mc:Fallback xmlns="">
      <p:transition spd="slow" advTm="46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26798" y="14897"/>
            <a:ext cx="8280920" cy="917294"/>
          </a:xfrm>
        </p:spPr>
        <p:txBody>
          <a:bodyPr>
            <a:normAutofit/>
          </a:bodyPr>
          <a:lstStyle/>
          <a:p>
            <a:pPr>
              <a:lnSpc>
                <a:spcPct val="150000"/>
              </a:lnSpc>
              <a:spcBef>
                <a:spcPts val="2000"/>
              </a:spcBef>
              <a:spcAft>
                <a:spcPts val="600"/>
              </a:spcAft>
            </a:pPr>
            <a:r>
              <a:rPr lang="en-US" sz="2700" b="1">
                <a:solidFill>
                  <a:schemeClr val="tx1"/>
                </a:solidFill>
                <a:latin typeface="Times New Roman"/>
                <a:ea typeface="Times New Roman"/>
              </a:rPr>
              <a:t>reason for selecting infosys</a:t>
            </a:r>
            <a:endParaRPr lang="en-US" dirty="0"/>
          </a:p>
        </p:txBody>
      </p:sp>
      <p:sp>
        <p:nvSpPr>
          <p:cNvPr id="2" name="Content Placeholder 1"/>
          <p:cNvSpPr>
            <a:spLocks noGrp="1"/>
          </p:cNvSpPr>
          <p:nvPr>
            <p:ph sz="quarter" idx="1"/>
          </p:nvPr>
        </p:nvSpPr>
        <p:spPr>
          <a:xfrm>
            <a:off x="395536" y="908720"/>
            <a:ext cx="6552728" cy="5688632"/>
          </a:xfrm>
        </p:spPr>
        <p:txBody>
          <a:bodyPr>
            <a:noAutofit/>
          </a:bodyPr>
          <a:lstStyle/>
          <a:p>
            <a:pPr algn="just">
              <a:lnSpc>
                <a:spcPct val="150000"/>
              </a:lnSpc>
              <a:spcBef>
                <a:spcPts val="2000"/>
              </a:spcBef>
              <a:spcAft>
                <a:spcPts val="600"/>
              </a:spcAft>
            </a:pPr>
            <a:r>
              <a:rPr lang="en-US" sz="1800">
                <a:latin typeface="Times New Roman" pitchFamily="18" charset="0"/>
                <a:cs typeface="Times New Roman" pitchFamily="18" charset="0"/>
              </a:rPr>
              <a:t>Infosys is a software development and IT service provider company so it needs highly skilled human workforce for the quality services. </a:t>
            </a:r>
          </a:p>
          <a:p>
            <a:pPr algn="just">
              <a:lnSpc>
                <a:spcPct val="150000"/>
              </a:lnSpc>
              <a:spcBef>
                <a:spcPts val="2000"/>
              </a:spcBef>
              <a:spcAft>
                <a:spcPts val="600"/>
              </a:spcAft>
            </a:pPr>
            <a:r>
              <a:rPr lang="en-US" sz="1800">
                <a:latin typeface="Times New Roman" pitchFamily="18" charset="0"/>
                <a:cs typeface="Times New Roman" pitchFamily="18" charset="0"/>
              </a:rPr>
              <a:t>It needs workforce with technical skills and non-technical skills too to manage this workforce. </a:t>
            </a:r>
          </a:p>
          <a:p>
            <a:pPr algn="just">
              <a:lnSpc>
                <a:spcPct val="150000"/>
              </a:lnSpc>
              <a:spcBef>
                <a:spcPts val="2000"/>
              </a:spcBef>
              <a:spcAft>
                <a:spcPts val="600"/>
              </a:spcAft>
            </a:pPr>
            <a:r>
              <a:rPr lang="en-US" sz="1800">
                <a:latin typeface="Times New Roman" pitchFamily="18" charset="0"/>
                <a:cs typeface="Times New Roman" pitchFamily="18" charset="0"/>
              </a:rPr>
              <a:t>With huge current employee numbers it is challenging job to recruit and retain new workforce so Infosys is a best company to study human resource management techniques.</a:t>
            </a:r>
            <a:endParaRPr lang="en-US" sz="1800" b="1" dirty="0">
              <a:latin typeface="Times New Roman" pitchFamily="18" charset="0"/>
              <a:cs typeface="Times New Roman" pitchFamily="18" charset="0"/>
            </a:endParaRPr>
          </a:p>
          <a:p>
            <a:pPr algn="just">
              <a:lnSpc>
                <a:spcPct val="150000"/>
              </a:lnSpc>
              <a:spcBef>
                <a:spcPts val="2000"/>
              </a:spcBef>
              <a:spcAft>
                <a:spcPts val="600"/>
              </a:spcAft>
            </a:pPr>
            <a:endParaRPr lang="en-US" sz="1400" b="1" dirty="0">
              <a:latin typeface="Times New Roman"/>
            </a:endParaRPr>
          </a:p>
          <a:p>
            <a:pPr>
              <a:lnSpc>
                <a:spcPct val="150000"/>
              </a:lnSpc>
            </a:pPr>
            <a:endParaRPr lang="en-US" sz="1400" dirty="0">
              <a:latin typeface="Times New Roman" pitchFamily="18" charset="0"/>
              <a:ea typeface="Times New Roman"/>
              <a:cs typeface="Times New Roman" pitchFamily="18" charset="0"/>
            </a:endParaRPr>
          </a:p>
        </p:txBody>
      </p:sp>
      <p:pic>
        <p:nvPicPr>
          <p:cNvPr id="11" name="Video 10">
            <a:hlinkClick r:id="" action="ppaction://media"/>
            <a:extLst>
              <a:ext uri="{FF2B5EF4-FFF2-40B4-BE49-F238E27FC236}">
                <a16:creationId xmlns:a16="http://schemas.microsoft.com/office/drawing/2014/main" id="{A8583288-5D3B-3865-C1B2-709935A80F4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2157"/>
    </mc:Choice>
    <mc:Fallback xmlns="">
      <p:transition spd="slow" advTm="32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98082" y="115505"/>
            <a:ext cx="5112568" cy="1152128"/>
          </a:xfrm>
        </p:spPr>
        <p:txBody>
          <a:bodyPr>
            <a:normAutofit fontScale="90000"/>
          </a:bodyPr>
          <a:lstStyle/>
          <a:p>
            <a:pPr>
              <a:lnSpc>
                <a:spcPct val="150000"/>
              </a:lnSpc>
              <a:spcBef>
                <a:spcPts val="2000"/>
              </a:spcBef>
              <a:spcAft>
                <a:spcPts val="600"/>
              </a:spcAft>
            </a:pPr>
            <a:r>
              <a:rPr lang="en-US" sz="2700">
                <a:solidFill>
                  <a:schemeClr val="tx1"/>
                </a:solidFill>
                <a:effectLst/>
                <a:latin typeface="Times New Roman"/>
                <a:ea typeface="Times New Roman"/>
              </a:rPr>
              <a:t>Net present value of the Investment</a:t>
            </a:r>
            <a:br>
              <a:rPr lang="en-US" sz="2700">
                <a:solidFill>
                  <a:schemeClr val="tx1"/>
                </a:solidFill>
                <a:effectLst/>
                <a:latin typeface="Times New Roman"/>
                <a:ea typeface="Times New Roman"/>
              </a:rPr>
            </a:br>
            <a:br>
              <a:rPr lang="en-US" sz="2700">
                <a:solidFill>
                  <a:schemeClr val="tx1"/>
                </a:solidFill>
                <a:effectLst/>
                <a:latin typeface="Times New Roman"/>
                <a:ea typeface="Times New Roman"/>
              </a:rPr>
            </a:br>
            <a:br>
              <a:rPr lang="en-US" sz="3200">
                <a:latin typeface="Times New Roman"/>
                <a:ea typeface="Times New Roman"/>
              </a:rPr>
            </a:br>
            <a:br>
              <a:rPr lang="en-US" sz="4400" kern="0">
                <a:latin typeface="Times New Roman"/>
              </a:rPr>
            </a:br>
            <a:r>
              <a:rPr lang="en-US" sz="2700" b="1" kern="0">
                <a:solidFill>
                  <a:schemeClr val="tx1"/>
                </a:solidFill>
                <a:latin typeface="Times New Roman"/>
              </a:rPr>
              <a:t>Recruitment and selection </a:t>
            </a:r>
            <a:br>
              <a:rPr lang="en-US" sz="2700" b="1" kern="0">
                <a:solidFill>
                  <a:schemeClr val="tx1"/>
                </a:solidFill>
                <a:latin typeface="Times New Roman"/>
              </a:rPr>
            </a:br>
            <a:endParaRPr lang="en-US" sz="2700" b="1" dirty="0">
              <a:solidFill>
                <a:schemeClr val="tx1"/>
              </a:solidFill>
            </a:endParaRPr>
          </a:p>
        </p:txBody>
      </p:sp>
      <p:sp>
        <p:nvSpPr>
          <p:cNvPr id="2" name="Content Placeholder 1"/>
          <p:cNvSpPr>
            <a:spLocks noGrp="1"/>
          </p:cNvSpPr>
          <p:nvPr>
            <p:ph sz="quarter" idx="1"/>
          </p:nvPr>
        </p:nvSpPr>
        <p:spPr>
          <a:xfrm>
            <a:off x="539552" y="908720"/>
            <a:ext cx="4752528" cy="5040560"/>
          </a:xfrm>
        </p:spPr>
        <p:txBody>
          <a:bodyPr>
            <a:noAutofit/>
          </a:bodyPr>
          <a:lstStyle/>
          <a:p>
            <a:pPr>
              <a:lnSpc>
                <a:spcPct val="150000"/>
              </a:lnSpc>
            </a:pPr>
            <a:r>
              <a:rPr lang="en-US" sz="1400">
                <a:latin typeface="Times New Roman" pitchFamily="18" charset="0"/>
                <a:cs typeface="Times New Roman" pitchFamily="18" charset="0"/>
              </a:rPr>
              <a:t>The Infosys launched a new policy called iRace, (ICMR, 2011) which is used to retain employees and asks employee to spend a particular number of minimum years with the organization, promotion will be decided after these particular criteria. Problem with this policy was that the measuring component is time and not quality of work done by the employee.</a:t>
            </a:r>
          </a:p>
          <a:p>
            <a:pPr>
              <a:lnSpc>
                <a:spcPct val="150000"/>
              </a:lnSpc>
            </a:pPr>
            <a:r>
              <a:rPr lang="en-US" sz="1400">
                <a:latin typeface="Times New Roman" pitchFamily="18" charset="0"/>
                <a:cs typeface="Times New Roman" pitchFamily="18" charset="0"/>
              </a:rPr>
              <a:t>Infosys has got the most efficient and well -structured recruitment process. They are hiring their staff from various branches of Engineering without any distinction of type of branch because Infosys hires for providing services in various sectors like Information technology, Business Process outsourcing (BPO), Knowledge process  outsourcing (KPO) and software development and testing. </a:t>
            </a:r>
          </a:p>
        </p:txBody>
      </p:sp>
      <p:pic>
        <p:nvPicPr>
          <p:cNvPr id="5122" name="Picture 2"/>
          <p:cNvPicPr>
            <a:picLocks noChangeAspect="1" noChangeArrowheads="1"/>
          </p:cNvPicPr>
          <p:nvPr/>
        </p:nvPicPr>
        <p:blipFill>
          <a:blip r:embed="rId5" cstate="email">
            <a:extLst>
              <a:ext uri="{28A0092B-C50C-407E-A947-70E740481C1C}">
                <a14:useLocalDpi xmlns:a14="http://schemas.microsoft.com/office/drawing/2010/main" val="0"/>
              </a:ext>
            </a:extLst>
          </a:blip>
          <a:stretch>
            <a:fillRect/>
          </a:stretch>
        </p:blipFill>
        <p:spPr bwMode="auto">
          <a:xfrm>
            <a:off x="5724128" y="2359294"/>
            <a:ext cx="2826271" cy="1496260"/>
          </a:xfrm>
          <a:prstGeom prst="rect">
            <a:avLst/>
          </a:prstGeom>
          <a:noFill/>
          <a:ln w="9525">
            <a:noFill/>
            <a:miter lim="800000"/>
            <a:headEnd/>
            <a:tailEnd/>
          </a:ln>
        </p:spPr>
      </p:pic>
      <p:pic>
        <p:nvPicPr>
          <p:cNvPr id="11" name="Video 10">
            <a:hlinkClick r:id="" action="ppaction://media"/>
            <a:extLst>
              <a:ext uri="{FF2B5EF4-FFF2-40B4-BE49-F238E27FC236}">
                <a16:creationId xmlns:a16="http://schemas.microsoft.com/office/drawing/2014/main" id="{DBB65484-E80E-71ED-6D43-3E996ED750F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363"/>
    </mc:Choice>
    <mc:Fallback xmlns="">
      <p:transition spd="slow" advTm="66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957" y="0"/>
            <a:ext cx="4608512" cy="1196752"/>
          </a:xfrm>
        </p:spPr>
        <p:txBody>
          <a:bodyPr>
            <a:normAutofit fontScale="90000"/>
          </a:bodyPr>
          <a:lstStyle/>
          <a:p>
            <a:pPr>
              <a:lnSpc>
                <a:spcPct val="150000"/>
              </a:lnSpc>
              <a:spcBef>
                <a:spcPts val="2000"/>
              </a:spcBef>
              <a:spcAft>
                <a:spcPts val="600"/>
              </a:spcAft>
            </a:pPr>
            <a:br>
              <a:rPr lang="en-US" sz="2700" dirty="0">
                <a:solidFill>
                  <a:schemeClr val="tx1"/>
                </a:solidFill>
                <a:effectLst/>
                <a:latin typeface="Times New Roman"/>
                <a:ea typeface="Times New Roman"/>
              </a:rPr>
            </a:br>
            <a:br>
              <a:rPr lang="en-US" sz="2700" dirty="0">
                <a:solidFill>
                  <a:schemeClr val="tx1"/>
                </a:solidFill>
                <a:effectLst/>
                <a:latin typeface="Times New Roman"/>
                <a:ea typeface="Times New Roman"/>
              </a:rPr>
            </a:br>
            <a:br>
              <a:rPr lang="en-US" sz="3200" dirty="0">
                <a:latin typeface="Times New Roman"/>
                <a:ea typeface="Times New Roman"/>
              </a:rPr>
            </a:br>
            <a:br>
              <a:rPr lang="en-US" sz="4400" kern="0">
                <a:latin typeface="Times New Roman"/>
              </a:rPr>
            </a:br>
            <a:r>
              <a:rPr lang="en-US" sz="2700" b="1" kern="0">
                <a:solidFill>
                  <a:schemeClr val="tx1"/>
                </a:solidFill>
                <a:latin typeface="Times New Roman"/>
              </a:rPr>
              <a:t>Sources of recruitment</a:t>
            </a:r>
            <a:br>
              <a:rPr lang="en-US" sz="2700" b="1" kern="0">
                <a:solidFill>
                  <a:schemeClr val="tx1"/>
                </a:solidFill>
                <a:latin typeface="Times New Roman"/>
              </a:rPr>
            </a:br>
            <a:endParaRPr lang="en-US" sz="2700" b="1" kern="0" dirty="0">
              <a:solidFill>
                <a:schemeClr val="tx1"/>
              </a:solidFill>
              <a:latin typeface="Times New Roman"/>
            </a:endParaRPr>
          </a:p>
        </p:txBody>
      </p:sp>
      <p:sp>
        <p:nvSpPr>
          <p:cNvPr id="2" name="Content Placeholder 1"/>
          <p:cNvSpPr>
            <a:spLocks noGrp="1"/>
          </p:cNvSpPr>
          <p:nvPr>
            <p:ph sz="quarter" idx="1"/>
          </p:nvPr>
        </p:nvSpPr>
        <p:spPr>
          <a:xfrm>
            <a:off x="571472" y="908720"/>
            <a:ext cx="4504584" cy="6120680"/>
          </a:xfrm>
        </p:spPr>
        <p:txBody>
          <a:bodyPr>
            <a:normAutofit fontScale="85000" lnSpcReduction="10000"/>
          </a:bodyPr>
          <a:lstStyle/>
          <a:p>
            <a:pPr>
              <a:lnSpc>
                <a:spcPct val="150000"/>
              </a:lnSpc>
            </a:pPr>
            <a:r>
              <a:rPr lang="en-US" sz="1800">
                <a:latin typeface="Times New Roman" pitchFamily="18" charset="0"/>
                <a:ea typeface="Times New Roman"/>
                <a:cs typeface="Times New Roman" pitchFamily="18" charset="0"/>
              </a:rPr>
              <a:t>Campus Hiring : </a:t>
            </a:r>
            <a:r>
              <a:rPr lang="en-US" sz="1800">
                <a:latin typeface="Times New Roman" pitchFamily="18" charset="0"/>
                <a:cs typeface="Times New Roman" pitchFamily="18" charset="0"/>
              </a:rPr>
              <a:t>Infosys is the company of choice for campus recruitment programs in most major engineering institutes such as IITs, NITs and private engineering colleges in India also includes top management colleges like Indian Institute of Management.</a:t>
            </a:r>
            <a:endParaRPr lang="en-US" sz="1800">
              <a:latin typeface="Times New Roman" pitchFamily="18" charset="0"/>
              <a:ea typeface="Times New Roman"/>
              <a:cs typeface="Times New Roman" pitchFamily="18" charset="0"/>
            </a:endParaRPr>
          </a:p>
          <a:p>
            <a:pPr>
              <a:lnSpc>
                <a:spcPct val="150000"/>
              </a:lnSpc>
            </a:pPr>
            <a:r>
              <a:rPr lang="en-US" sz="1800">
                <a:latin typeface="Times New Roman" pitchFamily="18" charset="0"/>
                <a:ea typeface="Times New Roman"/>
                <a:cs typeface="Times New Roman" pitchFamily="18" charset="0"/>
              </a:rPr>
              <a:t>Internal Source : </a:t>
            </a:r>
            <a:r>
              <a:rPr lang="en-US" sz="1800">
                <a:latin typeface="Times New Roman" pitchFamily="18" charset="0"/>
                <a:cs typeface="Times New Roman" pitchFamily="18" charset="0"/>
              </a:rPr>
              <a:t>In this approach, entities are selected internally within the organization considering their skills and interests on the novel position</a:t>
            </a:r>
            <a:endParaRPr lang="en-US" sz="1800">
              <a:latin typeface="Times New Roman" pitchFamily="18" charset="0"/>
              <a:ea typeface="Times New Roman"/>
              <a:cs typeface="Times New Roman" pitchFamily="18" charset="0"/>
            </a:endParaRPr>
          </a:p>
          <a:p>
            <a:pPr>
              <a:lnSpc>
                <a:spcPct val="150000"/>
              </a:lnSpc>
            </a:pPr>
            <a:r>
              <a:rPr lang="en-US" sz="1800">
                <a:latin typeface="Times New Roman" pitchFamily="18" charset="0"/>
                <a:ea typeface="Times New Roman"/>
                <a:cs typeface="Times New Roman" pitchFamily="18" charset="0"/>
              </a:rPr>
              <a:t>External Approach : In this approach of selection and recruitment Infosys use job advertisement using online job boards, newspaper and using online platforms to launch  requirement advertising. An external method can be used to bring a new candidate with lesser or vast experiences is needed from another company </a:t>
            </a:r>
          </a:p>
          <a:p>
            <a:pPr>
              <a:lnSpc>
                <a:spcPct val="150000"/>
              </a:lnSpc>
            </a:pPr>
            <a:endParaRPr lang="en-US" sz="1400" dirty="0">
              <a:latin typeface="Times New Roman"/>
              <a:ea typeface="Times New Roman"/>
            </a:endParaRPr>
          </a:p>
        </p:txBody>
      </p:sp>
      <p:pic>
        <p:nvPicPr>
          <p:cNvPr id="6146" name="Picture 2"/>
          <p:cNvPicPr>
            <a:picLocks noChangeAspect="1" noChangeArrowheads="1"/>
          </p:cNvPicPr>
          <p:nvPr/>
        </p:nvPicPr>
        <p:blipFill>
          <a:blip r:embed="rId5" cstate="email">
            <a:extLst>
              <a:ext uri="{28A0092B-C50C-407E-A947-70E740481C1C}">
                <a14:useLocalDpi xmlns:a14="http://schemas.microsoft.com/office/drawing/2010/main" val="0"/>
              </a:ext>
            </a:extLst>
          </a:blip>
          <a:stretch>
            <a:fillRect/>
          </a:stretch>
        </p:blipFill>
        <p:spPr bwMode="auto">
          <a:xfrm>
            <a:off x="5868143" y="2492897"/>
            <a:ext cx="2327165" cy="1534474"/>
          </a:xfrm>
          <a:prstGeom prst="rect">
            <a:avLst/>
          </a:prstGeom>
          <a:noFill/>
          <a:ln w="9525">
            <a:noFill/>
            <a:miter lim="800000"/>
            <a:headEnd/>
            <a:tailEnd/>
          </a:ln>
        </p:spPr>
      </p:pic>
      <p:pic>
        <p:nvPicPr>
          <p:cNvPr id="7" name="Video 6">
            <a:hlinkClick r:id="" action="ppaction://media"/>
            <a:extLst>
              <a:ext uri="{FF2B5EF4-FFF2-40B4-BE49-F238E27FC236}">
                <a16:creationId xmlns:a16="http://schemas.microsoft.com/office/drawing/2014/main" id="{372751C9-DA79-92F5-595B-4570E97755E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8911"/>
    </mc:Choice>
    <mc:Fallback xmlns="">
      <p:transition spd="slow" advTm="68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5576" y="260648"/>
            <a:ext cx="4896544" cy="720080"/>
          </a:xfrm>
        </p:spPr>
        <p:txBody>
          <a:bodyPr>
            <a:normAutofit fontScale="90000"/>
          </a:bodyPr>
          <a:lstStyle/>
          <a:p>
            <a:pPr>
              <a:lnSpc>
                <a:spcPct val="150000"/>
              </a:lnSpc>
              <a:spcBef>
                <a:spcPts val="2000"/>
              </a:spcBef>
              <a:spcAft>
                <a:spcPts val="600"/>
              </a:spcAft>
            </a:pPr>
            <a:br>
              <a:rPr lang="en-US" sz="2700" dirty="0">
                <a:solidFill>
                  <a:schemeClr val="tx1"/>
                </a:solidFill>
                <a:effectLst/>
                <a:latin typeface="Times New Roman"/>
                <a:ea typeface="Times New Roman"/>
              </a:rPr>
            </a:br>
            <a:br>
              <a:rPr lang="en-US" sz="2700" dirty="0">
                <a:solidFill>
                  <a:schemeClr val="tx1"/>
                </a:solidFill>
                <a:effectLst/>
                <a:latin typeface="Times New Roman"/>
                <a:ea typeface="Times New Roman"/>
              </a:rPr>
            </a:br>
            <a:br>
              <a:rPr lang="en-US" sz="3200" dirty="0">
                <a:latin typeface="Times New Roman"/>
                <a:ea typeface="Times New Roman"/>
              </a:rPr>
            </a:br>
            <a:br>
              <a:rPr lang="en-US" sz="4400" kern="0">
                <a:latin typeface="Times New Roman"/>
              </a:rPr>
            </a:br>
            <a:r>
              <a:rPr lang="en-US" sz="2700" b="1" kern="0">
                <a:solidFill>
                  <a:schemeClr val="tx1"/>
                </a:solidFill>
                <a:latin typeface="Times New Roman"/>
              </a:rPr>
              <a:t>Selection Process</a:t>
            </a:r>
            <a:endParaRPr lang="en-US" sz="2700" b="1" dirty="0">
              <a:solidFill>
                <a:schemeClr val="tx1"/>
              </a:solidFill>
            </a:endParaRPr>
          </a:p>
        </p:txBody>
      </p:sp>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475656" y="1124744"/>
            <a:ext cx="6264696" cy="4973006"/>
          </a:xfrm>
          <a:prstGeom prst="rect">
            <a:avLst/>
          </a:prstGeom>
          <a:noFill/>
          <a:ln w="9525">
            <a:noFill/>
            <a:miter lim="800000"/>
            <a:headEnd/>
            <a:tailEnd/>
          </a:ln>
        </p:spPr>
      </p:pic>
      <p:pic>
        <p:nvPicPr>
          <p:cNvPr id="6" name="Video 5">
            <a:hlinkClick r:id="" action="ppaction://media"/>
            <a:extLst>
              <a:ext uri="{FF2B5EF4-FFF2-40B4-BE49-F238E27FC236}">
                <a16:creationId xmlns:a16="http://schemas.microsoft.com/office/drawing/2014/main" id="{F59515B4-299A-BF77-5255-DFC2C2E738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7130"/>
    </mc:Choice>
    <mc:Fallback xmlns="">
      <p:transition spd="slow" advTm="27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116632"/>
            <a:ext cx="4608512" cy="648072"/>
          </a:xfrm>
        </p:spPr>
        <p:txBody>
          <a:bodyPr>
            <a:normAutofit/>
          </a:bodyPr>
          <a:lstStyle/>
          <a:p>
            <a:pPr>
              <a:lnSpc>
                <a:spcPct val="150000"/>
              </a:lnSpc>
              <a:spcBef>
                <a:spcPts val="2000"/>
              </a:spcBef>
              <a:spcAft>
                <a:spcPts val="600"/>
              </a:spcAft>
            </a:pPr>
            <a:r>
              <a:rPr lang="en-US" sz="2700">
                <a:solidFill>
                  <a:schemeClr val="tx1"/>
                </a:solidFill>
                <a:effectLst/>
                <a:latin typeface="Times New Roman"/>
                <a:ea typeface="Times New Roman"/>
              </a:rPr>
              <a:t>Recommendation</a:t>
            </a:r>
            <a:endParaRPr lang="en-US" sz="2700" b="1" kern="0" dirty="0">
              <a:solidFill>
                <a:schemeClr val="tx1"/>
              </a:solidFill>
              <a:latin typeface="Times New Roman"/>
            </a:endParaRPr>
          </a:p>
        </p:txBody>
      </p:sp>
      <p:sp>
        <p:nvSpPr>
          <p:cNvPr id="2" name="Content Placeholder 1"/>
          <p:cNvSpPr>
            <a:spLocks noGrp="1"/>
          </p:cNvSpPr>
          <p:nvPr>
            <p:ph sz="quarter" idx="1"/>
          </p:nvPr>
        </p:nvSpPr>
        <p:spPr>
          <a:xfrm>
            <a:off x="571472" y="908720"/>
            <a:ext cx="7456912" cy="6120680"/>
          </a:xfrm>
        </p:spPr>
        <p:txBody>
          <a:bodyPr>
            <a:normAutofit/>
          </a:bodyPr>
          <a:lstStyle/>
          <a:p>
            <a:pPr>
              <a:lnSpc>
                <a:spcPct val="150000"/>
              </a:lnSpc>
            </a:pPr>
            <a:r>
              <a:rPr lang="en-US" sz="1800" b="1">
                <a:latin typeface="Times New Roman" pitchFamily="18" charset="0"/>
                <a:ea typeface="Times New Roman"/>
                <a:cs typeface="Times New Roman" pitchFamily="18" charset="0"/>
              </a:rPr>
              <a:t>Emphasize diversity and inclusivity:</a:t>
            </a:r>
            <a:r>
              <a:rPr lang="en-US" sz="1800">
                <a:latin typeface="Times New Roman" pitchFamily="18" charset="0"/>
                <a:ea typeface="Times New Roman"/>
                <a:cs typeface="Times New Roman" pitchFamily="18" charset="0"/>
              </a:rPr>
              <a:t> Ensure that the recruitment process is inclusive and diverse to attract the best candidates from a wide range of  backgrounds. This could includeposting job openings on diverse job boards, using inclusive language in job descriptions, and having a diverse interview panel.</a:t>
            </a:r>
          </a:p>
          <a:p>
            <a:pPr>
              <a:lnSpc>
                <a:spcPct val="150000"/>
              </a:lnSpc>
            </a:pPr>
            <a:r>
              <a:rPr lang="en-US" sz="1800" b="1">
                <a:latin typeface="Times New Roman"/>
                <a:ea typeface="Times New Roman"/>
              </a:rPr>
              <a:t>Utilize technology:</a:t>
            </a:r>
            <a:r>
              <a:rPr lang="en-US" sz="1800">
                <a:latin typeface="Times New Roman"/>
                <a:ea typeface="Times New Roman"/>
              </a:rPr>
              <a:t> Utilize technology to streamline the recruitment process. This could include using applicant tracking software, virtual interviewing tools, and online assessments to help with candidate selection.</a:t>
            </a:r>
          </a:p>
          <a:p>
            <a:pPr>
              <a:lnSpc>
                <a:spcPct val="150000"/>
              </a:lnSpc>
            </a:pPr>
            <a:r>
              <a:rPr lang="en-US" sz="1800" b="1">
                <a:latin typeface="Times New Roman"/>
                <a:ea typeface="Times New Roman"/>
              </a:rPr>
              <a:t>Provide comprehensive Onboarding:</a:t>
            </a:r>
            <a:r>
              <a:rPr lang="en-US" sz="1800">
                <a:latin typeface="Times New Roman"/>
                <a:ea typeface="Times New Roman"/>
              </a:rPr>
              <a:t> Provide comprehensive Onboarding to new employees to help them feel welcome and to get up to speed quickly. This could include providing an orientation to the company culture, introducing new employees to their co-workers, and providing training on company policies and procedures</a:t>
            </a:r>
            <a:endParaRPr lang="en-US" sz="1800" dirty="0">
              <a:latin typeface="Times New Roman"/>
              <a:ea typeface="Times New Roman"/>
            </a:endParaRPr>
          </a:p>
        </p:txBody>
      </p:sp>
      <p:pic>
        <p:nvPicPr>
          <p:cNvPr id="7" name="Video 6">
            <a:hlinkClick r:id="" action="ppaction://media"/>
            <a:extLst>
              <a:ext uri="{FF2B5EF4-FFF2-40B4-BE49-F238E27FC236}">
                <a16:creationId xmlns:a16="http://schemas.microsoft.com/office/drawing/2014/main" id="{AE337A81-E339-EB92-330E-264BA9844F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19306332"/>
      </p:ext>
    </p:extLst>
  </p:cSld>
  <p:clrMapOvr>
    <a:masterClrMapping/>
  </p:clrMapOvr>
  <mc:AlternateContent xmlns:mc="http://schemas.openxmlformats.org/markup-compatibility/2006" xmlns:p14="http://schemas.microsoft.com/office/powerpoint/2010/main">
    <mc:Choice Requires="p14">
      <p:transition spd="slow" p14:dur="2000" advTm="100816"/>
    </mc:Choice>
    <mc:Fallback xmlns="">
      <p:transition spd="slow" advTm="100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
          </p:nvPr>
        </p:nvSpPr>
        <p:spPr>
          <a:xfrm>
            <a:off x="467544" y="1628800"/>
            <a:ext cx="4329114" cy="4320480"/>
          </a:xfrm>
        </p:spPr>
        <p:txBody>
          <a:bodyPr>
            <a:normAutofit fontScale="77500" lnSpcReduction="20000"/>
          </a:bodyPr>
          <a:lstStyle/>
          <a:p>
            <a:pPr>
              <a:lnSpc>
                <a:spcPct val="150000"/>
              </a:lnSpc>
            </a:pPr>
            <a:r>
              <a:rPr lang="en-US" sz="1400">
                <a:latin typeface="Times New Roman"/>
                <a:ea typeface="Times New Roman"/>
              </a:rPr>
              <a:t>The human resource of organization is the one of the most crucial aspects for the growth of an organization. </a:t>
            </a:r>
          </a:p>
          <a:p>
            <a:pPr>
              <a:lnSpc>
                <a:spcPct val="150000"/>
              </a:lnSpc>
            </a:pPr>
            <a:r>
              <a:rPr lang="en-US" sz="1400">
                <a:latin typeface="Times New Roman"/>
                <a:ea typeface="Times New Roman"/>
              </a:rPr>
              <a:t>Recruitment and Selection are most crucial for getting right workforce forright job and right place. In the efficient recruitment process attracting more quality applicants as possible so that selection can be done for the best one from the many good one. </a:t>
            </a:r>
          </a:p>
          <a:p>
            <a:pPr>
              <a:lnSpc>
                <a:spcPct val="150000"/>
              </a:lnSpc>
            </a:pPr>
            <a:r>
              <a:rPr lang="en-US" sz="1400">
                <a:latin typeface="Times New Roman"/>
                <a:ea typeface="Times New Roman"/>
              </a:rPr>
              <a:t>By making recruitment and selection a priority human resource factor organization can achieve good growth. If workforce is of high quality it ensures that an organization has credible and reliable performance. The selection of qualified and competent people from applicants is vital in order to identify and those individuals whose abilities are consistent with the organization’s requirements. </a:t>
            </a:r>
          </a:p>
          <a:p>
            <a:pPr>
              <a:lnSpc>
                <a:spcPct val="150000"/>
              </a:lnSpc>
            </a:pPr>
            <a:r>
              <a:rPr lang="en-US" sz="1400">
                <a:latin typeface="Times New Roman"/>
                <a:ea typeface="Times New Roman"/>
              </a:rPr>
              <a:t>Retention polices are vital too as if employees work for the long term then it will be beneficial for the company as frequent fresh recruitment need additional cost of training. </a:t>
            </a:r>
          </a:p>
          <a:p>
            <a:pPr>
              <a:lnSpc>
                <a:spcPct val="150000"/>
              </a:lnSpc>
            </a:pPr>
            <a:r>
              <a:rPr lang="en-US" sz="1400">
                <a:latin typeface="Times New Roman"/>
                <a:ea typeface="Times New Roman"/>
              </a:rPr>
              <a:t>So we can conclude that Recruitment , selection and on-boarding are key factors for the organization to get good growth in business and training of new employees.</a:t>
            </a:r>
            <a:endParaRPr lang="en-US" sz="1400" dirty="0">
              <a:latin typeface="Times New Roman"/>
              <a:ea typeface="Times New Roman"/>
            </a:endParaRPr>
          </a:p>
        </p:txBody>
      </p:sp>
      <p:sp>
        <p:nvSpPr>
          <p:cNvPr id="4" name="Title 3"/>
          <p:cNvSpPr>
            <a:spLocks noGrp="1"/>
          </p:cNvSpPr>
          <p:nvPr>
            <p:ph type="title"/>
          </p:nvPr>
        </p:nvSpPr>
        <p:spPr>
          <a:xfrm>
            <a:off x="971600" y="548680"/>
            <a:ext cx="3466728" cy="792088"/>
          </a:xfrm>
        </p:spPr>
        <p:txBody>
          <a:bodyPr>
            <a:noAutofit/>
          </a:bodyPr>
          <a:lstStyle/>
          <a:p>
            <a:r>
              <a:rPr lang="en-US" sz="2400" b="1" dirty="0">
                <a:solidFill>
                  <a:schemeClr val="tx1"/>
                </a:solidFill>
              </a:rPr>
              <a:t>Conclusion </a:t>
            </a:r>
            <a:br>
              <a:rPr lang="en-US" sz="2400" b="1" dirty="0">
                <a:solidFill>
                  <a:schemeClr val="tx1"/>
                </a:solidFill>
              </a:rPr>
            </a:br>
            <a:endParaRPr lang="en-US" sz="2400" b="1" dirty="0">
              <a:solidFill>
                <a:schemeClr val="tx1"/>
              </a:solidFill>
            </a:endParaRPr>
          </a:p>
        </p:txBody>
      </p:sp>
      <p:pic>
        <p:nvPicPr>
          <p:cNvPr id="11266"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292080" y="1916833"/>
            <a:ext cx="2934072" cy="1962160"/>
          </a:xfrm>
          <a:prstGeom prst="rect">
            <a:avLst/>
          </a:prstGeom>
          <a:noFill/>
          <a:ln w="9525">
            <a:noFill/>
            <a:miter lim="800000"/>
            <a:headEnd/>
            <a:tailEnd/>
          </a:ln>
        </p:spPr>
      </p:pic>
      <p:pic>
        <p:nvPicPr>
          <p:cNvPr id="7" name="Video 6">
            <a:hlinkClick r:id="" action="ppaction://media"/>
            <a:extLst>
              <a:ext uri="{FF2B5EF4-FFF2-40B4-BE49-F238E27FC236}">
                <a16:creationId xmlns:a16="http://schemas.microsoft.com/office/drawing/2014/main" id="{7994F694-37C6-0D44-24F9-A16382D4AD8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6611"/>
    </mc:Choice>
    <mc:Fallback xmlns="">
      <p:transition spd="slow" advTm="96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
          </p:nvPr>
        </p:nvSpPr>
        <p:spPr>
          <a:xfrm>
            <a:off x="323528" y="1340768"/>
            <a:ext cx="8320438" cy="4660001"/>
          </a:xfrm>
        </p:spPr>
        <p:txBody>
          <a:bodyPr>
            <a:normAutofit/>
          </a:bodyPr>
          <a:lstStyle/>
          <a:p>
            <a:r>
              <a:rPr lang="en-US" sz="1400">
                <a:latin typeface="Times New Roman" pitchFamily="18" charset="0"/>
                <a:cs typeface="Times New Roman" pitchFamily="18" charset="0"/>
              </a:rPr>
              <a:t>Abdulai, I. &amp;. (2019). An Effective Employee Retention Policies as a Way to Boost Organizational Performance. . Journal of Human Resource Management.</a:t>
            </a:r>
          </a:p>
          <a:p>
            <a:r>
              <a:rPr lang="en-US" sz="1400">
                <a:latin typeface="Times New Roman" pitchFamily="18" charset="0"/>
                <a:cs typeface="Times New Roman" pitchFamily="18" charset="0"/>
              </a:rPr>
              <a:t>Bans-Akutey, A. &amp;. (2022). Effect of recruitment and selection practices on organisational strategic goals. Annals of Management and Organization Research.</a:t>
            </a:r>
          </a:p>
          <a:p>
            <a:r>
              <a:rPr lang="en-US" sz="1400">
                <a:latin typeface="Times New Roman" pitchFamily="18" charset="0"/>
                <a:cs typeface="Times New Roman" pitchFamily="18" charset="0"/>
              </a:rPr>
              <a:t>Chenji, K. &amp;. (2021). Onboarding Effect on Employee Creativity: The Moderating Role of Psychological Empowerment. Journal of Information &amp; Knowledge Management.</a:t>
            </a:r>
          </a:p>
          <a:p>
            <a:r>
              <a:rPr lang="en-US" sz="1400">
                <a:latin typeface="Times New Roman" pitchFamily="18" charset="0"/>
                <a:cs typeface="Times New Roman" pitchFamily="18" charset="0"/>
              </a:rPr>
              <a:t>Gomathy. (2022). OVERVIEW OF RECRUITMENT AND SELECTION PROCESS IN H	RM. INTERANTIONAL .JOURNAL OF SCIENTIFIC RESEARCH IN ENGINEERING AND MANAGEMENT</a:t>
            </a:r>
          </a:p>
          <a:p>
            <a:r>
              <a:rPr lang="en-US" sz="1400"/>
              <a:t>Infosys. (2022). Retrieved 03 18, 2023, from https://www.infosys.com/about/history.html </a:t>
            </a:r>
          </a:p>
          <a:p>
            <a:r>
              <a:rPr lang="en-US" sz="1400"/>
              <a:t>Kamran, A. &amp;. (2015). Analysis of the Recruitment and Selection Process. Proceedings of the Ninth International Conference on Management Science and Engineering Management. </a:t>
            </a:r>
          </a:p>
          <a:p>
            <a:r>
              <a:rPr lang="en-US" sz="1400"/>
              <a:t>Mehta, P. (2011). Valuing Human Resources to Create Value - A Case Study of Infosys Ltd. Prabandhan. Indian Journal of Management. </a:t>
            </a:r>
          </a:p>
          <a:p>
            <a:r>
              <a:rPr lang="en-US" sz="1400"/>
              <a:t>Panigrahi, A. &amp;. (2016). Study of Job Satisfaction and Its Implications for Motivating Employees at Infosys. </a:t>
            </a:r>
          </a:p>
          <a:p>
            <a:r>
              <a:rPr lang="en-US" sz="1400"/>
              <a:t>Šukalová, V. &amp;. (2020). Diversity Management in Sustainable Human Resources Management.</a:t>
            </a:r>
            <a:endParaRPr lang="en-US" sz="1400">
              <a:latin typeface="Times New Roman" pitchFamily="18" charset="0"/>
              <a:cs typeface="Times New Roman" pitchFamily="18" charset="0"/>
            </a:endParaRPr>
          </a:p>
          <a:p>
            <a:endParaRPr lang="en-US" sz="1600" dirty="0"/>
          </a:p>
        </p:txBody>
      </p:sp>
      <p:sp>
        <p:nvSpPr>
          <p:cNvPr id="4" name="Title 3"/>
          <p:cNvSpPr>
            <a:spLocks noGrp="1"/>
          </p:cNvSpPr>
          <p:nvPr>
            <p:ph type="title"/>
          </p:nvPr>
        </p:nvSpPr>
        <p:spPr>
          <a:xfrm>
            <a:off x="2627784" y="548680"/>
            <a:ext cx="3744416" cy="580926"/>
          </a:xfrm>
        </p:spPr>
        <p:txBody>
          <a:bodyPr>
            <a:normAutofit/>
          </a:bodyPr>
          <a:lstStyle/>
          <a:p>
            <a:pPr algn="ctr"/>
            <a:r>
              <a:rPr lang="en-US" sz="2400" b="1" dirty="0">
                <a:solidFill>
                  <a:schemeClr val="tx1"/>
                </a:solidFill>
                <a:latin typeface="Times New Roman" pitchFamily="18" charset="0"/>
                <a:cs typeface="Times New Roman" pitchFamily="18" charset="0"/>
              </a:rPr>
              <a:t>Reference </a:t>
            </a:r>
          </a:p>
        </p:txBody>
      </p:sp>
      <p:pic>
        <p:nvPicPr>
          <p:cNvPr id="8" name="Video 7">
            <a:hlinkClick r:id="" action="ppaction://media"/>
            <a:extLst>
              <a:ext uri="{FF2B5EF4-FFF2-40B4-BE49-F238E27FC236}">
                <a16:creationId xmlns:a16="http://schemas.microsoft.com/office/drawing/2014/main" id="{5DFEC118-8E5D-E372-925E-5493BD4F47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521"/>
    </mc:Choice>
    <mc:Fallback xmlns="">
      <p:transition spd="slow" advTm="10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19672" y="2708920"/>
            <a:ext cx="5745250" cy="932676"/>
          </a:xfrm>
        </p:spPr>
        <p:txBody>
          <a:bodyPr>
            <a:normAutofit/>
          </a:bodyPr>
          <a:lstStyle/>
          <a:p>
            <a:r>
              <a:rPr lang="en-US" sz="4800" b="1" dirty="0">
                <a:solidFill>
                  <a:schemeClr val="tx1"/>
                </a:solidFill>
                <a:effectLst/>
                <a:latin typeface="Times New Roman" pitchFamily="18" charset="0"/>
                <a:cs typeface="Times New Roman" pitchFamily="18" charset="0"/>
              </a:rPr>
              <a:t>THANK YOU </a:t>
            </a:r>
          </a:p>
        </p:txBody>
      </p:sp>
      <p:pic>
        <p:nvPicPr>
          <p:cNvPr id="8" name="Video 7">
            <a:hlinkClick r:id="" action="ppaction://media"/>
            <a:extLst>
              <a:ext uri="{FF2B5EF4-FFF2-40B4-BE49-F238E27FC236}">
                <a16:creationId xmlns:a16="http://schemas.microsoft.com/office/drawing/2014/main" id="{C625E295-AEFC-63A2-21C6-5EDFF6C1A68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6928"/>
    </mc:Choice>
    <mc:Fallback xmlns="">
      <p:transition spd="slow" advTm="16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396</TotalTime>
  <Words>1142</Words>
  <Application>Microsoft Office PowerPoint</Application>
  <PresentationFormat>On-screen Show (4:3)</PresentationFormat>
  <Paragraphs>59</Paragraphs>
  <Slides>11</Slides>
  <Notes>10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Century Schoolbook</vt:lpstr>
      <vt:lpstr>Times New Roman</vt:lpstr>
      <vt:lpstr>Wingdings</vt:lpstr>
      <vt:lpstr>Wingdings 2</vt:lpstr>
      <vt:lpstr>Oriel</vt:lpstr>
      <vt:lpstr>Name : DIVYA J MODI Student No :2227499 Module : Human resource and management</vt:lpstr>
      <vt:lpstr>Introduction    </vt:lpstr>
      <vt:lpstr>Context of infosys</vt:lpstr>
      <vt:lpstr>reason for selecting infosys</vt:lpstr>
      <vt:lpstr>Net present value of the Investment    Recruitment and selection  </vt:lpstr>
      <vt:lpstr>    Sources of recruitment </vt:lpstr>
      <vt:lpstr>    Selection Process</vt:lpstr>
      <vt:lpstr>Recommendation</vt:lpstr>
      <vt:lpstr>Conclusion  </vt:lpstr>
      <vt:lpstr>Reference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and management</dc:title>
  <dc:creator>kush</dc:creator>
  <cp:lastModifiedBy>Krish Gandhi</cp:lastModifiedBy>
  <cp:revision>40</cp:revision>
  <dcterms:created xsi:type="dcterms:W3CDTF">2023-03-15T11:04:27Z</dcterms:created>
  <dcterms:modified xsi:type="dcterms:W3CDTF">2023-04-28T21:34:12Z</dcterms:modified>
</cp:coreProperties>
</file>