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92" r:id="rId1"/>
  </p:sldMasterIdLst>
  <p:sldIdLst>
    <p:sldId id="256" r:id="rId2"/>
    <p:sldId id="258" r:id="rId3"/>
    <p:sldId id="259" r:id="rId4"/>
    <p:sldId id="260" r:id="rId5"/>
    <p:sldId id="261" r:id="rId6"/>
    <p:sldId id="263" r:id="rId7"/>
    <p:sldId id="264"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75"/>
    <p:restoredTop sz="94675"/>
  </p:normalViewPr>
  <p:slideViewPr>
    <p:cSldViewPr snapToGrid="0" snapToObjects="1">
      <p:cViewPr varScale="1">
        <p:scale>
          <a:sx n="126" d="100"/>
          <a:sy n="126" d="100"/>
        </p:scale>
        <p:origin x="90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9AB3A824-1A51-4B26-AD58-A6D8E14F6C04}" type="datetimeFigureOut">
              <a:rPr lang="en-US" smtClean="0"/>
              <a:t>3/30/21</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1182394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D162C4-EDD9-4389-A98B-B87ECEA2A816}" type="datetimeFigureOut">
              <a:rPr lang="en-US" smtClean="0"/>
              <a:t>3/30/21</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169122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3E5059C3-6A89-4494-99FF-5A4D6FFD50EB}" type="datetimeFigureOut">
              <a:rPr lang="en-US" smtClean="0"/>
              <a:t>3/30/21</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177371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CA954B2F-12DE-47F5-8894-472B206D2E1E}" type="datetimeFigureOut">
              <a:rPr lang="en-US" smtClean="0"/>
              <a:t>3/30/21</a:t>
            </a:fld>
            <a:endParaRPr lang="en-US" dirty="0"/>
          </a:p>
        </p:txBody>
      </p:sp>
      <p:sp>
        <p:nvSpPr>
          <p:cNvPr id="9" name="Footer Placeholder 8"/>
          <p:cNvSpPr>
            <a:spLocks noGrp="1"/>
          </p:cNvSpPr>
          <p:nvPr>
            <p:ph type="ftr" sz="quarter" idx="11"/>
          </p:nvPr>
        </p:nvSpPr>
        <p:spPr/>
        <p:txBody>
          <a:bodyPr/>
          <a:lstStyle/>
          <a:p>
            <a:r>
              <a:rPr lang="en-US"/>
              <a:t>
              </a:t>
            </a:r>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45223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3CBC1C18-307B-4F68-A007-B5B542270E8D}" type="datetimeFigureOut">
              <a:rPr lang="en-US" smtClean="0"/>
              <a:t>3/30/21</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246261342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3/30/21</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32007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3/30/21</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23606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37D525BB-DA17-4BA0-B3C8-3AC3ABC827E6}" type="datetimeFigureOut">
              <a:rPr lang="en-US" smtClean="0"/>
              <a:t>3/30/21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r>
              <a:rPr lang="en-US"/>
              <a:t>
              </a:t>
            </a:r>
            <a:endParaRPr lang="en-US" dirty="0"/>
          </a:p>
        </p:txBody>
      </p:sp>
      <p:sp>
        <p:nvSpPr>
          <p:cNvPr id="11" name="Slide Number Placeholder 10"/>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20122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B16C4C9A-3960-41CF-A4E9-2A8FB932454B}" type="datetimeFigureOut">
              <a:rPr lang="en-US" smtClean="0"/>
              <a:t>3/30/21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50438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3/30/21</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62580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3/30/21</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836664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3CBC1C18-307B-4F68-A007-B5B542270E8D}" type="datetimeFigureOut">
              <a:rPr lang="en-US" smtClean="0"/>
              <a:t>3/30/21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38434393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9B82A-76DD-1C43-BAC9-1D147BBE14B1}"/>
              </a:ext>
            </a:extLst>
          </p:cNvPr>
          <p:cNvSpPr>
            <a:spLocks noGrp="1"/>
          </p:cNvSpPr>
          <p:nvPr>
            <p:ph type="ctrTitle"/>
          </p:nvPr>
        </p:nvSpPr>
        <p:spPr>
          <a:xfrm>
            <a:off x="1461380" y="2427384"/>
            <a:ext cx="8204200" cy="1645920"/>
          </a:xfrm>
        </p:spPr>
        <p:txBody>
          <a:bodyPr>
            <a:normAutofit/>
          </a:bodyPr>
          <a:lstStyle/>
          <a:p>
            <a:r>
              <a:rPr lang="en-US" dirty="0"/>
              <a:t>My learning outcome</a:t>
            </a:r>
            <a:br>
              <a:rPr lang="en-US" dirty="0"/>
            </a:br>
            <a:endParaRPr lang="en-US" dirty="0"/>
          </a:p>
        </p:txBody>
      </p:sp>
      <p:sp>
        <p:nvSpPr>
          <p:cNvPr id="3" name="Subtitle 2">
            <a:extLst>
              <a:ext uri="{FF2B5EF4-FFF2-40B4-BE49-F238E27FC236}">
                <a16:creationId xmlns:a16="http://schemas.microsoft.com/office/drawing/2014/main" id="{E635B100-9E39-5249-ABA1-5FA5F6C95FA0}"/>
              </a:ext>
            </a:extLst>
          </p:cNvPr>
          <p:cNvSpPr>
            <a:spLocks noGrp="1"/>
          </p:cNvSpPr>
          <p:nvPr>
            <p:ph type="subTitle" idx="1"/>
          </p:nvPr>
        </p:nvSpPr>
        <p:spPr>
          <a:xfrm>
            <a:off x="1600200" y="273464"/>
            <a:ext cx="6801612" cy="2153920"/>
          </a:xfrm>
        </p:spPr>
        <p:txBody>
          <a:bodyPr>
            <a:normAutofit/>
          </a:bodyPr>
          <a:lstStyle/>
          <a:p>
            <a:pPr algn="l"/>
            <a:r>
              <a:rPr lang="en-GB" sz="1500" dirty="0"/>
              <a:t>Programme: </a:t>
            </a:r>
            <a:r>
              <a:rPr lang="en-GB" sz="1500" dirty="0" err="1"/>
              <a:t>CertHE</a:t>
            </a:r>
            <a:r>
              <a:rPr lang="en-GB" sz="1500" dirty="0"/>
              <a:t> Skills for the Workplace </a:t>
            </a:r>
          </a:p>
          <a:p>
            <a:pPr algn="l"/>
            <a:r>
              <a:rPr lang="en-GB" sz="1500" dirty="0"/>
              <a:t>Module: Academic And Employability Skills </a:t>
            </a:r>
          </a:p>
          <a:p>
            <a:pPr algn="l"/>
            <a:r>
              <a:rPr lang="en-GB" sz="1500" dirty="0"/>
              <a:t>Module code: BMSW4001 </a:t>
            </a:r>
          </a:p>
          <a:p>
            <a:pPr algn="l"/>
            <a:r>
              <a:rPr lang="en-US" sz="1500" dirty="0"/>
              <a:t>Lecture: </a:t>
            </a:r>
            <a:r>
              <a:rPr lang="en-GB" sz="1500" b="1" dirty="0"/>
              <a:t>Rita </a:t>
            </a:r>
            <a:r>
              <a:rPr lang="en-GB" sz="1500" b="1" dirty="0" err="1"/>
              <a:t>Ukachi</a:t>
            </a:r>
            <a:r>
              <a:rPr lang="en-GB" sz="1500" b="1" dirty="0"/>
              <a:t>-Lois</a:t>
            </a:r>
          </a:p>
          <a:p>
            <a:pPr algn="l"/>
            <a:r>
              <a:rPr lang="en-GB" sz="1500" b="1" dirty="0" err="1">
                <a:latin typeface="Arial" panose="020B0604020202020204" pitchFamily="34" charset="0"/>
                <a:cs typeface="Arial" panose="020B0604020202020204" pitchFamily="34" charset="0"/>
              </a:rPr>
              <a:t>Onofrio</a:t>
            </a:r>
            <a:r>
              <a:rPr lang="en-GB" sz="1500" b="1" dirty="0">
                <a:latin typeface="Arial" panose="020B0604020202020204" pitchFamily="34" charset="0"/>
                <a:cs typeface="Arial" panose="020B0604020202020204" pitchFamily="34" charset="0"/>
              </a:rPr>
              <a:t> Brescia </a:t>
            </a:r>
            <a:r>
              <a:rPr lang="en-US" sz="1500" dirty="0"/>
              <a:t>ID: 2019147 </a:t>
            </a:r>
            <a:endParaRPr lang="en-GB" sz="1500" b="1" dirty="0">
              <a:latin typeface="Arial" panose="020B0604020202020204" pitchFamily="34" charset="0"/>
              <a:cs typeface="Arial" panose="020B0604020202020204" pitchFamily="34" charset="0"/>
            </a:endParaRPr>
          </a:p>
          <a:p>
            <a:pPr algn="l"/>
            <a:endParaRPr lang="en-US" sz="1500" dirty="0"/>
          </a:p>
        </p:txBody>
      </p:sp>
      <p:sp>
        <p:nvSpPr>
          <p:cNvPr id="6" name="TextBox 5">
            <a:extLst>
              <a:ext uri="{FF2B5EF4-FFF2-40B4-BE49-F238E27FC236}">
                <a16:creationId xmlns:a16="http://schemas.microsoft.com/office/drawing/2014/main" id="{74E20167-F855-5B46-BC77-6B5DC8FF73B4}"/>
              </a:ext>
            </a:extLst>
          </p:cNvPr>
          <p:cNvSpPr txBox="1"/>
          <p:nvPr/>
        </p:nvSpPr>
        <p:spPr>
          <a:xfrm>
            <a:off x="5563480" y="6438342"/>
            <a:ext cx="277640" cy="292388"/>
          </a:xfrm>
          <a:prstGeom prst="rect">
            <a:avLst/>
          </a:prstGeom>
          <a:noFill/>
        </p:spPr>
        <p:txBody>
          <a:bodyPr wrap="none" rtlCol="0">
            <a:spAutoFit/>
          </a:bodyPr>
          <a:lstStyle/>
          <a:p>
            <a:r>
              <a:rPr lang="en-US" sz="1300" dirty="0">
                <a:latin typeface="Arial" panose="020B0604020202020204" pitchFamily="34" charset="0"/>
                <a:cs typeface="Arial" panose="020B0604020202020204" pitchFamily="34" charset="0"/>
              </a:rPr>
              <a:t>1</a:t>
            </a:r>
          </a:p>
        </p:txBody>
      </p:sp>
    </p:spTree>
    <p:extLst>
      <p:ext uri="{BB962C8B-B14F-4D97-AF65-F5344CB8AC3E}">
        <p14:creationId xmlns:p14="http://schemas.microsoft.com/office/powerpoint/2010/main" val="1396936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34009-69F5-DE47-8EFD-B1657FEDEEAC}"/>
              </a:ext>
            </a:extLst>
          </p:cNvPr>
          <p:cNvSpPr>
            <a:spLocks noGrp="1"/>
          </p:cNvSpPr>
          <p:nvPr>
            <p:ph type="title"/>
          </p:nvPr>
        </p:nvSpPr>
        <p:spPr/>
        <p:txBody>
          <a:bodyPr/>
          <a:lstStyle/>
          <a:p>
            <a:r>
              <a:rPr lang="en-US" dirty="0"/>
              <a:t>outline</a:t>
            </a:r>
          </a:p>
        </p:txBody>
      </p:sp>
      <p:sp>
        <p:nvSpPr>
          <p:cNvPr id="3" name="Content Placeholder 2">
            <a:extLst>
              <a:ext uri="{FF2B5EF4-FFF2-40B4-BE49-F238E27FC236}">
                <a16:creationId xmlns:a16="http://schemas.microsoft.com/office/drawing/2014/main" id="{19CA187F-CEE0-EE45-BE60-CDAE97419FF8}"/>
              </a:ext>
            </a:extLst>
          </p:cNvPr>
          <p:cNvSpPr>
            <a:spLocks noGrp="1"/>
          </p:cNvSpPr>
          <p:nvPr>
            <p:ph idx="1"/>
          </p:nvPr>
        </p:nvSpPr>
        <p:spPr/>
        <p:txBody>
          <a:bodyPr>
            <a:normAutofit/>
          </a:bodyPr>
          <a:lstStyle/>
          <a:p>
            <a:pPr marL="342900" indent="-342900">
              <a:buFont typeface="+mj-lt"/>
              <a:buAutoNum type="arabicPeriod"/>
            </a:pPr>
            <a:r>
              <a:rPr lang="en-US" dirty="0">
                <a:latin typeface="Arial" panose="020B0604020202020204" pitchFamily="34" charset="0"/>
                <a:cs typeface="Arial" panose="020B0604020202020204" pitchFamily="34" charset="0"/>
              </a:rPr>
              <a:t>Table of contents</a:t>
            </a:r>
          </a:p>
          <a:p>
            <a:pPr marL="342900" indent="-342900">
              <a:buFont typeface="+mj-lt"/>
              <a:buAutoNum type="arabicPeriod"/>
            </a:pPr>
            <a:r>
              <a:rPr lang="en-US" dirty="0">
                <a:latin typeface="Arial" panose="020B0604020202020204" pitchFamily="34" charset="0"/>
                <a:cs typeface="Arial" panose="020B0604020202020204" pitchFamily="34" charset="0"/>
              </a:rPr>
              <a:t>Introduction</a:t>
            </a:r>
          </a:p>
          <a:p>
            <a:pPr marL="342900" indent="-342900">
              <a:buFont typeface="+mj-lt"/>
              <a:buAutoNum type="arabicPeriod"/>
            </a:pPr>
            <a:r>
              <a:rPr lang="en-US" dirty="0">
                <a:latin typeface="Arial" panose="020B0604020202020204" pitchFamily="34" charset="0"/>
                <a:cs typeface="Arial" panose="020B0604020202020204" pitchFamily="34" charset="0"/>
              </a:rPr>
              <a:t>Body </a:t>
            </a:r>
          </a:p>
          <a:p>
            <a:pPr marL="342900" indent="-342900">
              <a:buFont typeface="+mj-lt"/>
              <a:buAutoNum type="arabicPeriod"/>
            </a:pPr>
            <a:r>
              <a:rPr lang="en-US" dirty="0">
                <a:latin typeface="Arial" panose="020B0604020202020204" pitchFamily="34" charset="0"/>
                <a:cs typeface="Arial" panose="020B0604020202020204" pitchFamily="34" charset="0"/>
              </a:rPr>
              <a:t>Conclusion</a:t>
            </a:r>
          </a:p>
          <a:p>
            <a:pPr marL="342900" indent="-342900">
              <a:buFont typeface="+mj-lt"/>
              <a:buAutoNum type="arabicPeriod"/>
            </a:pPr>
            <a:r>
              <a:rPr lang="en-US" dirty="0" err="1">
                <a:latin typeface="Arial" panose="020B0604020202020204" pitchFamily="34" charset="0"/>
                <a:cs typeface="Arial" panose="020B0604020202020204" pitchFamily="34" charset="0"/>
              </a:rPr>
              <a:t>Racomendation</a:t>
            </a:r>
            <a:endParaRPr lang="en-US" dirty="0">
              <a:latin typeface="Arial" panose="020B0604020202020204" pitchFamily="34" charset="0"/>
              <a:cs typeface="Arial" panose="020B0604020202020204" pitchFamily="34" charset="0"/>
            </a:endParaRPr>
          </a:p>
          <a:p>
            <a:pPr marL="342900" indent="-342900">
              <a:buFont typeface="+mj-lt"/>
              <a:buAutoNum type="arabicPeriod"/>
            </a:pPr>
            <a:r>
              <a:rPr lang="en-US" dirty="0">
                <a:latin typeface="Arial" panose="020B0604020202020204" pitchFamily="34" charset="0"/>
                <a:cs typeface="Arial" panose="020B0604020202020204" pitchFamily="34" charset="0"/>
              </a:rPr>
              <a:t>Reference</a:t>
            </a:r>
          </a:p>
          <a:p>
            <a:pPr marL="342900" indent="-342900">
              <a:buFont typeface="+mj-lt"/>
              <a:buAutoNum type="arabicPeriod"/>
            </a:pPr>
            <a:endParaRPr lang="en-US" dirty="0">
              <a:latin typeface="Arial" panose="020B0604020202020204" pitchFamily="34" charset="0"/>
              <a:cs typeface="Arial" panose="020B0604020202020204" pitchFamily="34" charset="0"/>
            </a:endParaRPr>
          </a:p>
          <a:p>
            <a:pPr marL="342900" indent="-342900">
              <a:buFont typeface="+mj-lt"/>
              <a:buAutoNum type="arabicPeriod"/>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7606CC8-AA8D-3746-9784-FEF659C1D838}"/>
              </a:ext>
            </a:extLst>
          </p:cNvPr>
          <p:cNvSpPr txBox="1"/>
          <p:nvPr/>
        </p:nvSpPr>
        <p:spPr>
          <a:xfrm>
            <a:off x="5953974" y="6360160"/>
            <a:ext cx="284052" cy="584775"/>
          </a:xfrm>
          <a:prstGeom prst="rect">
            <a:avLst/>
          </a:prstGeom>
          <a:noFill/>
        </p:spPr>
        <p:txBody>
          <a:bodyPr wrap="none" rtlCol="0">
            <a:spAutoFit/>
          </a:bodyPr>
          <a:lstStyle/>
          <a:p>
            <a:r>
              <a:rPr lang="en-US" sz="1400" dirty="0">
                <a:latin typeface="Arial" panose="020B0604020202020204" pitchFamily="34" charset="0"/>
                <a:cs typeface="Arial" panose="020B0604020202020204" pitchFamily="34" charset="0"/>
              </a:rPr>
              <a:t>2</a:t>
            </a:r>
          </a:p>
          <a:p>
            <a:endParaRPr lang="en-US" dirty="0"/>
          </a:p>
        </p:txBody>
      </p:sp>
    </p:spTree>
    <p:extLst>
      <p:ext uri="{BB962C8B-B14F-4D97-AF65-F5344CB8AC3E}">
        <p14:creationId xmlns:p14="http://schemas.microsoft.com/office/powerpoint/2010/main" val="6981946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75740-B3A0-1949-90F8-F79A5C769C8B}"/>
              </a:ext>
            </a:extLst>
          </p:cNvPr>
          <p:cNvSpPr>
            <a:spLocks noGrp="1"/>
          </p:cNvSpPr>
          <p:nvPr>
            <p:ph type="title"/>
          </p:nvPr>
        </p:nvSpPr>
        <p:spPr/>
        <p:txBody>
          <a:bodyPr/>
          <a:lstStyle/>
          <a:p>
            <a:r>
              <a:rPr lang="en-US" dirty="0"/>
              <a:t>Table of contents</a:t>
            </a:r>
            <a:br>
              <a:rPr lang="en-US" dirty="0"/>
            </a:br>
            <a:endParaRPr lang="en-US" dirty="0"/>
          </a:p>
        </p:txBody>
      </p:sp>
      <p:sp>
        <p:nvSpPr>
          <p:cNvPr id="3" name="Content Placeholder 2">
            <a:extLst>
              <a:ext uri="{FF2B5EF4-FFF2-40B4-BE49-F238E27FC236}">
                <a16:creationId xmlns:a16="http://schemas.microsoft.com/office/drawing/2014/main" id="{D2695022-EB95-D24F-AFC2-C45414181453}"/>
              </a:ext>
            </a:extLst>
          </p:cNvPr>
          <p:cNvSpPr>
            <a:spLocks noGrp="1"/>
          </p:cNvSpPr>
          <p:nvPr>
            <p:ph idx="1"/>
          </p:nvPr>
        </p:nvSpPr>
        <p:spPr/>
        <p:txBody>
          <a:bodyPr>
            <a:normAutofit/>
          </a:bodyPr>
          <a:lstStyle/>
          <a:p>
            <a:r>
              <a:rPr lang="en-US" sz="1500" dirty="0">
                <a:latin typeface="Arial" panose="020B0604020202020204" pitchFamily="34" charset="0"/>
                <a:cs typeface="Arial" panose="020B0604020202020204" pitchFamily="34" charset="0"/>
              </a:rPr>
              <a:t>What is a Personal development plan……………………………………5</a:t>
            </a:r>
          </a:p>
          <a:p>
            <a:r>
              <a:rPr lang="en-GB" sz="1600" dirty="0">
                <a:latin typeface="Arial" panose="020B0604020202020204" pitchFamily="34" charset="0"/>
                <a:cs typeface="Arial" panose="020B0604020202020204" pitchFamily="34" charset="0"/>
              </a:rPr>
              <a:t>    </a:t>
            </a:r>
            <a:r>
              <a:rPr lang="en-GB" sz="1500" dirty="0">
                <a:latin typeface="Arial" panose="020B0604020202020204" pitchFamily="34" charset="0"/>
                <a:cs typeface="Arial" panose="020B0604020202020204" pitchFamily="34" charset="0"/>
              </a:rPr>
              <a:t>The personal development planning process………..……………....6</a:t>
            </a:r>
            <a:endParaRPr lang="en-US" sz="1500" dirty="0">
              <a:latin typeface="Arial" panose="020B0604020202020204" pitchFamily="34" charset="0"/>
              <a:cs typeface="Arial" panose="020B0604020202020204" pitchFamily="34" charset="0"/>
            </a:endParaRPr>
          </a:p>
          <a:p>
            <a:r>
              <a:rPr lang="en-GB" sz="1500" dirty="0"/>
              <a:t>Time management / Organising study</a:t>
            </a:r>
            <a:r>
              <a:rPr lang="en-GB" sz="1500" dirty="0">
                <a:latin typeface="Arial" panose="020B0604020202020204" pitchFamily="34" charset="0"/>
                <a:cs typeface="Arial" panose="020B0604020202020204" pitchFamily="34" charset="0"/>
              </a:rPr>
              <a:t>….....................................................7</a:t>
            </a:r>
          </a:p>
          <a:p>
            <a:r>
              <a:rPr lang="en-US" sz="1500" dirty="0"/>
              <a:t>     </a:t>
            </a:r>
            <a:r>
              <a:rPr lang="en-US" sz="1500" dirty="0">
                <a:latin typeface="Arial" panose="020B0604020202020204" pitchFamily="34" charset="0"/>
                <a:cs typeface="Arial" panose="020B0604020202020204" pitchFamily="34" charset="0"/>
              </a:rPr>
              <a:t>Are you using your time efficiently?.................................................8</a:t>
            </a:r>
          </a:p>
        </p:txBody>
      </p:sp>
      <p:sp>
        <p:nvSpPr>
          <p:cNvPr id="4" name="TextBox 3">
            <a:extLst>
              <a:ext uri="{FF2B5EF4-FFF2-40B4-BE49-F238E27FC236}">
                <a16:creationId xmlns:a16="http://schemas.microsoft.com/office/drawing/2014/main" id="{E99D373E-D980-8D4E-B98D-6009834D3BFE}"/>
              </a:ext>
            </a:extLst>
          </p:cNvPr>
          <p:cNvSpPr txBox="1"/>
          <p:nvPr/>
        </p:nvSpPr>
        <p:spPr>
          <a:xfrm>
            <a:off x="6003634" y="6329680"/>
            <a:ext cx="277640" cy="292388"/>
          </a:xfrm>
          <a:prstGeom prst="rect">
            <a:avLst/>
          </a:prstGeom>
          <a:noFill/>
        </p:spPr>
        <p:txBody>
          <a:bodyPr wrap="none" rtlCol="0">
            <a:spAutoFit/>
          </a:bodyPr>
          <a:lstStyle/>
          <a:p>
            <a:r>
              <a:rPr lang="en-US" sz="1300" dirty="0">
                <a:latin typeface="Arial" panose="020B0604020202020204" pitchFamily="34" charset="0"/>
                <a:cs typeface="Arial" panose="020B0604020202020204" pitchFamily="34" charset="0"/>
              </a:rPr>
              <a:t>3</a:t>
            </a:r>
          </a:p>
        </p:txBody>
      </p:sp>
    </p:spTree>
    <p:extLst>
      <p:ext uri="{BB962C8B-B14F-4D97-AF65-F5344CB8AC3E}">
        <p14:creationId xmlns:p14="http://schemas.microsoft.com/office/powerpoint/2010/main" val="25015425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52BD0-6A21-D040-9824-5096A8A53518}"/>
              </a:ext>
            </a:extLst>
          </p:cNvPr>
          <p:cNvSpPr>
            <a:spLocks noGrp="1"/>
          </p:cNvSpPr>
          <p:nvPr>
            <p:ph type="title"/>
          </p:nvPr>
        </p:nvSpPr>
        <p:spPr/>
        <p:txBody>
          <a:bodyPr>
            <a:normAutofit fontScale="90000"/>
          </a:bodyPr>
          <a:lstStyle/>
          <a:p>
            <a:r>
              <a:rPr lang="en-US" dirty="0"/>
              <a:t>What is a personal development plan?</a:t>
            </a:r>
            <a:br>
              <a:rPr lang="en-US" dirty="0"/>
            </a:br>
            <a:endParaRPr lang="en-US" dirty="0"/>
          </a:p>
        </p:txBody>
      </p:sp>
      <p:sp>
        <p:nvSpPr>
          <p:cNvPr id="3" name="Content Placeholder 2">
            <a:extLst>
              <a:ext uri="{FF2B5EF4-FFF2-40B4-BE49-F238E27FC236}">
                <a16:creationId xmlns:a16="http://schemas.microsoft.com/office/drawing/2014/main" id="{71FD9939-0D17-8142-BFEB-6B9B6FC9D70C}"/>
              </a:ext>
            </a:extLst>
          </p:cNvPr>
          <p:cNvSpPr>
            <a:spLocks noGrp="1"/>
          </p:cNvSpPr>
          <p:nvPr>
            <p:ph idx="1"/>
          </p:nvPr>
        </p:nvSpPr>
        <p:spPr/>
        <p:txBody>
          <a:bodyPr>
            <a:normAutofit fontScale="92500" lnSpcReduction="20000"/>
          </a:bodyPr>
          <a:lstStyle/>
          <a:p>
            <a:r>
              <a:rPr lang="en-US" sz="1600" dirty="0">
                <a:latin typeface="Arial" panose="020B0604020202020204" pitchFamily="34" charset="0"/>
                <a:cs typeface="Arial" panose="020B0604020202020204" pitchFamily="34" charset="0"/>
              </a:rPr>
              <a:t>Student Profile Personal Development Plan is a practical tool that helps you reflect on your academic progress, performance and achievement. When you graduate from university, you will have a clear understanding of your subject.</a:t>
            </a:r>
          </a:p>
          <a:p>
            <a:r>
              <a:rPr lang="en-US" sz="1600" dirty="0">
                <a:latin typeface="Arial" panose="020B0604020202020204" pitchFamily="34" charset="0"/>
                <a:cs typeface="Arial" panose="020B0604020202020204" pitchFamily="34" charset="0"/>
              </a:rPr>
              <a:t>Going to college gives you the opportunity to mingle with people, learn and develop skills, engage in new activities, manage responsible positions and broaden your horizons of life. Many of these are outside the curriculum. The PDP portfolio encourages you to take a broad-based approach to the college experience and use your time and opportunities in positive and imaginative ways.</a:t>
            </a:r>
          </a:p>
          <a:p>
            <a:r>
              <a:rPr lang="en-GB" sz="1600" dirty="0">
                <a:latin typeface="Arial" panose="020B0604020202020204" pitchFamily="34" charset="0"/>
                <a:cs typeface="Arial" panose="020B0604020202020204" pitchFamily="34" charset="0"/>
              </a:rPr>
              <a:t>The PDP process should enable you to: Clarify your personal career goals; Understand more fully what and how you are learning, what your strengths and weakness are and how to get better results; Take responsibility for your own development by setting yourself personal and academic targets and evaluating progress towards these; Improve your employability; Start the process of continuing professional development in your chosen career area.</a:t>
            </a:r>
            <a:endParaRPr lang="en-US" sz="1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2A691EC0-C60A-A545-9E2B-1554687C3D08}"/>
              </a:ext>
            </a:extLst>
          </p:cNvPr>
          <p:cNvSpPr txBox="1"/>
          <p:nvPr/>
        </p:nvSpPr>
        <p:spPr>
          <a:xfrm>
            <a:off x="5953974" y="6400800"/>
            <a:ext cx="277640" cy="292388"/>
          </a:xfrm>
          <a:prstGeom prst="rect">
            <a:avLst/>
          </a:prstGeom>
          <a:noFill/>
        </p:spPr>
        <p:txBody>
          <a:bodyPr wrap="none" rtlCol="0">
            <a:spAutoFit/>
          </a:bodyPr>
          <a:lstStyle/>
          <a:p>
            <a:r>
              <a:rPr lang="en-US" sz="1300" dirty="0">
                <a:latin typeface="Arial" panose="020B0604020202020204" pitchFamily="34" charset="0"/>
                <a:cs typeface="Arial" panose="020B0604020202020204" pitchFamily="34" charset="0"/>
              </a:rPr>
              <a:t>4</a:t>
            </a:r>
          </a:p>
        </p:txBody>
      </p:sp>
    </p:spTree>
    <p:extLst>
      <p:ext uri="{BB962C8B-B14F-4D97-AF65-F5344CB8AC3E}">
        <p14:creationId xmlns:p14="http://schemas.microsoft.com/office/powerpoint/2010/main" val="12985147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92808D-306D-9940-92D4-42AAB8FBE65E}"/>
              </a:ext>
            </a:extLst>
          </p:cNvPr>
          <p:cNvSpPr>
            <a:spLocks noGrp="1"/>
          </p:cNvSpPr>
          <p:nvPr>
            <p:ph idx="1"/>
          </p:nvPr>
        </p:nvSpPr>
        <p:spPr>
          <a:xfrm>
            <a:off x="1955443" y="361731"/>
            <a:ext cx="7729728" cy="3159945"/>
          </a:xfrm>
        </p:spPr>
        <p:txBody>
          <a:bodyPr>
            <a:normAutofit fontScale="47500" lnSpcReduction="20000"/>
          </a:bodyPr>
          <a:lstStyle/>
          <a:p>
            <a:pPr marL="0" indent="0" algn="ctr">
              <a:buNone/>
            </a:pPr>
            <a:r>
              <a:rPr lang="en-GB" sz="3300" dirty="0">
                <a:latin typeface="Arial" panose="020B0604020202020204" pitchFamily="34" charset="0"/>
                <a:cs typeface="Arial" panose="020B0604020202020204" pitchFamily="34" charset="0"/>
              </a:rPr>
              <a:t>      The personal development planning process typically includes the following:</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THINK: where you are now, where your interests live, what your strengths an weaknesses are, and what improvements you would like to achieve.</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PLANNING: where you want to go, what skills and knowledge you need to get there, and how you might acquire them.</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ACTION: Set specific goals and targets for yourself and track your progress towards them.</a:t>
            </a:r>
            <a:br>
              <a:rPr lang="en-GB"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REFLECTION: Review your academic achievements and decide on other areas for personal, academic and career development.</a:t>
            </a:r>
            <a:endParaRPr lang="en-US" sz="3200" dirty="0">
              <a:latin typeface="Arial" panose="020B0604020202020204" pitchFamily="34" charset="0"/>
              <a:cs typeface="Arial" panose="020B0604020202020204" pitchFamily="34" charset="0"/>
            </a:endParaRPr>
          </a:p>
        </p:txBody>
      </p:sp>
      <p:sp>
        <p:nvSpPr>
          <p:cNvPr id="5" name="Oval 4">
            <a:extLst>
              <a:ext uri="{FF2B5EF4-FFF2-40B4-BE49-F238E27FC236}">
                <a16:creationId xmlns:a16="http://schemas.microsoft.com/office/drawing/2014/main" id="{9F9F12A7-242B-054F-9570-4CA646D51827}"/>
              </a:ext>
            </a:extLst>
          </p:cNvPr>
          <p:cNvSpPr/>
          <p:nvPr/>
        </p:nvSpPr>
        <p:spPr>
          <a:xfrm>
            <a:off x="5025082" y="3667942"/>
            <a:ext cx="1416907" cy="9668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Think</a:t>
            </a:r>
          </a:p>
          <a:p>
            <a:pPr algn="ctr"/>
            <a:endParaRPr lang="en-US" dirty="0"/>
          </a:p>
        </p:txBody>
      </p:sp>
      <p:sp>
        <p:nvSpPr>
          <p:cNvPr id="8" name="Oval 7">
            <a:extLst>
              <a:ext uri="{FF2B5EF4-FFF2-40B4-BE49-F238E27FC236}">
                <a16:creationId xmlns:a16="http://schemas.microsoft.com/office/drawing/2014/main" id="{C1061B08-5C80-B54D-BE93-97B84F849850}"/>
              </a:ext>
            </a:extLst>
          </p:cNvPr>
          <p:cNvSpPr/>
          <p:nvPr/>
        </p:nvSpPr>
        <p:spPr>
          <a:xfrm>
            <a:off x="6652311" y="4338240"/>
            <a:ext cx="1416907" cy="12057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Planning</a:t>
            </a:r>
          </a:p>
          <a:p>
            <a:pPr algn="ctr"/>
            <a:endParaRPr lang="en-US" dirty="0"/>
          </a:p>
        </p:txBody>
      </p:sp>
      <p:sp>
        <p:nvSpPr>
          <p:cNvPr id="10" name="Oval 9">
            <a:extLst>
              <a:ext uri="{FF2B5EF4-FFF2-40B4-BE49-F238E27FC236}">
                <a16:creationId xmlns:a16="http://schemas.microsoft.com/office/drawing/2014/main" id="{9F0B0D5B-869B-0C42-B796-B1AEFC3D89F5}"/>
              </a:ext>
            </a:extLst>
          </p:cNvPr>
          <p:cNvSpPr/>
          <p:nvPr/>
        </p:nvSpPr>
        <p:spPr>
          <a:xfrm>
            <a:off x="4977842" y="5156614"/>
            <a:ext cx="1416908" cy="120574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Action</a:t>
            </a:r>
          </a:p>
          <a:p>
            <a:pPr algn="ctr"/>
            <a:endParaRPr lang="en-US" dirty="0"/>
          </a:p>
        </p:txBody>
      </p:sp>
      <p:sp>
        <p:nvSpPr>
          <p:cNvPr id="11" name="Oval 10">
            <a:extLst>
              <a:ext uri="{FF2B5EF4-FFF2-40B4-BE49-F238E27FC236}">
                <a16:creationId xmlns:a16="http://schemas.microsoft.com/office/drawing/2014/main" id="{80F3FD88-BB58-5F48-80EE-EF241A30D662}"/>
              </a:ext>
            </a:extLst>
          </p:cNvPr>
          <p:cNvSpPr/>
          <p:nvPr/>
        </p:nvSpPr>
        <p:spPr>
          <a:xfrm>
            <a:off x="3303373" y="4356267"/>
            <a:ext cx="1416908" cy="120574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Reflect</a:t>
            </a:r>
          </a:p>
        </p:txBody>
      </p:sp>
      <p:sp>
        <p:nvSpPr>
          <p:cNvPr id="12" name="TextBox 11">
            <a:extLst>
              <a:ext uri="{FF2B5EF4-FFF2-40B4-BE49-F238E27FC236}">
                <a16:creationId xmlns:a16="http://schemas.microsoft.com/office/drawing/2014/main" id="{EAC8AE9A-BEFE-9149-88D1-B361FE879A41}"/>
              </a:ext>
            </a:extLst>
          </p:cNvPr>
          <p:cNvSpPr txBox="1"/>
          <p:nvPr/>
        </p:nvSpPr>
        <p:spPr>
          <a:xfrm>
            <a:off x="5686296" y="6496269"/>
            <a:ext cx="268022" cy="292388"/>
          </a:xfrm>
          <a:prstGeom prst="rect">
            <a:avLst/>
          </a:prstGeom>
          <a:noFill/>
        </p:spPr>
        <p:txBody>
          <a:bodyPr wrap="none" rtlCol="0">
            <a:spAutoFit/>
          </a:bodyPr>
          <a:lstStyle/>
          <a:p>
            <a:r>
              <a:rPr lang="en-US" sz="1300" dirty="0"/>
              <a:t>5</a:t>
            </a:r>
          </a:p>
        </p:txBody>
      </p:sp>
    </p:spTree>
    <p:extLst>
      <p:ext uri="{BB962C8B-B14F-4D97-AF65-F5344CB8AC3E}">
        <p14:creationId xmlns:p14="http://schemas.microsoft.com/office/powerpoint/2010/main" val="1760516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8F20C-9A09-DF47-8E80-BD884EB90206}"/>
              </a:ext>
            </a:extLst>
          </p:cNvPr>
          <p:cNvSpPr>
            <a:spLocks noGrp="1"/>
          </p:cNvSpPr>
          <p:nvPr>
            <p:ph type="title"/>
          </p:nvPr>
        </p:nvSpPr>
        <p:spPr/>
        <p:txBody>
          <a:bodyPr/>
          <a:lstStyle/>
          <a:p>
            <a:r>
              <a:rPr lang="en-GB" dirty="0"/>
              <a:t>Time management / Organising study</a:t>
            </a:r>
            <a:endParaRPr lang="en-US" dirty="0"/>
          </a:p>
        </p:txBody>
      </p:sp>
      <p:sp>
        <p:nvSpPr>
          <p:cNvPr id="3" name="Content Placeholder 2">
            <a:extLst>
              <a:ext uri="{FF2B5EF4-FFF2-40B4-BE49-F238E27FC236}">
                <a16:creationId xmlns:a16="http://schemas.microsoft.com/office/drawing/2014/main" id="{C3A47355-EE28-F64D-8324-E85F40E98F86}"/>
              </a:ext>
            </a:extLst>
          </p:cNvPr>
          <p:cNvSpPr>
            <a:spLocks noGrp="1"/>
          </p:cNvSpPr>
          <p:nvPr>
            <p:ph idx="1"/>
          </p:nvPr>
        </p:nvSpPr>
        <p:spPr/>
        <p:txBody>
          <a:bodyPr>
            <a:normAutofit/>
          </a:bodyPr>
          <a:lstStyle/>
          <a:p>
            <a:r>
              <a:rPr lang="en-GB" sz="1500" dirty="0">
                <a:latin typeface="Arial" panose="020B0604020202020204" pitchFamily="34" charset="0"/>
                <a:cs typeface="Arial" panose="020B0604020202020204" pitchFamily="34" charset="0"/>
              </a:rPr>
              <a:t>It's easy to imagine that outside of scheduled classes, the rest of your time of the week is free. However, you are expected to study at your own pace and to complete your homework on time.</a:t>
            </a:r>
          </a:p>
          <a:p>
            <a:r>
              <a:rPr lang="en-US" sz="1500" dirty="0">
                <a:latin typeface="Arial" panose="020B0604020202020204" pitchFamily="34" charset="0"/>
                <a:cs typeface="Arial" panose="020B0604020202020204" pitchFamily="34" charset="0"/>
              </a:rPr>
              <a:t>How you choose to prioritize will depend on what and when. Some things will be more important than others and some may be less important but more urgent. The prioritization can be for different time periods: an academic year, a semester or a week and usually changes over time.</a:t>
            </a:r>
          </a:p>
          <a:p>
            <a:r>
              <a:rPr lang="en-US" sz="1500" dirty="0">
                <a:latin typeface="Arial" panose="020B0604020202020204" pitchFamily="34" charset="0"/>
                <a:cs typeface="Arial" panose="020B0604020202020204" pitchFamily="34" charset="0"/>
              </a:rPr>
              <a:t>A good place to start is to get an overview of deadlines for weeks or an entire period. You may need to set mini-deadlines for yourself because a series of assignments may have to be submitted at the same time.</a:t>
            </a:r>
          </a:p>
          <a:p>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4143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127B1-F074-7641-8043-B6BAB14AF41B}"/>
              </a:ext>
            </a:extLst>
          </p:cNvPr>
          <p:cNvSpPr>
            <a:spLocks noGrp="1"/>
          </p:cNvSpPr>
          <p:nvPr>
            <p:ph type="title"/>
          </p:nvPr>
        </p:nvSpPr>
        <p:spPr/>
        <p:txBody>
          <a:bodyPr/>
          <a:lstStyle/>
          <a:p>
            <a:r>
              <a:rPr lang="en-US" dirty="0"/>
              <a:t>Are you using your time efficiently?</a:t>
            </a:r>
          </a:p>
        </p:txBody>
      </p:sp>
      <p:sp>
        <p:nvSpPr>
          <p:cNvPr id="3" name="Content Placeholder 2">
            <a:extLst>
              <a:ext uri="{FF2B5EF4-FFF2-40B4-BE49-F238E27FC236}">
                <a16:creationId xmlns:a16="http://schemas.microsoft.com/office/drawing/2014/main" id="{B623841A-DDF7-4845-B994-2C0941835EE0}"/>
              </a:ext>
            </a:extLst>
          </p:cNvPr>
          <p:cNvSpPr>
            <a:spLocks noGrp="1"/>
          </p:cNvSpPr>
          <p:nvPr>
            <p:ph idx="1"/>
          </p:nvPr>
        </p:nvSpPr>
        <p:spPr/>
        <p:txBody>
          <a:bodyPr>
            <a:normAutofit/>
          </a:bodyPr>
          <a:lstStyle/>
          <a:p>
            <a:r>
              <a:rPr lang="en-US" sz="1500" dirty="0">
                <a:latin typeface="Arial" panose="020B0604020202020204" pitchFamily="34" charset="0"/>
                <a:cs typeface="Arial" panose="020B0604020202020204" pitchFamily="34" charset="0"/>
              </a:rPr>
              <a:t>Have you ever felt like the whole day has passed and you've achieved a fraction of what you wanted? Maybe you tend to procrastinate by postponing your job and doing other tasks instead. Being distracted is very common.</a:t>
            </a:r>
          </a:p>
          <a:p>
            <a:r>
              <a:rPr lang="en-US" sz="1500" dirty="0">
                <a:latin typeface="Arial" panose="020B0604020202020204" pitchFamily="34" charset="0"/>
                <a:cs typeface="Arial" panose="020B0604020202020204" pitchFamily="34" charset="0"/>
              </a:rPr>
              <a:t>Check how you are actually using your time by recording what you are actually doing for a few days on a weekly planner or using the worksheet on our document. It takes honesty.</a:t>
            </a:r>
          </a:p>
          <a:p>
            <a:r>
              <a:rPr lang="en-GB" sz="1500" dirty="0">
                <a:latin typeface="Arial" panose="020B0604020202020204" pitchFamily="34" charset="0"/>
                <a:cs typeface="Arial" panose="020B0604020202020204" pitchFamily="34" charset="0"/>
              </a:rPr>
              <a:t>Once you have identified what is interfering with your effectiveness, you can think about how to eliminate or minimize the causes. The Library offers a variety of self-help options and support services that can help you find ways to start dealing with any issues.</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974135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0D390-65DD-1146-A496-D14C6221A203}"/>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7401D994-8CA2-7F41-865F-70C6AE53A7F3}"/>
              </a:ext>
            </a:extLst>
          </p:cNvPr>
          <p:cNvSpPr>
            <a:spLocks noGrp="1"/>
          </p:cNvSpPr>
          <p:nvPr>
            <p:ph idx="1"/>
          </p:nvPr>
        </p:nvSpPr>
        <p:spPr/>
        <p:txBody>
          <a:bodyPr/>
          <a:lstStyle/>
          <a:p>
            <a:r>
              <a:rPr lang="en-US" sz="1500" dirty="0">
                <a:latin typeface="Arial" panose="020B0604020202020204" pitchFamily="34" charset="0"/>
                <a:cs typeface="Arial" panose="020B0604020202020204" pitchFamily="34" charset="0"/>
              </a:rPr>
              <a:t>PDP </a:t>
            </a:r>
            <a:r>
              <a:rPr lang="en-GB" sz="1500" dirty="0">
                <a:latin typeface="Arial" panose="020B0604020202020204" pitchFamily="34" charset="0"/>
                <a:cs typeface="Arial" panose="020B0604020202020204" pitchFamily="34" charset="0"/>
              </a:rPr>
              <a:t>From The Smarter Student by McMillan and Weyers, Pearson Ed ltd., 2006</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6711630"/>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{4D267FEF-B3D9-4946-ABA4-4AFF6F5280F5}tf10001120</Template>
  <TotalTime>1986</TotalTime>
  <Words>661</Words>
  <Application>Microsoft Macintosh PowerPoint</Application>
  <PresentationFormat>Widescreen</PresentationFormat>
  <Paragraphs>47</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Gill Sans MT</vt:lpstr>
      <vt:lpstr>Parcel</vt:lpstr>
      <vt:lpstr>My learning outcome </vt:lpstr>
      <vt:lpstr>outline</vt:lpstr>
      <vt:lpstr>Table of contents </vt:lpstr>
      <vt:lpstr>What is a personal development plan? </vt:lpstr>
      <vt:lpstr>PowerPoint Presentation</vt:lpstr>
      <vt:lpstr>Time management / Organising study</vt:lpstr>
      <vt:lpstr>Are you using your time efficiently?</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report</dc:title>
  <dc:creator>Onofrio Brescia (2019147)</dc:creator>
  <cp:lastModifiedBy>Onofrio Brescia (2019147)</cp:lastModifiedBy>
  <cp:revision>16</cp:revision>
  <dcterms:created xsi:type="dcterms:W3CDTF">2021-03-30T10:03:33Z</dcterms:created>
  <dcterms:modified xsi:type="dcterms:W3CDTF">2021-03-31T19:10:14Z</dcterms:modified>
</cp:coreProperties>
</file>